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5"/>
  </p:notesMasterIdLst>
  <p:handoutMasterIdLst>
    <p:handoutMasterId r:id="rId166"/>
  </p:handoutMasterIdLst>
  <p:sldIdLst>
    <p:sldId id="439" r:id="rId2"/>
    <p:sldId id="258" r:id="rId3"/>
    <p:sldId id="259" r:id="rId4"/>
    <p:sldId id="260" r:id="rId5"/>
    <p:sldId id="261" r:id="rId6"/>
    <p:sldId id="262" r:id="rId7"/>
    <p:sldId id="263" r:id="rId8"/>
    <p:sldId id="264" r:id="rId9"/>
    <p:sldId id="265" r:id="rId10"/>
    <p:sldId id="267" r:id="rId11"/>
    <p:sldId id="269" r:id="rId12"/>
    <p:sldId id="300" r:id="rId13"/>
    <p:sldId id="302" r:id="rId14"/>
    <p:sldId id="276" r:id="rId15"/>
    <p:sldId id="277" r:id="rId16"/>
    <p:sldId id="278" r:id="rId17"/>
    <p:sldId id="279" r:id="rId18"/>
    <p:sldId id="282" r:id="rId19"/>
    <p:sldId id="283" r:id="rId20"/>
    <p:sldId id="284" r:id="rId21"/>
    <p:sldId id="285" r:id="rId22"/>
    <p:sldId id="286" r:id="rId23"/>
    <p:sldId id="287" r:id="rId24"/>
    <p:sldId id="288" r:id="rId25"/>
    <p:sldId id="289" r:id="rId26"/>
    <p:sldId id="290" r:id="rId27"/>
    <p:sldId id="292" r:id="rId28"/>
    <p:sldId id="293" r:id="rId29"/>
    <p:sldId id="294" r:id="rId30"/>
    <p:sldId id="295" r:id="rId31"/>
    <p:sldId id="303" r:id="rId32"/>
    <p:sldId id="297" r:id="rId33"/>
    <p:sldId id="298" r:id="rId34"/>
    <p:sldId id="440"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8" r:id="rId61"/>
    <p:sldId id="331" r:id="rId62"/>
    <p:sldId id="332" r:id="rId63"/>
    <p:sldId id="333" r:id="rId64"/>
    <p:sldId id="334" r:id="rId65"/>
    <p:sldId id="335" r:id="rId66"/>
    <p:sldId id="336" r:id="rId67"/>
    <p:sldId id="337"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352" r:id="rId81"/>
    <p:sldId id="353" r:id="rId82"/>
    <p:sldId id="354" r:id="rId83"/>
    <p:sldId id="355" r:id="rId84"/>
    <p:sldId id="356" r:id="rId85"/>
    <p:sldId id="357" r:id="rId86"/>
    <p:sldId id="358" r:id="rId87"/>
    <p:sldId id="359" r:id="rId88"/>
    <p:sldId id="360" r:id="rId89"/>
    <p:sldId id="361" r:id="rId90"/>
    <p:sldId id="362" r:id="rId91"/>
    <p:sldId id="363" r:id="rId92"/>
    <p:sldId id="364" r:id="rId93"/>
    <p:sldId id="441" r:id="rId94"/>
    <p:sldId id="366" r:id="rId95"/>
    <p:sldId id="367" r:id="rId96"/>
    <p:sldId id="368" r:id="rId97"/>
    <p:sldId id="369" r:id="rId98"/>
    <p:sldId id="436" r:id="rId99"/>
    <p:sldId id="371" r:id="rId100"/>
    <p:sldId id="372" r:id="rId101"/>
    <p:sldId id="373" r:id="rId102"/>
    <p:sldId id="374" r:id="rId103"/>
    <p:sldId id="375" r:id="rId104"/>
    <p:sldId id="376" r:id="rId105"/>
    <p:sldId id="377" r:id="rId106"/>
    <p:sldId id="378" r:id="rId107"/>
    <p:sldId id="379" r:id="rId108"/>
    <p:sldId id="380" r:id="rId109"/>
    <p:sldId id="381" r:id="rId110"/>
    <p:sldId id="382" r:id="rId111"/>
    <p:sldId id="437" r:id="rId112"/>
    <p:sldId id="384" r:id="rId113"/>
    <p:sldId id="385" r:id="rId114"/>
    <p:sldId id="386" r:id="rId115"/>
    <p:sldId id="387" r:id="rId116"/>
    <p:sldId id="388" r:id="rId117"/>
    <p:sldId id="389" r:id="rId118"/>
    <p:sldId id="390" r:id="rId119"/>
    <p:sldId id="391" r:id="rId120"/>
    <p:sldId id="392" r:id="rId121"/>
    <p:sldId id="393" r:id="rId122"/>
    <p:sldId id="394" r:id="rId123"/>
    <p:sldId id="395" r:id="rId124"/>
    <p:sldId id="396" r:id="rId125"/>
    <p:sldId id="397" r:id="rId126"/>
    <p:sldId id="398" r:id="rId127"/>
    <p:sldId id="399" r:id="rId128"/>
    <p:sldId id="400" r:id="rId129"/>
    <p:sldId id="401" r:id="rId130"/>
    <p:sldId id="402" r:id="rId131"/>
    <p:sldId id="403" r:id="rId132"/>
    <p:sldId id="404" r:id="rId133"/>
    <p:sldId id="405" r:id="rId134"/>
    <p:sldId id="406" r:id="rId135"/>
    <p:sldId id="407" r:id="rId136"/>
    <p:sldId id="408" r:id="rId137"/>
    <p:sldId id="409" r:id="rId138"/>
    <p:sldId id="410" r:id="rId139"/>
    <p:sldId id="411" r:id="rId140"/>
    <p:sldId id="412" r:id="rId141"/>
    <p:sldId id="413" r:id="rId142"/>
    <p:sldId id="414" r:id="rId143"/>
    <p:sldId id="415" r:id="rId144"/>
    <p:sldId id="416" r:id="rId145"/>
    <p:sldId id="417" r:id="rId146"/>
    <p:sldId id="418" r:id="rId147"/>
    <p:sldId id="419" r:id="rId148"/>
    <p:sldId id="420" r:id="rId149"/>
    <p:sldId id="421" r:id="rId150"/>
    <p:sldId id="422" r:id="rId151"/>
    <p:sldId id="423" r:id="rId152"/>
    <p:sldId id="424" r:id="rId153"/>
    <p:sldId id="425" r:id="rId154"/>
    <p:sldId id="426" r:id="rId155"/>
    <p:sldId id="427" r:id="rId156"/>
    <p:sldId id="428" r:id="rId157"/>
    <p:sldId id="429" r:id="rId158"/>
    <p:sldId id="430" r:id="rId159"/>
    <p:sldId id="431" r:id="rId160"/>
    <p:sldId id="432" r:id="rId161"/>
    <p:sldId id="433" r:id="rId162"/>
    <p:sldId id="434" r:id="rId163"/>
    <p:sldId id="435" r:id="rId1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8" d="100"/>
          <a:sy n="98" d="100"/>
        </p:scale>
        <p:origin x="-354" y="3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it-IT" u="sng" noProof="0" dirty="0" smtClean="0">
                <a:solidFill>
                  <a:srgbClr val="000080"/>
                </a:solidFill>
              </a:rPr>
              <a:t>Bilancio</a:t>
            </a:r>
            <a:r>
              <a:rPr lang="fr-FR" u="sng" baseline="0" dirty="0" smtClean="0">
                <a:solidFill>
                  <a:srgbClr val="000080"/>
                </a:solidFill>
              </a:rPr>
              <a:t> 2014 – 2015 : 713.3 MILIONI </a:t>
            </a:r>
            <a:r>
              <a:rPr lang="fr-FR" u="sng" baseline="0" dirty="0" err="1" smtClean="0">
                <a:solidFill>
                  <a:srgbClr val="000080"/>
                </a:solidFill>
              </a:rPr>
              <a:t>FrS</a:t>
            </a:r>
            <a:r>
              <a:rPr lang="fr-FR" u="sng" baseline="0" dirty="0" smtClean="0">
                <a:solidFill>
                  <a:srgbClr val="000080"/>
                </a:solidFill>
              </a:rPr>
              <a:t> </a:t>
            </a:r>
            <a:endParaRPr lang="fr-FR" u="sng" dirty="0">
              <a:solidFill>
                <a:srgbClr val="000080"/>
              </a:solidFill>
            </a:endParaRPr>
          </a:p>
        </c:rich>
      </c:tx>
      <c:layout>
        <c:manualLayout>
          <c:xMode val="edge"/>
          <c:yMode val="edge"/>
          <c:x val="0.18663167104111988"/>
          <c:y val="0"/>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WIPO'S MAIN SOURCES OF REVENUE</c:v>
                </c:pt>
              </c:strCache>
            </c:strRef>
          </c:tx>
          <c:dPt>
            <c:idx val="0"/>
            <c:bubble3D val="0"/>
          </c:dPt>
          <c:dPt>
            <c:idx val="1"/>
            <c:bubble3D val="0"/>
          </c:dPt>
          <c:dPt>
            <c:idx val="2"/>
            <c:bubble3D val="0"/>
          </c:dPt>
          <c:dPt>
            <c:idx val="3"/>
            <c:bubble3D val="0"/>
          </c:dPt>
          <c:dPt>
            <c:idx val="4"/>
            <c:bubble3D val="0"/>
          </c:dPt>
          <c:dLbls>
            <c:showLegendKey val="0"/>
            <c:showVal val="0"/>
            <c:showCatName val="0"/>
            <c:showSerName val="0"/>
            <c:showPercent val="1"/>
            <c:showBubbleSize val="0"/>
            <c:showLeaderLines val="1"/>
          </c:dLbls>
          <c:cat>
            <c:strRef>
              <c:f>Feuil1!$A$2:$A$6</c:f>
              <c:strCache>
                <c:ptCount val="5"/>
                <c:pt idx="0">
                  <c:v>PCT SYSTEM </c:v>
                </c:pt>
                <c:pt idx="1">
                  <c:v>MEMBER STATES</c:v>
                </c:pt>
                <c:pt idx="2">
                  <c:v>MADRID SYSTEM </c:v>
                </c:pt>
                <c:pt idx="3">
                  <c:v>HAGUE SYSTEM</c:v>
                </c:pt>
                <c:pt idx="4">
                  <c:v>OTHER </c:v>
                </c:pt>
              </c:strCache>
            </c:strRef>
          </c:cat>
          <c:val>
            <c:numRef>
              <c:f>Feuil1!$B$2:$B$6</c:f>
              <c:numCache>
                <c:formatCode>General</c:formatCode>
                <c:ptCount val="5"/>
                <c:pt idx="0">
                  <c:v>545.6</c:v>
                </c:pt>
                <c:pt idx="1">
                  <c:v>35.200000000000003</c:v>
                </c:pt>
                <c:pt idx="2">
                  <c:v>114.6</c:v>
                </c:pt>
                <c:pt idx="3">
                  <c:v>8.6</c:v>
                </c:pt>
                <c:pt idx="4">
                  <c:v>5.3</c:v>
                </c:pt>
              </c:numCache>
            </c:numRef>
          </c:val>
        </c:ser>
        <c:dLbls>
          <c:showLegendKey val="0"/>
          <c:showVal val="0"/>
          <c:showCatName val="0"/>
          <c:showSerName val="0"/>
          <c:showPercent val="0"/>
          <c:showBubbleSize val="0"/>
          <c:showLeaderLines val="1"/>
        </c:dLbls>
      </c:pie3DChart>
      <c:spPr>
        <a:noFill/>
        <a:ln w="25387">
          <a:noFill/>
        </a:ln>
      </c:spPr>
    </c:plotArea>
    <c:legend>
      <c:legendPos val="r"/>
      <c:layout/>
      <c:overlay val="0"/>
    </c:legend>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046703195072449E-2"/>
          <c:y val="2.9411764705882353E-2"/>
          <c:w val="0.5005174904194909"/>
          <c:h val="0.91911764705882348"/>
        </c:manualLayout>
      </c:layout>
      <c:pieChart>
        <c:varyColors val="1"/>
        <c:ser>
          <c:idx val="0"/>
          <c:order val="0"/>
          <c:tx>
            <c:strRef>
              <c:f>Feuil1!$B$1</c:f>
              <c:strCache>
                <c:ptCount val="1"/>
                <c:pt idx="0">
                  <c:v>Ventes</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Pos val="inEnd"/>
            <c:showLegendKey val="0"/>
            <c:showVal val="0"/>
            <c:showCatName val="0"/>
            <c:showSerName val="0"/>
            <c:showPercent val="1"/>
            <c:showBubbleSize val="0"/>
            <c:showLeaderLines val="1"/>
          </c:dLbls>
          <c:cat>
            <c:strRef>
              <c:f>Feuil1!$A$2:$A$12</c:f>
              <c:strCache>
                <c:ptCount val="11"/>
                <c:pt idx="0">
                  <c:v>Others 46% </c:v>
                </c:pt>
                <c:pt idx="1">
                  <c:v>Handling 8% </c:v>
                </c:pt>
                <c:pt idx="2">
                  <c:v>Pharmaceuticals 7% </c:v>
                </c:pt>
                <c:pt idx="3">
                  <c:v>Transport 6% </c:v>
                </c:pt>
                <c:pt idx="4">
                  <c:v>Other special machines 6% </c:v>
                </c:pt>
                <c:pt idx="5">
                  <c:v>Electrical machinery, apparatus, energy 5% </c:v>
                </c:pt>
                <c:pt idx="6">
                  <c:v>Organic fine chemistry 5% </c:v>
                </c:pt>
                <c:pt idx="7">
                  <c:v>Civil engineering 5% </c:v>
                </c:pt>
                <c:pt idx="8">
                  <c:v>Medical technology 4% </c:v>
                </c:pt>
                <c:pt idx="9">
                  <c:v>Furniture, games 4% </c:v>
                </c:pt>
                <c:pt idx="10">
                  <c:v>Mechanical elements 4% </c:v>
                </c:pt>
              </c:strCache>
            </c:strRef>
          </c:cat>
          <c:val>
            <c:numRef>
              <c:f>Feuil1!$B$2:$B$12</c:f>
              <c:numCache>
                <c:formatCode>General</c:formatCode>
                <c:ptCount val="11"/>
                <c:pt idx="0">
                  <c:v>46.26</c:v>
                </c:pt>
                <c:pt idx="1">
                  <c:v>7.63</c:v>
                </c:pt>
                <c:pt idx="2">
                  <c:v>6.87</c:v>
                </c:pt>
                <c:pt idx="3">
                  <c:v>5.84</c:v>
                </c:pt>
                <c:pt idx="4">
                  <c:v>5.8</c:v>
                </c:pt>
                <c:pt idx="5">
                  <c:v>4.93</c:v>
                </c:pt>
                <c:pt idx="6">
                  <c:v>4.9000000000000004</c:v>
                </c:pt>
                <c:pt idx="7">
                  <c:v>4.9000000000000004</c:v>
                </c:pt>
                <c:pt idx="8">
                  <c:v>4.4400000000000004</c:v>
                </c:pt>
                <c:pt idx="9">
                  <c:v>4.22</c:v>
                </c:pt>
                <c:pt idx="10">
                  <c:v>4.18</c:v>
                </c:pt>
              </c:numCache>
            </c:numRef>
          </c:val>
        </c:ser>
        <c:ser>
          <c:idx val="1"/>
          <c:order val="1"/>
          <c:tx>
            <c:strRef>
              <c:f>Feuil1!$C$1</c:f>
              <c:strCache>
                <c:ptCount val="1"/>
                <c:pt idx="0">
                  <c:v>Column1</c:v>
                </c:pt>
              </c:strCache>
            </c:strRef>
          </c:tx>
          <c:cat>
            <c:strRef>
              <c:f>Feuil1!$A$2:$A$12</c:f>
              <c:strCache>
                <c:ptCount val="11"/>
                <c:pt idx="0">
                  <c:v>Others 46% </c:v>
                </c:pt>
                <c:pt idx="1">
                  <c:v>Handling 8% </c:v>
                </c:pt>
                <c:pt idx="2">
                  <c:v>Pharmaceuticals 7% </c:v>
                </c:pt>
                <c:pt idx="3">
                  <c:v>Transport 6% </c:v>
                </c:pt>
                <c:pt idx="4">
                  <c:v>Other special machines 6% </c:v>
                </c:pt>
                <c:pt idx="5">
                  <c:v>Electrical machinery, apparatus, energy 5% </c:v>
                </c:pt>
                <c:pt idx="6">
                  <c:v>Organic fine chemistry 5% </c:v>
                </c:pt>
                <c:pt idx="7">
                  <c:v>Civil engineering 5% </c:v>
                </c:pt>
                <c:pt idx="8">
                  <c:v>Medical technology 4% </c:v>
                </c:pt>
                <c:pt idx="9">
                  <c:v>Furniture, games 4% </c:v>
                </c:pt>
                <c:pt idx="10">
                  <c:v>Mechanical elements 4% </c:v>
                </c:pt>
              </c:strCache>
            </c:strRef>
          </c:cat>
          <c:val>
            <c:numRef>
              <c:f>Feuil1!$C$2:$C$12</c:f>
              <c:numCache>
                <c:formatCode>General</c:formatCode>
                <c:ptCount val="11"/>
                <c:pt idx="0">
                  <c:v>0</c:v>
                </c:pt>
              </c:numCache>
            </c:numRef>
          </c:val>
        </c:ser>
        <c:dLbls>
          <c:showLegendKey val="0"/>
          <c:showVal val="0"/>
          <c:showCatName val="0"/>
          <c:showSerName val="0"/>
          <c:showPercent val="0"/>
          <c:showBubbleSize val="0"/>
          <c:showLeaderLines val="1"/>
        </c:dLbls>
        <c:firstSliceAng val="0"/>
      </c:pieChart>
      <c:spPr>
        <a:noFill/>
        <a:ln w="25406">
          <a:noFill/>
        </a:ln>
      </c:spPr>
    </c:plotArea>
    <c:legend>
      <c:legendPos val="r"/>
      <c:layout>
        <c:manualLayout>
          <c:xMode val="edge"/>
          <c:yMode val="edge"/>
          <c:x val="0.59092539982545733"/>
          <c:y val="1.5335031650455458E-2"/>
          <c:w val="0.40907460017454267"/>
          <c:h val="0.91828701559363901"/>
        </c:manualLayout>
      </c:layout>
      <c:overlay val="0"/>
      <c:txPr>
        <a:bodyPr/>
        <a:lstStyle/>
        <a:p>
          <a:pPr>
            <a:defRPr sz="1400" baseline="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dirty="0" smtClean="0"/>
              <a:t>ITALIA</a:t>
            </a:r>
          </a:p>
        </c:rich>
      </c:tx>
      <c:overlay val="0"/>
    </c:title>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Feuil1!$B$1</c:f>
              <c:strCache>
                <c:ptCount val="1"/>
                <c:pt idx="0">
                  <c:v>2010</c:v>
                </c:pt>
              </c:strCache>
            </c:strRef>
          </c:tx>
          <c:invertIfNegative val="0"/>
          <c:cat>
            <c:strRef>
              <c:f>Feuil1!$A$2:$A$4</c:f>
              <c:strCache>
                <c:ptCount val="3"/>
                <c:pt idx="0">
                  <c:v>PCT </c:v>
                </c:pt>
                <c:pt idx="1">
                  <c:v>MADRID </c:v>
                </c:pt>
                <c:pt idx="2">
                  <c:v>HAGUE </c:v>
                </c:pt>
              </c:strCache>
            </c:strRef>
          </c:cat>
          <c:val>
            <c:numRef>
              <c:f>Feuil1!$B$2:$B$4</c:f>
              <c:numCache>
                <c:formatCode>General</c:formatCode>
                <c:ptCount val="3"/>
                <c:pt idx="0">
                  <c:v>2658</c:v>
                </c:pt>
                <c:pt idx="1">
                  <c:v>2774</c:v>
                </c:pt>
                <c:pt idx="2">
                  <c:v>122</c:v>
                </c:pt>
              </c:numCache>
            </c:numRef>
          </c:val>
        </c:ser>
        <c:ser>
          <c:idx val="1"/>
          <c:order val="1"/>
          <c:tx>
            <c:strRef>
              <c:f>Feuil1!$C$1</c:f>
              <c:strCache>
                <c:ptCount val="1"/>
                <c:pt idx="0">
                  <c:v>2011</c:v>
                </c:pt>
              </c:strCache>
            </c:strRef>
          </c:tx>
          <c:invertIfNegative val="0"/>
          <c:cat>
            <c:strRef>
              <c:f>Feuil1!$A$2:$A$4</c:f>
              <c:strCache>
                <c:ptCount val="3"/>
                <c:pt idx="0">
                  <c:v>PCT </c:v>
                </c:pt>
                <c:pt idx="1">
                  <c:v>MADRID </c:v>
                </c:pt>
                <c:pt idx="2">
                  <c:v>HAGUE </c:v>
                </c:pt>
              </c:strCache>
            </c:strRef>
          </c:cat>
          <c:val>
            <c:numRef>
              <c:f>Feuil1!$C$2:$C$4</c:f>
              <c:numCache>
                <c:formatCode>General</c:formatCode>
                <c:ptCount val="3"/>
                <c:pt idx="0">
                  <c:v>2695</c:v>
                </c:pt>
                <c:pt idx="1">
                  <c:v>2658</c:v>
                </c:pt>
                <c:pt idx="2">
                  <c:v>141</c:v>
                </c:pt>
              </c:numCache>
            </c:numRef>
          </c:val>
        </c:ser>
        <c:ser>
          <c:idx val="2"/>
          <c:order val="2"/>
          <c:tx>
            <c:strRef>
              <c:f>Feuil1!$D$1</c:f>
              <c:strCache>
                <c:ptCount val="1"/>
                <c:pt idx="0">
                  <c:v>2012</c:v>
                </c:pt>
              </c:strCache>
            </c:strRef>
          </c:tx>
          <c:invertIfNegative val="0"/>
          <c:cat>
            <c:strRef>
              <c:f>Feuil1!$A$2:$A$4</c:f>
              <c:strCache>
                <c:ptCount val="3"/>
                <c:pt idx="0">
                  <c:v>PCT </c:v>
                </c:pt>
                <c:pt idx="1">
                  <c:v>MADRID </c:v>
                </c:pt>
                <c:pt idx="2">
                  <c:v>HAGUE </c:v>
                </c:pt>
              </c:strCache>
            </c:strRef>
          </c:cat>
          <c:val>
            <c:numRef>
              <c:f>Feuil1!$D$2:$D$4</c:f>
              <c:numCache>
                <c:formatCode>General</c:formatCode>
                <c:ptCount val="3"/>
                <c:pt idx="0">
                  <c:v>2863</c:v>
                </c:pt>
                <c:pt idx="1">
                  <c:v>2787</c:v>
                </c:pt>
                <c:pt idx="2">
                  <c:v>189</c:v>
                </c:pt>
              </c:numCache>
            </c:numRef>
          </c:val>
        </c:ser>
        <c:dLbls>
          <c:showLegendKey val="0"/>
          <c:showVal val="0"/>
          <c:showCatName val="0"/>
          <c:showSerName val="0"/>
          <c:showPercent val="0"/>
          <c:showBubbleSize val="0"/>
        </c:dLbls>
        <c:gapWidth val="150"/>
        <c:shape val="box"/>
        <c:axId val="76976128"/>
        <c:axId val="76977664"/>
        <c:axId val="0"/>
      </c:bar3DChart>
      <c:catAx>
        <c:axId val="76976128"/>
        <c:scaling>
          <c:orientation val="minMax"/>
        </c:scaling>
        <c:delete val="0"/>
        <c:axPos val="b"/>
        <c:numFmt formatCode="General" sourceLinked="1"/>
        <c:majorTickMark val="none"/>
        <c:minorTickMark val="none"/>
        <c:tickLblPos val="nextTo"/>
        <c:crossAx val="76977664"/>
        <c:crosses val="autoZero"/>
        <c:auto val="1"/>
        <c:lblAlgn val="ctr"/>
        <c:lblOffset val="100"/>
        <c:noMultiLvlLbl val="0"/>
      </c:catAx>
      <c:valAx>
        <c:axId val="76977664"/>
        <c:scaling>
          <c:orientation val="minMax"/>
        </c:scaling>
        <c:delete val="0"/>
        <c:axPos val="l"/>
        <c:majorGridlines/>
        <c:numFmt formatCode="General" sourceLinked="1"/>
        <c:majorTickMark val="none"/>
        <c:minorTickMark val="none"/>
        <c:tickLblPos val="nextTo"/>
        <c:crossAx val="76976128"/>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sz="quarter" idx="1"/>
          </p:nvPr>
        </p:nvSpPr>
        <p:spPr>
          <a:xfrm>
            <a:off x="3884615" y="0"/>
            <a:ext cx="2971800" cy="457200"/>
          </a:xfrm>
          <a:prstGeom prst="rect">
            <a:avLst/>
          </a:prstGeom>
        </p:spPr>
        <p:txBody>
          <a:bodyPr vert="horz" lIns="91440" tIns="45720" rIns="91440" bIns="45720" rtlCol="0"/>
          <a:lstStyle>
            <a:lvl1pPr algn="r">
              <a:defRPr sz="1200"/>
            </a:lvl1pPr>
          </a:lstStyle>
          <a:p>
            <a:fld id="{11586009-3D1C-4C55-BA9F-36C0321C1102}" type="datetimeFigureOut">
              <a:rPr lang="es-ES" smtClean="0"/>
              <a:t>30/04/2014</a:t>
            </a:fld>
            <a:endParaRPr lang="es-E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p:cNvSpPr>
            <a:spLocks noGrp="1"/>
          </p:cNvSpPr>
          <p:nvPr>
            <p:ph type="sldNum" sz="quarter" idx="3"/>
          </p:nvPr>
        </p:nvSpPr>
        <p:spPr>
          <a:xfrm>
            <a:off x="3884615" y="8685213"/>
            <a:ext cx="2971800" cy="457200"/>
          </a:xfrm>
          <a:prstGeom prst="rect">
            <a:avLst/>
          </a:prstGeom>
        </p:spPr>
        <p:txBody>
          <a:bodyPr vert="horz" lIns="91440" tIns="45720" rIns="91440" bIns="45720" rtlCol="0" anchor="b"/>
          <a:lstStyle>
            <a:lvl1pPr algn="r">
              <a:defRPr sz="1200"/>
            </a:lvl1pPr>
          </a:lstStyle>
          <a:p>
            <a:fld id="{2BC5ABA5-80A4-4B1A-82C8-4C5B2DC0A4D9}" type="slidenum">
              <a:rPr lang="es-ES" smtClean="0"/>
              <a:t>‹#›</a:t>
            </a:fld>
            <a:endParaRPr lang="es-ES"/>
          </a:p>
        </p:txBody>
      </p:sp>
    </p:spTree>
    <p:extLst>
      <p:ext uri="{BB962C8B-B14F-4D97-AF65-F5344CB8AC3E}">
        <p14:creationId xmlns:p14="http://schemas.microsoft.com/office/powerpoint/2010/main" val="24656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5" y="0"/>
            <a:ext cx="2971800" cy="457200"/>
          </a:xfrm>
          <a:prstGeom prst="rect">
            <a:avLst/>
          </a:prstGeom>
        </p:spPr>
        <p:txBody>
          <a:bodyPr vert="horz" lIns="91440" tIns="45720" rIns="91440" bIns="45720" rtlCol="0"/>
          <a:lstStyle>
            <a:lvl1pPr algn="r">
              <a:defRPr sz="1200"/>
            </a:lvl1pPr>
          </a:lstStyle>
          <a:p>
            <a:fld id="{C45196AF-1E86-4F04-9CFC-6EBAD745C262}" type="datetimeFigureOut">
              <a:rPr lang="en-US" smtClean="0"/>
              <a:t>4/30/2014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5" y="8685213"/>
            <a:ext cx="2971800" cy="457200"/>
          </a:xfrm>
          <a:prstGeom prst="rect">
            <a:avLst/>
          </a:prstGeom>
        </p:spPr>
        <p:txBody>
          <a:bodyPr vert="horz" lIns="91440" tIns="45720" rIns="91440" bIns="45720" rtlCol="0" anchor="b"/>
          <a:lstStyle>
            <a:lvl1pPr algn="r">
              <a:defRPr sz="1200"/>
            </a:lvl1pPr>
          </a:lstStyle>
          <a:p>
            <a:fld id="{4A0F1635-DE29-4063-A960-418AA42CC68D}" type="slidenum">
              <a:rPr lang="en-US" smtClean="0"/>
              <a:t>‹#›</a:t>
            </a:fld>
            <a:endParaRPr lang="en-US"/>
          </a:p>
        </p:txBody>
      </p:sp>
    </p:spTree>
    <p:extLst>
      <p:ext uri="{BB962C8B-B14F-4D97-AF65-F5344CB8AC3E}">
        <p14:creationId xmlns:p14="http://schemas.microsoft.com/office/powerpoint/2010/main" val="361781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wipo.int/meetings/en/topic.jsp?group_id=45"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4615F1F5-A6F0-C345-A8F7-38B7A62C5BA3}" type="slidenum">
              <a:rPr lang="en-US" sz="1200">
                <a:solidFill>
                  <a:prstClr val="black"/>
                </a:solidFill>
              </a:rPr>
              <a:pPr eaLnBrk="1" hangingPunct="1"/>
              <a:t>33</a:t>
            </a:fld>
            <a:endParaRPr lang="en-US" sz="1200" dirty="0">
              <a:solidFill>
                <a:prstClr val="black"/>
              </a:solidFill>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Welcome ….</a:t>
            </a:r>
          </a:p>
          <a:p>
            <a:pPr eaLnBrk="1" hangingPunct="1"/>
            <a:endParaRPr lang="en-US" dirty="0"/>
          </a:p>
          <a:p>
            <a:pPr eaLnBrk="1" hangingPunct="1"/>
            <a:r>
              <a:rPr lang="en-US" dirty="0"/>
              <a:t>Today, we are going to explain to you, in very general terms, </a:t>
            </a:r>
          </a:p>
          <a:p>
            <a:pPr eaLnBrk="1" hangingPunct="1"/>
            <a:r>
              <a:rPr lang="en-US" dirty="0"/>
              <a:t>what this Organization does and why?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A0E65970-1A00-43D3-BF69-B065F9815381}" type="slidenum">
              <a:rPr lang="en-US" altLang="en-US" sz="1200">
                <a:ea typeface="ヒラギノ角ゴ Pro W3"/>
                <a:cs typeface="ヒラギノ角ゴ Pro W3"/>
              </a:rPr>
              <a:pPr algn="r" eaLnBrk="1" hangingPunct="1">
                <a:buFontTx/>
                <a:buNone/>
              </a:pPr>
              <a:t>38</a:t>
            </a:fld>
            <a:endParaRPr lang="en-US" altLang="en-US" sz="1200">
              <a:ea typeface="ヒラギノ角ゴ Pro W3"/>
              <a:cs typeface="ヒラギノ角ゴ Pro W3"/>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DA554BC4-6BDF-47D2-BAF8-D93A6F003C12}" type="slidenum">
              <a:rPr lang="en-US" altLang="en-US" sz="1200">
                <a:ea typeface="ヒラギノ角ゴ Pro W3"/>
                <a:cs typeface="ヒラギノ角ゴ Pro W3"/>
              </a:rPr>
              <a:pPr algn="r" eaLnBrk="1" hangingPunct="1">
                <a:buFontTx/>
                <a:buNone/>
              </a:pPr>
              <a:t>64</a:t>
            </a:fld>
            <a:endParaRPr lang="en-US" altLang="en-US" sz="1200">
              <a:ea typeface="ヒラギノ角ゴ Pro W3"/>
              <a:cs typeface="ヒラギノ角ゴ Pro W3"/>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r" eaLnBrk="1" hangingPunct="1">
              <a:buFontTx/>
              <a:buNone/>
            </a:pPr>
            <a:fld id="{38B2E5B2-D1BF-4D6B-8A2E-7AA561EECDB3}" type="slidenum">
              <a:rPr lang="en-US" altLang="en-US" sz="1200">
                <a:ea typeface="ヒラギノ角ゴ Pro W3"/>
                <a:cs typeface="ヒラギノ角ゴ Pro W3"/>
              </a:rPr>
              <a:pPr algn="r" eaLnBrk="1" hangingPunct="1">
                <a:buFontTx/>
                <a:buNone/>
              </a:pPr>
              <a:t>65</a:t>
            </a:fld>
            <a:endParaRPr lang="en-US" altLang="en-US" sz="1200">
              <a:ea typeface="ヒラギノ角ゴ Pro W3"/>
              <a:cs typeface="ヒラギノ角ゴ Pro W3"/>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endParaRPr lang="fr-FR" dirty="0"/>
          </a:p>
        </p:txBody>
      </p:sp>
      <p:sp>
        <p:nvSpPr>
          <p:cNvPr id="40964"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01776D1B-FA4D-1F4B-A677-8EBF135F1C19}" type="slidenum">
              <a:rPr lang="fr-FR" sz="1200">
                <a:solidFill>
                  <a:prstClr val="black"/>
                </a:solidFill>
              </a:rPr>
              <a:pPr eaLnBrk="1" hangingPunct="1"/>
              <a:t>4</a:t>
            </a:fld>
            <a:endParaRPr lang="fr-FR" sz="1200"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782F749-BBE6-464D-A2E3-93BA0FF6F3C3}" type="slidenum">
              <a:rPr lang="en-US" altLang="en-US" smtClean="0"/>
              <a:pPr eaLnBrk="1" hangingPunct="1">
                <a:spcBef>
                  <a:spcPct val="0"/>
                </a:spcBef>
              </a:pPr>
              <a:t>69</a:t>
            </a:fld>
            <a:endParaRPr lang="en-US" altLang="en-US" smtClean="0"/>
          </a:p>
        </p:txBody>
      </p:sp>
      <p:sp>
        <p:nvSpPr>
          <p:cNvPr id="30723" name="Rectangle 2"/>
          <p:cNvSpPr>
            <a:spLocks noGrp="1" noRot="1" noChangeAspect="1" noChangeArrowheads="1" noTextEdit="1"/>
          </p:cNvSpPr>
          <p:nvPr>
            <p:ph type="sldImg"/>
          </p:nvPr>
        </p:nvSpPr>
        <p:spPr>
          <a:xfrm>
            <a:off x="1141413" y="685800"/>
            <a:ext cx="4575175" cy="3430588"/>
          </a:xfrm>
          <a:ln/>
        </p:spPr>
      </p:sp>
      <p:sp>
        <p:nvSpPr>
          <p:cNvPr id="30724"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4E49E39-4531-434C-A00E-D1F5F3F1828D}" type="slidenum">
              <a:rPr lang="en-US" altLang="en-US"/>
              <a:pPr algn="r" eaLnBrk="1" hangingPunct="1">
                <a:spcBef>
                  <a:spcPct val="0"/>
                </a:spcBef>
              </a:pPr>
              <a:t>70</a:t>
            </a:fld>
            <a:endParaRPr lang="en-US" altLang="en-US"/>
          </a:p>
        </p:txBody>
      </p:sp>
      <p:sp>
        <p:nvSpPr>
          <p:cNvPr id="31747" name="Rectangle 2"/>
          <p:cNvSpPr>
            <a:spLocks noGrp="1" noRot="1" noChangeAspect="1" noChangeArrowheads="1" noTextEdit="1"/>
          </p:cNvSpPr>
          <p:nvPr>
            <p:ph type="sldImg"/>
          </p:nvPr>
        </p:nvSpPr>
        <p:spPr>
          <a:xfrm>
            <a:off x="1141413" y="685800"/>
            <a:ext cx="4575175" cy="3430588"/>
          </a:xfrm>
          <a:ln/>
        </p:spPr>
      </p:sp>
      <p:sp>
        <p:nvSpPr>
          <p:cNvPr id="3174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87037B03-FE91-46ED-9C60-FAB30ACD2FF5}" type="slidenum">
              <a:rPr lang="en-US" altLang="en-US"/>
              <a:pPr algn="r" eaLnBrk="1" hangingPunct="1">
                <a:spcBef>
                  <a:spcPct val="0"/>
                </a:spcBef>
              </a:pPr>
              <a:t>71</a:t>
            </a:fld>
            <a:endParaRPr lang="en-US" altLang="en-US"/>
          </a:p>
        </p:txBody>
      </p:sp>
      <p:sp>
        <p:nvSpPr>
          <p:cNvPr id="32771" name="Rectangle 2"/>
          <p:cNvSpPr>
            <a:spLocks noGrp="1" noRot="1" noChangeAspect="1" noChangeArrowheads="1" noTextEdit="1"/>
          </p:cNvSpPr>
          <p:nvPr>
            <p:ph type="sldImg"/>
          </p:nvPr>
        </p:nvSpPr>
        <p:spPr>
          <a:xfrm>
            <a:off x="1141413" y="685800"/>
            <a:ext cx="4575175" cy="3430588"/>
          </a:xfrm>
          <a:ln/>
        </p:spPr>
      </p:sp>
      <p:sp>
        <p:nvSpPr>
          <p:cNvPr id="3277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06BC85D-8D7B-46FF-8F22-3C6A70F3C389}" type="slidenum">
              <a:rPr lang="en-US" altLang="en-US"/>
              <a:pPr algn="r" eaLnBrk="1" hangingPunct="1">
                <a:spcBef>
                  <a:spcPct val="0"/>
                </a:spcBef>
              </a:pPr>
              <a:t>72</a:t>
            </a:fld>
            <a:endParaRPr lang="en-US" altLang="en-US"/>
          </a:p>
        </p:txBody>
      </p:sp>
      <p:sp>
        <p:nvSpPr>
          <p:cNvPr id="33795" name="Rectangle 2"/>
          <p:cNvSpPr>
            <a:spLocks noGrp="1" noRot="1" noChangeAspect="1" noChangeArrowheads="1" noTextEdit="1"/>
          </p:cNvSpPr>
          <p:nvPr>
            <p:ph type="sldImg"/>
          </p:nvPr>
        </p:nvSpPr>
        <p:spPr>
          <a:xfrm>
            <a:off x="1141413" y="685800"/>
            <a:ext cx="4575175" cy="3430588"/>
          </a:xfrm>
          <a:ln/>
        </p:spPr>
      </p:sp>
      <p:sp>
        <p:nvSpPr>
          <p:cNvPr id="33796"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204C0F5-041E-470F-87D9-2AA46EEAD02E}" type="slidenum">
              <a:rPr lang="en-US" altLang="en-US"/>
              <a:pPr algn="r" eaLnBrk="1" hangingPunct="1">
                <a:spcBef>
                  <a:spcPct val="0"/>
                </a:spcBef>
              </a:pPr>
              <a:t>73</a:t>
            </a:fld>
            <a:endParaRPr lang="en-US" altLang="en-US"/>
          </a:p>
        </p:txBody>
      </p:sp>
      <p:sp>
        <p:nvSpPr>
          <p:cNvPr id="34819" name="Rectangle 2"/>
          <p:cNvSpPr>
            <a:spLocks noGrp="1" noRot="1" noChangeAspect="1" noChangeArrowheads="1" noTextEdit="1"/>
          </p:cNvSpPr>
          <p:nvPr>
            <p:ph type="sldImg"/>
          </p:nvPr>
        </p:nvSpPr>
        <p:spPr>
          <a:xfrm>
            <a:off x="1141413" y="685800"/>
            <a:ext cx="4575175" cy="3430588"/>
          </a:xfrm>
          <a:ln/>
        </p:spPr>
      </p:sp>
      <p:sp>
        <p:nvSpPr>
          <p:cNvPr id="34820"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6A54C80-758A-44B6-A8DD-C1D4B6354715}" type="slidenum">
              <a:rPr lang="en-US" altLang="en-US"/>
              <a:pPr algn="r" eaLnBrk="1" hangingPunct="1">
                <a:spcBef>
                  <a:spcPct val="0"/>
                </a:spcBef>
              </a:pPr>
              <a:t>74</a:t>
            </a:fld>
            <a:endParaRPr lang="en-US" altLang="en-US"/>
          </a:p>
        </p:txBody>
      </p:sp>
      <p:sp>
        <p:nvSpPr>
          <p:cNvPr id="35843" name="Rectangle 2"/>
          <p:cNvSpPr>
            <a:spLocks noGrp="1" noRot="1" noChangeAspect="1" noChangeArrowheads="1" noTextEdit="1"/>
          </p:cNvSpPr>
          <p:nvPr>
            <p:ph type="sldImg"/>
          </p:nvPr>
        </p:nvSpPr>
        <p:spPr>
          <a:xfrm>
            <a:off x="1141413" y="685800"/>
            <a:ext cx="4575175" cy="3430588"/>
          </a:xfrm>
          <a:ln/>
        </p:spPr>
      </p:sp>
      <p:sp>
        <p:nvSpPr>
          <p:cNvPr id="35844"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5C997F6-C6AC-4701-87A8-EDB122F37AAB}" type="slidenum">
              <a:rPr lang="en-US" altLang="en-US"/>
              <a:pPr algn="r" eaLnBrk="1" hangingPunct="1">
                <a:spcBef>
                  <a:spcPct val="0"/>
                </a:spcBef>
              </a:pPr>
              <a:t>75</a:t>
            </a:fld>
            <a:endParaRPr lang="en-US" altLang="en-US"/>
          </a:p>
        </p:txBody>
      </p:sp>
      <p:sp>
        <p:nvSpPr>
          <p:cNvPr id="36867" name="Rectangle 2"/>
          <p:cNvSpPr>
            <a:spLocks noGrp="1" noRot="1" noChangeAspect="1" noChangeArrowheads="1" noTextEdit="1"/>
          </p:cNvSpPr>
          <p:nvPr>
            <p:ph type="sldImg"/>
          </p:nvPr>
        </p:nvSpPr>
        <p:spPr>
          <a:xfrm>
            <a:off x="1141413" y="685800"/>
            <a:ext cx="4575175" cy="3430588"/>
          </a:xfrm>
          <a:ln/>
        </p:spPr>
      </p:sp>
      <p:sp>
        <p:nvSpPr>
          <p:cNvPr id="3686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D3ACF9-3444-41D9-98D0-42A78F138568}" type="slidenum">
              <a:rPr lang="en-US" altLang="en-US"/>
              <a:pPr algn="r" eaLnBrk="1" hangingPunct="1">
                <a:spcBef>
                  <a:spcPct val="0"/>
                </a:spcBef>
              </a:pPr>
              <a:t>76</a:t>
            </a:fld>
            <a:endParaRPr lang="en-US" altLang="en-US"/>
          </a:p>
        </p:txBody>
      </p:sp>
      <p:sp>
        <p:nvSpPr>
          <p:cNvPr id="37891" name="Rectangle 2"/>
          <p:cNvSpPr>
            <a:spLocks noGrp="1" noRot="1" noChangeAspect="1" noChangeArrowheads="1" noTextEdit="1"/>
          </p:cNvSpPr>
          <p:nvPr>
            <p:ph type="sldImg"/>
          </p:nvPr>
        </p:nvSpPr>
        <p:spPr>
          <a:xfrm>
            <a:off x="1141413" y="685800"/>
            <a:ext cx="4575175" cy="3430588"/>
          </a:xfrm>
          <a:ln/>
        </p:spPr>
      </p:sp>
      <p:sp>
        <p:nvSpPr>
          <p:cNvPr id="3789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pPr eaLnBrk="1" hangingPunct="1"/>
            <a:r>
              <a:rPr lang="en-US" dirty="0" smtClean="0"/>
              <a:t>Patent law differs from country to country.  It can be a costly, complex and lengthy process to obtain patent protection in multiple countries.  WIPO</a:t>
            </a:r>
            <a:r>
              <a:rPr lang="ja-JP" altLang="en-US" dirty="0" smtClean="0"/>
              <a:t>’</a:t>
            </a:r>
            <a:r>
              <a:rPr lang="en-US" dirty="0" smtClean="0"/>
              <a:t>s global protection services offer a swift, reliable cost-effective and user-friendly option.  Principle objective of PCT is operational excellence and provision of high quality services to benefit users of patent system, patent administrations and general public by streamlining  the filing and processing of patent applications in multiple countries (through reduced duplication of work of national filing and processing) to make the grant of patents more economical (i.e. less diversion of public resources for patent admin.)</a:t>
            </a:r>
          </a:p>
          <a:p>
            <a:pPr eaLnBrk="1" hangingPunct="1"/>
            <a:r>
              <a:rPr lang="en-US" dirty="0" smtClean="0"/>
              <a:t>Emphasis on ensuing PCT beneficiaries receive adequate knowledge of system and that the system responds satisfactorily to their needs. </a:t>
            </a:r>
          </a:p>
          <a:p>
            <a:pPr eaLnBrk="1" hangingPunct="1"/>
            <a:r>
              <a:rPr lang="en-US" dirty="0" smtClean="0"/>
              <a:t>TRADEMARKS:  In constantly changing business environment, TMs, etc. are important tools for promotion of domestic commerce and int</a:t>
            </a:r>
            <a:r>
              <a:rPr lang="ja-JP" altLang="en-US" dirty="0" smtClean="0"/>
              <a:t>’</a:t>
            </a:r>
            <a:r>
              <a:rPr lang="en-US" dirty="0" smtClean="0"/>
              <a:t>l. trade which, in turn, contribute to sustainable national economic growth. Indispensable in designing marketing strategies to identify and promote goods in market place and distinguish these goods from those of competitors.  To be effective, need adequate legal protection at national &amp; int</a:t>
            </a:r>
            <a:r>
              <a:rPr lang="ja-JP" altLang="en-US" dirty="0" smtClean="0"/>
              <a:t>’</a:t>
            </a:r>
            <a:r>
              <a:rPr lang="en-US" dirty="0" smtClean="0"/>
              <a:t>l. levels.  WIPO</a:t>
            </a:r>
            <a:r>
              <a:rPr lang="ja-JP" altLang="en-US" dirty="0" smtClean="0"/>
              <a:t>’</a:t>
            </a:r>
            <a:r>
              <a:rPr lang="en-US" dirty="0" smtClean="0"/>
              <a:t>s registration systems facilitate the acquisition and maintenance of these IPRs in different countries</a:t>
            </a:r>
          </a:p>
          <a:p>
            <a:pPr eaLnBrk="1" hangingPunct="1"/>
            <a:r>
              <a:rPr lang="en-US" dirty="0" smtClean="0"/>
              <a:t>A company in Morocco requesting TMP in 12 countries - application in 3 classes would pay over 6.5 times more if it didn't use MS but opted to apply to each national office separately -Madrid = 2,162 CHF; vs. 14,245 CHF using  national route).  Renewal of  same app. = 5+ times cheaper and cost of registering a change in ownership is 20+ times cheaper, costing 177 Swiss francs as opposed to 3,697 Swiss francs under the national route.</a:t>
            </a:r>
          </a:p>
          <a:p>
            <a:pPr lvl="1" eaLnBrk="1" hangingPunct="1"/>
            <a:r>
              <a:rPr lang="en-US" dirty="0" smtClean="0"/>
              <a:t>  </a:t>
            </a:r>
          </a:p>
          <a:p>
            <a:pPr eaLnBrk="1" hangingPunct="1"/>
            <a:r>
              <a:rPr lang="en-US" dirty="0" smtClean="0"/>
              <a:t> </a:t>
            </a:r>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53970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72BDB0A-6F7C-40AA-A451-0B83F4EBA9E1}" type="slidenum">
              <a:rPr lang="en-US" altLang="en-US"/>
              <a:pPr algn="r" eaLnBrk="1" hangingPunct="1">
                <a:spcBef>
                  <a:spcPct val="0"/>
                </a:spcBef>
              </a:pPr>
              <a:t>77</a:t>
            </a:fld>
            <a:endParaRPr lang="en-US" altLang="en-US"/>
          </a:p>
        </p:txBody>
      </p:sp>
      <p:sp>
        <p:nvSpPr>
          <p:cNvPr id="38915" name="Rectangle 2"/>
          <p:cNvSpPr>
            <a:spLocks noGrp="1" noRot="1" noChangeAspect="1" noChangeArrowheads="1" noTextEdit="1"/>
          </p:cNvSpPr>
          <p:nvPr>
            <p:ph type="sldImg"/>
          </p:nvPr>
        </p:nvSpPr>
        <p:spPr>
          <a:xfrm>
            <a:off x="1141413" y="685800"/>
            <a:ext cx="4575175" cy="3430588"/>
          </a:xfrm>
          <a:ln/>
        </p:spPr>
      </p:sp>
      <p:sp>
        <p:nvSpPr>
          <p:cNvPr id="38916"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4CF4AD7-4A44-46F8-9414-1D22F74942D5}" type="slidenum">
              <a:rPr lang="en-US" altLang="en-US"/>
              <a:pPr algn="r" eaLnBrk="1" hangingPunct="1">
                <a:spcBef>
                  <a:spcPct val="0"/>
                </a:spcBef>
              </a:pPr>
              <a:t>78</a:t>
            </a:fld>
            <a:endParaRPr lang="en-US" altLang="en-US"/>
          </a:p>
        </p:txBody>
      </p:sp>
      <p:sp>
        <p:nvSpPr>
          <p:cNvPr id="39939" name="Rectangle 2"/>
          <p:cNvSpPr>
            <a:spLocks noGrp="1" noRot="1" noChangeAspect="1" noChangeArrowheads="1" noTextEdit="1"/>
          </p:cNvSpPr>
          <p:nvPr>
            <p:ph type="sldImg"/>
          </p:nvPr>
        </p:nvSpPr>
        <p:spPr>
          <a:xfrm>
            <a:off x="1141413" y="685800"/>
            <a:ext cx="4575175" cy="3430588"/>
          </a:xfrm>
          <a:ln/>
        </p:spPr>
      </p:sp>
      <p:sp>
        <p:nvSpPr>
          <p:cNvPr id="39940"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879441F-FC1E-4991-BF81-0DD03CA4C4EF}" type="slidenum">
              <a:rPr lang="en-US" altLang="en-US"/>
              <a:pPr algn="r" eaLnBrk="1" hangingPunct="1">
                <a:spcBef>
                  <a:spcPct val="0"/>
                </a:spcBef>
              </a:pPr>
              <a:t>79</a:t>
            </a:fld>
            <a:endParaRPr lang="en-US" altLang="en-US"/>
          </a:p>
        </p:txBody>
      </p:sp>
      <p:sp>
        <p:nvSpPr>
          <p:cNvPr id="40963" name="Rectangle 2"/>
          <p:cNvSpPr>
            <a:spLocks noGrp="1" noRot="1" noChangeAspect="1" noChangeArrowheads="1" noTextEdit="1"/>
          </p:cNvSpPr>
          <p:nvPr>
            <p:ph type="sldImg"/>
          </p:nvPr>
        </p:nvSpPr>
        <p:spPr>
          <a:xfrm>
            <a:off x="1141413" y="685800"/>
            <a:ext cx="4575175" cy="3430588"/>
          </a:xfrm>
          <a:ln/>
        </p:spPr>
      </p:sp>
      <p:sp>
        <p:nvSpPr>
          <p:cNvPr id="40964"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44D714D-CC22-4109-87EF-F66FC49DC242}" type="slidenum">
              <a:rPr lang="en-US" altLang="en-US"/>
              <a:pPr algn="r" eaLnBrk="1" hangingPunct="1">
                <a:spcBef>
                  <a:spcPct val="0"/>
                </a:spcBef>
              </a:pPr>
              <a:t>80</a:t>
            </a:fld>
            <a:endParaRPr lang="en-US" altLang="en-US"/>
          </a:p>
        </p:txBody>
      </p:sp>
      <p:sp>
        <p:nvSpPr>
          <p:cNvPr id="41987" name="Rectangle 2"/>
          <p:cNvSpPr>
            <a:spLocks noGrp="1" noRot="1" noChangeAspect="1" noChangeArrowheads="1" noTextEdit="1"/>
          </p:cNvSpPr>
          <p:nvPr>
            <p:ph type="sldImg"/>
          </p:nvPr>
        </p:nvSpPr>
        <p:spPr>
          <a:xfrm>
            <a:off x="1141413" y="685800"/>
            <a:ext cx="4575175" cy="3430588"/>
          </a:xfrm>
          <a:ln/>
        </p:spPr>
      </p:sp>
      <p:sp>
        <p:nvSpPr>
          <p:cNvPr id="4198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7B34D4D-DA46-40F8-87C2-D21E11855AD6}" type="slidenum">
              <a:rPr lang="en-US" altLang="en-US"/>
              <a:pPr algn="r" eaLnBrk="1" hangingPunct="1">
                <a:spcBef>
                  <a:spcPct val="0"/>
                </a:spcBef>
              </a:pPr>
              <a:t>81</a:t>
            </a:fld>
            <a:endParaRPr lang="en-US" altLang="en-US"/>
          </a:p>
        </p:txBody>
      </p:sp>
      <p:sp>
        <p:nvSpPr>
          <p:cNvPr id="43011" name="Rectangle 2"/>
          <p:cNvSpPr>
            <a:spLocks noGrp="1" noRot="1" noChangeAspect="1" noChangeArrowheads="1" noTextEdit="1"/>
          </p:cNvSpPr>
          <p:nvPr>
            <p:ph type="sldImg"/>
          </p:nvPr>
        </p:nvSpPr>
        <p:spPr>
          <a:xfrm>
            <a:off x="1141413" y="685800"/>
            <a:ext cx="4575175" cy="3430588"/>
          </a:xfrm>
          <a:ln/>
        </p:spPr>
      </p:sp>
      <p:sp>
        <p:nvSpPr>
          <p:cNvPr id="4301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9B6778E-9DEF-4235-AEA9-A7E7D968E53E}" type="slidenum">
              <a:rPr lang="en-US" altLang="en-US"/>
              <a:pPr algn="r" eaLnBrk="1" hangingPunct="1">
                <a:spcBef>
                  <a:spcPct val="0"/>
                </a:spcBef>
              </a:pPr>
              <a:t>82</a:t>
            </a:fld>
            <a:endParaRPr lang="en-US" altLang="en-US"/>
          </a:p>
        </p:txBody>
      </p:sp>
      <p:sp>
        <p:nvSpPr>
          <p:cNvPr id="44035" name="Rectangle 2"/>
          <p:cNvSpPr>
            <a:spLocks noGrp="1" noRot="1" noChangeAspect="1" noChangeArrowheads="1" noTextEdit="1"/>
          </p:cNvSpPr>
          <p:nvPr>
            <p:ph type="sldImg"/>
          </p:nvPr>
        </p:nvSpPr>
        <p:spPr>
          <a:xfrm>
            <a:off x="1141413" y="685800"/>
            <a:ext cx="4575175" cy="3430588"/>
          </a:xfrm>
          <a:ln/>
        </p:spPr>
      </p:sp>
      <p:sp>
        <p:nvSpPr>
          <p:cNvPr id="44036"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114013F-DB67-4A89-916D-8333854B7C4C}" type="slidenum">
              <a:rPr lang="en-US" altLang="en-US"/>
              <a:pPr algn="r" eaLnBrk="1" hangingPunct="1">
                <a:spcBef>
                  <a:spcPct val="0"/>
                </a:spcBef>
              </a:pPr>
              <a:t>83</a:t>
            </a:fld>
            <a:endParaRPr lang="en-US" altLang="en-US"/>
          </a:p>
        </p:txBody>
      </p:sp>
      <p:sp>
        <p:nvSpPr>
          <p:cNvPr id="45059" name="Rectangle 2"/>
          <p:cNvSpPr>
            <a:spLocks noGrp="1" noRot="1" noChangeAspect="1" noChangeArrowheads="1" noTextEdit="1"/>
          </p:cNvSpPr>
          <p:nvPr>
            <p:ph type="sldImg"/>
          </p:nvPr>
        </p:nvSpPr>
        <p:spPr>
          <a:xfrm>
            <a:off x="1141413" y="685800"/>
            <a:ext cx="4575175" cy="3430588"/>
          </a:xfrm>
          <a:ln/>
        </p:spPr>
      </p:sp>
      <p:sp>
        <p:nvSpPr>
          <p:cNvPr id="45060"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05FC385-066B-4AB4-9E03-318196FD1904}" type="slidenum">
              <a:rPr lang="en-US" altLang="en-US"/>
              <a:pPr algn="r" eaLnBrk="1" hangingPunct="1">
                <a:spcBef>
                  <a:spcPct val="0"/>
                </a:spcBef>
              </a:pPr>
              <a:t>84</a:t>
            </a:fld>
            <a:endParaRPr lang="en-US" altLang="en-US"/>
          </a:p>
        </p:txBody>
      </p:sp>
      <p:sp>
        <p:nvSpPr>
          <p:cNvPr id="46083" name="Rectangle 2"/>
          <p:cNvSpPr>
            <a:spLocks noGrp="1" noRot="1" noChangeAspect="1" noChangeArrowheads="1" noTextEdit="1"/>
          </p:cNvSpPr>
          <p:nvPr>
            <p:ph type="sldImg"/>
          </p:nvPr>
        </p:nvSpPr>
        <p:spPr>
          <a:xfrm>
            <a:off x="1141413" y="685800"/>
            <a:ext cx="4575175" cy="3430588"/>
          </a:xfrm>
          <a:ln/>
        </p:spPr>
      </p:sp>
      <p:sp>
        <p:nvSpPr>
          <p:cNvPr id="46084"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7929CF6-41D3-415B-88EB-AB3263C8BC58}" type="slidenum">
              <a:rPr lang="en-US" altLang="en-US"/>
              <a:pPr algn="r" eaLnBrk="1" hangingPunct="1">
                <a:spcBef>
                  <a:spcPct val="0"/>
                </a:spcBef>
              </a:pPr>
              <a:t>85</a:t>
            </a:fld>
            <a:endParaRPr lang="en-US" altLang="en-US"/>
          </a:p>
        </p:txBody>
      </p:sp>
      <p:sp>
        <p:nvSpPr>
          <p:cNvPr id="47107" name="Rectangle 2"/>
          <p:cNvSpPr>
            <a:spLocks noGrp="1" noRot="1" noChangeAspect="1" noChangeArrowheads="1" noTextEdit="1"/>
          </p:cNvSpPr>
          <p:nvPr>
            <p:ph type="sldImg"/>
          </p:nvPr>
        </p:nvSpPr>
        <p:spPr>
          <a:xfrm>
            <a:off x="1141413" y="685800"/>
            <a:ext cx="4575175" cy="3430588"/>
          </a:xfrm>
          <a:ln/>
        </p:spPr>
      </p:sp>
      <p:sp>
        <p:nvSpPr>
          <p:cNvPr id="4710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F09BAB2-E709-4D57-9500-D13051BE46EB}" type="slidenum">
              <a:rPr lang="en-US" altLang="en-US"/>
              <a:pPr algn="r" eaLnBrk="1" hangingPunct="1">
                <a:spcBef>
                  <a:spcPct val="0"/>
                </a:spcBef>
              </a:pPr>
              <a:t>86</a:t>
            </a:fld>
            <a:endParaRPr lang="en-US" altLang="en-US"/>
          </a:p>
        </p:txBody>
      </p:sp>
      <p:sp>
        <p:nvSpPr>
          <p:cNvPr id="48131" name="Rectangle 2"/>
          <p:cNvSpPr>
            <a:spLocks noGrp="1" noRot="1" noChangeAspect="1" noChangeArrowheads="1" noTextEdit="1"/>
          </p:cNvSpPr>
          <p:nvPr>
            <p:ph type="sldImg"/>
          </p:nvPr>
        </p:nvSpPr>
        <p:spPr>
          <a:xfrm>
            <a:off x="1141413" y="685800"/>
            <a:ext cx="4575175" cy="3430588"/>
          </a:xfrm>
          <a:ln/>
        </p:spPr>
      </p:sp>
      <p:sp>
        <p:nvSpPr>
          <p:cNvPr id="48132"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i="1" dirty="0" smtClean="0">
                <a:cs typeface="Arial" charset="0"/>
              </a:rPr>
              <a:t>“Just as participation in the physical economy requires access to roads, bridges, and vehicles to transport goods, similar infrastructure is needed in the virtual and knowledge economy.  However, here the highway is the Internet and other networks, bridges are interoperable data standards, and vehicles are computers and databases</a:t>
            </a:r>
            <a:r>
              <a:rPr lang="en-US" sz="1200" dirty="0" smtClean="0">
                <a:cs typeface="Arial" charset="0"/>
              </a:rPr>
              <a:t>.</a:t>
            </a:r>
            <a:r>
              <a:rPr lang="en-US" altLang="ja-JP" sz="1200" dirty="0" smtClean="0">
                <a:cs typeface="Arial" charset="0"/>
              </a:rPr>
              <a:t>”</a:t>
            </a:r>
          </a:p>
          <a:p>
            <a:pPr marL="0" indent="0" algn="just">
              <a:buNone/>
            </a:pPr>
            <a:r>
              <a:rPr lang="en-US" altLang="ja-JP" sz="1200" dirty="0" smtClean="0">
                <a:cs typeface="Arial" charset="0"/>
              </a:rPr>
              <a:t>				</a:t>
            </a:r>
            <a:r>
              <a:rPr lang="en-US" sz="1100" dirty="0" smtClean="0"/>
              <a:t>WIPO DIRECTOR GENERAL, FRANCIS GURRY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430681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944ACD7-4559-4923-ACE0-33732E8F2DE3}" type="slidenum">
              <a:rPr lang="en-US" altLang="en-US"/>
              <a:pPr algn="r" eaLnBrk="1" hangingPunct="1">
                <a:spcBef>
                  <a:spcPct val="0"/>
                </a:spcBef>
              </a:pPr>
              <a:t>87</a:t>
            </a:fld>
            <a:endParaRPr lang="en-US" altLang="en-US"/>
          </a:p>
        </p:txBody>
      </p:sp>
      <p:sp>
        <p:nvSpPr>
          <p:cNvPr id="49155" name="Rectangle 2"/>
          <p:cNvSpPr>
            <a:spLocks noGrp="1" noRot="1" noChangeAspect="1" noChangeArrowheads="1" noTextEdit="1"/>
          </p:cNvSpPr>
          <p:nvPr>
            <p:ph type="sldImg"/>
          </p:nvPr>
        </p:nvSpPr>
        <p:spPr>
          <a:xfrm>
            <a:off x="1141413" y="685800"/>
            <a:ext cx="4575175" cy="3430588"/>
          </a:xfrm>
          <a:ln/>
        </p:spPr>
      </p:sp>
      <p:sp>
        <p:nvSpPr>
          <p:cNvPr id="49156"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pPr>
              <a:buFontTx/>
              <a:buChar char="•"/>
            </a:pPr>
            <a:r>
              <a:rPr lang="en-US" altLang="en-US" b="1" u="sng" smtClean="0">
                <a:solidFill>
                  <a:srgbClr val="0066FF"/>
                </a:solidFill>
              </a:rPr>
              <a:t>Chronology</a:t>
            </a:r>
          </a:p>
          <a:p>
            <a:r>
              <a:rPr lang="en-US" altLang="en-US" smtClean="0"/>
              <a:t>1958:  adoption of the Lisbon Agreement</a:t>
            </a:r>
          </a:p>
          <a:p>
            <a:r>
              <a:rPr lang="en-US" altLang="en-US" smtClean="0"/>
              <a:t>1966:  entry into force of the Agreement</a:t>
            </a:r>
          </a:p>
          <a:p>
            <a:r>
              <a:rPr lang="en-US" altLang="en-US" smtClean="0"/>
              <a:t>1967&amp; 1979: revisions (administrative provisions only)</a:t>
            </a:r>
          </a:p>
          <a:p>
            <a:r>
              <a:rPr lang="en-US" altLang="en-US" smtClean="0"/>
              <a:t>April 2002:  entry into force of amended Regulations supplementing the Agreement</a:t>
            </a:r>
          </a:p>
          <a:p>
            <a:r>
              <a:rPr lang="en-US" altLang="en-US" smtClean="0"/>
              <a:t>September 2008:  establishment by Member States (Lisbon Union Assembly) of a Working Group responsible for exploring possible improvements to the procedures under the Lisbon Agreement</a:t>
            </a:r>
          </a:p>
          <a:p>
            <a:r>
              <a:rPr lang="en-US" altLang="en-US" smtClean="0"/>
              <a:t>March 2009:  first meeting of the </a:t>
            </a:r>
            <a:r>
              <a:rPr lang="en-US" altLang="en-US" u="sng" smtClean="0">
                <a:hlinkClick r:id="rId3"/>
              </a:rPr>
              <a:t>Working Group</a:t>
            </a:r>
            <a:endParaRPr lang="en-US" altLang="en-US" u="sng" smtClean="0"/>
          </a:p>
          <a:p>
            <a:r>
              <a:rPr lang="fr-CH" altLang="en-US" smtClean="0"/>
              <a:t>September 2009: Extension of the mandate of the Working Group (see slide above)</a:t>
            </a:r>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5453" y="8684826"/>
            <a:ext cx="2970946" cy="4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22B692F-FDED-454C-86F2-A351D00D1FAE}" type="slidenum">
              <a:rPr lang="en-US" altLang="en-US"/>
              <a:pPr algn="r" eaLnBrk="1" hangingPunct="1">
                <a:spcBef>
                  <a:spcPct val="0"/>
                </a:spcBef>
              </a:pPr>
              <a:t>92</a:t>
            </a:fld>
            <a:endParaRPr lang="en-US" altLang="en-US"/>
          </a:p>
        </p:txBody>
      </p:sp>
      <p:sp>
        <p:nvSpPr>
          <p:cNvPr id="52227" name="Rectangle 2"/>
          <p:cNvSpPr>
            <a:spLocks noGrp="1" noRot="1" noChangeAspect="1" noChangeArrowheads="1" noTextEdit="1"/>
          </p:cNvSpPr>
          <p:nvPr>
            <p:ph type="sldImg"/>
          </p:nvPr>
        </p:nvSpPr>
        <p:spPr>
          <a:xfrm>
            <a:off x="924117" y="685837"/>
            <a:ext cx="5009767" cy="3430645"/>
          </a:xfrm>
          <a:ln/>
        </p:spPr>
      </p:sp>
      <p:sp>
        <p:nvSpPr>
          <p:cNvPr id="52228" name="Rectangle 3"/>
          <p:cNvSpPr>
            <a:spLocks noGrp="1" noChangeArrowheads="1"/>
          </p:cNvSpPr>
          <p:nvPr>
            <p:ph type="body" idx="1"/>
          </p:nvPr>
        </p:nvSpPr>
        <p:spPr>
          <a:xfrm>
            <a:off x="914508" y="4344607"/>
            <a:ext cx="5028986" cy="4113556"/>
          </a:xfrm>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18208634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888D2F4C-B2D8-4B57-A89A-027C1D1829A8}" type="slidenum">
              <a:rPr lang="en-US" altLang="en-US" smtClean="0"/>
              <a:pPr algn="r" eaLnBrk="1" hangingPunct="1">
                <a:spcBef>
                  <a:spcPct val="0"/>
                </a:spcBef>
              </a:pPr>
              <a:t>97</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E0F98F1-B020-426A-BDB5-CD704A66E09D}" type="slidenum">
              <a:rPr lang="en-US" altLang="en-US" smtClean="0"/>
              <a:pPr algn="r" eaLnBrk="1" hangingPunct="1">
                <a:spcBef>
                  <a:spcPct val="0"/>
                </a:spcBef>
              </a:pPr>
              <a:t>100</a:t>
            </a:fld>
            <a:endParaRPr lang="en-US" altLang="en-US" smtClean="0"/>
          </a:p>
        </p:txBody>
      </p:sp>
      <p:sp>
        <p:nvSpPr>
          <p:cNvPr id="33795"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EAD3C1D-64A0-46FD-B4C7-20BA0454BE43}" type="slidenum">
              <a:rPr lang="en-US" altLang="en-US"/>
              <a:pPr algn="r" eaLnBrk="1" hangingPunct="1">
                <a:spcBef>
                  <a:spcPct val="0"/>
                </a:spcBef>
              </a:pPr>
              <a:t>100</a:t>
            </a:fld>
            <a:endParaRPr lang="en-US" altLang="en-US"/>
          </a:p>
        </p:txBody>
      </p:sp>
      <p:sp>
        <p:nvSpPr>
          <p:cNvPr id="33796" name="Rectangle 2"/>
          <p:cNvSpPr>
            <a:spLocks noGrp="1" noRot="1" noChangeAspect="1" noChangeArrowheads="1" noTextEdit="1"/>
          </p:cNvSpPr>
          <p:nvPr>
            <p:ph type="sldImg"/>
          </p:nvPr>
        </p:nvSpPr>
        <p:spPr>
          <a:xfrm>
            <a:off x="1143000" y="685800"/>
            <a:ext cx="4573588" cy="3429000"/>
          </a:xfrm>
          <a:ln/>
        </p:spPr>
      </p:sp>
      <p:sp>
        <p:nvSpPr>
          <p:cNvPr id="33797" name="Rectangle 3"/>
          <p:cNvSpPr>
            <a:spLocks noGrp="1" noChangeArrowheads="1"/>
          </p:cNvSpPr>
          <p:nvPr>
            <p:ph type="body" idx="1"/>
          </p:nvPr>
        </p:nvSpPr>
        <p:spPr>
          <a:xfrm>
            <a:off x="914508" y="4343144"/>
            <a:ext cx="5028986" cy="4115019"/>
          </a:xfrm>
          <a:noFill/>
        </p:spPr>
        <p:txBody>
          <a:bodyPr/>
          <a:lstStyle/>
          <a:p>
            <a:pPr eaLnBrk="1" hangingPunct="1"/>
            <a:endParaRPr lang="es-E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755B918-6C9D-485B-B9D9-A560B817D4E8}" type="slidenum">
              <a:rPr lang="en-US" altLang="en-US" smtClean="0"/>
              <a:pPr algn="r" eaLnBrk="1" hangingPunct="1">
                <a:spcBef>
                  <a:spcPct val="0"/>
                </a:spcBef>
              </a:pPr>
              <a:t>101</a:t>
            </a:fld>
            <a:endParaRPr lang="en-US" altLang="en-US" smtClean="0"/>
          </a:p>
        </p:txBody>
      </p:sp>
      <p:sp>
        <p:nvSpPr>
          <p:cNvPr id="34819" name="Rectangle 7"/>
          <p:cNvSpPr txBox="1">
            <a:spLocks noGrp="1" noChangeArrowheads="1"/>
          </p:cNvSpPr>
          <p:nvPr/>
        </p:nvSpPr>
        <p:spPr bwMode="auto">
          <a:xfrm>
            <a:off x="3885453" y="8686288"/>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B9D54A3F-3CBC-4A3E-ADF7-B5F902044A0A}" type="slidenum">
              <a:rPr lang="en-US" altLang="en-US">
                <a:latin typeface="Times New Roman" pitchFamily="18" charset="0"/>
              </a:rPr>
              <a:pPr algn="r">
                <a:spcBef>
                  <a:spcPct val="0"/>
                </a:spcBef>
              </a:pPr>
              <a:t>101</a:t>
            </a:fld>
            <a:endParaRPr lang="en-US" altLang="en-US">
              <a:latin typeface="Times New Roman" pitchFamily="18" charset="0"/>
            </a:endParaRPr>
          </a:p>
        </p:txBody>
      </p:sp>
      <p:sp>
        <p:nvSpPr>
          <p:cNvPr id="34820" name="Rectangle 2"/>
          <p:cNvSpPr>
            <a:spLocks noGrp="1" noRot="1" noChangeAspect="1" noChangeArrowheads="1" noTextEdit="1"/>
          </p:cNvSpPr>
          <p:nvPr>
            <p:ph type="sldImg"/>
          </p:nvPr>
        </p:nvSpPr>
        <p:spPr>
          <a:xfrm>
            <a:off x="1146175" y="685800"/>
            <a:ext cx="4572000" cy="3429000"/>
          </a:xfrm>
          <a:ln/>
        </p:spPr>
      </p:sp>
      <p:sp>
        <p:nvSpPr>
          <p:cNvPr id="34821" name="Rectangle 3"/>
          <p:cNvSpPr>
            <a:spLocks noGrp="1" noChangeArrowheads="1"/>
          </p:cNvSpPr>
          <p:nvPr>
            <p:ph type="body" idx="1"/>
          </p:nvPr>
        </p:nvSpPr>
        <p:spPr>
          <a:xfrm>
            <a:off x="914508" y="4343144"/>
            <a:ext cx="5028986" cy="4115019"/>
          </a:xfrm>
          <a:noFill/>
        </p:spPr>
        <p:txBody>
          <a:bodyPr lIns="91431" tIns="45715" rIns="91431" bIns="45715"/>
          <a:lstStyle/>
          <a:p>
            <a:pPr eaLnBrk="1" hangingPunct="1"/>
            <a:endParaRPr lang="en-SG"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0A6BF67-705A-48C4-B747-94354DC069AF}" type="slidenum">
              <a:rPr lang="en-US" altLang="en-US" smtClean="0"/>
              <a:pPr algn="r" eaLnBrk="1" hangingPunct="1">
                <a:spcBef>
                  <a:spcPct val="0"/>
                </a:spcBef>
              </a:pPr>
              <a:t>107</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9BF44CD-9651-4BD7-8C6B-66430C89F82F}" type="slidenum">
              <a:rPr lang="en-US" altLang="en-US" smtClean="0"/>
              <a:pPr algn="r" eaLnBrk="1" hangingPunct="1">
                <a:spcBef>
                  <a:spcPct val="0"/>
                </a:spcBef>
              </a:pPr>
              <a:t>108</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hangingPunct="1"/>
            <a:fld id="{CCA14638-0D3F-8A42-8A71-E2FC465D12A4}" type="slidenum">
              <a:rPr lang="en-US" sz="1200">
                <a:solidFill>
                  <a:prstClr val="black"/>
                </a:solidFill>
              </a:rPr>
              <a:pPr eaLnBrk="1" hangingPunct="1"/>
              <a:t>10</a:t>
            </a:fld>
            <a:endParaRPr lang="en-US" sz="1200" dirty="0">
              <a:solidFill>
                <a:prstClr val="black"/>
              </a:solidFill>
            </a:endParaRPr>
          </a:p>
        </p:txBody>
      </p:sp>
      <p:sp>
        <p:nvSpPr>
          <p:cNvPr id="43011" name="Rectangle 2"/>
          <p:cNvSpPr>
            <a:spLocks noGrp="1" noRot="1" noChangeAspect="1" noChangeArrowheads="1" noTextEdit="1"/>
          </p:cNvSpPr>
          <p:nvPr>
            <p:ph type="sldImg"/>
          </p:nvPr>
        </p:nvSpPr>
        <p:spPr>
          <a:xfrm>
            <a:off x="1141413" y="685800"/>
            <a:ext cx="4575175" cy="3430588"/>
          </a:xfrm>
          <a:ln/>
        </p:spPr>
      </p:sp>
      <p:sp>
        <p:nvSpPr>
          <p:cNvPr id="43012" name="Rectangle 3"/>
          <p:cNvSpPr>
            <a:spLocks noGrp="1" noChangeArrowheads="1"/>
          </p:cNvSpPr>
          <p:nvPr>
            <p:ph type="body" idx="1"/>
          </p:nvPr>
        </p:nvSpPr>
        <p:spPr>
          <a:xfrm>
            <a:off x="914508" y="4344607"/>
            <a:ext cx="5028986" cy="4113556"/>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s-ES_tradnl"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F63F89B-8A89-489C-954B-600306D9A8C1}" type="slidenum">
              <a:rPr lang="en-US" altLang="en-US" smtClean="0"/>
              <a:pPr algn="r" eaLnBrk="1" hangingPunct="1">
                <a:spcBef>
                  <a:spcPct val="0"/>
                </a:spcBef>
              </a:pPr>
              <a:t>109</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DE8E2AA-F79D-4948-A79E-DA0C7A90DD08}" type="slidenum">
              <a:rPr lang="en-US" altLang="en-US" smtClean="0"/>
              <a:pPr algn="r" eaLnBrk="1" hangingPunct="1">
                <a:spcBef>
                  <a:spcPct val="0"/>
                </a:spcBef>
              </a:pPr>
              <a:t>110</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508" y="4343144"/>
            <a:ext cx="5028986" cy="4115019"/>
          </a:xfrm>
          <a:noFill/>
        </p:spPr>
        <p:txBody>
          <a:bodyPr/>
          <a:lstStyle/>
          <a:p>
            <a:pPr eaLnBrk="1" hangingPunct="1"/>
            <a:endParaRPr lang="en-SG"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A07841D-9EBF-4B38-B296-CBFCFDB5BC8C}" type="slidenum">
              <a:rPr lang="en-US" altLang="en-US" smtClean="0"/>
              <a:pPr algn="r" eaLnBrk="1" hangingPunct="1">
                <a:spcBef>
                  <a:spcPct val="0"/>
                </a:spcBef>
              </a:pPr>
              <a:t>112</a:t>
            </a:fld>
            <a:endParaRPr lang="en-US" altLang="en-US" smtClean="0"/>
          </a:p>
        </p:txBody>
      </p:sp>
      <p:sp>
        <p:nvSpPr>
          <p:cNvPr id="39939" name="Rectangle 2"/>
          <p:cNvSpPr>
            <a:spLocks noGrp="1" noRot="1" noChangeAspect="1" noChangeArrowheads="1" noTextEdit="1"/>
          </p:cNvSpPr>
          <p:nvPr>
            <p:ph type="sldImg"/>
          </p:nvPr>
        </p:nvSpPr>
        <p:spPr>
          <a:xfrm>
            <a:off x="1144588" y="685800"/>
            <a:ext cx="4573587" cy="3429000"/>
          </a:xfrm>
          <a:ln/>
        </p:spPr>
      </p:sp>
      <p:sp>
        <p:nvSpPr>
          <p:cNvPr id="39940" name="Rectangle 3"/>
          <p:cNvSpPr>
            <a:spLocks noGrp="1" noChangeArrowheads="1"/>
          </p:cNvSpPr>
          <p:nvPr>
            <p:ph type="body" idx="1"/>
          </p:nvPr>
        </p:nvSpPr>
        <p:spPr>
          <a:noFill/>
        </p:spPr>
        <p:txBody>
          <a:bodyPr/>
          <a:lstStyle/>
          <a:p>
            <a:pPr eaLnBrk="1" hangingPunct="1"/>
            <a:r>
              <a:rPr lang="fr-CH" altLang="en-US" smtClean="0"/>
              <a:t>Question 7</a:t>
            </a: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en-US" dirty="0" smtClean="0"/>
              <a:t>WIPO</a:t>
            </a:r>
            <a:r>
              <a:rPr lang="ja-JP" altLang="en-US" dirty="0" smtClean="0"/>
              <a:t>’</a:t>
            </a:r>
            <a:r>
              <a:rPr lang="en-US" dirty="0" smtClean="0"/>
              <a:t>s work in this area is designed to reduce complexity, cost and time involved in obtaining patent protection in multiple countries and to address workload crisis facing many office because of rising number of patent applications, changing nature of applications (biotech) and duplication of work.  Various activities support this endeavor, namely:</a:t>
            </a:r>
          </a:p>
          <a:p>
            <a:pPr eaLnBrk="1" hangingPunct="1"/>
            <a:r>
              <a:rPr lang="en-US" dirty="0" smtClean="0"/>
              <a:t>- Substantive and procedural harmonization of patent law.</a:t>
            </a:r>
          </a:p>
          <a:p>
            <a:pPr eaLnBrk="1" hangingPunct="1"/>
            <a:r>
              <a:rPr lang="en-US" dirty="0" smtClean="0"/>
              <a:t>- Development and adoption of reforms of PCT System.</a:t>
            </a:r>
          </a:p>
          <a:p>
            <a:pPr eaLnBrk="1" hangingPunct="1"/>
            <a:r>
              <a:rPr lang="en-US" dirty="0" smtClean="0"/>
              <a:t>PCT Reform: began in Oct. 2000.  General objectives to simplify the system, streamline procedures, reduce costs for applicants, maintains quality of services to facilitate greater use, ensure system works to advantage of all offices irrespective of size.</a:t>
            </a:r>
          </a:p>
          <a:p>
            <a:pPr eaLnBrk="1" hangingPunct="1"/>
            <a:endParaRPr lang="en-US" dirty="0" smtClean="0"/>
          </a:p>
          <a:p>
            <a:pPr lvl="0"/>
            <a:r>
              <a:rPr lang="en-US" sz="1800" b="1" dirty="0" smtClean="0"/>
              <a:t>Quality of patents: </a:t>
            </a:r>
            <a:r>
              <a:rPr lang="en-US" sz="1800" dirty="0" smtClean="0"/>
              <a:t>The Committee shared a general understanding that the proposal submitted with respect to the quality of patents did not lead to harmonization of substantive patent law and to automatic acceptance of work sharing products</a:t>
            </a:r>
          </a:p>
          <a:p>
            <a:pPr marL="0" lvl="0" indent="0">
              <a:buNone/>
            </a:pPr>
            <a:endParaRPr lang="en-US" sz="1800" dirty="0" smtClean="0"/>
          </a:p>
          <a:p>
            <a:pPr lvl="2">
              <a:buFont typeface="Wingdings" panose="05000000000000000000" pitchFamily="2" charset="2"/>
              <a:buChar char="Ø"/>
            </a:pPr>
            <a:r>
              <a:rPr lang="en-US" sz="1700" dirty="0" smtClean="0"/>
              <a:t>A study will be prepared on inventive step containing the definition of the person skilled in the art, methodologies employed for evaluating an inventive step and the level of the inventive step </a:t>
            </a:r>
          </a:p>
          <a:p>
            <a:pPr marL="914400" lvl="2" indent="0">
              <a:buNone/>
            </a:pPr>
            <a:endParaRPr lang="en-US" sz="1700" dirty="0" smtClean="0"/>
          </a:p>
          <a:p>
            <a:pPr lvl="2">
              <a:buFont typeface="Wingdings" panose="05000000000000000000" pitchFamily="2" charset="2"/>
              <a:buChar char="Ø"/>
            </a:pPr>
            <a:r>
              <a:rPr lang="en-US" sz="1700" dirty="0" smtClean="0"/>
              <a:t>A study on sufficiency of disclosure containing the enabling disclosure requirement, support requirement and written description requirement</a:t>
            </a:r>
          </a:p>
          <a:p>
            <a:pPr eaLnBrk="1" hangingPunct="1"/>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1249BEA5-81F4-6346-9162-E8E20A1B3D9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3144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spcBef>
                <a:spcPct val="0"/>
              </a:spcBef>
            </a:pPr>
            <a:fld id="{9C28E15E-D7B5-4331-9408-58FEB9B59B6A}" type="slidenum">
              <a:rPr lang="en-US">
                <a:solidFill>
                  <a:srgbClr val="000000"/>
                </a:solidFill>
                <a:ea typeface="ＭＳ Ｐゴシック" pitchFamily="34" charset="-128"/>
              </a:rPr>
              <a:pPr>
                <a:spcBef>
                  <a:spcPct val="0"/>
                </a:spcBef>
              </a:pPr>
              <a:t>12</a:t>
            </a:fld>
            <a:endParaRPr lang="en-US" dirty="0">
              <a:solidFill>
                <a:srgbClr val="000000"/>
              </a:solidFill>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3966933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114A35C-15C6-FA4E-9504-187F453E3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5054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4F22F94-A031-9447-A3E3-A0FE2EEB7A2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342797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fld id="{82F8A96B-6E60-DE48-8729-B551449C55D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891335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3657A03-B4AC-1549-B474-087D08EBFF3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82738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015BBCA-A881-D149-9B7B-A3FFB750459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529377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25900"/>
            <a:ext cx="4038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3EA4FA2A-E694-1940-8F74-104E2EAD7F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811213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3BF75D5A-584C-412C-9C53-4318B90F43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021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997571F-B5D7-4943-8A4E-2517D7AACD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75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1FBA7EF4-6CF2-4AF7-9E63-B87D02AEFF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57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A2409D4-3802-2F47-A85A-6131C2DB364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697569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6840B67-C4C2-4048-AFB6-392998457F6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545497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ADD616B8-53B6-7E48-8C65-5F4A51F839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848191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42E5178A-EE6E-554D-BAB1-B6B3E63A65E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78013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AB08F51-D671-1C46-8380-D3821BEA68C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828622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7BB0B09F-FFD4-5243-8FC9-50C00B0A75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981283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92DF1FE-0675-DF47-B4F8-B81F051FE3D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343238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7D27743-594C-0C42-954F-CC8A137C95E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484339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pPr fontAlgn="base">
              <a:spcAft>
                <a:spcPct val="0"/>
              </a:spcAft>
            </a:pPr>
            <a:fld id="{E2EF27FD-0019-AC47-B185-1B8B6BB8DE5C}" type="slidenum">
              <a:rPr lang="en-US">
                <a:solidFill>
                  <a:srgbClr val="000000"/>
                </a:solidFill>
                <a:ea typeface="ＭＳ Ｐゴシック" charset="0"/>
              </a:rPr>
              <a:pPr fontAlgn="base">
                <a:spcAft>
                  <a:spcPct val="0"/>
                </a:spcAft>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672144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spd="slow">
    <p:wipe/>
  </p:transition>
  <p:txStyles>
    <p:titleStyle>
      <a:lvl1pPr algn="l" rtl="0" eaLnBrk="0" fontAlgn="base" hangingPunct="0">
        <a:spcBef>
          <a:spcPct val="0"/>
        </a:spcBef>
        <a:spcAft>
          <a:spcPct val="0"/>
        </a:spcAft>
        <a:defRPr sz="3600">
          <a:solidFill>
            <a:srgbClr val="00408C"/>
          </a:solidFill>
          <a:latin typeface="+mj-lt"/>
          <a:ea typeface="ＭＳ Ｐゴシック" charset="0"/>
          <a:cs typeface="+mj-cs"/>
        </a:defRPr>
      </a:lvl1pPr>
      <a:lvl2pPr algn="l" rtl="0" eaLnBrk="0" fontAlgn="base" hangingPunct="0">
        <a:spcBef>
          <a:spcPct val="0"/>
        </a:spcBef>
        <a:spcAft>
          <a:spcPct val="0"/>
        </a:spcAft>
        <a:defRPr sz="3600">
          <a:solidFill>
            <a:srgbClr val="00408C"/>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00408C"/>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00408C"/>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00408C"/>
          </a:solidFill>
          <a:latin typeface="Arial" charset="0"/>
          <a:ea typeface="ＭＳ Ｐゴシック" charset="0"/>
          <a:cs typeface="Arial" charset="0"/>
        </a:defRPr>
      </a:lvl5pPr>
      <a:lvl6pPr marL="457200" algn="l" rtl="0" fontAlgn="base">
        <a:spcBef>
          <a:spcPct val="0"/>
        </a:spcBef>
        <a:spcAft>
          <a:spcPct val="0"/>
        </a:spcAft>
        <a:defRPr sz="3600">
          <a:solidFill>
            <a:srgbClr val="00408C"/>
          </a:solidFill>
          <a:latin typeface="Arial" charset="0"/>
          <a:cs typeface="Arial" charset="0"/>
        </a:defRPr>
      </a:lvl6pPr>
      <a:lvl7pPr marL="914400" algn="l" rtl="0" fontAlgn="base">
        <a:spcBef>
          <a:spcPct val="0"/>
        </a:spcBef>
        <a:spcAft>
          <a:spcPct val="0"/>
        </a:spcAft>
        <a:defRPr sz="3600">
          <a:solidFill>
            <a:srgbClr val="00408C"/>
          </a:solidFill>
          <a:latin typeface="Arial" charset="0"/>
          <a:cs typeface="Arial" charset="0"/>
        </a:defRPr>
      </a:lvl7pPr>
      <a:lvl8pPr marL="1371600" algn="l" rtl="0" fontAlgn="base">
        <a:spcBef>
          <a:spcPct val="0"/>
        </a:spcBef>
        <a:spcAft>
          <a:spcPct val="0"/>
        </a:spcAft>
        <a:defRPr sz="3600">
          <a:solidFill>
            <a:srgbClr val="00408C"/>
          </a:solidFill>
          <a:latin typeface="Arial" charset="0"/>
          <a:cs typeface="Arial" charset="0"/>
        </a:defRPr>
      </a:lvl8pPr>
      <a:lvl9pPr marL="1828800" algn="l" rtl="0" fontAlgn="base">
        <a:spcBef>
          <a:spcPct val="0"/>
        </a:spcBef>
        <a:spcAft>
          <a:spcPct val="0"/>
        </a:spcAft>
        <a:defRPr sz="3600">
          <a:solidFill>
            <a:srgbClr val="00408C"/>
          </a:solidFill>
          <a:latin typeface="Arial" charset="0"/>
          <a:cs typeface="Arial" charset="0"/>
        </a:defRPr>
      </a:lvl9pPr>
    </p:titleStyle>
    <p:bodyStyle>
      <a:lvl1pPr marL="342900" indent="-342900" algn="l" rtl="0" eaLnBrk="0" fontAlgn="base" hangingPunct="0">
        <a:spcBef>
          <a:spcPct val="20000"/>
        </a:spcBef>
        <a:spcAft>
          <a:spcPct val="0"/>
        </a:spcAft>
        <a:buBlip>
          <a:blip r:embed="rId21"/>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1"/>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1"/>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1"/>
        </a:buBlip>
        <a:defRPr sz="2400">
          <a:solidFill>
            <a:schemeClr val="tx1"/>
          </a:solidFill>
          <a:latin typeface="+mn-lt"/>
          <a:cs typeface="+mn-cs"/>
        </a:defRPr>
      </a:lvl6pPr>
      <a:lvl7pPr marL="2971800" indent="-228600" algn="l" rtl="0" fontAlgn="base">
        <a:spcBef>
          <a:spcPct val="20000"/>
        </a:spcBef>
        <a:spcAft>
          <a:spcPct val="0"/>
        </a:spcAft>
        <a:buBlip>
          <a:blip r:embed="rId21"/>
        </a:buBlip>
        <a:defRPr sz="2400">
          <a:solidFill>
            <a:schemeClr val="tx1"/>
          </a:solidFill>
          <a:latin typeface="+mn-lt"/>
          <a:cs typeface="+mn-cs"/>
        </a:defRPr>
      </a:lvl7pPr>
      <a:lvl8pPr marL="3429000" indent="-228600" algn="l" rtl="0" fontAlgn="base">
        <a:spcBef>
          <a:spcPct val="20000"/>
        </a:spcBef>
        <a:spcAft>
          <a:spcPct val="0"/>
        </a:spcAft>
        <a:buBlip>
          <a:blip r:embed="rId21"/>
        </a:buBlip>
        <a:defRPr sz="2400">
          <a:solidFill>
            <a:schemeClr val="tx1"/>
          </a:solidFill>
          <a:latin typeface="+mn-lt"/>
          <a:cs typeface="+mn-cs"/>
        </a:defRPr>
      </a:lvl8pPr>
      <a:lvl9pPr marL="3886200" indent="-228600" algn="l" rtl="0" fontAlgn="base">
        <a:spcBef>
          <a:spcPct val="20000"/>
        </a:spcBef>
        <a:spcAft>
          <a:spcPct val="0"/>
        </a:spcAft>
        <a:buBlip>
          <a:blip r:embed="rId21"/>
        </a:buBlip>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www.wipo.int/amc/en/center/specific-sectors/"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0.emf"/><Relationship Id="rId4" Type="http://schemas.openxmlformats.org/officeDocument/2006/relationships/image" Target="../media/image59.emf"/></Relationships>
</file>

<file path=ppt/slides/_rels/slide1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62.emf"/><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61.emf"/><Relationship Id="rId4" Type="http://schemas.openxmlformats.org/officeDocument/2006/relationships/oleObject" Target="../embeddings/oleObject7.bin"/></Relationships>
</file>

<file path=ppt/slides/_rels/slide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18.xml.rels><?xml version="1.0" encoding="UTF-8" standalone="yes"?>
<Relationships xmlns="http://schemas.openxmlformats.org/package/2006/relationships"><Relationship Id="rId3" Type="http://schemas.openxmlformats.org/officeDocument/2006/relationships/hyperlink" Target="http://www.wipo.int/amc"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hyperlink" Target="mailto:arbiter.mail@wipo.int"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wmf"/><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18" Type="http://schemas.openxmlformats.org/officeDocument/2006/relationships/image" Target="../media/image115.jpeg"/><Relationship Id="rId26" Type="http://schemas.openxmlformats.org/officeDocument/2006/relationships/image" Target="../media/image123.png"/><Relationship Id="rId39" Type="http://schemas.openxmlformats.org/officeDocument/2006/relationships/image" Target="../media/image135.emf"/><Relationship Id="rId3" Type="http://schemas.openxmlformats.org/officeDocument/2006/relationships/image" Target="cid:b9ccf605-b1d0-4a84-94a0-2843a2ba8075@ictsd.local" TargetMode="External"/><Relationship Id="rId21" Type="http://schemas.openxmlformats.org/officeDocument/2006/relationships/image" Target="../media/image118.png"/><Relationship Id="rId34" Type="http://schemas.openxmlformats.org/officeDocument/2006/relationships/image" Target="../media/image131.jpe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5" Type="http://schemas.openxmlformats.org/officeDocument/2006/relationships/image" Target="../media/image122.jpeg"/><Relationship Id="rId33" Type="http://schemas.openxmlformats.org/officeDocument/2006/relationships/image" Target="../media/image130.jpeg"/><Relationship Id="rId38" Type="http://schemas.openxmlformats.org/officeDocument/2006/relationships/image" Target="../media/image134.jpeg"/><Relationship Id="rId2" Type="http://schemas.openxmlformats.org/officeDocument/2006/relationships/image" Target="../media/image100.jpeg"/><Relationship Id="rId16" Type="http://schemas.openxmlformats.org/officeDocument/2006/relationships/image" Target="../media/image113.jpeg"/><Relationship Id="rId20" Type="http://schemas.openxmlformats.org/officeDocument/2006/relationships/image" Target="../media/image117.jpeg"/><Relationship Id="rId29"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8.jpeg"/><Relationship Id="rId24" Type="http://schemas.openxmlformats.org/officeDocument/2006/relationships/image" Target="../media/image121.jpeg"/><Relationship Id="rId32" Type="http://schemas.openxmlformats.org/officeDocument/2006/relationships/image" Target="../media/image129.emf"/><Relationship Id="rId37" Type="http://schemas.openxmlformats.org/officeDocument/2006/relationships/image" Target="../media/image133.jpeg"/><Relationship Id="rId5" Type="http://schemas.openxmlformats.org/officeDocument/2006/relationships/image" Target="../media/image102.jpeg"/><Relationship Id="rId15" Type="http://schemas.openxmlformats.org/officeDocument/2006/relationships/image" Target="../media/image112.jpeg"/><Relationship Id="rId23" Type="http://schemas.openxmlformats.org/officeDocument/2006/relationships/image" Target="../media/image120.png"/><Relationship Id="rId28" Type="http://schemas.openxmlformats.org/officeDocument/2006/relationships/image" Target="../media/image125.jpeg"/><Relationship Id="rId36" Type="http://schemas.openxmlformats.org/officeDocument/2006/relationships/image" Target="../media/image2.jpeg"/><Relationship Id="rId10" Type="http://schemas.openxmlformats.org/officeDocument/2006/relationships/image" Target="../media/image107.jpeg"/><Relationship Id="rId19" Type="http://schemas.openxmlformats.org/officeDocument/2006/relationships/image" Target="../media/image116.png"/><Relationship Id="rId31" Type="http://schemas.openxmlformats.org/officeDocument/2006/relationships/image" Target="../media/image128.emf"/><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jpeg"/><Relationship Id="rId27" Type="http://schemas.openxmlformats.org/officeDocument/2006/relationships/image" Target="../media/image124.jpeg"/><Relationship Id="rId30" Type="http://schemas.openxmlformats.org/officeDocument/2006/relationships/image" Target="../media/image127.emf"/><Relationship Id="rId35" Type="http://schemas.openxmlformats.org/officeDocument/2006/relationships/image" Target="../media/image132.emf"/></Relationships>
</file>

<file path=ppt/slides/_rels/slide161.xml.rels><?xml version="1.0" encoding="UTF-8" standalone="yes"?>
<Relationships xmlns="http://schemas.openxmlformats.org/package/2006/relationships"><Relationship Id="rId3" Type="http://schemas.openxmlformats.org/officeDocument/2006/relationships/hyperlink" Target="http://www.wipo.int/green" TargetMode="External"/><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wipo.int/ipstats/en/statistics/pct/" TargetMode="External"/><Relationship Id="rId2" Type="http://schemas.openxmlformats.org/officeDocument/2006/relationships/hyperlink" Target="http://www.wipo.int/ipstats/en/wipi/index.html" TargetMode="External"/><Relationship Id="rId1" Type="http://schemas.openxmlformats.org/officeDocument/2006/relationships/slideLayout" Target="../slideLayouts/slideLayout2.xml"/><Relationship Id="rId5" Type="http://schemas.openxmlformats.org/officeDocument/2006/relationships/hyperlink" Target="http://ipstatsdb.wipo.org/ipstatv2/ipstats/patentsSearch" TargetMode="External"/><Relationship Id="rId4" Type="http://schemas.openxmlformats.org/officeDocument/2006/relationships/hyperlink" Target="http://www.wipo.int/ipstats/e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wipo.int/econ_stat/en/economics/wipr"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wipo.int/econ_stat/en/economics/gii/index.html"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Francesca.Toso@wipo.int"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6.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5.jpeg"/><Relationship Id="rId5" Type="http://schemas.openxmlformats.org/officeDocument/2006/relationships/image" Target="../media/image37.png"/><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4.vml"/><Relationship Id="rId5" Type="http://schemas.openxmlformats.org/officeDocument/2006/relationships/image" Target="../media/image35.jpeg"/><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5.jpeg"/><Relationship Id="rId4" Type="http://schemas.openxmlformats.org/officeDocument/2006/relationships/image" Target="../media/image39.emf"/></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image" Target="../media/image44.emf"/></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pct.wipo.int/ePCT"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wipo.int/pct/en/filing/pct_pph.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hyperlink" Target="http://www.youtube.com/watch?v=XnSShsUHXs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jpo.go.jp/cgi/cgi-bin/ppph-portal/statistics/statistics.cgi"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www.jpo.go.jp/ppph-portal/statistics.htm" TargetMode="External"/><Relationship Id="rId4" Type="http://schemas.openxmlformats.org/officeDocument/2006/relationships/image" Target="../media/image35.jpeg"/></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hyperlink" Target="http://www.jpo.go.jp/ppph-portal/globalpph.ht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www.wipo.int/pct/en/warning/pct_warning.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wipo.int/pct/en/"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mailto:matthew.bryan@wipo.in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hyperlink" Target="http://www.wipo.int/meetings/en/details.jsp?meeting_id=31204"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880430" y="2958901"/>
            <a:ext cx="7689686" cy="1694235"/>
          </a:xfrm>
          <a:noFill/>
        </p:spPr>
        <p:txBody>
          <a:bodyPr/>
          <a:lstStyle/>
          <a:p>
            <a:pPr eaLnBrk="1" hangingPunct="1"/>
            <a:r>
              <a:rPr lang="en-US" sz="2800" b="1" u="sng" dirty="0" smtClean="0">
                <a:solidFill>
                  <a:srgbClr val="000090"/>
                </a:solidFill>
                <a:latin typeface="Arial" charset="0"/>
                <a:ea typeface="ヒラギノ角ゴ Pro W3" charset="0"/>
                <a:cs typeface="ヒラギノ角ゴ Pro W3" charset="0"/>
              </a:rPr>
              <a:t>Seminar on WIPO Services and Initiatives </a:t>
            </a:r>
            <a:endParaRPr lang="en-US" sz="2800" b="1" u="sng" dirty="0">
              <a:solidFill>
                <a:srgbClr val="000090"/>
              </a:solidFill>
              <a:latin typeface="Arial" charset="0"/>
              <a:ea typeface="ヒラギノ角ゴ Pro W3" charset="0"/>
              <a:cs typeface="ヒラギノ角ゴ Pro W3" charset="0"/>
            </a:endParaRPr>
          </a:p>
          <a:p>
            <a:pPr eaLnBrk="1" hangingPunct="1"/>
            <a:endParaRPr lang="en-US" sz="3200" dirty="0"/>
          </a:p>
          <a:p>
            <a:pPr eaLnBrk="1" hangingPunct="1"/>
            <a:endParaRPr lang="en-US" sz="3000" b="1" dirty="0">
              <a:solidFill>
                <a:srgbClr val="00408C"/>
              </a:solidFill>
              <a:latin typeface="Arial" charset="0"/>
              <a:ea typeface="ヒラギノ角ゴ Pro W3" charset="0"/>
              <a:cs typeface="ヒラギノ角ゴ Pro W3" charset="0"/>
            </a:endParaRPr>
          </a:p>
        </p:txBody>
      </p:sp>
      <p:sp>
        <p:nvSpPr>
          <p:cNvPr id="3075" name="Text Box 5"/>
          <p:cNvSpPr txBox="1">
            <a:spLocks noChangeArrowheads="1"/>
          </p:cNvSpPr>
          <p:nvPr/>
        </p:nvSpPr>
        <p:spPr bwMode="auto">
          <a:xfrm>
            <a:off x="6848681" y="4008112"/>
            <a:ext cx="2808312"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lnSpc>
                <a:spcPct val="40000"/>
              </a:lnSpc>
              <a:spcBef>
                <a:spcPct val="50000"/>
              </a:spcBef>
              <a:spcAft>
                <a:spcPct val="0"/>
              </a:spcAft>
            </a:pPr>
            <a:r>
              <a:rPr lang="en-US" sz="1700" dirty="0" smtClean="0">
                <a:solidFill>
                  <a:srgbClr val="00408C"/>
                </a:solidFill>
                <a:latin typeface="Arial"/>
                <a:ea typeface="ヒラギノ角ゴ Pro W3" charset="0"/>
                <a:cs typeface="ヒラギノ角ゴ Pro W3" charset="0"/>
              </a:rPr>
              <a:t>Rome, Italy   </a:t>
            </a:r>
            <a:endParaRPr lang="en-US" sz="1700" dirty="0">
              <a:solidFill>
                <a:srgbClr val="00408C"/>
              </a:solidFill>
              <a:latin typeface="Arial"/>
              <a:ea typeface="ヒラギノ角ゴ Pro W3" charset="0"/>
              <a:cs typeface="ヒラギノ角ゴ Pro W3" charset="0"/>
            </a:endParaRPr>
          </a:p>
          <a:p>
            <a:pPr fontAlgn="base">
              <a:lnSpc>
                <a:spcPct val="40000"/>
              </a:lnSpc>
              <a:spcBef>
                <a:spcPct val="50000"/>
              </a:spcBef>
              <a:spcAft>
                <a:spcPct val="0"/>
              </a:spcAft>
            </a:pPr>
            <a:r>
              <a:rPr lang="en-US" sz="1700" dirty="0" smtClean="0">
                <a:solidFill>
                  <a:srgbClr val="00408C"/>
                </a:solidFill>
                <a:latin typeface="Arial"/>
                <a:ea typeface="ヒラギノ角ゴ Pro W3" charset="0"/>
                <a:cs typeface="ヒラギノ角ゴ Pro W3" charset="0"/>
              </a:rPr>
              <a:t>May 6, 2014</a:t>
            </a:r>
            <a:endParaRPr lang="en-US" sz="1700" dirty="0">
              <a:solidFill>
                <a:srgbClr val="00408C"/>
              </a:solidFill>
              <a:latin typeface="Arial"/>
              <a:ea typeface="ヒラギノ角ゴ Pro W3" charset="0"/>
              <a:cs typeface="ヒラギノ角ゴ Pro W3" charset="0"/>
            </a:endParaRPr>
          </a:p>
        </p:txBody>
      </p:sp>
      <p:sp>
        <p:nvSpPr>
          <p:cNvPr id="3076" name="Rectangle 6"/>
          <p:cNvSpPr>
            <a:spLocks noChangeArrowheads="1"/>
          </p:cNvSpPr>
          <p:nvPr/>
        </p:nvSpPr>
        <p:spPr bwMode="auto">
          <a:xfrm>
            <a:off x="983499" y="2276872"/>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pPr fontAlgn="base">
              <a:spcBef>
                <a:spcPct val="50000"/>
              </a:spcBef>
              <a:spcAft>
                <a:spcPct val="0"/>
              </a:spcAft>
            </a:pPr>
            <a:endParaRPr lang="es-ES_tradnl" sz="2400" dirty="0">
              <a:solidFill>
                <a:srgbClr val="000000"/>
              </a:solidFill>
            </a:endParaRPr>
          </a:p>
        </p:txBody>
      </p:sp>
      <p:sp>
        <p:nvSpPr>
          <p:cNvPr id="3077" name="Rectangle 7"/>
          <p:cNvSpPr>
            <a:spLocks noChangeArrowheads="1"/>
          </p:cNvSpPr>
          <p:nvPr/>
        </p:nvSpPr>
        <p:spPr bwMode="auto">
          <a:xfrm>
            <a:off x="539552" y="5524772"/>
            <a:ext cx="7680921" cy="114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lgn="just" fontAlgn="base">
              <a:spcBef>
                <a:spcPct val="20000"/>
              </a:spcBef>
              <a:spcAft>
                <a:spcPct val="0"/>
              </a:spcAft>
              <a:buFontTx/>
              <a:buChar char="-"/>
            </a:pPr>
            <a:endParaRPr lang="en-US" sz="1000" dirty="0">
              <a:solidFill>
                <a:srgbClr val="00408C"/>
              </a:solidFill>
              <a:ea typeface="ヒラギノ角ゴ Pro W3" charset="0"/>
              <a:cs typeface="ヒラギノ角ゴ Pro W3"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180" y="4014895"/>
            <a:ext cx="1264034" cy="3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D:\Users\gesto\Desktop\00023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293" y="4014895"/>
            <a:ext cx="1243641" cy="1658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 name="Picture 2" descr="http://www.wipo.int/export/sites/www/about-wipo/images/smt/takag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988" y="4005064"/>
            <a:ext cx="1139490" cy="1713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5" name="Picture 3" descr="D:\Users\gesto\Desktop\000205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027814"/>
            <a:ext cx="1251014" cy="1668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1596992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211793" y="2492896"/>
            <a:ext cx="8824702" cy="4073004"/>
          </a:xfrm>
        </p:spPr>
        <p:txBody>
          <a:bodyPr/>
          <a:lstStyle/>
          <a:p>
            <a:pPr marL="0" indent="0" eaLnBrk="1" hangingPunct="1">
              <a:lnSpc>
                <a:spcPct val="120000"/>
              </a:lnSpc>
              <a:buNone/>
              <a:defRPr/>
            </a:pPr>
            <a:r>
              <a:rPr lang="it-IT" sz="1800" b="1" dirty="0" smtClean="0">
                <a:ea typeface="Arial Unicode MS" pitchFamily="34" charset="-128"/>
                <a:cs typeface="Arial Unicode MS" pitchFamily="34" charset="-128"/>
              </a:rPr>
              <a:t>SCOPO</a:t>
            </a:r>
            <a:r>
              <a:rPr lang="it-IT" sz="1800" dirty="0" smtClean="0">
                <a:ea typeface="Arial Unicode MS" pitchFamily="34" charset="-128"/>
                <a:cs typeface="Arial Unicode MS" pitchFamily="34" charset="-128"/>
              </a:rPr>
              <a:t> </a:t>
            </a:r>
            <a:r>
              <a:rPr lang="it-IT" sz="1800" dirty="0" smtClean="0">
                <a:ea typeface="Arial Unicode MS" pitchFamily="34" charset="-128"/>
                <a:cs typeface="Arial Unicode MS" pitchFamily="34" charset="-128"/>
                <a:sym typeface="Wingdings"/>
              </a:rPr>
              <a:t> Sviluppo progressivo della normativa internazionale di PI </a:t>
            </a:r>
            <a:r>
              <a:rPr lang="it-IT" sz="1800" dirty="0" smtClean="0">
                <a:ea typeface="Arial Unicode MS" pitchFamily="34" charset="-128"/>
                <a:cs typeface="Arial Unicode MS" pitchFamily="34" charset="-128"/>
                <a:sym typeface="Wingdings" panose="05000000000000000000" pitchFamily="2" charset="2"/>
              </a:rPr>
              <a:t></a:t>
            </a:r>
            <a:endParaRPr lang="it-IT" sz="1800" dirty="0" smtClean="0">
              <a:ea typeface="Arial Unicode MS" pitchFamily="34" charset="-128"/>
              <a:cs typeface="Arial Unicode MS" pitchFamily="34" charset="-128"/>
              <a:sym typeface="Wingdings"/>
            </a:endParaRPr>
          </a:p>
          <a:p>
            <a:pPr marL="0" indent="0" algn="just" eaLnBrk="1" hangingPunct="1">
              <a:buNone/>
              <a:defRPr/>
            </a:pPr>
            <a:endParaRPr lang="it-IT" sz="1800" dirty="0" smtClean="0">
              <a:ea typeface="Arial Unicode MS" pitchFamily="34" charset="-128"/>
              <a:cs typeface="Arial Unicode MS" pitchFamily="34" charset="-128"/>
            </a:endParaRPr>
          </a:p>
          <a:p>
            <a:pPr marL="0" indent="0" algn="just" eaLnBrk="1" hangingPunct="1">
              <a:buNone/>
              <a:defRPr/>
            </a:pPr>
            <a:endParaRPr lang="it-IT" sz="1800" dirty="0" smtClean="0">
              <a:ea typeface="Arial Unicode MS" pitchFamily="34" charset="-128"/>
              <a:cs typeface="Arial Unicode MS" pitchFamily="34" charset="-128"/>
            </a:endParaRPr>
          </a:p>
          <a:p>
            <a:pPr marL="0" indent="0" algn="just" eaLnBrk="1" hangingPunct="1">
              <a:buNone/>
              <a:defRPr/>
            </a:pPr>
            <a:r>
              <a:rPr lang="it-IT" sz="1800" dirty="0" smtClean="0">
                <a:ea typeface="Arial Unicode MS" pitchFamily="34" charset="-128"/>
                <a:cs typeface="Arial Unicode MS" pitchFamily="34" charset="-128"/>
              </a:rPr>
              <a:t/>
            </a:r>
            <a:br>
              <a:rPr lang="it-IT" sz="1800" dirty="0" smtClean="0">
                <a:ea typeface="Arial Unicode MS" pitchFamily="34" charset="-128"/>
                <a:cs typeface="Arial Unicode MS" pitchFamily="34" charset="-128"/>
              </a:rPr>
            </a:br>
            <a:r>
              <a:rPr lang="it-IT" sz="1800" b="1" u="sng" dirty="0" smtClean="0">
                <a:ea typeface="Arial Unicode MS" pitchFamily="34" charset="-128"/>
                <a:cs typeface="Arial Unicode MS" pitchFamily="34" charset="-128"/>
              </a:rPr>
              <a:t>Trattati OMPI</a:t>
            </a:r>
            <a:r>
              <a:rPr lang="it-IT" sz="1800" u="sng" dirty="0" smtClean="0">
                <a:ea typeface="Arial Unicode MS" pitchFamily="34" charset="-128"/>
                <a:cs typeface="Arial Unicode MS" pitchFamily="34" charset="-128"/>
              </a:rPr>
              <a:t>, spesso in relazione con infrastruttura e servizi</a:t>
            </a:r>
            <a:r>
              <a:rPr lang="it-IT" sz="1800" dirty="0" smtClean="0">
                <a:ea typeface="Arial Unicode MS" pitchFamily="34" charset="-128"/>
                <a:cs typeface="Arial Unicode MS" pitchFamily="34" charset="-128"/>
              </a:rPr>
              <a:t>:</a:t>
            </a:r>
          </a:p>
          <a:p>
            <a:pPr marL="0" indent="0" algn="just" eaLnBrk="1" hangingPunct="1">
              <a:buNone/>
              <a:defRPr/>
            </a:pPr>
            <a:endParaRPr lang="it-IT" sz="2000" dirty="0" smtClean="0">
              <a:ea typeface="Arial Unicode MS" pitchFamily="34" charset="-128"/>
              <a:cs typeface="Arial Unicode MS" pitchFamily="34" charset="-128"/>
            </a:endParaRPr>
          </a:p>
          <a:p>
            <a:pPr lvl="1" algn="just" eaLnBrk="1" hangingPunct="1">
              <a:buFont typeface="Wingdings" charset="2"/>
              <a:buChar char="Ø"/>
              <a:defRPr/>
            </a:pPr>
            <a:r>
              <a:rPr lang="it-IT" sz="1600" dirty="0" smtClean="0">
                <a:ea typeface="Arial Unicode MS" pitchFamily="34" charset="-128"/>
                <a:cs typeface="Arial Unicode MS" pitchFamily="34" charset="-128"/>
              </a:rPr>
              <a:t>Trattati che forniscono appoggio legale a infrastrutture e servizi </a:t>
            </a:r>
            <a:r>
              <a:rPr lang="it-IT" sz="1600" b="1" dirty="0" smtClean="0">
                <a:ea typeface="Arial Unicode MS" pitchFamily="34" charset="-128"/>
                <a:cs typeface="Arial Unicode MS" pitchFamily="34" charset="-128"/>
              </a:rPr>
              <a:t>internazionali</a:t>
            </a:r>
            <a:r>
              <a:rPr lang="it-IT" sz="1600" dirty="0" smtClean="0">
                <a:ea typeface="Arial Unicode MS" pitchFamily="34" charset="-128"/>
                <a:cs typeface="Arial Unicode MS" pitchFamily="34" charset="-128"/>
              </a:rPr>
              <a:t> : PCT, Madrid.</a:t>
            </a:r>
          </a:p>
          <a:p>
            <a:pPr marL="457200" lvl="1" indent="0" algn="just" eaLnBrk="1" hangingPunct="1">
              <a:buNone/>
              <a:defRPr/>
            </a:pPr>
            <a:endParaRPr lang="it-IT" sz="1600" dirty="0" smtClean="0">
              <a:ea typeface="Arial Unicode MS" pitchFamily="34" charset="-128"/>
              <a:cs typeface="Arial Unicode MS" pitchFamily="34" charset="-128"/>
            </a:endParaRPr>
          </a:p>
          <a:p>
            <a:pPr lvl="1" algn="just" eaLnBrk="1" hangingPunct="1">
              <a:buFont typeface="Wingdings" charset="2"/>
              <a:buChar char="Ø"/>
              <a:defRPr/>
            </a:pPr>
            <a:r>
              <a:rPr lang="it-IT" sz="1600" dirty="0" smtClean="0">
                <a:solidFill>
                  <a:srgbClr val="000000"/>
                </a:solidFill>
              </a:rPr>
              <a:t>Trattati che semplificano le procedure e operazioni di infrastrutture e servizi </a:t>
            </a:r>
            <a:r>
              <a:rPr lang="it-IT" sz="1600" b="1" dirty="0" smtClean="0">
                <a:solidFill>
                  <a:srgbClr val="000000"/>
                </a:solidFill>
              </a:rPr>
              <a:t>nazionali</a:t>
            </a:r>
            <a:r>
              <a:rPr lang="it-IT" sz="1600" dirty="0" smtClean="0">
                <a:solidFill>
                  <a:srgbClr val="000000"/>
                </a:solidFill>
              </a:rPr>
              <a:t> : Singapore Treaty on the Law of Marks (2006), Patent Law Treaty ( 2000)</a:t>
            </a:r>
          </a:p>
          <a:p>
            <a:pPr marL="0" indent="0" eaLnBrk="1" hangingPunct="1">
              <a:lnSpc>
                <a:spcPct val="120000"/>
              </a:lnSpc>
              <a:buNone/>
              <a:defRPr/>
            </a:pPr>
            <a:endParaRPr lang="en-US" sz="2000" dirty="0" smtClean="0">
              <a:latin typeface="Arial Unicode MS" pitchFamily="34" charset="-128"/>
              <a:ea typeface="Arial Unicode MS" pitchFamily="34" charset="-128"/>
              <a:cs typeface="Arial Unicode MS" pitchFamily="34" charset="-128"/>
            </a:endParaRPr>
          </a:p>
        </p:txBody>
      </p:sp>
      <p:sp>
        <p:nvSpPr>
          <p:cNvPr id="8195" name="Text Box 3"/>
          <p:cNvSpPr txBox="1">
            <a:spLocks noChangeArrowheads="1"/>
          </p:cNvSpPr>
          <p:nvPr/>
        </p:nvSpPr>
        <p:spPr bwMode="auto">
          <a:xfrm>
            <a:off x="-108521" y="597485"/>
            <a:ext cx="8983677"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gn="ctr" fontAlgn="base">
              <a:spcBef>
                <a:spcPct val="50000"/>
              </a:spcBef>
              <a:spcAft>
                <a:spcPct val="0"/>
              </a:spcAft>
              <a:defRPr/>
            </a:pPr>
            <a:r>
              <a:rPr lang="en-US" sz="3000" dirty="0" smtClean="0">
                <a:solidFill>
                  <a:srgbClr val="00408C"/>
                </a:solidFill>
                <a:ea typeface="ヒラギノ角ゴ Pro W3" charset="0"/>
                <a:cs typeface="ヒラギノ角ゴ Pro W3" charset="0"/>
              </a:rPr>
              <a:t>  ATTIVITÀ </a:t>
            </a:r>
          </a:p>
          <a:p>
            <a:pPr algn="ctr" fontAlgn="base">
              <a:spcBef>
                <a:spcPct val="50000"/>
              </a:spcBef>
              <a:spcAft>
                <a:spcPct val="0"/>
              </a:spcAft>
              <a:defRPr/>
            </a:pPr>
            <a:r>
              <a:rPr lang="en-US" sz="3000" dirty="0" smtClean="0">
                <a:solidFill>
                  <a:srgbClr val="00408C"/>
                </a:solidFill>
                <a:ea typeface="ヒラギノ角ゴ Pro W3" charset="0"/>
                <a:cs typeface="ヒラギノ角ゴ Pro W3" charset="0"/>
              </a:rPr>
              <a:t> NORMATIVA</a:t>
            </a:r>
          </a:p>
          <a:p>
            <a:pPr algn="ctr" fontAlgn="base">
              <a:spcBef>
                <a:spcPct val="50000"/>
              </a:spcBef>
              <a:spcAft>
                <a:spcPct val="0"/>
              </a:spcAft>
              <a:defRPr/>
            </a:pPr>
            <a:endParaRPr lang="en-US" sz="3600" dirty="0" smtClean="0">
              <a:solidFill>
                <a:srgbClr val="002060"/>
              </a:solidFill>
              <a:latin typeface="Arial"/>
            </a:endParaRPr>
          </a:p>
        </p:txBody>
      </p:sp>
      <p:pic>
        <p:nvPicPr>
          <p:cNvPr id="5" name="Image 4" descr="law_scale_background.362150542_st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44208" y="476672"/>
            <a:ext cx="2308484" cy="1512168"/>
          </a:xfrm>
          <a:prstGeom prst="rect">
            <a:avLst/>
          </a:prstGeom>
          <a:ln>
            <a:noFill/>
          </a:ln>
          <a:effectLst>
            <a:softEdge rad="112500"/>
          </a:effectLst>
        </p:spPr>
      </p:pic>
      <p:pic>
        <p:nvPicPr>
          <p:cNvPr id="6" name="Image 5" descr="igc_25_update[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8021" y="476672"/>
            <a:ext cx="2232248" cy="1476503"/>
          </a:xfrm>
          <a:prstGeom prst="rect">
            <a:avLst/>
          </a:prstGeom>
          <a:ln>
            <a:noFill/>
          </a:ln>
          <a:effectLst>
            <a:softEdge rad="112500"/>
          </a:effectLst>
        </p:spPr>
      </p:pic>
    </p:spTree>
    <p:extLst>
      <p:ext uri="{BB962C8B-B14F-4D97-AF65-F5344CB8AC3E}">
        <p14:creationId xmlns:p14="http://schemas.microsoft.com/office/powerpoint/2010/main" val="2364484791"/>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B8C4D5F4-6CFD-4744-9CB6-E1974A4A6105}" type="slidenum">
              <a:rPr lang="en-US" altLang="en-US" sz="1400" smtClean="0"/>
              <a:pPr algn="r" eaLnBrk="1" hangingPunct="1">
                <a:spcBef>
                  <a:spcPct val="0"/>
                </a:spcBef>
                <a:buFontTx/>
                <a:buNone/>
              </a:pPr>
              <a:t>100</a:t>
            </a:fld>
            <a:endParaRPr lang="en-US" altLang="en-US" sz="1400" smtClean="0"/>
          </a:p>
        </p:txBody>
      </p:sp>
      <p:sp>
        <p:nvSpPr>
          <p:cNvPr id="10243" name="Rectangle 2"/>
          <p:cNvSpPr>
            <a:spLocks noGrp="1" noChangeArrowheads="1"/>
          </p:cNvSpPr>
          <p:nvPr>
            <p:ph type="title" idx="4294967295"/>
          </p:nvPr>
        </p:nvSpPr>
        <p:spPr>
          <a:xfrm>
            <a:off x="179512" y="188640"/>
            <a:ext cx="8628692" cy="793750"/>
          </a:xfrm>
        </p:spPr>
        <p:txBody>
          <a:bodyPr/>
          <a:lstStyle/>
          <a:p>
            <a:pPr algn="ctr" eaLnBrk="1" hangingPunct="1">
              <a:lnSpc>
                <a:spcPct val="90000"/>
              </a:lnSpc>
            </a:pPr>
            <a:r>
              <a:rPr lang="en-US" altLang="en-US" sz="2400" dirty="0" smtClean="0"/>
              <a:t>WIPO MODEL CLAUSE EXAMPLE: MEDIATION </a:t>
            </a:r>
            <a:br>
              <a:rPr lang="en-US" altLang="en-US" sz="2400" dirty="0" smtClean="0"/>
            </a:br>
            <a:r>
              <a:rPr lang="en-US" altLang="en-US" sz="2400" dirty="0" smtClean="0"/>
              <a:t>FOLLOWED BY EXPEDITED ARBITRATION</a:t>
            </a:r>
          </a:p>
        </p:txBody>
      </p:sp>
      <p:sp>
        <p:nvSpPr>
          <p:cNvPr id="10244" name="Rectangle 4"/>
          <p:cNvSpPr>
            <a:spLocks noChangeArrowheads="1"/>
          </p:cNvSpPr>
          <p:nvPr/>
        </p:nvSpPr>
        <p:spPr bwMode="auto">
          <a:xfrm>
            <a:off x="539552" y="1424967"/>
            <a:ext cx="8027290" cy="1582738"/>
          </a:xfrm>
          <a:prstGeom prst="rect">
            <a:avLst/>
          </a:prstGeom>
          <a:solidFill>
            <a:srgbClr val="D4DB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500" dirty="0"/>
              <a:t>"Any dispute, controversy or claim arising under, out of or relating to this contract and any subsequent amendments of this contract, including, without limitation, its formation, validity, binding effect, interpretation, performance, breach or termination, as well as non-contractual claims, shall be submitted to mediation in accordance with the </a:t>
            </a:r>
            <a:r>
              <a:rPr lang="en-US" altLang="en-US" sz="1500" b="1" dirty="0"/>
              <a:t>WIPO Mediation Rules</a:t>
            </a:r>
            <a:r>
              <a:rPr lang="en-US" altLang="en-US" sz="1500" dirty="0"/>
              <a:t>. The place of mediation shall be [specify place]. The language to be used in the mediation shall be [specify language]”</a:t>
            </a:r>
            <a:endParaRPr lang="en-US" altLang="en-US" sz="1500" b="1" dirty="0"/>
          </a:p>
        </p:txBody>
      </p:sp>
      <p:sp>
        <p:nvSpPr>
          <p:cNvPr id="10245" name="Rectangle 5"/>
          <p:cNvSpPr>
            <a:spLocks noChangeArrowheads="1"/>
          </p:cNvSpPr>
          <p:nvPr/>
        </p:nvSpPr>
        <p:spPr bwMode="auto">
          <a:xfrm>
            <a:off x="539552" y="3212976"/>
            <a:ext cx="7920880" cy="2663601"/>
          </a:xfrm>
          <a:prstGeom prst="rect">
            <a:avLst/>
          </a:prstGeom>
          <a:solidFill>
            <a:srgbClr val="D4DBE3"/>
          </a:solidFill>
          <a:ln w="9525">
            <a:solidFill>
              <a:schemeClr val="tx1"/>
            </a:solidFill>
            <a:miter lim="800000"/>
            <a:headEnd/>
            <a:tailEnd/>
          </a:ln>
        </p:spPr>
        <p:txBody>
          <a:bodyPr lIns="92075" tIns="46038" rIns="92075" bIns="46038"/>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buFontTx/>
              <a:buNone/>
            </a:pPr>
            <a:r>
              <a:rPr lang="en-US" altLang="en-US" sz="1500" b="1" dirty="0"/>
              <a:t>If, and to the extent that, any such dispute, controversy or claim has not been settled pursuant to the mediation within [60][90] days of the commencement of the mediation,</a:t>
            </a:r>
            <a:r>
              <a:rPr lang="en-US" altLang="en-US" sz="1500" dirty="0"/>
              <a:t> it shall, upon the filing of a Request for Arbitration by either party, be referred to and finally determined by arbitration in accordance with the WIPO Expedited Arbitration Rules. Alternatively, </a:t>
            </a:r>
            <a:r>
              <a:rPr lang="en-US" altLang="en-US" sz="1500" b="1" dirty="0"/>
              <a:t>if, before the expiration of the said period of [60][90] days, either party fails to participate or to continue to participate in the mediation,</a:t>
            </a:r>
            <a:r>
              <a:rPr lang="en-US" altLang="en-US" sz="1500" dirty="0"/>
              <a:t> the dispute, controversy or claim shall, upon the filing of a Request for Arbitration by the other party, be referred to and finally determined by arbitration in accordance with the </a:t>
            </a:r>
            <a:r>
              <a:rPr lang="en-US" altLang="en-US" sz="1500" b="1" dirty="0"/>
              <a:t>WIPO Expedited Arbitration Rules</a:t>
            </a:r>
            <a:r>
              <a:rPr lang="en-US" altLang="en-US" sz="1500" dirty="0"/>
              <a:t>. The place of arbitration shall be [specify place]. The language to be used in the arbitral proceedings shall be [specify language]. The dispute, controversy or claim referred to arbitration shall be decided in accordance with [specify jurisdiction] law."</a:t>
            </a:r>
          </a:p>
        </p:txBody>
      </p:sp>
      <p:sp>
        <p:nvSpPr>
          <p:cNvPr id="10246" name="Rectangle 7"/>
          <p:cNvSpPr>
            <a:spLocks noChangeArrowheads="1"/>
          </p:cNvSpPr>
          <p:nvPr/>
        </p:nvSpPr>
        <p:spPr bwMode="auto">
          <a:xfrm>
            <a:off x="539552" y="6092825"/>
            <a:ext cx="3828036" cy="30777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en-SG" altLang="en-US" sz="1400" i="1" dirty="0"/>
              <a:t>http://www.wipo.int/amc/en/clauses/index.html</a:t>
            </a:r>
          </a:p>
        </p:txBody>
      </p:sp>
    </p:spTree>
    <p:extLst>
      <p:ext uri="{BB962C8B-B14F-4D97-AF65-F5344CB8AC3E}">
        <p14:creationId xmlns:p14="http://schemas.microsoft.com/office/powerpoint/2010/main" val="163061439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359321AD-44FA-4BC0-AC1B-03BC63C69CC1}" type="slidenum">
              <a:rPr lang="en-US" altLang="en-US" sz="1400" smtClean="0"/>
              <a:pPr algn="r" eaLnBrk="1" hangingPunct="1">
                <a:spcBef>
                  <a:spcPct val="0"/>
                </a:spcBef>
                <a:buFontTx/>
                <a:buNone/>
              </a:pPr>
              <a:t>101</a:t>
            </a:fld>
            <a:endParaRPr lang="en-US" altLang="en-US" sz="1400" smtClean="0"/>
          </a:p>
        </p:txBody>
      </p:sp>
      <p:sp>
        <p:nvSpPr>
          <p:cNvPr id="11267" name="Slide Number Placeholder 1"/>
          <p:cNvSpPr txBox="1">
            <a:spLocks noGrp="1"/>
          </p:cNvSpPr>
          <p:nvPr/>
        </p:nvSpPr>
        <p:spPr bwMode="auto">
          <a:xfrm>
            <a:off x="7239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a:spcBef>
                <a:spcPct val="0"/>
              </a:spcBef>
              <a:buFontTx/>
              <a:buNone/>
            </a:pPr>
            <a:fld id="{34408DAD-3C9C-45FA-B742-D5EC92A58E67}" type="slidenum">
              <a:rPr lang="fr-FR" altLang="en-US" sz="1400"/>
              <a:pPr algn="r">
                <a:spcBef>
                  <a:spcPct val="0"/>
                </a:spcBef>
                <a:buFontTx/>
                <a:buNone/>
              </a:pPr>
              <a:t>101</a:t>
            </a:fld>
            <a:endParaRPr lang="fr-FR" altLang="en-US" sz="1400"/>
          </a:p>
        </p:txBody>
      </p:sp>
      <p:sp>
        <p:nvSpPr>
          <p:cNvPr id="11268" name="Rectangle 34"/>
          <p:cNvSpPr>
            <a:spLocks noChangeArrowheads="1"/>
          </p:cNvSpPr>
          <p:nvPr/>
        </p:nvSpPr>
        <p:spPr bwMode="auto">
          <a:xfrm>
            <a:off x="4904643" y="4799013"/>
            <a:ext cx="4038600" cy="120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70000"/>
              </a:lnSpc>
              <a:spcBef>
                <a:spcPct val="0"/>
              </a:spcBef>
              <a:spcAft>
                <a:spcPct val="25000"/>
              </a:spcAft>
              <a:buFontTx/>
              <a:buChar char="•"/>
            </a:pPr>
            <a:r>
              <a:rPr kumimoji="1" lang="en-US" altLang="en-US" sz="1600" dirty="0" smtClean="0"/>
              <a:t> One exchange of pleadings</a:t>
            </a:r>
          </a:p>
          <a:p>
            <a:pPr>
              <a:lnSpc>
                <a:spcPct val="70000"/>
              </a:lnSpc>
              <a:spcBef>
                <a:spcPct val="0"/>
              </a:spcBef>
              <a:spcAft>
                <a:spcPct val="25000"/>
              </a:spcAft>
              <a:buFontTx/>
              <a:buChar char="•"/>
            </a:pPr>
            <a:r>
              <a:rPr kumimoji="1" lang="en-US" altLang="en-US" sz="1600" dirty="0" smtClean="0"/>
              <a:t> Shorter time limits</a:t>
            </a:r>
          </a:p>
          <a:p>
            <a:pPr>
              <a:lnSpc>
                <a:spcPct val="70000"/>
              </a:lnSpc>
              <a:spcBef>
                <a:spcPct val="0"/>
              </a:spcBef>
              <a:spcAft>
                <a:spcPct val="25000"/>
              </a:spcAft>
              <a:buFontTx/>
              <a:buChar char="•"/>
            </a:pPr>
            <a:r>
              <a:rPr kumimoji="1" lang="en-US" altLang="en-US" sz="1600" dirty="0" smtClean="0"/>
              <a:t> Sole arbitrator</a:t>
            </a:r>
          </a:p>
          <a:p>
            <a:pPr>
              <a:lnSpc>
                <a:spcPct val="70000"/>
              </a:lnSpc>
              <a:spcBef>
                <a:spcPct val="0"/>
              </a:spcBef>
              <a:spcAft>
                <a:spcPct val="25000"/>
              </a:spcAft>
              <a:buFontTx/>
              <a:buChar char="•"/>
            </a:pPr>
            <a:r>
              <a:rPr kumimoji="1" lang="en-US" altLang="en-US" sz="1600" dirty="0" smtClean="0"/>
              <a:t> Shorter hearings </a:t>
            </a:r>
          </a:p>
          <a:p>
            <a:pPr>
              <a:lnSpc>
                <a:spcPct val="70000"/>
              </a:lnSpc>
              <a:spcBef>
                <a:spcPct val="0"/>
              </a:spcBef>
              <a:buFontTx/>
              <a:buChar char="•"/>
            </a:pPr>
            <a:r>
              <a:rPr kumimoji="1" lang="en-US" altLang="en-US" sz="1600" dirty="0" smtClean="0"/>
              <a:t> Fixed fees</a:t>
            </a:r>
            <a:endParaRPr kumimoji="1" lang="en-US" altLang="en-US" sz="1600" dirty="0"/>
          </a:p>
        </p:txBody>
      </p:sp>
      <p:grpSp>
        <p:nvGrpSpPr>
          <p:cNvPr id="11269" name="Group 4"/>
          <p:cNvGrpSpPr>
            <a:grpSpLocks/>
          </p:cNvGrpSpPr>
          <p:nvPr/>
        </p:nvGrpSpPr>
        <p:grpSpPr bwMode="auto">
          <a:xfrm>
            <a:off x="4573466" y="622300"/>
            <a:ext cx="3884734" cy="4030663"/>
            <a:chOff x="2881" y="392"/>
            <a:chExt cx="2447" cy="2539"/>
          </a:xfrm>
        </p:grpSpPr>
        <p:sp>
          <p:nvSpPr>
            <p:cNvPr id="11289" name="Text Box 23"/>
            <p:cNvSpPr txBox="1">
              <a:spLocks noChangeArrowheads="1"/>
            </p:cNvSpPr>
            <p:nvPr/>
          </p:nvSpPr>
          <p:spPr bwMode="auto">
            <a:xfrm>
              <a:off x="2881" y="392"/>
              <a:ext cx="2447"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b="1">
                  <a:solidFill>
                    <a:srgbClr val="70899B"/>
                  </a:solidFill>
                </a:rPr>
                <a:t>WIPO Expedited Arbitration</a:t>
              </a:r>
            </a:p>
          </p:txBody>
        </p:sp>
        <p:sp>
          <p:nvSpPr>
            <p:cNvPr id="11290" name="Text Box 7"/>
            <p:cNvSpPr txBox="1">
              <a:spLocks noChangeArrowheads="1"/>
            </p:cNvSpPr>
            <p:nvPr/>
          </p:nvSpPr>
          <p:spPr bwMode="auto">
            <a:xfrm>
              <a:off x="3108" y="710"/>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Request for Arbitration </a:t>
              </a:r>
              <a:br>
                <a:rPr kumimoji="1" lang="en-US" altLang="en-US" sz="1200" b="1"/>
              </a:br>
              <a:r>
                <a:rPr kumimoji="1" lang="en-US" altLang="en-US" sz="1200" b="1"/>
                <a:t>and Statement of Claim</a:t>
              </a:r>
            </a:p>
          </p:txBody>
        </p:sp>
        <p:sp>
          <p:nvSpPr>
            <p:cNvPr id="11291" name="Text Box 8"/>
            <p:cNvSpPr txBox="1">
              <a:spLocks noChangeArrowheads="1"/>
            </p:cNvSpPr>
            <p:nvPr/>
          </p:nvSpPr>
          <p:spPr bwMode="auto">
            <a:xfrm>
              <a:off x="3108" y="1163"/>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Answer to Request for Arbitration and Statement of Defense</a:t>
              </a:r>
            </a:p>
          </p:txBody>
        </p:sp>
        <p:sp>
          <p:nvSpPr>
            <p:cNvPr id="11292" name="Text Box 9"/>
            <p:cNvSpPr txBox="1">
              <a:spLocks noChangeArrowheads="1"/>
            </p:cNvSpPr>
            <p:nvPr/>
          </p:nvSpPr>
          <p:spPr bwMode="auto">
            <a:xfrm>
              <a:off x="3108" y="1616"/>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Appointment of Arbitrator(s)</a:t>
              </a:r>
            </a:p>
          </p:txBody>
        </p:sp>
        <p:sp>
          <p:nvSpPr>
            <p:cNvPr id="11293" name="Text Box 10"/>
            <p:cNvSpPr txBox="1">
              <a:spLocks noChangeArrowheads="1"/>
            </p:cNvSpPr>
            <p:nvPr/>
          </p:nvSpPr>
          <p:spPr bwMode="auto">
            <a:xfrm>
              <a:off x="3108" y="1979"/>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chemeClr val="tx2"/>
                  </a:solidFill>
                </a:rPr>
                <a:t>Hearing</a:t>
              </a:r>
            </a:p>
          </p:txBody>
        </p:sp>
        <p:sp>
          <p:nvSpPr>
            <p:cNvPr id="11294" name="Text Box 11"/>
            <p:cNvSpPr txBox="1">
              <a:spLocks noChangeArrowheads="1"/>
            </p:cNvSpPr>
            <p:nvPr/>
          </p:nvSpPr>
          <p:spPr bwMode="auto">
            <a:xfrm>
              <a:off x="3108" y="2342"/>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Closure of Proceedings</a:t>
              </a:r>
            </a:p>
          </p:txBody>
        </p:sp>
        <p:sp>
          <p:nvSpPr>
            <p:cNvPr id="11295" name="Text Box 20"/>
            <p:cNvSpPr txBox="1">
              <a:spLocks noChangeArrowheads="1"/>
            </p:cNvSpPr>
            <p:nvPr/>
          </p:nvSpPr>
          <p:spPr bwMode="auto">
            <a:xfrm>
              <a:off x="3108" y="2704"/>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Final Award</a:t>
              </a:r>
            </a:p>
          </p:txBody>
        </p:sp>
        <p:cxnSp>
          <p:nvCxnSpPr>
            <p:cNvPr id="11296" name="AutoShape 12"/>
            <p:cNvCxnSpPr>
              <a:cxnSpLocks noChangeShapeType="1"/>
            </p:cNvCxnSpPr>
            <p:nvPr/>
          </p:nvCxnSpPr>
          <p:spPr bwMode="auto">
            <a:xfrm>
              <a:off x="4128" y="102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7" name="AutoShape 13"/>
            <p:cNvCxnSpPr>
              <a:cxnSpLocks noChangeShapeType="1"/>
            </p:cNvCxnSpPr>
            <p:nvPr/>
          </p:nvCxnSpPr>
          <p:spPr bwMode="auto">
            <a:xfrm>
              <a:off x="4128" y="1480"/>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8" name="AutoShape 14"/>
            <p:cNvCxnSpPr>
              <a:cxnSpLocks noChangeShapeType="1"/>
            </p:cNvCxnSpPr>
            <p:nvPr/>
          </p:nvCxnSpPr>
          <p:spPr bwMode="auto">
            <a:xfrm>
              <a:off x="4128" y="1843"/>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99" name="AutoShape 15"/>
            <p:cNvCxnSpPr>
              <a:cxnSpLocks noChangeShapeType="1"/>
            </p:cNvCxnSpPr>
            <p:nvPr/>
          </p:nvCxnSpPr>
          <p:spPr bwMode="auto">
            <a:xfrm>
              <a:off x="4128" y="220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00" name="AutoShape 16"/>
            <p:cNvCxnSpPr>
              <a:cxnSpLocks noChangeShapeType="1"/>
            </p:cNvCxnSpPr>
            <p:nvPr/>
          </p:nvCxnSpPr>
          <p:spPr bwMode="auto">
            <a:xfrm>
              <a:off x="4128" y="2569"/>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70" name="Group 17"/>
          <p:cNvGrpSpPr>
            <a:grpSpLocks/>
          </p:cNvGrpSpPr>
          <p:nvPr/>
        </p:nvGrpSpPr>
        <p:grpSpPr bwMode="auto">
          <a:xfrm>
            <a:off x="584689" y="620714"/>
            <a:ext cx="3890596" cy="5614987"/>
            <a:chOff x="384" y="392"/>
            <a:chExt cx="2451" cy="3537"/>
          </a:xfrm>
        </p:grpSpPr>
        <p:sp>
          <p:nvSpPr>
            <p:cNvPr id="11271" name="Text Box 5"/>
            <p:cNvSpPr txBox="1">
              <a:spLocks noChangeArrowheads="1"/>
            </p:cNvSpPr>
            <p:nvPr/>
          </p:nvSpPr>
          <p:spPr bwMode="auto">
            <a:xfrm>
              <a:off x="567" y="392"/>
              <a:ext cx="2041"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b="1">
                  <a:solidFill>
                    <a:srgbClr val="70899B"/>
                  </a:solidFill>
                </a:rPr>
                <a:t>WIPO Arbitration</a:t>
              </a:r>
            </a:p>
          </p:txBody>
        </p:sp>
        <p:sp>
          <p:nvSpPr>
            <p:cNvPr id="11272" name="Text Box 7"/>
            <p:cNvSpPr txBox="1">
              <a:spLocks noChangeArrowheads="1"/>
            </p:cNvSpPr>
            <p:nvPr/>
          </p:nvSpPr>
          <p:spPr bwMode="auto">
            <a:xfrm>
              <a:off x="384" y="70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Request for Arbitration</a:t>
              </a:r>
            </a:p>
          </p:txBody>
        </p:sp>
        <p:sp>
          <p:nvSpPr>
            <p:cNvPr id="11273" name="Text Box 8"/>
            <p:cNvSpPr txBox="1">
              <a:spLocks noChangeArrowheads="1"/>
            </p:cNvSpPr>
            <p:nvPr/>
          </p:nvSpPr>
          <p:spPr bwMode="auto">
            <a:xfrm>
              <a:off x="384" y="1071"/>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Answer to Request for Arbitration</a:t>
              </a:r>
            </a:p>
          </p:txBody>
        </p:sp>
        <p:sp>
          <p:nvSpPr>
            <p:cNvPr id="11274" name="Text Box 9"/>
            <p:cNvSpPr txBox="1">
              <a:spLocks noChangeArrowheads="1"/>
            </p:cNvSpPr>
            <p:nvPr/>
          </p:nvSpPr>
          <p:spPr bwMode="auto">
            <a:xfrm>
              <a:off x="384" y="1434"/>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Appointment of Arbitrator(s)</a:t>
              </a:r>
            </a:p>
          </p:txBody>
        </p:sp>
        <p:sp>
          <p:nvSpPr>
            <p:cNvPr id="11275" name="Text Box 10"/>
            <p:cNvSpPr txBox="1">
              <a:spLocks noChangeArrowheads="1"/>
            </p:cNvSpPr>
            <p:nvPr/>
          </p:nvSpPr>
          <p:spPr bwMode="auto">
            <a:xfrm>
              <a:off x="384" y="179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chemeClr val="tx2"/>
                  </a:solidFill>
                </a:rPr>
                <a:t>Statement of Claim</a:t>
              </a:r>
            </a:p>
          </p:txBody>
        </p:sp>
        <p:sp>
          <p:nvSpPr>
            <p:cNvPr id="11276" name="Text Box 11"/>
            <p:cNvSpPr txBox="1">
              <a:spLocks noChangeArrowheads="1"/>
            </p:cNvSpPr>
            <p:nvPr/>
          </p:nvSpPr>
          <p:spPr bwMode="auto">
            <a:xfrm>
              <a:off x="384" y="2160"/>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Statement of Defense</a:t>
              </a:r>
            </a:p>
          </p:txBody>
        </p:sp>
        <p:sp>
          <p:nvSpPr>
            <p:cNvPr id="11277" name="Text Box 12"/>
            <p:cNvSpPr txBox="1">
              <a:spLocks noChangeArrowheads="1"/>
            </p:cNvSpPr>
            <p:nvPr/>
          </p:nvSpPr>
          <p:spPr bwMode="auto">
            <a:xfrm>
              <a:off x="384" y="297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Hearings</a:t>
              </a:r>
            </a:p>
          </p:txBody>
        </p:sp>
        <p:sp>
          <p:nvSpPr>
            <p:cNvPr id="11278" name="Text Box 13"/>
            <p:cNvSpPr txBox="1">
              <a:spLocks noChangeArrowheads="1"/>
            </p:cNvSpPr>
            <p:nvPr/>
          </p:nvSpPr>
          <p:spPr bwMode="auto">
            <a:xfrm>
              <a:off x="384" y="333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Closure of Proceedings</a:t>
              </a:r>
            </a:p>
          </p:txBody>
        </p:sp>
        <p:sp>
          <p:nvSpPr>
            <p:cNvPr id="11279" name="Text Box 14"/>
            <p:cNvSpPr txBox="1">
              <a:spLocks noChangeArrowheads="1"/>
            </p:cNvSpPr>
            <p:nvPr/>
          </p:nvSpPr>
          <p:spPr bwMode="auto">
            <a:xfrm>
              <a:off x="384" y="3702"/>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Final Award</a:t>
              </a:r>
            </a:p>
          </p:txBody>
        </p:sp>
        <p:sp>
          <p:nvSpPr>
            <p:cNvPr id="11280" name="Text Box 20"/>
            <p:cNvSpPr txBox="1">
              <a:spLocks noChangeArrowheads="1"/>
            </p:cNvSpPr>
            <p:nvPr/>
          </p:nvSpPr>
          <p:spPr bwMode="auto">
            <a:xfrm>
              <a:off x="384" y="2523"/>
              <a:ext cx="2451"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algn="l" defTabSz="922338" eaLnBrk="0" hangingPunct="0">
                <a:spcBef>
                  <a:spcPct val="20000"/>
                </a:spcBef>
                <a:buBlip>
                  <a:blip r:embed="rId3"/>
                </a:buBlip>
                <a:defRPr sz="2400">
                  <a:solidFill>
                    <a:schemeClr val="tx1"/>
                  </a:solidFill>
                  <a:latin typeface="Arial" charset="0"/>
                  <a:cs typeface="Arial" charset="0"/>
                </a:defRPr>
              </a:lvl1pPr>
              <a:lvl2pPr marL="742950" indent="-285750" algn="l" defTabSz="922338" eaLnBrk="0" hangingPunct="0">
                <a:spcBef>
                  <a:spcPct val="20000"/>
                </a:spcBef>
                <a:buBlip>
                  <a:blip r:embed="rId3"/>
                </a:buBlip>
                <a:defRPr sz="2400">
                  <a:solidFill>
                    <a:schemeClr val="tx1"/>
                  </a:solidFill>
                  <a:latin typeface="Arial" charset="0"/>
                  <a:cs typeface="Arial" charset="0"/>
                </a:defRPr>
              </a:lvl2pPr>
              <a:lvl3pPr marL="1143000" indent="-228600" algn="l" defTabSz="922338" eaLnBrk="0" hangingPunct="0">
                <a:spcBef>
                  <a:spcPct val="20000"/>
                </a:spcBef>
                <a:buBlip>
                  <a:blip r:embed="rId3"/>
                </a:buBlip>
                <a:defRPr sz="2400">
                  <a:solidFill>
                    <a:schemeClr val="tx1"/>
                  </a:solidFill>
                  <a:latin typeface="Arial" charset="0"/>
                  <a:cs typeface="Arial" charset="0"/>
                </a:defRPr>
              </a:lvl3pPr>
              <a:lvl4pPr marL="1600200" indent="-228600" algn="l" defTabSz="922338" eaLnBrk="0" hangingPunct="0">
                <a:spcBef>
                  <a:spcPct val="20000"/>
                </a:spcBef>
                <a:buBlip>
                  <a:blip r:embed="rId3"/>
                </a:buBlip>
                <a:defRPr sz="2400">
                  <a:solidFill>
                    <a:schemeClr val="tx1"/>
                  </a:solidFill>
                  <a:latin typeface="Arial" charset="0"/>
                  <a:cs typeface="Arial" charset="0"/>
                </a:defRPr>
              </a:lvl4pPr>
              <a:lvl5pPr marL="2057400" indent="-228600" algn="l"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Further Written Statements and Witness Statements</a:t>
              </a:r>
            </a:p>
          </p:txBody>
        </p:sp>
        <p:cxnSp>
          <p:nvCxnSpPr>
            <p:cNvPr id="11281" name="AutoShape 28"/>
            <p:cNvCxnSpPr>
              <a:cxnSpLocks noChangeShapeType="1"/>
              <a:stCxn id="11272" idx="2"/>
              <a:endCxn id="11273" idx="0"/>
            </p:cNvCxnSpPr>
            <p:nvPr/>
          </p:nvCxnSpPr>
          <p:spPr bwMode="auto">
            <a:xfrm>
              <a:off x="1610" y="936"/>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2" name="AutoShape 29"/>
            <p:cNvCxnSpPr>
              <a:cxnSpLocks noChangeShapeType="1"/>
              <a:stCxn id="11278" idx="2"/>
              <a:endCxn id="11279" idx="0"/>
            </p:cNvCxnSpPr>
            <p:nvPr/>
          </p:nvCxnSpPr>
          <p:spPr bwMode="auto">
            <a:xfrm>
              <a:off x="1610" y="356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3" name="AutoShape 30"/>
            <p:cNvCxnSpPr>
              <a:cxnSpLocks noChangeShapeType="1"/>
              <a:stCxn id="11273" idx="2"/>
              <a:endCxn id="11274" idx="0"/>
            </p:cNvCxnSpPr>
            <p:nvPr/>
          </p:nvCxnSpPr>
          <p:spPr bwMode="auto">
            <a:xfrm>
              <a:off x="1610" y="1298"/>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4" name="AutoShape 31"/>
            <p:cNvCxnSpPr>
              <a:cxnSpLocks noChangeShapeType="1"/>
              <a:stCxn id="11274" idx="2"/>
              <a:endCxn id="11275" idx="0"/>
            </p:cNvCxnSpPr>
            <p:nvPr/>
          </p:nvCxnSpPr>
          <p:spPr bwMode="auto">
            <a:xfrm>
              <a:off x="1610" y="1661"/>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5" name="AutoShape 32"/>
            <p:cNvCxnSpPr>
              <a:cxnSpLocks noChangeShapeType="1"/>
              <a:stCxn id="11277" idx="2"/>
              <a:endCxn id="11278" idx="0"/>
            </p:cNvCxnSpPr>
            <p:nvPr/>
          </p:nvCxnSpPr>
          <p:spPr bwMode="auto">
            <a:xfrm>
              <a:off x="1610" y="3204"/>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6" name="AutoShape 33"/>
            <p:cNvCxnSpPr>
              <a:cxnSpLocks noChangeShapeType="1"/>
              <a:stCxn id="11275" idx="2"/>
              <a:endCxn id="11276" idx="0"/>
            </p:cNvCxnSpPr>
            <p:nvPr/>
          </p:nvCxnSpPr>
          <p:spPr bwMode="auto">
            <a:xfrm>
              <a:off x="1610" y="2024"/>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7" name="AutoShape 34"/>
            <p:cNvCxnSpPr>
              <a:cxnSpLocks noChangeShapeType="1"/>
              <a:stCxn id="11276" idx="2"/>
              <a:endCxn id="11280" idx="0"/>
            </p:cNvCxnSpPr>
            <p:nvPr/>
          </p:nvCxnSpPr>
          <p:spPr bwMode="auto">
            <a:xfrm>
              <a:off x="1610" y="238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8" name="AutoShape 35"/>
            <p:cNvCxnSpPr>
              <a:cxnSpLocks noChangeShapeType="1"/>
              <a:stCxn id="11280" idx="2"/>
              <a:endCxn id="11277" idx="0"/>
            </p:cNvCxnSpPr>
            <p:nvPr/>
          </p:nvCxnSpPr>
          <p:spPr bwMode="auto">
            <a:xfrm>
              <a:off x="1610" y="2840"/>
              <a:ext cx="0" cy="13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353147040"/>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0B71AFFD-03B1-4C23-8A7D-CB41B2F82209}" type="slidenum">
              <a:rPr lang="en-US" altLang="en-US" sz="1400" smtClean="0"/>
              <a:pPr algn="r" eaLnBrk="1" hangingPunct="1">
                <a:spcBef>
                  <a:spcPct val="0"/>
                </a:spcBef>
                <a:buFontTx/>
                <a:buNone/>
              </a:pPr>
              <a:t>102</a:t>
            </a:fld>
            <a:endParaRPr lang="en-US" altLang="en-US" sz="1400" smtClean="0"/>
          </a:p>
        </p:txBody>
      </p:sp>
      <p:sp>
        <p:nvSpPr>
          <p:cNvPr id="12291" name="Rectangle 2"/>
          <p:cNvSpPr>
            <a:spLocks noGrp="1" noChangeArrowheads="1"/>
          </p:cNvSpPr>
          <p:nvPr>
            <p:ph type="title"/>
          </p:nvPr>
        </p:nvSpPr>
        <p:spPr>
          <a:xfrm>
            <a:off x="467544" y="188640"/>
            <a:ext cx="8229600" cy="1143000"/>
          </a:xfrm>
        </p:spPr>
        <p:txBody>
          <a:bodyPr/>
          <a:lstStyle/>
          <a:p>
            <a:pPr algn="ctr" eaLnBrk="1" hangingPunct="1"/>
            <a:r>
              <a:rPr lang="fr-CH" altLang="en-US" sz="2800" dirty="0" smtClean="0"/>
              <a:t>ACTIVE WIPO CASE MANAGEMENT</a:t>
            </a:r>
            <a:endParaRPr lang="en-US" altLang="en-US" sz="2800" dirty="0" smtClean="0"/>
          </a:p>
        </p:txBody>
      </p:sp>
      <p:sp>
        <p:nvSpPr>
          <p:cNvPr id="12292" name="Rectangle 3"/>
          <p:cNvSpPr>
            <a:spLocks noGrp="1" noChangeArrowheads="1"/>
          </p:cNvSpPr>
          <p:nvPr>
            <p:ph type="body" idx="1"/>
          </p:nvPr>
        </p:nvSpPr>
        <p:spPr>
          <a:xfrm>
            <a:off x="287016" y="1340768"/>
            <a:ext cx="8856984" cy="5040313"/>
          </a:xfrm>
        </p:spPr>
        <p:txBody>
          <a:bodyPr/>
          <a:lstStyle/>
          <a:p>
            <a:pPr marL="635000" indent="-406400" eaLnBrk="1" hangingPunct="1"/>
            <a:r>
              <a:rPr lang="en-US" altLang="en-US" sz="1700" dirty="0" smtClean="0"/>
              <a:t>General procedural information, training programs </a:t>
            </a:r>
          </a:p>
          <a:p>
            <a:pPr marL="228600" indent="0" eaLnBrk="1" hangingPunct="1">
              <a:buNone/>
            </a:pPr>
            <a:endParaRPr lang="en-US" altLang="en-US" sz="1700" dirty="0" smtClean="0"/>
          </a:p>
          <a:p>
            <a:pPr marL="635000" indent="-406400" eaLnBrk="1" hangingPunct="1"/>
            <a:r>
              <a:rPr lang="en-US" altLang="en-US" sz="1700" dirty="0" smtClean="0"/>
              <a:t>Initiation of procedure and subsequent case communication (option of WIPO Electronic Case Facility)</a:t>
            </a:r>
          </a:p>
          <a:p>
            <a:pPr marL="228600" indent="0" eaLnBrk="1" hangingPunct="1">
              <a:buNone/>
            </a:pPr>
            <a:endParaRPr lang="en-US" altLang="en-US" sz="1800" dirty="0" smtClean="0"/>
          </a:p>
          <a:p>
            <a:pPr marL="635000" indent="-406400" eaLnBrk="1" hangingPunct="1"/>
            <a:r>
              <a:rPr lang="en-US" altLang="en-US" sz="1700" b="1" dirty="0" smtClean="0"/>
              <a:t>Neutral appointment process</a:t>
            </a:r>
          </a:p>
          <a:p>
            <a:pPr marL="228600" indent="0" eaLnBrk="1" hangingPunct="1">
              <a:buNone/>
            </a:pPr>
            <a:endParaRPr lang="en-US" altLang="en-US" sz="1800" b="1" dirty="0" smtClean="0"/>
          </a:p>
          <a:p>
            <a:pPr marL="1181100" lvl="1" eaLnBrk="1" hangingPunct="1">
              <a:buFont typeface="Wingdings" panose="05000000000000000000" pitchFamily="2" charset="2"/>
              <a:buChar char="Ø"/>
            </a:pPr>
            <a:r>
              <a:rPr lang="en-US" altLang="en-US" sz="1500" dirty="0" smtClean="0"/>
              <a:t>Over 1,500 specialized neutrals</a:t>
            </a:r>
          </a:p>
          <a:p>
            <a:pPr marL="1181100" lvl="1" eaLnBrk="1" hangingPunct="1">
              <a:buFont typeface="Wingdings" panose="05000000000000000000" pitchFamily="2" charset="2"/>
              <a:buChar char="Ø"/>
            </a:pPr>
            <a:r>
              <a:rPr lang="en-US" altLang="en-US" sz="1500" dirty="0" smtClean="0"/>
              <a:t>Mediators, arbitrators, technical experts</a:t>
            </a:r>
          </a:p>
          <a:p>
            <a:pPr marL="1181100" lvl="1" eaLnBrk="1" hangingPunct="1">
              <a:buFont typeface="Wingdings" panose="05000000000000000000" pitchFamily="2" charset="2"/>
              <a:buChar char="Ø"/>
            </a:pPr>
            <a:r>
              <a:rPr lang="en-US" altLang="en-US" sz="1500" dirty="0" smtClean="0"/>
              <a:t>All areas of IP/IT</a:t>
            </a:r>
          </a:p>
          <a:p>
            <a:pPr marL="1181100" lvl="1" eaLnBrk="1" hangingPunct="1">
              <a:buFont typeface="Wingdings" panose="05000000000000000000" pitchFamily="2" charset="2"/>
              <a:buChar char="Ø"/>
            </a:pPr>
            <a:r>
              <a:rPr lang="en-US" altLang="en-US" sz="1500" dirty="0" smtClean="0"/>
              <a:t>New neutrals added in function of specific case needs</a:t>
            </a:r>
          </a:p>
          <a:p>
            <a:pPr marL="895350" lvl="1" indent="0" eaLnBrk="1" hangingPunct="1">
              <a:buNone/>
            </a:pPr>
            <a:endParaRPr lang="en-US" altLang="en-US" sz="1800" b="1" dirty="0" smtClean="0"/>
          </a:p>
          <a:p>
            <a:pPr marL="635000" indent="-406400" eaLnBrk="1" hangingPunct="1"/>
            <a:r>
              <a:rPr lang="en-US" altLang="en-US" sz="1700" dirty="0" smtClean="0"/>
              <a:t>Setting fees, financial management</a:t>
            </a:r>
          </a:p>
          <a:p>
            <a:pPr marL="228600" indent="0" eaLnBrk="1" hangingPunct="1">
              <a:buNone/>
            </a:pPr>
            <a:endParaRPr lang="en-US" altLang="en-US" sz="1700" dirty="0" smtClean="0"/>
          </a:p>
          <a:p>
            <a:pPr marL="635000" indent="-406400" eaLnBrk="1" hangingPunct="1"/>
            <a:r>
              <a:rPr lang="en-US" altLang="en-US" sz="1700" dirty="0" smtClean="0"/>
              <a:t>Availability of procedural guidance to neutral</a:t>
            </a:r>
          </a:p>
          <a:p>
            <a:pPr marL="228600" indent="0" eaLnBrk="1" hangingPunct="1">
              <a:buNone/>
            </a:pPr>
            <a:endParaRPr lang="en-US" altLang="en-US" sz="1700" dirty="0" smtClean="0"/>
          </a:p>
          <a:p>
            <a:pPr marL="635000" indent="-406400" eaLnBrk="1" hangingPunct="1"/>
            <a:r>
              <a:rPr lang="en-US" altLang="en-US" sz="1700" dirty="0" smtClean="0"/>
              <a:t>At request, hearing/meeting logistical assistance</a:t>
            </a:r>
          </a:p>
        </p:txBody>
      </p:sp>
    </p:spTree>
    <p:extLst>
      <p:ext uri="{BB962C8B-B14F-4D97-AF65-F5344CB8AC3E}">
        <p14:creationId xmlns:p14="http://schemas.microsoft.com/office/powerpoint/2010/main" val="3559477092"/>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3C101F13-EFF3-41F8-9325-3604AADE4F2D}" type="slidenum">
              <a:rPr lang="en-US" altLang="en-US" sz="1400" smtClean="0"/>
              <a:pPr algn="r" eaLnBrk="1" hangingPunct="1">
                <a:spcBef>
                  <a:spcPct val="0"/>
                </a:spcBef>
                <a:buFontTx/>
                <a:buNone/>
              </a:pPr>
              <a:t>103</a:t>
            </a:fld>
            <a:endParaRPr lang="en-US" altLang="en-US" sz="1400" smtClean="0"/>
          </a:p>
        </p:txBody>
      </p:sp>
      <p:sp>
        <p:nvSpPr>
          <p:cNvPr id="13315" name="Rectangle 2"/>
          <p:cNvSpPr>
            <a:spLocks noGrp="1" noChangeArrowheads="1"/>
          </p:cNvSpPr>
          <p:nvPr>
            <p:ph type="title"/>
          </p:nvPr>
        </p:nvSpPr>
        <p:spPr>
          <a:xfrm>
            <a:off x="451338" y="188914"/>
            <a:ext cx="8229600" cy="803275"/>
          </a:xfrm>
        </p:spPr>
        <p:txBody>
          <a:bodyPr/>
          <a:lstStyle/>
          <a:p>
            <a:pPr algn="ctr" eaLnBrk="1" hangingPunct="1"/>
            <a:r>
              <a:rPr lang="en-US" altLang="en-US" sz="3000" dirty="0" smtClean="0"/>
              <a:t>WIPO ELECTRONIC CASE FACILITY (ECAF)</a:t>
            </a:r>
          </a:p>
        </p:txBody>
      </p:sp>
      <p:pic>
        <p:nvPicPr>
          <p:cNvPr id="13316" name="Picture 3" descr="casefi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47092" y="1989139"/>
            <a:ext cx="6981092" cy="4562475"/>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Rectangle 4"/>
          <p:cNvSpPr>
            <a:spLocks noChangeArrowheads="1"/>
          </p:cNvSpPr>
          <p:nvPr/>
        </p:nvSpPr>
        <p:spPr bwMode="auto">
          <a:xfrm>
            <a:off x="451339" y="981075"/>
            <a:ext cx="8297125"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5963" indent="-715963" algn="l" eaLnBrk="0" hangingPunct="0">
              <a:spcBef>
                <a:spcPct val="20000"/>
              </a:spcBef>
              <a:buBlip>
                <a:blip r:embed="rId2"/>
              </a:buBlip>
              <a:defRPr sz="2400">
                <a:solidFill>
                  <a:schemeClr val="tx1"/>
                </a:solidFill>
                <a:latin typeface="Arial" charset="0"/>
                <a:cs typeface="Arial" charset="0"/>
              </a:defRPr>
            </a:lvl1pPr>
            <a:lvl2pPr marL="118110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r>
              <a:rPr lang="en-US" altLang="en-US" sz="1800" dirty="0"/>
              <a:t>Easy; instant; centralized; location-independent; secure; available at parties’ option</a:t>
            </a:r>
            <a:endParaRPr lang="fr-CH" altLang="en-US" sz="1800" dirty="0"/>
          </a:p>
          <a:p>
            <a:pPr lvl="1" eaLnBrk="1" hangingPunct="1">
              <a:buFontTx/>
              <a:buNone/>
            </a:pPr>
            <a:endParaRPr lang="fr-CH" altLang="en-US" dirty="0"/>
          </a:p>
          <a:p>
            <a:pPr lvl="1" eaLnBrk="1" hangingPunct="1">
              <a:buFontTx/>
              <a:buNone/>
            </a:pPr>
            <a:endParaRPr lang="en-US" altLang="en-US" dirty="0"/>
          </a:p>
          <a:p>
            <a:pPr lvl="1" eaLnBrk="1" hangingPunct="1"/>
            <a:endParaRPr lang="en-US" altLang="en-US" sz="2000" dirty="0"/>
          </a:p>
        </p:txBody>
      </p:sp>
    </p:spTree>
    <p:extLst>
      <p:ext uri="{BB962C8B-B14F-4D97-AF65-F5344CB8AC3E}">
        <p14:creationId xmlns:p14="http://schemas.microsoft.com/office/powerpoint/2010/main" val="1310875743"/>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12ED4275-E26F-490E-BB4F-44DF6B9AE02C}" type="slidenum">
              <a:rPr lang="en-US" altLang="en-US" sz="1400" smtClean="0"/>
              <a:pPr algn="r" eaLnBrk="1" hangingPunct="1">
                <a:spcBef>
                  <a:spcPct val="0"/>
                </a:spcBef>
                <a:buFontTx/>
                <a:buNone/>
              </a:pPr>
              <a:t>104</a:t>
            </a:fld>
            <a:endParaRPr lang="en-US" altLang="en-US" sz="1400" smtClean="0"/>
          </a:p>
        </p:txBody>
      </p:sp>
      <p:sp>
        <p:nvSpPr>
          <p:cNvPr id="14339" name="Rectangle 2"/>
          <p:cNvSpPr>
            <a:spLocks noGrp="1" noChangeArrowheads="1"/>
          </p:cNvSpPr>
          <p:nvPr>
            <p:ph type="title"/>
          </p:nvPr>
        </p:nvSpPr>
        <p:spPr/>
        <p:txBody>
          <a:bodyPr/>
          <a:lstStyle/>
          <a:p>
            <a:pPr algn="ctr" eaLnBrk="1" hangingPunct="1"/>
            <a:r>
              <a:rPr lang="fr-CH" altLang="en-US" sz="2800" dirty="0" smtClean="0"/>
              <a:t>WIPO CASES</a:t>
            </a:r>
            <a:endParaRPr lang="en-US" altLang="en-US" sz="2800" dirty="0" smtClean="0"/>
          </a:p>
        </p:txBody>
      </p:sp>
      <p:pic>
        <p:nvPicPr>
          <p:cNvPr id="14340" name="Picture 6" descr="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59" y="1365087"/>
            <a:ext cx="4377967" cy="27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65087"/>
            <a:ext cx="3940732" cy="300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8"/>
          <p:cNvSpPr>
            <a:spLocks noChangeArrowheads="1"/>
          </p:cNvSpPr>
          <p:nvPr/>
        </p:nvSpPr>
        <p:spPr bwMode="auto">
          <a:xfrm>
            <a:off x="1475656" y="4280124"/>
            <a:ext cx="1672253" cy="369332"/>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1800" dirty="0"/>
              <a:t>Subject Matter</a:t>
            </a:r>
            <a:endParaRPr lang="en-SG" altLang="en-US" sz="1800" dirty="0"/>
          </a:p>
        </p:txBody>
      </p:sp>
      <p:sp>
        <p:nvSpPr>
          <p:cNvPr id="14343" name="Rectangle 9"/>
          <p:cNvSpPr>
            <a:spLocks noChangeArrowheads="1"/>
          </p:cNvSpPr>
          <p:nvPr/>
        </p:nvSpPr>
        <p:spPr bwMode="auto">
          <a:xfrm>
            <a:off x="5969843" y="4294923"/>
            <a:ext cx="1774909" cy="369332"/>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1800" dirty="0"/>
              <a:t>Business Areas</a:t>
            </a:r>
            <a:endParaRPr lang="en-SG" altLang="en-US" sz="1800" dirty="0"/>
          </a:p>
        </p:txBody>
      </p:sp>
      <p:sp>
        <p:nvSpPr>
          <p:cNvPr id="14344" name="Rectangle 9"/>
          <p:cNvSpPr>
            <a:spLocks noChangeArrowheads="1"/>
          </p:cNvSpPr>
          <p:nvPr/>
        </p:nvSpPr>
        <p:spPr bwMode="auto">
          <a:xfrm>
            <a:off x="161991" y="5509153"/>
            <a:ext cx="6831813" cy="95410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US" altLang="en-US" sz="1400" dirty="0" smtClean="0"/>
              <a:t>WIPO AMC has administered over 350 cases, with parties from Austria, China, Cyprus, Denmark, Finland, France, Germany, India, Ireland, Israel, Italy, Japan, Netherlands, Norway, Panama, Romania, Russian Federation, Singapore, Spain, Switzerland, Turkey, United Kingdom and United States of America</a:t>
            </a:r>
            <a:endParaRPr lang="en-US" altLang="en-US" sz="1400" dirty="0"/>
          </a:p>
        </p:txBody>
      </p:sp>
    </p:spTree>
    <p:extLst>
      <p:ext uri="{BB962C8B-B14F-4D97-AF65-F5344CB8AC3E}">
        <p14:creationId xmlns:p14="http://schemas.microsoft.com/office/powerpoint/2010/main" val="2423862049"/>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9DF644A8-7212-4399-A9B6-5210A504B078}" type="slidenum">
              <a:rPr lang="en-US" altLang="en-US" sz="1400" smtClean="0"/>
              <a:pPr algn="r" eaLnBrk="1" hangingPunct="1">
                <a:spcBef>
                  <a:spcPct val="0"/>
                </a:spcBef>
                <a:buFontTx/>
                <a:buNone/>
              </a:pPr>
              <a:t>105</a:t>
            </a:fld>
            <a:endParaRPr lang="en-US" altLang="en-US" sz="1400" smtClean="0"/>
          </a:p>
        </p:txBody>
      </p:sp>
      <p:sp>
        <p:nvSpPr>
          <p:cNvPr id="15363" name="Rectangle 2"/>
          <p:cNvSpPr>
            <a:spLocks noGrp="1" noChangeArrowheads="1"/>
          </p:cNvSpPr>
          <p:nvPr>
            <p:ph type="title"/>
          </p:nvPr>
        </p:nvSpPr>
        <p:spPr>
          <a:xfrm>
            <a:off x="539552" y="260648"/>
            <a:ext cx="8229600" cy="576262"/>
          </a:xfrm>
        </p:spPr>
        <p:txBody>
          <a:bodyPr/>
          <a:lstStyle/>
          <a:p>
            <a:pPr algn="ctr" eaLnBrk="1" hangingPunct="1"/>
            <a:r>
              <a:rPr lang="fr-CH" altLang="en-US" sz="2800" dirty="0" smtClean="0"/>
              <a:t>WIPO MEDIATION EXAMPLE 1 (I)</a:t>
            </a:r>
            <a:endParaRPr lang="en-US" altLang="en-US" sz="2800" dirty="0" smtClean="0"/>
          </a:p>
        </p:txBody>
      </p:sp>
      <p:sp>
        <p:nvSpPr>
          <p:cNvPr id="15364" name="Rectangle 3"/>
          <p:cNvSpPr>
            <a:spLocks noGrp="1" noChangeArrowheads="1"/>
          </p:cNvSpPr>
          <p:nvPr>
            <p:ph type="body" idx="1"/>
          </p:nvPr>
        </p:nvSpPr>
        <p:spPr>
          <a:xfrm>
            <a:off x="395536" y="1268760"/>
            <a:ext cx="8447207" cy="4908550"/>
          </a:xfrm>
        </p:spPr>
        <p:txBody>
          <a:bodyPr/>
          <a:lstStyle/>
          <a:p>
            <a:pPr eaLnBrk="1" hangingPunct="1">
              <a:lnSpc>
                <a:spcPct val="90000"/>
              </a:lnSpc>
            </a:pPr>
            <a:r>
              <a:rPr lang="en-US" altLang="en-US" sz="1800" dirty="0" smtClean="0"/>
              <a:t>US company/Swiss company</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Patent infringement dispute related to US patents owned by US company in automotive sector</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Settlement agreement 2007</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Dispute resolution clause: WIPO Mediation followed if necessary by WIPO Arbitration </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Request for mediation in 2009</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WIPO proposed a shortlist of candidates</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Parties chose from such list a patent practitioner, fluent in English, with knowledge of US patent law and experience in patent infringement mediation</a:t>
            </a:r>
          </a:p>
          <a:p>
            <a:pPr eaLnBrk="1" hangingPunct="1">
              <a:lnSpc>
                <a:spcPct val="90000"/>
              </a:lnSpc>
            </a:pPr>
            <a:endParaRPr lang="en-US" altLang="en-US" dirty="0" smtClean="0"/>
          </a:p>
        </p:txBody>
      </p:sp>
    </p:spTree>
    <p:extLst>
      <p:ext uri="{BB962C8B-B14F-4D97-AF65-F5344CB8AC3E}">
        <p14:creationId xmlns:p14="http://schemas.microsoft.com/office/powerpoint/2010/main" val="776026012"/>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9816A67D-6EBA-4ECC-AFD9-885057F6A987}" type="slidenum">
              <a:rPr lang="en-US" altLang="en-US" sz="1400" smtClean="0"/>
              <a:pPr algn="r" eaLnBrk="1" hangingPunct="1">
                <a:spcBef>
                  <a:spcPct val="0"/>
                </a:spcBef>
                <a:buFontTx/>
                <a:buNone/>
              </a:pPr>
              <a:t>106</a:t>
            </a:fld>
            <a:endParaRPr lang="en-US" altLang="en-US" sz="1400" smtClean="0"/>
          </a:p>
        </p:txBody>
      </p:sp>
      <p:sp>
        <p:nvSpPr>
          <p:cNvPr id="16387" name="Rectangle 2"/>
          <p:cNvSpPr>
            <a:spLocks noGrp="1" noChangeArrowheads="1"/>
          </p:cNvSpPr>
          <p:nvPr>
            <p:ph type="title"/>
          </p:nvPr>
        </p:nvSpPr>
        <p:spPr>
          <a:xfrm>
            <a:off x="611560" y="332656"/>
            <a:ext cx="8229600" cy="765175"/>
          </a:xfrm>
        </p:spPr>
        <p:txBody>
          <a:bodyPr/>
          <a:lstStyle/>
          <a:p>
            <a:pPr algn="ctr" eaLnBrk="1" hangingPunct="1"/>
            <a:r>
              <a:rPr lang="fr-CH" altLang="en-US" sz="3000" dirty="0" smtClean="0"/>
              <a:t>WIPO MEDIATION EXAMPLE 1 (II)</a:t>
            </a:r>
            <a:endParaRPr lang="en-US" altLang="en-US" sz="3000" dirty="0" smtClean="0"/>
          </a:p>
        </p:txBody>
      </p:sp>
      <p:sp>
        <p:nvSpPr>
          <p:cNvPr id="16388" name="Rectangle 3"/>
          <p:cNvSpPr>
            <a:spLocks noGrp="1" noChangeArrowheads="1"/>
          </p:cNvSpPr>
          <p:nvPr>
            <p:ph type="body" idx="1"/>
          </p:nvPr>
        </p:nvSpPr>
        <p:spPr>
          <a:xfrm>
            <a:off x="395536" y="1268760"/>
            <a:ext cx="8496944" cy="4823742"/>
          </a:xfrm>
        </p:spPr>
        <p:txBody>
          <a:bodyPr/>
          <a:lstStyle/>
          <a:p>
            <a:pPr marL="0" indent="0" eaLnBrk="1" hangingPunct="1">
              <a:lnSpc>
                <a:spcPct val="90000"/>
              </a:lnSpc>
              <a:buNone/>
            </a:pPr>
            <a:endParaRPr lang="en-US" altLang="en-US" sz="1800" dirty="0"/>
          </a:p>
          <a:p>
            <a:pPr eaLnBrk="1" hangingPunct="1">
              <a:lnSpc>
                <a:spcPct val="90000"/>
              </a:lnSpc>
            </a:pPr>
            <a:r>
              <a:rPr lang="en-US" altLang="en-US" sz="1800" dirty="0" smtClean="0"/>
              <a:t>Two-day session in Geneva at WIPO</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Mediator explained ground rules of the session (e.g. confidentiality, caucus) and his role</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Early agreement on framework for royalty payments</a:t>
            </a:r>
          </a:p>
          <a:p>
            <a:pPr marL="0" indent="0" eaLnBrk="1" hangingPunct="1">
              <a:lnSpc>
                <a:spcPct val="90000"/>
              </a:lnSpc>
              <a:buNone/>
            </a:pPr>
            <a:endParaRPr lang="en-US" altLang="en-US" sz="1800" dirty="0" smtClean="0"/>
          </a:p>
          <a:p>
            <a:pPr eaLnBrk="1" hangingPunct="1">
              <a:lnSpc>
                <a:spcPct val="90000"/>
              </a:lnSpc>
            </a:pPr>
            <a:r>
              <a:rPr lang="en-US" altLang="en-US" sz="1800" dirty="0" smtClean="0"/>
              <a:t>Final Settlement:</a:t>
            </a:r>
          </a:p>
          <a:p>
            <a:pPr marL="0" indent="0" eaLnBrk="1" hangingPunct="1">
              <a:lnSpc>
                <a:spcPct val="90000"/>
              </a:lnSpc>
              <a:buNone/>
            </a:pPr>
            <a:endParaRPr lang="en-US" altLang="en-US" sz="1800" dirty="0" smtClean="0"/>
          </a:p>
          <a:p>
            <a:pPr lvl="1" eaLnBrk="1" hangingPunct="1">
              <a:lnSpc>
                <a:spcPct val="90000"/>
              </a:lnSpc>
              <a:buFont typeface="Wingdings" panose="05000000000000000000" pitchFamily="2" charset="2"/>
              <a:buChar char="Ø"/>
            </a:pPr>
            <a:r>
              <a:rPr lang="en-US" altLang="en-US" sz="1600" dirty="0" smtClean="0"/>
              <a:t>‘Term sheet’:  down payment, annual installments, net sales-based royalty</a:t>
            </a:r>
          </a:p>
          <a:p>
            <a:pPr marL="457200" lvl="1" indent="0" eaLnBrk="1" hangingPunct="1">
              <a:lnSpc>
                <a:spcPct val="90000"/>
              </a:lnSpc>
              <a:buNone/>
            </a:pPr>
            <a:endParaRPr lang="en-US" altLang="en-US" sz="1600" dirty="0" smtClean="0"/>
          </a:p>
          <a:p>
            <a:pPr lvl="1" eaLnBrk="1" hangingPunct="1">
              <a:lnSpc>
                <a:spcPct val="90000"/>
              </a:lnSpc>
              <a:buFont typeface="Wingdings" panose="05000000000000000000" pitchFamily="2" charset="2"/>
              <a:buChar char="Ø"/>
            </a:pPr>
            <a:r>
              <a:rPr lang="en-US" altLang="en-US" sz="1600" dirty="0" smtClean="0"/>
              <a:t>Re-drafted original licensing agreement, final agreement by September 2009</a:t>
            </a:r>
          </a:p>
          <a:p>
            <a:pPr marL="457200" lvl="1" indent="0" eaLnBrk="1" hangingPunct="1">
              <a:lnSpc>
                <a:spcPct val="90000"/>
              </a:lnSpc>
              <a:buNone/>
            </a:pPr>
            <a:endParaRPr lang="en-US" altLang="en-US" sz="1600" dirty="0" smtClean="0"/>
          </a:p>
          <a:p>
            <a:pPr eaLnBrk="1" hangingPunct="1">
              <a:lnSpc>
                <a:spcPct val="90000"/>
              </a:lnSpc>
            </a:pPr>
            <a:r>
              <a:rPr lang="en-US" altLang="en-US" sz="1800" dirty="0" smtClean="0"/>
              <a:t>End of two-year dispute within 5 months, parties avoided (US) arbitration, option of further collaboration</a:t>
            </a:r>
          </a:p>
        </p:txBody>
      </p:sp>
    </p:spTree>
    <p:extLst>
      <p:ext uri="{BB962C8B-B14F-4D97-AF65-F5344CB8AC3E}">
        <p14:creationId xmlns:p14="http://schemas.microsoft.com/office/powerpoint/2010/main" val="980124628"/>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F7974CC4-9B23-404B-A461-5A68D4AC2617}" type="slidenum">
              <a:rPr lang="en-US" altLang="en-US" sz="1400" smtClean="0"/>
              <a:pPr algn="r" eaLnBrk="1" hangingPunct="1">
                <a:spcBef>
                  <a:spcPct val="0"/>
                </a:spcBef>
                <a:buFontTx/>
                <a:buNone/>
              </a:pPr>
              <a:t>107</a:t>
            </a:fld>
            <a:endParaRPr lang="en-US" altLang="en-US" sz="1400" smtClean="0"/>
          </a:p>
        </p:txBody>
      </p:sp>
      <p:sp>
        <p:nvSpPr>
          <p:cNvPr id="17411" name="Rectangle 2"/>
          <p:cNvSpPr>
            <a:spLocks noGrp="1" noChangeArrowheads="1"/>
          </p:cNvSpPr>
          <p:nvPr>
            <p:ph type="title"/>
          </p:nvPr>
        </p:nvSpPr>
        <p:spPr>
          <a:xfrm>
            <a:off x="611560" y="260648"/>
            <a:ext cx="8165123" cy="720725"/>
          </a:xfrm>
        </p:spPr>
        <p:txBody>
          <a:bodyPr/>
          <a:lstStyle/>
          <a:p>
            <a:pPr algn="ctr" eaLnBrk="1" hangingPunct="1">
              <a:lnSpc>
                <a:spcPct val="80000"/>
              </a:lnSpc>
            </a:pPr>
            <a:r>
              <a:rPr lang="en-US" altLang="en-US" sz="3000" dirty="0" smtClean="0"/>
              <a:t>WIPO MEDIATION EXAMPLE 2 (I)</a:t>
            </a:r>
          </a:p>
        </p:txBody>
      </p:sp>
      <p:sp>
        <p:nvSpPr>
          <p:cNvPr id="17412" name="Rectangle 3"/>
          <p:cNvSpPr>
            <a:spLocks noGrp="1" noChangeArrowheads="1"/>
          </p:cNvSpPr>
          <p:nvPr>
            <p:ph type="body" idx="1"/>
          </p:nvPr>
        </p:nvSpPr>
        <p:spPr>
          <a:xfrm>
            <a:off x="395536" y="1340768"/>
            <a:ext cx="8424936" cy="4897438"/>
          </a:xfrm>
        </p:spPr>
        <p:txBody>
          <a:bodyPr/>
          <a:lstStyle/>
          <a:p>
            <a:pPr eaLnBrk="1" hangingPunct="1"/>
            <a:r>
              <a:rPr lang="en-US" altLang="en-US" sz="2000" dirty="0" smtClean="0"/>
              <a:t>Patent infringement dispute</a:t>
            </a:r>
          </a:p>
          <a:p>
            <a:pPr marL="0"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R&amp;D company holding patents disclosed patented invention to manufacturer during consultancy</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No transfer or license of patent rights</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Manufacturer started selling products which R&amp;D company alleged included patented invention</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Negotiation patent license failed</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Parallel infringement proceedings in several jurisdictions?</a:t>
            </a:r>
          </a:p>
          <a:p>
            <a:pPr marL="457200" lvl="1" indent="0" eaLnBrk="1" hangingPunct="1">
              <a:buNone/>
            </a:pPr>
            <a:endParaRPr lang="en-US" altLang="en-US" sz="1800" dirty="0" smtClean="0"/>
          </a:p>
          <a:p>
            <a:pPr eaLnBrk="1" hangingPunct="1"/>
            <a:r>
              <a:rPr lang="en-US" altLang="en-US" sz="2000" dirty="0" smtClean="0"/>
              <a:t>Parties submitted to WIPO Mediation</a:t>
            </a:r>
          </a:p>
        </p:txBody>
      </p:sp>
    </p:spTree>
    <p:extLst>
      <p:ext uri="{BB962C8B-B14F-4D97-AF65-F5344CB8AC3E}">
        <p14:creationId xmlns:p14="http://schemas.microsoft.com/office/powerpoint/2010/main" val="2120489840"/>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423B697F-EE2F-42A7-B8C4-155C9014036C}" type="slidenum">
              <a:rPr lang="en-US" altLang="en-US" sz="1400" smtClean="0"/>
              <a:pPr algn="r" eaLnBrk="1" hangingPunct="1">
                <a:spcBef>
                  <a:spcPct val="0"/>
                </a:spcBef>
                <a:buFontTx/>
                <a:buNone/>
              </a:pPr>
              <a:t>108</a:t>
            </a:fld>
            <a:endParaRPr lang="en-US" altLang="en-US" sz="1400" dirty="0" smtClean="0"/>
          </a:p>
        </p:txBody>
      </p:sp>
      <p:sp>
        <p:nvSpPr>
          <p:cNvPr id="18435" name="Rectangle 2"/>
          <p:cNvSpPr>
            <a:spLocks noGrp="1" noChangeArrowheads="1"/>
          </p:cNvSpPr>
          <p:nvPr>
            <p:ph type="title"/>
          </p:nvPr>
        </p:nvSpPr>
        <p:spPr>
          <a:xfrm>
            <a:off x="683568" y="476672"/>
            <a:ext cx="7949711" cy="792163"/>
          </a:xfrm>
        </p:spPr>
        <p:txBody>
          <a:bodyPr/>
          <a:lstStyle/>
          <a:p>
            <a:pPr algn="ctr" eaLnBrk="1" hangingPunct="1">
              <a:lnSpc>
                <a:spcPct val="80000"/>
              </a:lnSpc>
            </a:pPr>
            <a:r>
              <a:rPr lang="en-US" altLang="en-US" sz="3000" dirty="0" smtClean="0"/>
              <a:t>WIPO MEDIATION EXAMPLE 2 (II)</a:t>
            </a:r>
          </a:p>
        </p:txBody>
      </p:sp>
      <p:sp>
        <p:nvSpPr>
          <p:cNvPr id="18436" name="Rectangle 3"/>
          <p:cNvSpPr>
            <a:spLocks noGrp="1" noChangeArrowheads="1"/>
          </p:cNvSpPr>
          <p:nvPr>
            <p:ph type="body" idx="1"/>
          </p:nvPr>
        </p:nvSpPr>
        <p:spPr>
          <a:xfrm>
            <a:off x="395536" y="1916832"/>
            <a:ext cx="8640960" cy="4320480"/>
          </a:xfrm>
        </p:spPr>
        <p:txBody>
          <a:bodyPr/>
          <a:lstStyle/>
          <a:p>
            <a:pPr eaLnBrk="1" hangingPunct="1"/>
            <a:r>
              <a:rPr lang="en-US" altLang="en-US" sz="1800" dirty="0" smtClean="0"/>
              <a:t>WIPO appointed an experienced mediator with expertise in the subject matter of the dispute</a:t>
            </a:r>
          </a:p>
          <a:p>
            <a:pPr marL="0" indent="0" eaLnBrk="1" hangingPunct="1">
              <a:buNone/>
            </a:pPr>
            <a:endParaRPr lang="en-US" altLang="en-US" sz="1800" dirty="0" smtClean="0"/>
          </a:p>
          <a:p>
            <a:pPr eaLnBrk="1" hangingPunct="1"/>
            <a:r>
              <a:rPr lang="en-US" altLang="en-US" sz="1800" dirty="0" smtClean="0"/>
              <a:t>Parties and mediator met during one week</a:t>
            </a:r>
          </a:p>
          <a:p>
            <a:pPr marL="0" indent="0" eaLnBrk="1" hangingPunct="1">
              <a:buNone/>
            </a:pPr>
            <a:endParaRPr lang="en-US" altLang="en-US" sz="1800" dirty="0" smtClean="0"/>
          </a:p>
          <a:p>
            <a:pPr eaLnBrk="1" hangingPunct="1"/>
            <a:r>
              <a:rPr lang="en-US" altLang="en-US" sz="1800" dirty="0" smtClean="0"/>
              <a:t>Settlement agreement reached, including grant of license for royalties, and a new consultancy agreement</a:t>
            </a:r>
          </a:p>
          <a:p>
            <a:pPr marL="0" indent="0" eaLnBrk="1" hangingPunct="1">
              <a:buNone/>
            </a:pPr>
            <a:endParaRPr lang="en-US" altLang="en-US" sz="1800" dirty="0" smtClean="0"/>
          </a:p>
          <a:p>
            <a:pPr eaLnBrk="1" hangingPunct="1"/>
            <a:r>
              <a:rPr lang="en-US" altLang="en-US" sz="1800" dirty="0" smtClean="0"/>
              <a:t>Process duration: 4 months</a:t>
            </a:r>
          </a:p>
          <a:p>
            <a:pPr marL="0" indent="0" eaLnBrk="1" hangingPunct="1">
              <a:buNone/>
            </a:pPr>
            <a:endParaRPr lang="en-US" altLang="en-US" sz="1800" dirty="0" smtClean="0"/>
          </a:p>
          <a:p>
            <a:pPr eaLnBrk="1" hangingPunct="1"/>
            <a:r>
              <a:rPr lang="en-US" altLang="en-US" sz="1800" dirty="0" smtClean="0"/>
              <a:t>Mediator fees:  USD 24,000</a:t>
            </a:r>
          </a:p>
        </p:txBody>
      </p:sp>
    </p:spTree>
    <p:extLst>
      <p:ext uri="{BB962C8B-B14F-4D97-AF65-F5344CB8AC3E}">
        <p14:creationId xmlns:p14="http://schemas.microsoft.com/office/powerpoint/2010/main" val="308949857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32721A3B-F64D-4EE7-84FD-77D4F0EF4693}" type="slidenum">
              <a:rPr lang="en-US" altLang="en-US" sz="1400" smtClean="0"/>
              <a:pPr algn="r" eaLnBrk="1" hangingPunct="1">
                <a:spcBef>
                  <a:spcPct val="0"/>
                </a:spcBef>
                <a:buFontTx/>
                <a:buNone/>
              </a:pPr>
              <a:t>109</a:t>
            </a:fld>
            <a:endParaRPr lang="en-US" altLang="en-US" sz="1400" smtClean="0"/>
          </a:p>
        </p:txBody>
      </p:sp>
      <p:sp>
        <p:nvSpPr>
          <p:cNvPr id="20483" name="Rectangle 2"/>
          <p:cNvSpPr>
            <a:spLocks noGrp="1" noChangeArrowheads="1"/>
          </p:cNvSpPr>
          <p:nvPr>
            <p:ph type="title"/>
          </p:nvPr>
        </p:nvSpPr>
        <p:spPr>
          <a:xfrm>
            <a:off x="683568" y="332656"/>
            <a:ext cx="77724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3000" dirty="0" smtClean="0"/>
              <a:t>WIPO ARBITRATION EXAMPLE 1 (I)</a:t>
            </a:r>
          </a:p>
        </p:txBody>
      </p:sp>
      <p:sp>
        <p:nvSpPr>
          <p:cNvPr id="20484" name="Rectangle 3"/>
          <p:cNvSpPr>
            <a:spLocks noGrp="1" noChangeArrowheads="1"/>
          </p:cNvSpPr>
          <p:nvPr>
            <p:ph type="body" idx="1"/>
          </p:nvPr>
        </p:nvSpPr>
        <p:spPr>
          <a:xfrm>
            <a:off x="539552" y="1196752"/>
            <a:ext cx="8064896" cy="4538662"/>
          </a:xfrm>
        </p:spPr>
        <p:txBody>
          <a:bodyPr/>
          <a:lstStyle/>
          <a:p>
            <a:pPr eaLnBrk="1" hangingPunct="1"/>
            <a:endParaRPr lang="en-US" altLang="en-US" sz="1800" dirty="0" smtClean="0"/>
          </a:p>
          <a:p>
            <a:pPr marL="0" indent="0" eaLnBrk="1" hangingPunct="1">
              <a:buNone/>
            </a:pPr>
            <a:endParaRPr lang="en-US" altLang="en-US" sz="1800" dirty="0" smtClean="0"/>
          </a:p>
          <a:p>
            <a:pPr eaLnBrk="1" hangingPunct="1"/>
            <a:r>
              <a:rPr lang="en-US" altLang="en-US" sz="1800" dirty="0" smtClean="0"/>
              <a:t>Asian inventor granted exclusive license over a European patent and five US patents to US manufacturer </a:t>
            </a:r>
          </a:p>
          <a:p>
            <a:pPr marL="0" indent="0" eaLnBrk="1" hangingPunct="1">
              <a:buNone/>
            </a:pPr>
            <a:endParaRPr lang="en-US" altLang="en-US" sz="1800" dirty="0" smtClean="0"/>
          </a:p>
          <a:p>
            <a:pPr marL="0" indent="0" eaLnBrk="1" hangingPunct="1">
              <a:buNone/>
            </a:pPr>
            <a:endParaRPr lang="en-US" altLang="en-US" sz="1800" dirty="0" smtClean="0"/>
          </a:p>
          <a:p>
            <a:pPr eaLnBrk="1" hangingPunct="1"/>
            <a:r>
              <a:rPr lang="en-US" altLang="en-US" sz="1800" dirty="0" smtClean="0"/>
              <a:t>Clause provided that disputes whether royalties had to be paid in respect of products manufactured by US party be resolved through WIPO Expedited Arbitration</a:t>
            </a:r>
          </a:p>
          <a:p>
            <a:pPr marL="0" indent="0" eaLnBrk="1" hangingPunct="1">
              <a:buNone/>
            </a:pPr>
            <a:endParaRPr lang="fr-CH" altLang="en-US" sz="1800" dirty="0" smtClean="0"/>
          </a:p>
          <a:p>
            <a:pPr marL="0" indent="0" eaLnBrk="1" hangingPunct="1">
              <a:buNone/>
            </a:pPr>
            <a:endParaRPr lang="en-US" altLang="en-US" sz="1800" dirty="0" smtClean="0"/>
          </a:p>
          <a:p>
            <a:pPr eaLnBrk="1" hangingPunct="1"/>
            <a:r>
              <a:rPr lang="en-US" altLang="en-US" sz="1800" dirty="0" smtClean="0"/>
              <a:t>US party rejected claim that its products embodies technologies covered by the licensed patents and refused to pay royalties</a:t>
            </a:r>
          </a:p>
        </p:txBody>
      </p:sp>
    </p:spTree>
    <p:extLst>
      <p:ext uri="{BB962C8B-B14F-4D97-AF65-F5344CB8AC3E}">
        <p14:creationId xmlns:p14="http://schemas.microsoft.com/office/powerpoint/2010/main" val="186207895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75" y="260648"/>
            <a:ext cx="7366437" cy="864096"/>
          </a:xfrm>
        </p:spPr>
        <p:txBody>
          <a:bodyPr/>
          <a:lstStyle/>
          <a:p>
            <a:pPr algn="ctr"/>
            <a:r>
              <a:rPr lang="en-US" dirty="0" smtClean="0"/>
              <a:t>	       </a:t>
            </a:r>
            <a:r>
              <a:rPr lang="en-US" sz="3000" dirty="0" smtClean="0"/>
              <a:t>COMITATI PERMANENTI</a:t>
            </a:r>
            <a:endParaRPr lang="en-US" sz="3000" dirty="0"/>
          </a:p>
        </p:txBody>
      </p:sp>
      <p:sp>
        <p:nvSpPr>
          <p:cNvPr id="3" name="Espace réservé du contenu 2"/>
          <p:cNvSpPr>
            <a:spLocks noGrp="1"/>
          </p:cNvSpPr>
          <p:nvPr>
            <p:ph idx="1"/>
          </p:nvPr>
        </p:nvSpPr>
        <p:spPr>
          <a:xfrm>
            <a:off x="251520" y="1340768"/>
            <a:ext cx="8880970" cy="5289451"/>
          </a:xfrm>
        </p:spPr>
        <p:txBody>
          <a:bodyPr/>
          <a:lstStyle/>
          <a:p>
            <a:pPr>
              <a:lnSpc>
                <a:spcPct val="110000"/>
              </a:lnSpc>
            </a:pPr>
            <a:r>
              <a:rPr lang="en-US" sz="1800" dirty="0" smtClean="0"/>
              <a:t>BREVETTI (SCP)</a:t>
            </a:r>
            <a:endParaRPr lang="en-US" sz="1800" dirty="0" smtClean="0">
              <a:cs typeface="Arial Unicode MS" charset="0"/>
            </a:endParaRPr>
          </a:p>
          <a:p>
            <a:pPr marL="0" indent="0">
              <a:buNone/>
            </a:pPr>
            <a:endParaRPr lang="en-US" sz="1800" dirty="0" smtClean="0"/>
          </a:p>
          <a:p>
            <a:r>
              <a:rPr lang="en-US" sz="1800" dirty="0" smtClean="0"/>
              <a:t>DIRITTI D’AUTORE E DIRITTI CONNESSI (SCCR</a:t>
            </a:r>
            <a:r>
              <a:rPr lang="en-US" sz="1800" dirty="0"/>
              <a:t>)</a:t>
            </a:r>
            <a:endParaRPr lang="en-US" sz="1800" dirty="0" smtClean="0">
              <a:effectLst>
                <a:outerShdw blurRad="38100" dist="38100" dir="2700000" algn="tl">
                  <a:srgbClr val="DDDDDD"/>
                </a:outerShdw>
              </a:effectLst>
              <a:cs typeface="Arial Unicode MS" charset="0"/>
            </a:endParaRPr>
          </a:p>
          <a:p>
            <a:endParaRPr lang="en-US" sz="1800" dirty="0" smtClean="0"/>
          </a:p>
          <a:p>
            <a:r>
              <a:rPr lang="en-US" sz="1800" dirty="0" smtClean="0"/>
              <a:t>MARCHI, DISEGNI E INDICAZIONI GEOGRAFICHE (SCT)</a:t>
            </a:r>
            <a:r>
              <a:rPr lang="en-US" sz="1800" dirty="0" smtClean="0">
                <a:cs typeface="Arial Unicode MS" charset="0"/>
              </a:rPr>
              <a:t> </a:t>
            </a:r>
          </a:p>
          <a:p>
            <a:pPr marL="0" indent="0">
              <a:buNone/>
            </a:pPr>
            <a:endParaRPr lang="en-US" sz="2000" dirty="0" smtClean="0">
              <a:cs typeface="Arial Unicode MS" charset="0"/>
            </a:endParaRPr>
          </a:p>
          <a:p>
            <a:r>
              <a:rPr lang="en-US" sz="1800" b="1" u="sng" dirty="0" smtClean="0">
                <a:solidFill>
                  <a:srgbClr val="262673"/>
                </a:solidFill>
              </a:rPr>
              <a:t>SCOPO : </a:t>
            </a:r>
          </a:p>
          <a:p>
            <a:pPr marL="0" indent="0">
              <a:buNone/>
            </a:pPr>
            <a:endParaRPr lang="en-US" sz="1800" b="1" u="sng" dirty="0" smtClean="0">
              <a:solidFill>
                <a:srgbClr val="262673"/>
              </a:solidFill>
            </a:endParaRPr>
          </a:p>
          <a:p>
            <a:pPr lvl="3">
              <a:buFont typeface="Arial"/>
              <a:buChar char="•"/>
            </a:pPr>
            <a:r>
              <a:rPr lang="it-IT" sz="1600" dirty="0" smtClean="0">
                <a:cs typeface="Arial Unicode MS" charset="0"/>
              </a:rPr>
              <a:t>Raggiungere un consenso su temi precisi</a:t>
            </a:r>
          </a:p>
          <a:p>
            <a:pPr marL="1371600" lvl="3" indent="0">
              <a:buNone/>
            </a:pPr>
            <a:endParaRPr lang="it-IT" sz="1600" dirty="0" smtClean="0">
              <a:cs typeface="Arial Unicode MS" charset="0"/>
            </a:endParaRPr>
          </a:p>
          <a:p>
            <a:pPr lvl="3">
              <a:buFont typeface="Arial"/>
              <a:buChar char="•"/>
            </a:pPr>
            <a:r>
              <a:rPr lang="it-IT" sz="1600" dirty="0" smtClean="0">
                <a:cs typeface="Arial Unicode MS" charset="0"/>
              </a:rPr>
              <a:t>Considerare gli interessi tu tutte le parti per un sistema equilibrato, affidabile, efficente, efficace e di facile uso..</a:t>
            </a:r>
          </a:p>
          <a:p>
            <a:pPr lvl="3">
              <a:buFont typeface="Arial"/>
              <a:buChar char="•"/>
            </a:pPr>
            <a:endParaRPr lang="it-IT" sz="1800" dirty="0" smtClean="0"/>
          </a:p>
          <a:p>
            <a:pPr marL="0" lvl="3" indent="0">
              <a:buNone/>
            </a:pPr>
            <a:r>
              <a:rPr lang="it-IT" sz="1800" dirty="0" smtClean="0">
                <a:effectLst>
                  <a:outerShdw blurRad="38100" dist="38100" dir="2700000" algn="tl">
                    <a:srgbClr val="000000">
                      <a:alpha val="43137"/>
                    </a:srgbClr>
                  </a:outerShdw>
                </a:effectLst>
                <a:cs typeface="Arial Unicode MS" charset="0"/>
              </a:rPr>
              <a:t>N.B.  Temi legati all’applicazione delle leggi sono discussi dal </a:t>
            </a:r>
            <a:r>
              <a:rPr lang="it-IT" sz="1800" u="sng" dirty="0" smtClean="0">
                <a:effectLst>
                  <a:outerShdw blurRad="38100" dist="38100" dir="2700000" algn="tl">
                    <a:srgbClr val="000000">
                      <a:alpha val="43137"/>
                    </a:srgbClr>
                  </a:outerShdw>
                </a:effectLst>
                <a:cs typeface="Arial Unicode MS" charset="0"/>
              </a:rPr>
              <a:t>Advisory</a:t>
            </a:r>
            <a:r>
              <a:rPr lang="it-IT" sz="1800" dirty="0" smtClean="0">
                <a:effectLst>
                  <a:outerShdw blurRad="38100" dist="38100" dir="2700000" algn="tl">
                    <a:srgbClr val="000000">
                      <a:alpha val="43137"/>
                    </a:srgbClr>
                  </a:outerShdw>
                </a:effectLst>
                <a:cs typeface="Arial Unicode MS" charset="0"/>
              </a:rPr>
              <a:t> Committee on Enforcement (ACE)</a:t>
            </a:r>
          </a:p>
          <a:p>
            <a:pPr marL="0" indent="0">
              <a:buNone/>
            </a:pPr>
            <a:endParaRPr lang="en-US" sz="2000" dirty="0" smtClean="0"/>
          </a:p>
          <a:p>
            <a:pPr marL="0" indent="0">
              <a:buNone/>
            </a:pPr>
            <a:endParaRPr lang="en-US" sz="2000" dirty="0" smtClean="0"/>
          </a:p>
          <a:p>
            <a:pPr lvl="3">
              <a:buFont typeface="Arial"/>
              <a:buChar char="•"/>
            </a:pPr>
            <a:endParaRPr lang="en-US" sz="2000" dirty="0" smtClean="0"/>
          </a:p>
          <a:p>
            <a:pPr marL="1371600" lvl="3" indent="0">
              <a:buNone/>
            </a:pPr>
            <a:endParaRPr lang="en-US" sz="2000" dirty="0" smtClean="0">
              <a:cs typeface="Arial Unicode MS" charset="0"/>
            </a:endParaRPr>
          </a:p>
        </p:txBody>
      </p:sp>
    </p:spTree>
    <p:extLst>
      <p:ext uri="{BB962C8B-B14F-4D97-AF65-F5344CB8AC3E}">
        <p14:creationId xmlns:p14="http://schemas.microsoft.com/office/powerpoint/2010/main" val="80520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1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10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blinds(horizontal)">
                                      <p:cBhvr>
                                        <p:cTn id="32" dur="10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linds(horizontal)">
                                      <p:cBhvr>
                                        <p:cTn id="37"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6BC8747B-B25B-496A-BC5D-CEF30950692B}" type="slidenum">
              <a:rPr lang="en-US" altLang="en-US" sz="1400" smtClean="0"/>
              <a:pPr algn="r" eaLnBrk="1" hangingPunct="1">
                <a:spcBef>
                  <a:spcPct val="0"/>
                </a:spcBef>
                <a:buFontTx/>
                <a:buNone/>
              </a:pPr>
              <a:t>110</a:t>
            </a:fld>
            <a:endParaRPr lang="en-US" altLang="en-US" sz="1400" smtClean="0"/>
          </a:p>
        </p:txBody>
      </p:sp>
      <p:sp>
        <p:nvSpPr>
          <p:cNvPr id="21507" name="Rectangle 2"/>
          <p:cNvSpPr>
            <a:spLocks noGrp="1" noChangeArrowheads="1"/>
          </p:cNvSpPr>
          <p:nvPr>
            <p:ph type="title"/>
          </p:nvPr>
        </p:nvSpPr>
        <p:spPr>
          <a:xfrm>
            <a:off x="755576" y="188640"/>
            <a:ext cx="77724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2800" dirty="0" smtClean="0"/>
              <a:t>WIPO ARBITRATION EXAMPLE 1 (II)</a:t>
            </a:r>
          </a:p>
        </p:txBody>
      </p:sp>
      <p:sp>
        <p:nvSpPr>
          <p:cNvPr id="21508" name="Rectangle 3"/>
          <p:cNvSpPr>
            <a:spLocks noGrp="1" noChangeArrowheads="1"/>
          </p:cNvSpPr>
          <p:nvPr>
            <p:ph type="body" idx="1"/>
          </p:nvPr>
        </p:nvSpPr>
        <p:spPr>
          <a:xfrm>
            <a:off x="251520" y="1340768"/>
            <a:ext cx="8712968" cy="5040560"/>
          </a:xfrm>
        </p:spPr>
        <p:txBody>
          <a:bodyPr/>
          <a:lstStyle/>
          <a:p>
            <a:pPr eaLnBrk="1" hangingPunct="1"/>
            <a:r>
              <a:rPr lang="en-US" altLang="en-US" sz="1800" dirty="0" smtClean="0"/>
              <a:t>Inventor initiated WIPO case</a:t>
            </a:r>
          </a:p>
          <a:p>
            <a:pPr marL="0" indent="0" eaLnBrk="1" hangingPunct="1">
              <a:buNone/>
            </a:pPr>
            <a:endParaRPr lang="en-US" altLang="en-US" sz="1800" dirty="0" smtClean="0"/>
          </a:p>
          <a:p>
            <a:pPr eaLnBrk="1" hangingPunct="1"/>
            <a:r>
              <a:rPr lang="en-US" altLang="en-US" sz="1800" dirty="0" smtClean="0"/>
              <a:t>Center appointed sole arbitrator under WIPO Expedited Arbitration Rules</a:t>
            </a:r>
          </a:p>
          <a:p>
            <a:pPr marL="0" indent="0" eaLnBrk="1" hangingPunct="1">
              <a:buNone/>
            </a:pPr>
            <a:endParaRPr lang="en-US" altLang="en-US" sz="1800" dirty="0" smtClean="0"/>
          </a:p>
          <a:p>
            <a:pPr eaLnBrk="1" hangingPunct="1"/>
            <a:r>
              <a:rPr lang="en-US" altLang="en-US" sz="1800" dirty="0" smtClean="0"/>
              <a:t>Arbitrator had to consider whether products infringed the ‘claims’ asserted for each of the patents and whether patents had been anticipated by prior art</a:t>
            </a:r>
          </a:p>
          <a:p>
            <a:pPr marL="0" indent="0" eaLnBrk="1" hangingPunct="1">
              <a:buNone/>
            </a:pPr>
            <a:endParaRPr lang="fr-CH" altLang="en-US" sz="1800" dirty="0" smtClean="0"/>
          </a:p>
          <a:p>
            <a:pPr marL="0" indent="0" eaLnBrk="1" hangingPunct="1">
              <a:buNone/>
            </a:pPr>
            <a:endParaRPr lang="en-US" altLang="en-US" sz="1800" dirty="0" smtClean="0"/>
          </a:p>
          <a:p>
            <a:pPr lvl="1" eaLnBrk="1" hangingPunct="1">
              <a:buFont typeface="Wingdings" panose="05000000000000000000" pitchFamily="2" charset="2"/>
              <a:buChar char="Ø"/>
            </a:pPr>
            <a:r>
              <a:rPr lang="en-US" altLang="en-US" sz="1600" dirty="0" smtClean="0"/>
              <a:t>Highly complex legal and technical issues</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Business secrets, models, site visits</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Eight days hearing</a:t>
            </a:r>
          </a:p>
          <a:p>
            <a:pPr marL="457200" lvl="1" indent="0" eaLnBrk="1" hangingPunct="1">
              <a:buNone/>
            </a:pPr>
            <a:endParaRPr lang="en-US" altLang="en-US" sz="1600" dirty="0" smtClean="0"/>
          </a:p>
          <a:p>
            <a:pPr lvl="1" eaLnBrk="1" hangingPunct="1">
              <a:buFont typeface="Wingdings" panose="05000000000000000000" pitchFamily="2" charset="2"/>
              <a:buChar char="Ø"/>
            </a:pPr>
            <a:r>
              <a:rPr lang="en-US" altLang="en-US" sz="1600" dirty="0" smtClean="0"/>
              <a:t>Final award </a:t>
            </a:r>
          </a:p>
        </p:txBody>
      </p:sp>
    </p:spTree>
    <p:extLst>
      <p:ext uri="{BB962C8B-B14F-4D97-AF65-F5344CB8AC3E}">
        <p14:creationId xmlns:p14="http://schemas.microsoft.com/office/powerpoint/2010/main" val="529230580"/>
      </p:ext>
    </p:extLst>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pPr algn="ctr"/>
            <a:r>
              <a:rPr lang="en-US" altLang="en-US" sz="2800" dirty="0" smtClean="0"/>
              <a:t>EXAMPLES OF TAILORED WIPO ADR FOR SPECIFIC SECTORS</a:t>
            </a:r>
            <a:endParaRPr lang="en-US" sz="2800" dirty="0"/>
          </a:p>
        </p:txBody>
      </p:sp>
      <p:sp>
        <p:nvSpPr>
          <p:cNvPr id="3" name="Content Placeholder 2"/>
          <p:cNvSpPr>
            <a:spLocks noGrp="1"/>
          </p:cNvSpPr>
          <p:nvPr>
            <p:ph idx="1"/>
          </p:nvPr>
        </p:nvSpPr>
        <p:spPr>
          <a:xfrm>
            <a:off x="323528" y="1700808"/>
            <a:ext cx="8640960" cy="4352925"/>
          </a:xfrm>
        </p:spPr>
        <p:txBody>
          <a:bodyPr/>
          <a:lstStyle/>
          <a:p>
            <a:r>
              <a:rPr lang="en-US" altLang="en-US" sz="1800" dirty="0" smtClean="0"/>
              <a:t>Domain Names (51,000+ cases since 1999)</a:t>
            </a:r>
          </a:p>
          <a:p>
            <a:pPr marL="0" indent="0">
              <a:buNone/>
            </a:pPr>
            <a:endParaRPr lang="fr-CH" altLang="en-US" sz="1800" dirty="0" smtClean="0"/>
          </a:p>
          <a:p>
            <a:pPr marL="0" indent="0">
              <a:buNone/>
            </a:pPr>
            <a:endParaRPr lang="fr-CH" altLang="en-US" sz="1800" dirty="0"/>
          </a:p>
          <a:p>
            <a:r>
              <a:rPr lang="en-US" altLang="en-US" sz="1800" dirty="0"/>
              <a:t>Intellectual Property Offices (e.g., ADR options for parties in administrative procedures before the IPO of Singapore and INPI Brazil</a:t>
            </a:r>
            <a:r>
              <a:rPr lang="en-US" altLang="en-US" sz="1800" dirty="0" smtClean="0"/>
              <a:t>)</a:t>
            </a:r>
          </a:p>
          <a:p>
            <a:pPr marL="0" indent="0">
              <a:buNone/>
            </a:pPr>
            <a:endParaRPr lang="fr-CH" altLang="en-US" sz="1800" dirty="0" smtClean="0"/>
          </a:p>
          <a:p>
            <a:pPr marL="0" indent="0">
              <a:buNone/>
            </a:pPr>
            <a:endParaRPr lang="en-US" altLang="en-US" sz="1800" dirty="0"/>
          </a:p>
          <a:p>
            <a:r>
              <a:rPr lang="en-US" altLang="en-US" sz="1800" dirty="0"/>
              <a:t>Research and Development/Technology </a:t>
            </a:r>
            <a:r>
              <a:rPr lang="en-US" altLang="en-US" sz="1800" dirty="0" smtClean="0"/>
              <a:t>Transfer</a:t>
            </a:r>
          </a:p>
          <a:p>
            <a:pPr marL="0" indent="0">
              <a:buNone/>
            </a:pPr>
            <a:endParaRPr lang="fr-CH" altLang="en-US" sz="1800" dirty="0" smtClean="0"/>
          </a:p>
          <a:p>
            <a:pPr marL="0" indent="0">
              <a:buNone/>
            </a:pPr>
            <a:endParaRPr lang="en-US" altLang="en-US" sz="1800" dirty="0"/>
          </a:p>
          <a:p>
            <a:r>
              <a:rPr lang="fr-CH" altLang="en-US" sz="1800" dirty="0"/>
              <a:t>Patents in </a:t>
            </a:r>
            <a:r>
              <a:rPr lang="fr-CH" altLang="en-US" sz="1800" dirty="0" smtClean="0"/>
              <a:t>Standards</a:t>
            </a:r>
          </a:p>
          <a:p>
            <a:pPr marL="0" indent="0">
              <a:buNone/>
            </a:pPr>
            <a:endParaRPr lang="fr-CH" altLang="en-US" sz="1800" dirty="0" smtClean="0"/>
          </a:p>
          <a:p>
            <a:pPr marL="0" indent="0">
              <a:buNone/>
            </a:pPr>
            <a:endParaRPr lang="en-US" altLang="en-US" sz="1800" dirty="0"/>
          </a:p>
          <a:p>
            <a:r>
              <a:rPr lang="en-US" altLang="en-US" sz="1800" i="1" dirty="0">
                <a:hlinkClick r:id="rId2"/>
              </a:rPr>
              <a:t>http://www.wipo.int/amc/en/center/specific-sectors</a:t>
            </a:r>
            <a:r>
              <a:rPr lang="en-US" altLang="en-US" sz="1800" i="1" dirty="0" smtClean="0">
                <a:hlinkClick r:id="rId2"/>
              </a:rPr>
              <a:t>/</a:t>
            </a:r>
            <a:endParaRPr lang="en-US" altLang="en-US" sz="1800" dirty="0" smtClean="0"/>
          </a:p>
          <a:p>
            <a:pPr marL="0" indent="0">
              <a:buNone/>
            </a:pPr>
            <a:endParaRPr lang="fr-CH" altLang="en-US" sz="1800" dirty="0"/>
          </a:p>
        </p:txBody>
      </p:sp>
    </p:spTree>
    <p:extLst>
      <p:ext uri="{BB962C8B-B14F-4D97-AF65-F5344CB8AC3E}">
        <p14:creationId xmlns:p14="http://schemas.microsoft.com/office/powerpoint/2010/main" val="3116092373"/>
      </p:ext>
    </p:extLst>
  </p:cSld>
  <p:clrMapOvr>
    <a:masterClrMapping/>
  </p:clrMapOvr>
  <p:transition spd="slow">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3CF51BA9-702F-4D8E-9889-C459BA862A88}" type="slidenum">
              <a:rPr lang="en-US" altLang="en-US" sz="1400" smtClean="0"/>
              <a:pPr algn="r" eaLnBrk="1" hangingPunct="1">
                <a:spcBef>
                  <a:spcPct val="0"/>
                </a:spcBef>
                <a:buFontTx/>
                <a:buNone/>
              </a:pPr>
              <a:t>112</a:t>
            </a:fld>
            <a:endParaRPr lang="en-US" altLang="en-US" sz="1400" smtClean="0"/>
          </a:p>
        </p:txBody>
      </p:sp>
      <p:sp>
        <p:nvSpPr>
          <p:cNvPr id="23555" name="Rectangle 2"/>
          <p:cNvSpPr>
            <a:spLocks noGrp="1" noChangeArrowheads="1"/>
          </p:cNvSpPr>
          <p:nvPr>
            <p:ph type="title"/>
          </p:nvPr>
        </p:nvSpPr>
        <p:spPr>
          <a:xfrm>
            <a:off x="189271" y="332656"/>
            <a:ext cx="8814970" cy="1143000"/>
          </a:xfrm>
        </p:spPr>
        <p:txBody>
          <a:bodyPr/>
          <a:lstStyle/>
          <a:p>
            <a:pPr algn="ctr" eaLnBrk="1" hangingPunct="1"/>
            <a:r>
              <a:rPr lang="en-US" altLang="en-US" sz="2000" dirty="0" smtClean="0"/>
              <a:t>WIPO INTERNATIONAL SURVEY ON DISPUTE RESOLUTION IN TECHNOLOGY TRANSACTIONS</a:t>
            </a:r>
            <a:r>
              <a:rPr lang="en-US" altLang="en-US" dirty="0" smtClean="0"/>
              <a:t/>
            </a:r>
            <a:br>
              <a:rPr lang="en-US" altLang="en-US" dirty="0" smtClean="0"/>
            </a:br>
            <a:endParaRPr lang="en-US" altLang="en-US" sz="2400" i="1" dirty="0" smtClean="0">
              <a:solidFill>
                <a:schemeClr val="tx1"/>
              </a:solidFill>
            </a:endParaRPr>
          </a:p>
        </p:txBody>
      </p:sp>
      <p:sp>
        <p:nvSpPr>
          <p:cNvPr id="23556" name="Rectangle 3"/>
          <p:cNvSpPr>
            <a:spLocks noGrp="1" noChangeArrowheads="1"/>
          </p:cNvSpPr>
          <p:nvPr>
            <p:ph type="body" sz="half" idx="1"/>
          </p:nvPr>
        </p:nvSpPr>
        <p:spPr>
          <a:xfrm>
            <a:off x="451339" y="1773239"/>
            <a:ext cx="6241074" cy="4352925"/>
          </a:xfrm>
        </p:spPr>
        <p:txBody>
          <a:bodyPr/>
          <a:lstStyle/>
          <a:p>
            <a:pPr eaLnBrk="1" hangingPunct="1"/>
            <a:r>
              <a:rPr lang="en-US" altLang="en-US" sz="1800" dirty="0" smtClean="0"/>
              <a:t>Place of Survey Respondent </a:t>
            </a:r>
          </a:p>
          <a:p>
            <a:pPr eaLnBrk="1" hangingPunct="1">
              <a:buFontTx/>
              <a:buNone/>
            </a:pPr>
            <a:r>
              <a:rPr lang="en-US" altLang="en-US" sz="1800" dirty="0" smtClean="0"/>
              <a:t>     Business Operations</a:t>
            </a:r>
          </a:p>
          <a:p>
            <a:pPr eaLnBrk="1" hangingPunct="1">
              <a:buFontTx/>
              <a:buNone/>
            </a:pPr>
            <a:endParaRPr lang="fr-CH" altLang="en-US" dirty="0" smtClean="0"/>
          </a:p>
          <a:p>
            <a:pPr eaLnBrk="1" hangingPunct="1">
              <a:buFontTx/>
              <a:buNone/>
            </a:pPr>
            <a:endParaRPr lang="en-US" altLang="en-US" dirty="0" smtClean="0"/>
          </a:p>
        </p:txBody>
      </p:sp>
      <p:pic>
        <p:nvPicPr>
          <p:cNvPr id="2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515" y="2060848"/>
            <a:ext cx="4188069"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0" y="3618557"/>
            <a:ext cx="4519246"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6"/>
          <p:cNvSpPr>
            <a:spLocks noChangeArrowheads="1"/>
          </p:cNvSpPr>
          <p:nvPr/>
        </p:nvSpPr>
        <p:spPr bwMode="auto">
          <a:xfrm>
            <a:off x="5333246" y="4508500"/>
            <a:ext cx="3415218" cy="369332"/>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r>
              <a:rPr lang="en-US" altLang="en-US" sz="1800" dirty="0" smtClean="0"/>
              <a:t> Type of Survey Respondent</a:t>
            </a:r>
            <a:endParaRPr lang="en-US" altLang="en-US" sz="1800" dirty="0"/>
          </a:p>
        </p:txBody>
      </p:sp>
    </p:spTree>
    <p:extLst>
      <p:ext uri="{BB962C8B-B14F-4D97-AF65-F5344CB8AC3E}">
        <p14:creationId xmlns:p14="http://schemas.microsoft.com/office/powerpoint/2010/main" val="2067266173"/>
      </p:ext>
    </p:extLst>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4C353976-EED2-4697-BF8C-419FE9624599}" type="slidenum">
              <a:rPr lang="en-US" altLang="en-US" sz="1400" smtClean="0"/>
              <a:pPr algn="r" eaLnBrk="1" hangingPunct="1">
                <a:spcBef>
                  <a:spcPct val="0"/>
                </a:spcBef>
                <a:buFontTx/>
                <a:buNone/>
              </a:pPr>
              <a:t>113</a:t>
            </a:fld>
            <a:endParaRPr lang="en-US" altLang="en-US" sz="1400" smtClean="0"/>
          </a:p>
        </p:txBody>
      </p:sp>
      <p:graphicFrame>
        <p:nvGraphicFramePr>
          <p:cNvPr id="24579" name="Object 2"/>
          <p:cNvGraphicFramePr>
            <a:graphicFrameLocks noGrp="1" noChangeAspect="1"/>
          </p:cNvGraphicFramePr>
          <p:nvPr>
            <p:ph sz="quarter" idx="3"/>
            <p:extLst>
              <p:ext uri="{D42A27DB-BD31-4B8C-83A1-F6EECF244321}">
                <p14:modId xmlns:p14="http://schemas.microsoft.com/office/powerpoint/2010/main" val="3718054056"/>
              </p:ext>
            </p:extLst>
          </p:nvPr>
        </p:nvGraphicFramePr>
        <p:xfrm>
          <a:off x="7308304" y="4293096"/>
          <a:ext cx="1351085" cy="1006475"/>
        </p:xfrm>
        <a:graphic>
          <a:graphicData uri="http://schemas.openxmlformats.org/presentationml/2006/ole">
            <mc:AlternateContent xmlns:mc="http://schemas.openxmlformats.org/markup-compatibility/2006">
              <mc:Choice xmlns:v="urn:schemas-microsoft-com:vml" Requires="v">
                <p:oleObj spid="_x0000_s7210" name="Chart" r:id="rId4" imgW="5181600" imgH="3562350" progId="Excel.Chart.8">
                  <p:embed/>
                </p:oleObj>
              </mc:Choice>
              <mc:Fallback>
                <p:oleObj name="Chart" r:id="rId4" imgW="5181600" imgH="356235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04" y="4293096"/>
                        <a:ext cx="1351085"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0" name="Rectangle 3"/>
          <p:cNvSpPr>
            <a:spLocks noGrp="1" noChangeArrowheads="1"/>
          </p:cNvSpPr>
          <p:nvPr>
            <p:ph type="title"/>
          </p:nvPr>
        </p:nvSpPr>
        <p:spPr>
          <a:xfrm>
            <a:off x="323528" y="274638"/>
            <a:ext cx="8640960" cy="1143000"/>
          </a:xfrm>
        </p:spPr>
        <p:txBody>
          <a:bodyPr/>
          <a:lstStyle/>
          <a:p>
            <a:pPr algn="ctr" eaLnBrk="1" hangingPunct="1"/>
            <a:r>
              <a:rPr lang="en-US" altLang="en-US" sz="2600" dirty="0" smtClean="0"/>
              <a:t>SCOPE OF AGREEMENTS: PARTIES/TECHNOLOGY</a:t>
            </a:r>
          </a:p>
        </p:txBody>
      </p:sp>
      <p:graphicFrame>
        <p:nvGraphicFramePr>
          <p:cNvPr id="24581" name="Object 4"/>
          <p:cNvGraphicFramePr>
            <a:graphicFrameLocks noGrp="1" noChangeAspect="1"/>
          </p:cNvGraphicFramePr>
          <p:nvPr>
            <p:ph sz="quarter" idx="2"/>
            <p:extLst>
              <p:ext uri="{D42A27DB-BD31-4B8C-83A1-F6EECF244321}">
                <p14:modId xmlns:p14="http://schemas.microsoft.com/office/powerpoint/2010/main" val="3173711726"/>
              </p:ext>
            </p:extLst>
          </p:nvPr>
        </p:nvGraphicFramePr>
        <p:xfrm>
          <a:off x="7236296" y="2132856"/>
          <a:ext cx="1352550" cy="1006475"/>
        </p:xfrm>
        <a:graphic>
          <a:graphicData uri="http://schemas.openxmlformats.org/presentationml/2006/ole">
            <mc:AlternateContent xmlns:mc="http://schemas.openxmlformats.org/markup-compatibility/2006">
              <mc:Choice xmlns:v="urn:schemas-microsoft-com:vml" Requires="v">
                <p:oleObj spid="_x0000_s7211" name="Chart" r:id="rId6" imgW="5172075" imgH="3552825" progId="Excel.Chart.8">
                  <p:embed/>
                </p:oleObj>
              </mc:Choice>
              <mc:Fallback>
                <p:oleObj name="Chart" r:id="rId6" imgW="5172075" imgH="3552825"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6296" y="2132856"/>
                        <a:ext cx="1352550" cy="1006475"/>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2" name="Rectangle 5"/>
          <p:cNvSpPr>
            <a:spLocks noGrp="1" noChangeArrowheads="1"/>
          </p:cNvSpPr>
          <p:nvPr>
            <p:ph type="body" sz="half" idx="1"/>
          </p:nvPr>
        </p:nvSpPr>
        <p:spPr>
          <a:xfrm>
            <a:off x="451339" y="1773239"/>
            <a:ext cx="6648450" cy="4352925"/>
          </a:xfrm>
        </p:spPr>
        <p:txBody>
          <a:bodyPr/>
          <a:lstStyle/>
          <a:p>
            <a:pPr eaLnBrk="1" hangingPunct="1"/>
            <a:endParaRPr lang="fr-CH" altLang="en-US" dirty="0" smtClean="0"/>
          </a:p>
          <a:p>
            <a:pPr eaLnBrk="1" hangingPunct="1"/>
            <a:r>
              <a:rPr lang="en-US" altLang="en-US" sz="1800" dirty="0" smtClean="0"/>
              <a:t>91% of respondents conclude agreements with </a:t>
            </a:r>
            <a:r>
              <a:rPr lang="en-US" altLang="en-US" sz="1800" b="1" dirty="0" smtClean="0"/>
              <a:t>parties from other jurisdictions</a:t>
            </a:r>
            <a:endParaRPr lang="en-US" altLang="en-US" sz="1800" dirty="0" smtClean="0"/>
          </a:p>
          <a:p>
            <a:pPr eaLnBrk="1" hangingPunct="1"/>
            <a:endParaRPr lang="en-US" altLang="en-US" dirty="0" smtClean="0"/>
          </a:p>
          <a:p>
            <a:pPr eaLnBrk="1" hangingPunct="1"/>
            <a:endParaRPr lang="en-US" altLang="en-US" dirty="0" smtClean="0"/>
          </a:p>
          <a:p>
            <a:pPr marL="0" indent="0" eaLnBrk="1" hangingPunct="1">
              <a:buNone/>
            </a:pPr>
            <a:endParaRPr lang="en-US" altLang="en-US" dirty="0" smtClean="0"/>
          </a:p>
          <a:p>
            <a:pPr eaLnBrk="1" hangingPunct="1"/>
            <a:endParaRPr lang="en-US" altLang="en-US" sz="1800" dirty="0" smtClean="0"/>
          </a:p>
          <a:p>
            <a:pPr eaLnBrk="1" hangingPunct="1"/>
            <a:r>
              <a:rPr lang="en-US" altLang="en-US" sz="1800" dirty="0" smtClean="0"/>
              <a:t>+80% of respondents conclude agreements relating to </a:t>
            </a:r>
            <a:r>
              <a:rPr lang="en-US" altLang="en-US" sz="1800" b="1" dirty="0" smtClean="0"/>
              <a:t>technology patented in multiple jurisdictions</a:t>
            </a:r>
            <a:endParaRPr lang="en-US" altLang="en-US" sz="1800" dirty="0" smtClean="0"/>
          </a:p>
          <a:p>
            <a:pPr lvl="1" eaLnBrk="1" hangingPunct="1">
              <a:buFontTx/>
              <a:buNone/>
            </a:pPr>
            <a:endParaRPr lang="en-US" altLang="en-US" dirty="0" smtClean="0"/>
          </a:p>
        </p:txBody>
      </p:sp>
    </p:spTree>
    <p:extLst>
      <p:ext uri="{BB962C8B-B14F-4D97-AF65-F5344CB8AC3E}">
        <p14:creationId xmlns:p14="http://schemas.microsoft.com/office/powerpoint/2010/main" val="152299143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132317D6-84E3-4A46-BA4A-CCB7CA6FAB4B}" type="slidenum">
              <a:rPr lang="en-US" altLang="en-US" sz="1400" smtClean="0"/>
              <a:pPr algn="r" eaLnBrk="1" hangingPunct="1">
                <a:spcBef>
                  <a:spcPct val="0"/>
                </a:spcBef>
                <a:buFontTx/>
                <a:buNone/>
              </a:pPr>
              <a:t>114</a:t>
            </a:fld>
            <a:endParaRPr lang="en-US" altLang="en-US" sz="1400" smtClean="0"/>
          </a:p>
        </p:txBody>
      </p:sp>
      <p:sp>
        <p:nvSpPr>
          <p:cNvPr id="25603" name="Rectangle 2"/>
          <p:cNvSpPr>
            <a:spLocks noGrp="1" noChangeArrowheads="1"/>
          </p:cNvSpPr>
          <p:nvPr>
            <p:ph type="title"/>
          </p:nvPr>
        </p:nvSpPr>
        <p:spPr>
          <a:xfrm>
            <a:off x="539552" y="188640"/>
            <a:ext cx="8229600" cy="1143000"/>
          </a:xfrm>
        </p:spPr>
        <p:txBody>
          <a:bodyPr/>
          <a:lstStyle/>
          <a:p>
            <a:pPr algn="ctr" eaLnBrk="1" hangingPunct="1"/>
            <a:r>
              <a:rPr lang="fr-CH" altLang="en-US" sz="2600" dirty="0" smtClean="0"/>
              <a:t>TOP TEN CONSIDERATIONS IN CHOICE OF DISPUTE RESOLUTION CLAUSE</a:t>
            </a:r>
            <a:endParaRPr lang="en-US" altLang="en-US" sz="2600" dirty="0" smtClean="0"/>
          </a:p>
        </p:txBody>
      </p:sp>
      <p:graphicFrame>
        <p:nvGraphicFramePr>
          <p:cNvPr id="338947" name="Group 3"/>
          <p:cNvGraphicFramePr>
            <a:graphicFrameLocks noGrp="1"/>
          </p:cNvGraphicFramePr>
          <p:nvPr>
            <p:ph idx="1"/>
          </p:nvPr>
        </p:nvGraphicFramePr>
        <p:xfrm>
          <a:off x="583223" y="1557339"/>
          <a:ext cx="8043496" cy="4106865"/>
        </p:xfrm>
        <a:graphic>
          <a:graphicData uri="http://schemas.openxmlformats.org/drawingml/2006/table">
            <a:tbl>
              <a:tblPr/>
              <a:tblGrid>
                <a:gridCol w="4022481"/>
                <a:gridCol w="4021015"/>
              </a:tblGrid>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dirty="0" smtClean="0">
                          <a:ln>
                            <a:noFill/>
                          </a:ln>
                          <a:solidFill>
                            <a:srgbClr val="70899B"/>
                          </a:solidFill>
                          <a:effectLst/>
                          <a:latin typeface="Arial" charset="0"/>
                          <a:cs typeface="Arial" charset="0"/>
                        </a:rPr>
                        <a:t> </a:t>
                      </a:r>
                      <a:r>
                        <a:rPr kumimoji="0" lang="fr-CH" sz="1600" b="1" i="0" u="none" strike="noStrike" cap="none" normalizeH="0" baseline="0" dirty="0" err="1" smtClean="0">
                          <a:ln>
                            <a:noFill/>
                          </a:ln>
                          <a:solidFill>
                            <a:srgbClr val="70899B"/>
                          </a:solidFill>
                          <a:effectLst/>
                          <a:latin typeface="Arial" charset="0"/>
                          <a:cs typeface="Arial" charset="0"/>
                        </a:rPr>
                        <a:t>Domestic</a:t>
                      </a:r>
                      <a:r>
                        <a:rPr kumimoji="0" lang="fr-CH" sz="1600" b="1" i="0" u="none" strike="noStrike" cap="none" normalizeH="0" baseline="0" dirty="0" smtClean="0">
                          <a:ln>
                            <a:noFill/>
                          </a:ln>
                          <a:solidFill>
                            <a:srgbClr val="70899B"/>
                          </a:solidFill>
                          <a:effectLst/>
                          <a:latin typeface="Arial" charset="0"/>
                          <a:cs typeface="Arial" charset="0"/>
                        </a:rPr>
                        <a:t> </a:t>
                      </a:r>
                      <a:r>
                        <a:rPr kumimoji="0" lang="fr-CH" sz="1600" b="1" i="0" u="none" strike="noStrike" cap="none" normalizeH="0" baseline="0" dirty="0" err="1" smtClean="0">
                          <a:ln>
                            <a:noFill/>
                          </a:ln>
                          <a:solidFill>
                            <a:srgbClr val="70899B"/>
                          </a:solidFill>
                          <a:effectLst/>
                          <a:latin typeface="Arial" charset="0"/>
                          <a:cs typeface="Arial" charset="0"/>
                        </a:rPr>
                        <a:t>Contracts</a:t>
                      </a:r>
                      <a:endParaRPr kumimoji="0" lang="en-US" sz="1600" b="1" i="0" u="none" strike="noStrike" cap="none" normalizeH="0" baseline="0" dirty="0" smtClean="0">
                        <a:ln>
                          <a:noFill/>
                        </a:ln>
                        <a:solidFill>
                          <a:srgbClr val="70899B"/>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600" b="1" i="0" u="none" strike="noStrike" cap="none" normalizeH="0" baseline="0" smtClean="0">
                          <a:ln>
                            <a:noFill/>
                          </a:ln>
                          <a:solidFill>
                            <a:srgbClr val="70899B"/>
                          </a:solidFill>
                          <a:effectLst/>
                          <a:latin typeface="Arial" charset="0"/>
                          <a:cs typeface="Arial" charset="0"/>
                        </a:rPr>
                        <a:t>International Contracts</a:t>
                      </a:r>
                      <a:endParaRPr kumimoji="0" lang="en-US" sz="1600" b="1" i="0" u="none" strike="noStrike" cap="none" normalizeH="0" baseline="0" smtClean="0">
                        <a:ln>
                          <a:noFill/>
                        </a:ln>
                        <a:solidFill>
                          <a:srgbClr val="70899B"/>
                        </a:solidFill>
                        <a:effectLst/>
                        <a:latin typeface="Arial" charset="0"/>
                        <a:cs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Costs – 71%</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Time – 57%</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53%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dirty="0" err="1" smtClean="0">
                          <a:ln>
                            <a:noFill/>
                          </a:ln>
                          <a:solidFill>
                            <a:schemeClr val="tx1"/>
                          </a:solidFill>
                          <a:effectLst/>
                          <a:latin typeface="Arial" charset="0"/>
                          <a:cs typeface="Arial" charset="0"/>
                        </a:rPr>
                        <a:t>Confidentiality</a:t>
                      </a:r>
                      <a:r>
                        <a:rPr kumimoji="0" lang="fr-CH" sz="1500" b="0" i="0" u="none" strike="noStrike" cap="none" normalizeH="0" baseline="0" dirty="0" smtClean="0">
                          <a:ln>
                            <a:noFill/>
                          </a:ln>
                          <a:solidFill>
                            <a:schemeClr val="tx1"/>
                          </a:solidFill>
                          <a:effectLst/>
                          <a:latin typeface="Arial" charset="0"/>
                          <a:cs typeface="Arial" charset="0"/>
                        </a:rPr>
                        <a:t> – 33%</a:t>
                      </a:r>
                      <a:endParaRPr kumimoji="0" lang="en-US" sz="1500" b="0" i="0" u="none" strike="noStrike" cap="none" normalizeH="0" baseline="0" dirty="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Quality Outcome – 44%</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Enforceability – 33%</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36% </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Business Solution – 30%</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Confidentiality – 32%</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Neutral Forum – 18%</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Business Solution – 29%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None in Particular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9%</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Setting Precedent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cs typeface="Arial" charset="0"/>
                        </a:rPr>
                        <a:t>None in Particular – 6%</a:t>
                      </a: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smtClean="0">
                          <a:ln>
                            <a:noFill/>
                          </a:ln>
                          <a:solidFill>
                            <a:schemeClr val="tx1"/>
                          </a:solidFill>
                          <a:effectLst/>
                          <a:latin typeface="Arial" charset="0"/>
                          <a:cs typeface="Arial" charset="0"/>
                        </a:rPr>
                        <a:t>Support Provided by Institution – 6%</a:t>
                      </a:r>
                      <a:endParaRPr kumimoji="0" lang="en-US" sz="1500" b="0" i="0" u="none" strike="noStrike" cap="none" normalizeH="0" baseline="0" smtClean="0">
                        <a:ln>
                          <a:noFill/>
                        </a:ln>
                        <a:solidFill>
                          <a:schemeClr val="tx1"/>
                        </a:solidFill>
                        <a:effectLst/>
                        <a:latin typeface="Arial" charset="0"/>
                        <a:cs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500" b="0" i="0" u="none" strike="noStrike" cap="none" normalizeH="0" baseline="0" dirty="0" smtClean="0">
                          <a:ln>
                            <a:noFill/>
                          </a:ln>
                          <a:solidFill>
                            <a:schemeClr val="tx1"/>
                          </a:solidFill>
                          <a:effectLst/>
                          <a:latin typeface="Arial" charset="0"/>
                          <a:cs typeface="Arial" charset="0"/>
                        </a:rPr>
                        <a:t>Setting </a:t>
                      </a:r>
                      <a:r>
                        <a:rPr kumimoji="0" lang="fr-CH" sz="1500" b="0" i="0" u="none" strike="noStrike" cap="none" normalizeH="0" baseline="0" dirty="0" err="1" smtClean="0">
                          <a:ln>
                            <a:noFill/>
                          </a:ln>
                          <a:solidFill>
                            <a:schemeClr val="tx1"/>
                          </a:solidFill>
                          <a:effectLst/>
                          <a:latin typeface="Arial" charset="0"/>
                          <a:cs typeface="Arial" charset="0"/>
                        </a:rPr>
                        <a:t>Precedent</a:t>
                      </a:r>
                      <a:r>
                        <a:rPr kumimoji="0" lang="fr-CH" sz="1500" b="0" i="0" u="none" strike="noStrike" cap="none" normalizeH="0" baseline="0" dirty="0" smtClean="0">
                          <a:ln>
                            <a:noFill/>
                          </a:ln>
                          <a:solidFill>
                            <a:schemeClr val="tx1"/>
                          </a:solidFill>
                          <a:effectLst/>
                          <a:latin typeface="Arial" charset="0"/>
                          <a:cs typeface="Arial" charset="0"/>
                        </a:rPr>
                        <a:t> – 5%</a:t>
                      </a:r>
                      <a:endParaRPr kumimoji="0" lang="en-US" sz="1500" b="0" i="0" u="none" strike="noStrike" cap="none" normalizeH="0" baseline="0" dirty="0" smtClean="0">
                        <a:ln>
                          <a:noFill/>
                        </a:ln>
                        <a:solidFill>
                          <a:schemeClr val="tx1"/>
                        </a:solidFill>
                        <a:effectLst/>
                        <a:latin typeface="Arial" charset="0"/>
                        <a:cs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642" name="Oval 41"/>
          <p:cNvSpPr>
            <a:spLocks noChangeArrowheads="1"/>
          </p:cNvSpPr>
          <p:nvPr/>
        </p:nvSpPr>
        <p:spPr bwMode="auto">
          <a:xfrm>
            <a:off x="7035116" y="254247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3" name="Oval 42"/>
          <p:cNvSpPr>
            <a:spLocks noChangeArrowheads="1"/>
          </p:cNvSpPr>
          <p:nvPr/>
        </p:nvSpPr>
        <p:spPr bwMode="auto">
          <a:xfrm>
            <a:off x="3044873" y="3298122"/>
            <a:ext cx="259765" cy="476071"/>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4" name="Oval 43"/>
          <p:cNvSpPr>
            <a:spLocks noChangeArrowheads="1"/>
          </p:cNvSpPr>
          <p:nvPr/>
        </p:nvSpPr>
        <p:spPr bwMode="auto">
          <a:xfrm>
            <a:off x="7101058" y="3298122"/>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5" name="Oval 44"/>
          <p:cNvSpPr>
            <a:spLocks noChangeArrowheads="1"/>
          </p:cNvSpPr>
          <p:nvPr/>
        </p:nvSpPr>
        <p:spPr bwMode="auto">
          <a:xfrm>
            <a:off x="3046339" y="4055359"/>
            <a:ext cx="259765" cy="476071"/>
          </a:xfrm>
          <a:prstGeom prst="ellipse">
            <a:avLst/>
          </a:prstGeom>
          <a:noFill/>
          <a:ln w="9525" algn="ctr">
            <a:solidFill>
              <a:srgbClr val="3366FF"/>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6" name="Oval 45"/>
          <p:cNvSpPr>
            <a:spLocks noChangeArrowheads="1"/>
          </p:cNvSpPr>
          <p:nvPr/>
        </p:nvSpPr>
        <p:spPr bwMode="auto">
          <a:xfrm>
            <a:off x="7234409" y="5207884"/>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7" name="Oval 46"/>
          <p:cNvSpPr>
            <a:spLocks noChangeArrowheads="1"/>
          </p:cNvSpPr>
          <p:nvPr/>
        </p:nvSpPr>
        <p:spPr bwMode="auto">
          <a:xfrm>
            <a:off x="3179688" y="4774497"/>
            <a:ext cx="259765" cy="476071"/>
          </a:xfrm>
          <a:prstGeom prst="ellipse">
            <a:avLst/>
          </a:prstGeom>
          <a:noFill/>
          <a:ln w="9525" algn="ctr">
            <a:solidFill>
              <a:srgbClr val="00FF0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8" name="Oval 47"/>
          <p:cNvSpPr>
            <a:spLocks noChangeArrowheads="1"/>
          </p:cNvSpPr>
          <p:nvPr/>
        </p:nvSpPr>
        <p:spPr bwMode="auto">
          <a:xfrm>
            <a:off x="7698935" y="4414134"/>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25649" name="Oval 48"/>
          <p:cNvSpPr>
            <a:spLocks noChangeArrowheads="1"/>
          </p:cNvSpPr>
          <p:nvPr/>
        </p:nvSpPr>
        <p:spPr bwMode="auto">
          <a:xfrm>
            <a:off x="3711624" y="5279322"/>
            <a:ext cx="259765" cy="476071"/>
          </a:xfrm>
          <a:prstGeom prst="ellipse">
            <a:avLst/>
          </a:prstGeom>
          <a:noFill/>
          <a:ln w="9525" algn="ctr">
            <a:solidFill>
              <a:srgbClr val="800080"/>
            </a:solidFill>
            <a:round/>
            <a:headEnd/>
            <a:tailEnd/>
          </a:ln>
          <a:effectLst/>
          <a:extLst>
            <a:ext uri="{909E8E84-426E-40DD-AFC4-6F175D3DCCD1}">
              <a14:hiddenFill xmlns:a14="http://schemas.microsoft.com/office/drawing/2010/main">
                <a:solidFill>
                  <a:srgbClr val="70899B">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Tree>
    <p:extLst>
      <p:ext uri="{BB962C8B-B14F-4D97-AF65-F5344CB8AC3E}">
        <p14:creationId xmlns:p14="http://schemas.microsoft.com/office/powerpoint/2010/main" val="27125038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69F95B78-4E6A-49FF-9962-BA9EA6E1D3AC}" type="slidenum">
              <a:rPr lang="en-US" altLang="en-US" sz="1400" smtClean="0"/>
              <a:pPr algn="r" eaLnBrk="1" hangingPunct="1">
                <a:spcBef>
                  <a:spcPct val="0"/>
                </a:spcBef>
                <a:buFontTx/>
                <a:buNone/>
              </a:pPr>
              <a:t>115</a:t>
            </a:fld>
            <a:endParaRPr lang="en-US" altLang="en-US" sz="1400" dirty="0" smtClean="0"/>
          </a:p>
        </p:txBody>
      </p:sp>
      <p:sp>
        <p:nvSpPr>
          <p:cNvPr id="26627" name="Rectangle 2"/>
          <p:cNvSpPr>
            <a:spLocks noGrp="1" noChangeArrowheads="1"/>
          </p:cNvSpPr>
          <p:nvPr>
            <p:ph type="title"/>
          </p:nvPr>
        </p:nvSpPr>
        <p:spPr>
          <a:xfrm>
            <a:off x="251520" y="274638"/>
            <a:ext cx="8585298" cy="1143000"/>
          </a:xfrm>
        </p:spPr>
        <p:txBody>
          <a:bodyPr/>
          <a:lstStyle/>
          <a:p>
            <a:pPr algn="ctr" eaLnBrk="1" hangingPunct="1"/>
            <a:r>
              <a:rPr lang="en-US" altLang="en-US" sz="3000" dirty="0" smtClean="0"/>
              <a:t>HOW ARE TECHNOLOGY DISPUTES RESOLVED?</a:t>
            </a:r>
          </a:p>
        </p:txBody>
      </p:sp>
      <p:sp>
        <p:nvSpPr>
          <p:cNvPr id="26628" name="Line 3"/>
          <p:cNvSpPr>
            <a:spLocks noChangeShapeType="1"/>
          </p:cNvSpPr>
          <p:nvPr/>
        </p:nvSpPr>
        <p:spPr bwMode="auto">
          <a:xfrm flipH="1">
            <a:off x="2444262" y="4148139"/>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97" y="1635096"/>
            <a:ext cx="8806520" cy="405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367897"/>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7BC74223-DE2F-4250-BE5B-85333FAD319E}" type="slidenum">
              <a:rPr lang="en-US" altLang="en-US" sz="1400" smtClean="0"/>
              <a:pPr algn="r" eaLnBrk="1" hangingPunct="1">
                <a:spcBef>
                  <a:spcPct val="0"/>
                </a:spcBef>
                <a:buFontTx/>
                <a:buNone/>
              </a:pPr>
              <a:t>116</a:t>
            </a:fld>
            <a:endParaRPr lang="en-US" altLang="en-US" sz="1400" smtClean="0"/>
          </a:p>
        </p:txBody>
      </p:sp>
      <p:sp>
        <p:nvSpPr>
          <p:cNvPr id="27651" name="Rectangle 2"/>
          <p:cNvSpPr>
            <a:spLocks noGrp="1" noChangeArrowheads="1"/>
          </p:cNvSpPr>
          <p:nvPr>
            <p:ph type="title"/>
          </p:nvPr>
        </p:nvSpPr>
        <p:spPr>
          <a:xfrm>
            <a:off x="284851" y="332656"/>
            <a:ext cx="8363272" cy="1143000"/>
          </a:xfrm>
        </p:spPr>
        <p:txBody>
          <a:bodyPr/>
          <a:lstStyle/>
          <a:p>
            <a:pPr algn="ctr" eaLnBrk="1" hangingPunct="1"/>
            <a:r>
              <a:rPr lang="fr-CH" altLang="en-US" sz="2600" dirty="0" smtClean="0"/>
              <a:t>RELATIVE TIME AND COST OF TECHNOLOGY DISPUTE RESOLUTION</a:t>
            </a:r>
            <a:endParaRPr lang="en-US" altLang="en-US" sz="2600" dirty="0" smtClean="0"/>
          </a:p>
        </p:txBody>
      </p:sp>
      <p:sp>
        <p:nvSpPr>
          <p:cNvPr id="27652" name="Line 3"/>
          <p:cNvSpPr>
            <a:spLocks noChangeShapeType="1"/>
          </p:cNvSpPr>
          <p:nvPr/>
        </p:nvSpPr>
        <p:spPr bwMode="auto">
          <a:xfrm flipH="1">
            <a:off x="2444262" y="3789364"/>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76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19447"/>
            <a:ext cx="8589964" cy="34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78266"/>
      </p:ext>
    </p:extLst>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endParaRPr lang="en-US" altLang="en-US" sz="1400" dirty="0" smtClean="0"/>
          </a:p>
        </p:txBody>
      </p:sp>
      <p:sp>
        <p:nvSpPr>
          <p:cNvPr id="28675" name="Rectangle 2"/>
          <p:cNvSpPr>
            <a:spLocks noGrp="1" noChangeArrowheads="1"/>
          </p:cNvSpPr>
          <p:nvPr>
            <p:ph type="title"/>
          </p:nvPr>
        </p:nvSpPr>
        <p:spPr>
          <a:xfrm>
            <a:off x="179512" y="260648"/>
            <a:ext cx="8805664" cy="1143000"/>
          </a:xfrm>
        </p:spPr>
        <p:txBody>
          <a:bodyPr/>
          <a:lstStyle/>
          <a:p>
            <a:pPr algn="ctr" eaLnBrk="1" hangingPunct="1"/>
            <a:r>
              <a:rPr lang="en-US" altLang="en-US" sz="2800" dirty="0" smtClean="0"/>
              <a:t>SETTLEMENT IN WIPO-ADMINISTERED CASES</a:t>
            </a:r>
          </a:p>
        </p:txBody>
      </p:sp>
      <p:graphicFrame>
        <p:nvGraphicFramePr>
          <p:cNvPr id="339971" name="Group 3"/>
          <p:cNvGraphicFramePr>
            <a:graphicFrameLocks noGrp="1"/>
          </p:cNvGraphicFramePr>
          <p:nvPr/>
        </p:nvGraphicFramePr>
        <p:xfrm>
          <a:off x="0" y="0"/>
          <a:ext cx="387836" cy="13228638"/>
        </p:xfrm>
        <a:graphic>
          <a:graphicData uri="http://schemas.openxmlformats.org/drawingml/2006/table">
            <a:tbl>
              <a:tblPr/>
              <a:tblGrid>
                <a:gridCol w="193918"/>
                <a:gridCol w="193918"/>
              </a:tblGrid>
              <a:tr h="132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10300" b="0" i="0" u="none" strike="noStrike" cap="none" normalizeH="0" baseline="0" smtClean="0">
                          <a:ln>
                            <a:noFill/>
                          </a:ln>
                          <a:solidFill>
                            <a:schemeClr val="tx1"/>
                          </a:solidFill>
                          <a:effectLst/>
                          <a:latin typeface="Arial" charset="0"/>
                          <a:cs typeface="Arial" charset="0"/>
                        </a:rPr>
                        <a:t> </a:t>
                      </a:r>
                      <a:r>
                        <a:rPr kumimoji="0" lang="en-US" sz="1800" b="0" i="0" u="none" strike="noStrike" cap="none" normalizeH="0" baseline="0" smtClean="0">
                          <a:ln>
                            <a:noFill/>
                          </a:ln>
                          <a:solidFill>
                            <a:schemeClr val="tx1"/>
                          </a:solidFill>
                          <a:effectLst/>
                          <a:latin typeface="Arial" charset="0"/>
                          <a:cs typeface="Arial" charset="0"/>
                        </a:rPr>
                        <a:t>                                        </a:t>
                      </a:r>
                    </a:p>
                  </a:txBody>
                  <a:tcPr marL="84259" marR="84259" marT="45721" marB="45721"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10600" b="0" i="0" u="none" strike="noStrike" cap="none" normalizeH="0" baseline="0" smtClean="0">
                          <a:ln>
                            <a:noFill/>
                          </a:ln>
                          <a:solidFill>
                            <a:schemeClr val="tx1"/>
                          </a:solidFill>
                          <a:effectLst/>
                          <a:latin typeface="Arial" charset="0"/>
                          <a:cs typeface="Arial" charset="0"/>
                        </a:rPr>
                        <a:t> </a:t>
                      </a:r>
                      <a:r>
                        <a:rPr kumimoji="0" lang="en-US" sz="1800" b="0" i="0" u="none" strike="noStrike" cap="none" normalizeH="0" baseline="0" smtClean="0">
                          <a:ln>
                            <a:noFill/>
                          </a:ln>
                          <a:solidFill>
                            <a:schemeClr val="tx1"/>
                          </a:solidFill>
                          <a:effectLst/>
                          <a:latin typeface="Arial" charset="0"/>
                          <a:cs typeface="Arial" charset="0"/>
                        </a:rPr>
                        <a:t>                                        </a:t>
                      </a:r>
                    </a:p>
                  </a:txBody>
                  <a:tcPr marL="84259" marR="84259" marT="45721" marB="45721" anchor="ctr" horzOverflow="overflow">
                    <a:lnL>
                      <a:noFill/>
                    </a:lnL>
                    <a:lnR cap="flat">
                      <a:noFill/>
                    </a:lnR>
                    <a:lnT cap="flat">
                      <a:noFill/>
                    </a:lnT>
                    <a:lnB cap="flat">
                      <a:noFill/>
                    </a:lnB>
                    <a:lnTlToBr>
                      <a:noFill/>
                    </a:lnTlToBr>
                    <a:lnBlToTr>
                      <a:noFill/>
                    </a:lnBlToTr>
                    <a:noFill/>
                  </a:tcPr>
                </a:tc>
              </a:tr>
            </a:tbl>
          </a:graphicData>
        </a:graphic>
      </p:graphicFrame>
      <p:pic>
        <p:nvPicPr>
          <p:cNvPr id="28679" name="Picture 10" descr="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53" y="2193179"/>
            <a:ext cx="4070838"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5" y="2188432"/>
            <a:ext cx="3814397"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668871"/>
      </p:ext>
    </p:extLst>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endParaRPr lang="en-US" altLang="en-US" sz="1400" dirty="0" smtClean="0"/>
          </a:p>
        </p:txBody>
      </p:sp>
      <p:sp>
        <p:nvSpPr>
          <p:cNvPr id="29699" name="Rectangle 2"/>
          <p:cNvSpPr>
            <a:spLocks noGrp="1" noChangeArrowheads="1"/>
          </p:cNvSpPr>
          <p:nvPr>
            <p:ph type="title"/>
          </p:nvPr>
        </p:nvSpPr>
        <p:spPr>
          <a:xfrm>
            <a:off x="382466" y="0"/>
            <a:ext cx="8229600" cy="941388"/>
          </a:xfrm>
        </p:spPr>
        <p:txBody>
          <a:bodyPr/>
          <a:lstStyle/>
          <a:p>
            <a:pPr algn="ctr" eaLnBrk="1" hangingPunct="1"/>
            <a:r>
              <a:rPr lang="en-US" altLang="en-US" sz="3000" dirty="0" smtClean="0"/>
              <a:t>MORE INFORMATION</a:t>
            </a:r>
          </a:p>
        </p:txBody>
      </p:sp>
      <p:sp>
        <p:nvSpPr>
          <p:cNvPr id="29700" name="Rectangle 3"/>
          <p:cNvSpPr>
            <a:spLocks noGrp="1" noChangeArrowheads="1"/>
          </p:cNvSpPr>
          <p:nvPr>
            <p:ph type="body" idx="1"/>
          </p:nvPr>
        </p:nvSpPr>
        <p:spPr>
          <a:xfrm>
            <a:off x="467544" y="836712"/>
            <a:ext cx="8441141" cy="5327650"/>
          </a:xfrm>
        </p:spPr>
        <p:txBody>
          <a:bodyPr/>
          <a:lstStyle/>
          <a:p>
            <a:pPr eaLnBrk="1" hangingPunct="1"/>
            <a:endParaRPr lang="en-US" altLang="en-US" sz="2000" i="1" dirty="0" smtClean="0"/>
          </a:p>
          <a:p>
            <a:pPr eaLnBrk="1" hangingPunct="1"/>
            <a:r>
              <a:rPr lang="en-US" altLang="en-US" sz="1800" dirty="0" smtClean="0"/>
              <a:t>Website</a:t>
            </a:r>
            <a:r>
              <a:rPr lang="en-US" altLang="en-US" sz="1800" i="1" dirty="0" smtClean="0"/>
              <a:t>: </a:t>
            </a:r>
            <a:r>
              <a:rPr lang="en-US" altLang="en-US" sz="1800" i="1" dirty="0" smtClean="0">
                <a:hlinkClick r:id="rId3"/>
              </a:rPr>
              <a:t>www.wipo.int/amc</a:t>
            </a:r>
            <a:endParaRPr lang="en-US" altLang="en-US" sz="1800" i="1" dirty="0" smtClean="0"/>
          </a:p>
          <a:p>
            <a:pPr marL="0" indent="0" eaLnBrk="1" hangingPunct="1">
              <a:buNone/>
            </a:pPr>
            <a:endParaRPr lang="en-US" altLang="en-US" sz="1800" i="1" dirty="0" smtClean="0"/>
          </a:p>
          <a:p>
            <a:pPr eaLnBrk="1" hangingPunct="1"/>
            <a:r>
              <a:rPr lang="en-US" altLang="en-US" sz="1800" dirty="0" smtClean="0"/>
              <a:t>Email : </a:t>
            </a:r>
            <a:r>
              <a:rPr lang="en-US" altLang="en-US" sz="1800" i="1" dirty="0" smtClean="0">
                <a:hlinkClick r:id="rId4"/>
              </a:rPr>
              <a:t>arbiter.mail@wipo.int</a:t>
            </a:r>
            <a:endParaRPr lang="en-US" altLang="en-US" sz="1800" i="1" dirty="0" smtClean="0"/>
          </a:p>
          <a:p>
            <a:pPr marL="0" indent="0" eaLnBrk="1" hangingPunct="1">
              <a:buNone/>
            </a:pPr>
            <a:endParaRPr lang="en-US" altLang="en-US" sz="2800" i="1" dirty="0" smtClean="0"/>
          </a:p>
          <a:p>
            <a:pPr eaLnBrk="1" hangingPunct="1"/>
            <a:r>
              <a:rPr lang="en-US" altLang="en-US" sz="2000" dirty="0" smtClean="0"/>
              <a:t>WIPO Center Office in Geneva</a:t>
            </a:r>
            <a:r>
              <a:rPr lang="en-US" altLang="en-US" sz="2000" i="1" dirty="0" smtClean="0"/>
              <a:t>  </a:t>
            </a:r>
          </a:p>
          <a:p>
            <a:pPr eaLnBrk="1" hangingPunct="1">
              <a:buFontTx/>
              <a:buNone/>
            </a:pPr>
            <a:r>
              <a:rPr lang="en-SG" altLang="en-US" sz="2000" dirty="0" smtClean="0"/>
              <a:t>WIPO Headquarters </a:t>
            </a:r>
          </a:p>
          <a:p>
            <a:pPr eaLnBrk="1" hangingPunct="1">
              <a:buFontTx/>
              <a:buNone/>
            </a:pPr>
            <a:r>
              <a:rPr lang="en-SG" altLang="en-US" sz="2000" dirty="0" smtClean="0"/>
              <a:t>+41 22 338 8247 </a:t>
            </a:r>
          </a:p>
          <a:p>
            <a:pPr eaLnBrk="1" hangingPunct="1">
              <a:buFontTx/>
              <a:buNone/>
            </a:pPr>
            <a:endParaRPr lang="en-SG" altLang="en-US" sz="2800" dirty="0" smtClean="0"/>
          </a:p>
          <a:p>
            <a:pPr eaLnBrk="1" hangingPunct="1"/>
            <a:r>
              <a:rPr lang="en-US" altLang="en-US" sz="2000" dirty="0" smtClean="0"/>
              <a:t>WIPO Center Office in Singapore</a:t>
            </a:r>
          </a:p>
          <a:p>
            <a:pPr eaLnBrk="1" hangingPunct="1">
              <a:buFontTx/>
              <a:buNone/>
            </a:pPr>
            <a:r>
              <a:rPr lang="en-US" altLang="en-US" sz="2000" dirty="0" smtClean="0"/>
              <a:t>Maxwell Chambers</a:t>
            </a:r>
          </a:p>
          <a:p>
            <a:pPr eaLnBrk="1" hangingPunct="1">
              <a:buFontTx/>
              <a:buNone/>
            </a:pPr>
            <a:r>
              <a:rPr lang="en-US" altLang="en-US" sz="2000" dirty="0" smtClean="0"/>
              <a:t>+65 6225 2129</a:t>
            </a:r>
          </a:p>
        </p:txBody>
      </p:sp>
      <p:pic>
        <p:nvPicPr>
          <p:cNvPr id="29701" name="Picture 4" descr="REFL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556792"/>
            <a:ext cx="1524000"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6" descr="maxwellchamber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804" y="4293096"/>
            <a:ext cx="2460380" cy="1668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9555"/>
      </p:ext>
    </p:extLst>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65" y="548680"/>
            <a:ext cx="8856984" cy="1143000"/>
          </a:xfrm>
        </p:spPr>
        <p:txBody>
          <a:bodyPr/>
          <a:lstStyle/>
          <a:p>
            <a:pPr algn="ctr"/>
            <a:r>
              <a:rPr lang="en-US" sz="2400" dirty="0" smtClean="0"/>
              <a:t>GLOBAL DATABASES FOR IP PLATFORMS AND</a:t>
            </a:r>
            <a:br>
              <a:rPr lang="en-US" sz="2400" dirty="0" smtClean="0"/>
            </a:br>
            <a:r>
              <a:rPr lang="en-US" sz="2400" dirty="0" smtClean="0"/>
              <a:t>TOOLS FOR THE CONNECTED KNOWLEDGE ECONOMY </a:t>
            </a:r>
            <a:endParaRPr lang="en-US" sz="2400" dirty="0"/>
          </a:p>
        </p:txBody>
      </p:sp>
      <p:sp>
        <p:nvSpPr>
          <p:cNvPr id="6" name="Content Placeholder 2"/>
          <p:cNvSpPr>
            <a:spLocks noGrp="1"/>
          </p:cNvSpPr>
          <p:nvPr>
            <p:ph idx="1"/>
          </p:nvPr>
        </p:nvSpPr>
        <p:spPr>
          <a:xfrm>
            <a:off x="179512" y="4797152"/>
            <a:ext cx="8964488" cy="1512168"/>
          </a:xfrm>
        </p:spPr>
        <p:txBody>
          <a:bodyPr/>
          <a:lstStyle/>
          <a:p>
            <a:r>
              <a:rPr lang="en-US" sz="1200" u="sng" dirty="0" smtClean="0"/>
              <a:t>Speaker</a:t>
            </a:r>
            <a:r>
              <a:rPr lang="en-US" sz="1200" dirty="0" smtClean="0"/>
              <a:t>: Yoshiyuki Takagi</a:t>
            </a:r>
            <a:r>
              <a:rPr lang="en-US" sz="1200" dirty="0" smtClean="0">
                <a:ea typeface="ヒラギノ角ゴ Pro W3" charset="0"/>
                <a:cs typeface="ヒラギノ角ゴ Pro W3" charset="0"/>
              </a:rPr>
              <a:t>, Assistant Director General, Global Infrastructure Sector</a:t>
            </a:r>
            <a:endParaRPr lang="en-US" sz="1200" dirty="0"/>
          </a:p>
        </p:txBody>
      </p:sp>
      <p:pic>
        <p:nvPicPr>
          <p:cNvPr id="7" name="Picture 3" descr="D:\Users\gesto\Desktop\banner-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0" y="2132855"/>
            <a:ext cx="9073008" cy="2092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6123275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a:xfrm>
            <a:off x="0" y="274638"/>
            <a:ext cx="8676456" cy="792162"/>
          </a:xfrm>
        </p:spPr>
        <p:txBody>
          <a:bodyPr/>
          <a:lstStyle/>
          <a:p>
            <a:r>
              <a:rPr lang="en-US" dirty="0" smtClean="0">
                <a:ea typeface="ＭＳ Ｐゴシック" pitchFamily="34" charset="-128"/>
              </a:rPr>
              <a:t>	           </a:t>
            </a:r>
            <a:br>
              <a:rPr lang="en-US" dirty="0" smtClean="0">
                <a:ea typeface="ＭＳ Ｐゴシック" pitchFamily="34" charset="-128"/>
              </a:rPr>
            </a:br>
            <a:r>
              <a:rPr lang="en-US" dirty="0" smtClean="0">
                <a:ea typeface="ＭＳ Ｐゴシック" pitchFamily="34" charset="-128"/>
              </a:rPr>
              <a:t>		       </a:t>
            </a:r>
            <a:r>
              <a:rPr lang="en-US" sz="2600" dirty="0" smtClean="0">
                <a:ea typeface="ＭＳ Ｐゴシック" pitchFamily="34" charset="-128"/>
              </a:rPr>
              <a:t>ATTIVITÀ NORMATIVA: </a:t>
            </a:r>
            <a:br>
              <a:rPr lang="en-US" sz="2600" dirty="0" smtClean="0">
                <a:ea typeface="ＭＳ Ｐゴシック" pitchFamily="34" charset="-128"/>
              </a:rPr>
            </a:br>
            <a:r>
              <a:rPr lang="en-US" sz="2600" dirty="0" smtClean="0">
                <a:ea typeface="ＭＳ Ｐゴシック" pitchFamily="34" charset="-128"/>
              </a:rPr>
              <a:t>		        DISEGNO INDUSTRIALE</a:t>
            </a:r>
          </a:p>
        </p:txBody>
      </p:sp>
      <p:sp>
        <p:nvSpPr>
          <p:cNvPr id="3" name="Espace réservé du contenu 2"/>
          <p:cNvSpPr>
            <a:spLocks noGrp="1"/>
          </p:cNvSpPr>
          <p:nvPr>
            <p:ph idx="1"/>
          </p:nvPr>
        </p:nvSpPr>
        <p:spPr>
          <a:xfrm>
            <a:off x="107504" y="1916832"/>
            <a:ext cx="8914671" cy="4627985"/>
          </a:xfrm>
        </p:spPr>
        <p:txBody>
          <a:bodyPr/>
          <a:lstStyle/>
          <a:p>
            <a:pPr algn="just"/>
            <a:r>
              <a:rPr lang="en-US" sz="1800" b="1" dirty="0" smtClean="0">
                <a:solidFill>
                  <a:srgbClr val="000080"/>
                </a:solidFill>
                <a:ea typeface="ＭＳ Ｐゴシック" pitchFamily="34" charset="-128"/>
              </a:rPr>
              <a:t>COMITATO PERMANENTE SUL DIRITTO DEI MARCHI, DISEGNI INDUSTRIALI E INDICAZIONI GEOGRAFICHE  (SCT)</a:t>
            </a:r>
          </a:p>
          <a:p>
            <a:pPr algn="just">
              <a:buFontTx/>
              <a:buNone/>
            </a:pPr>
            <a:endParaRPr lang="fr-CH" sz="1500" dirty="0">
              <a:ea typeface="ＭＳ Ｐゴシック" pitchFamily="34" charset="-128"/>
            </a:endParaRPr>
          </a:p>
          <a:p>
            <a:pPr algn="just">
              <a:buFontTx/>
              <a:buNone/>
            </a:pPr>
            <a:endParaRPr lang="en-US" sz="1500" dirty="0" smtClean="0">
              <a:ea typeface="ＭＳ Ｐゴシック" pitchFamily="34" charset="-128"/>
            </a:endParaRPr>
          </a:p>
          <a:p>
            <a:pPr algn="just">
              <a:buFontTx/>
              <a:buNone/>
            </a:pPr>
            <a:endParaRPr lang="fr-CH" sz="1500" dirty="0">
              <a:ea typeface="ＭＳ Ｐゴシック" pitchFamily="34" charset="-128"/>
            </a:endParaRPr>
          </a:p>
          <a:p>
            <a:pPr lvl="1" algn="just">
              <a:lnSpc>
                <a:spcPct val="120000"/>
              </a:lnSpc>
              <a:buFont typeface="Wingdings" pitchFamily="2" charset="2"/>
              <a:buChar char="Ø"/>
            </a:pPr>
            <a:r>
              <a:rPr lang="it-IT" sz="1600" dirty="0" smtClean="0"/>
              <a:t>Progresso sostanziale sulla stesura di un testo per un Trattato in materia di Disegno Industriale</a:t>
            </a:r>
          </a:p>
          <a:p>
            <a:pPr marL="457200" lvl="1" indent="0" algn="just">
              <a:lnSpc>
                <a:spcPct val="120000"/>
              </a:lnSpc>
              <a:buNone/>
            </a:pPr>
            <a:endParaRPr lang="it-IT" sz="1600" dirty="0" smtClean="0"/>
          </a:p>
          <a:p>
            <a:pPr lvl="1">
              <a:lnSpc>
                <a:spcPct val="120000"/>
              </a:lnSpc>
              <a:buFont typeface="Wingdings" pitchFamily="2" charset="2"/>
              <a:buChar char="Ø"/>
            </a:pPr>
            <a:r>
              <a:rPr lang="it-IT" sz="1600" dirty="0" smtClean="0"/>
              <a:t>Trattato di </a:t>
            </a:r>
            <a:r>
              <a:rPr lang="it-IT" sz="1600" i="1" dirty="0" smtClean="0"/>
              <a:t>semplificazione delle procedure </a:t>
            </a:r>
            <a:r>
              <a:rPr lang="it-IT" sz="1600" dirty="0" smtClean="0"/>
              <a:t>per il registro dei disegni industriali in vari paesi</a:t>
            </a:r>
            <a:br>
              <a:rPr lang="it-IT" sz="1600" dirty="0" smtClean="0"/>
            </a:br>
            <a:endParaRPr lang="it-IT" sz="1600" dirty="0" smtClean="0"/>
          </a:p>
          <a:p>
            <a:pPr lvl="1" algn="just">
              <a:lnSpc>
                <a:spcPct val="120000"/>
              </a:lnSpc>
              <a:buFont typeface="Wingdings" pitchFamily="2" charset="2"/>
              <a:buChar char="Ø"/>
            </a:pPr>
            <a:r>
              <a:rPr lang="it-IT" sz="1600" dirty="0" smtClean="0">
                <a:solidFill>
                  <a:srgbClr val="000000"/>
                </a:solidFill>
                <a:ea typeface="ＭＳ Ｐゴシック" pitchFamily="34" charset="-128"/>
              </a:rPr>
              <a:t>Decisione dell’AG in maggio 2014 sulla convocazione di una Conferenza Diplomatica</a:t>
            </a:r>
            <a:endParaRPr lang="it-IT" sz="1600" dirty="0" smtClean="0">
              <a:ea typeface="ＭＳ Ｐゴシック" pitchFamily="34" charset="-128"/>
            </a:endParaRPr>
          </a:p>
          <a:p>
            <a:pPr lvl="1" algn="just">
              <a:lnSpc>
                <a:spcPct val="120000"/>
              </a:lnSpc>
              <a:buFont typeface="Wingdings" pitchFamily="2" charset="2"/>
              <a:buChar char="Ø"/>
            </a:pPr>
            <a:endParaRPr lang="en-US" sz="1800" dirty="0" smtClean="0"/>
          </a:p>
        </p:txBody>
      </p:sp>
      <p:pic>
        <p:nvPicPr>
          <p:cNvPr id="4" name="Image 3"/>
          <p:cNvPicPr>
            <a:picLocks noChangeAspect="1"/>
          </p:cNvPicPr>
          <p:nvPr/>
        </p:nvPicPr>
        <p:blipFill>
          <a:blip r:embed="rId3"/>
          <a:stretch>
            <a:fillRect/>
          </a:stretch>
        </p:blipFill>
        <p:spPr>
          <a:xfrm>
            <a:off x="6882535" y="228599"/>
            <a:ext cx="2164176" cy="1404000"/>
          </a:xfrm>
          <a:prstGeom prst="rect">
            <a:avLst/>
          </a:prstGeom>
          <a:ln>
            <a:noFill/>
          </a:ln>
          <a:effectLst>
            <a:softEdge rad="112500"/>
          </a:effectLst>
        </p:spPr>
      </p:pic>
      <p:pic>
        <p:nvPicPr>
          <p:cNvPr id="6" name="Image 5"/>
          <p:cNvPicPr>
            <a:picLocks noChangeAspect="1"/>
          </p:cNvPicPr>
          <p:nvPr/>
        </p:nvPicPr>
        <p:blipFill>
          <a:blip r:embed="rId4"/>
          <a:stretch>
            <a:fillRect/>
          </a:stretch>
        </p:blipFill>
        <p:spPr>
          <a:xfrm>
            <a:off x="228600" y="228600"/>
            <a:ext cx="1764000" cy="1140517"/>
          </a:xfrm>
          <a:prstGeom prst="rect">
            <a:avLst/>
          </a:prstGeom>
          <a:ln>
            <a:noFill/>
          </a:ln>
          <a:effectLst>
            <a:softEdge rad="112500"/>
          </a:effectLst>
        </p:spPr>
      </p:pic>
    </p:spTree>
    <p:extLst>
      <p:ext uri="{BB962C8B-B14F-4D97-AF65-F5344CB8AC3E}">
        <p14:creationId xmlns:p14="http://schemas.microsoft.com/office/powerpoint/2010/main" val="2277739140"/>
      </p:ext>
    </p:extLst>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lstStyle/>
          <a:p>
            <a:pPr algn="ctr"/>
            <a:r>
              <a:rPr lang="en-US" sz="2800" dirty="0" smtClean="0"/>
              <a:t>STRATEGIC GOALS OF GLOBAL DATABASES AND TOOLS </a:t>
            </a:r>
            <a:endParaRPr lang="en-US" sz="2800" dirty="0"/>
          </a:p>
        </p:txBody>
      </p:sp>
      <p:sp>
        <p:nvSpPr>
          <p:cNvPr id="3" name="Content Placeholder 2"/>
          <p:cNvSpPr>
            <a:spLocks noGrp="1"/>
          </p:cNvSpPr>
          <p:nvPr>
            <p:ph idx="1"/>
          </p:nvPr>
        </p:nvSpPr>
        <p:spPr>
          <a:xfrm>
            <a:off x="251520" y="2132856"/>
            <a:ext cx="8640960" cy="4352925"/>
          </a:xfrm>
        </p:spPr>
        <p:txBody>
          <a:bodyPr/>
          <a:lstStyle/>
          <a:p>
            <a:pPr eaLnBrk="1" hangingPunct="1"/>
            <a:r>
              <a:rPr lang="en-US" sz="2000" dirty="0"/>
              <a:t>2 related goals</a:t>
            </a:r>
            <a:r>
              <a:rPr lang="en-US" sz="2000" dirty="0" smtClean="0"/>
              <a:t>:</a:t>
            </a:r>
          </a:p>
          <a:p>
            <a:pPr marL="0" indent="0" eaLnBrk="1" hangingPunct="1">
              <a:buNone/>
            </a:pPr>
            <a:endParaRPr lang="en-US" sz="2000" dirty="0" smtClean="0"/>
          </a:p>
          <a:p>
            <a:pPr marL="0" indent="0" eaLnBrk="1" hangingPunct="1">
              <a:buNone/>
            </a:pPr>
            <a:endParaRPr lang="en-US" sz="1800" dirty="0"/>
          </a:p>
          <a:p>
            <a:pPr lvl="1" eaLnBrk="1" hangingPunct="1">
              <a:buFont typeface="Wingdings" pitchFamily="2" charset="2"/>
              <a:buChar char="Ø"/>
            </a:pPr>
            <a:r>
              <a:rPr lang="en-US" sz="1800" dirty="0"/>
              <a:t>“Coordination and Development of Global IP Infrastructure</a:t>
            </a:r>
            <a:r>
              <a:rPr lang="en-US" sz="1800" dirty="0" smtClean="0"/>
              <a:t>”</a:t>
            </a:r>
          </a:p>
          <a:p>
            <a:pPr marL="457200" lvl="1" indent="0" eaLnBrk="1" hangingPunct="1">
              <a:buNone/>
            </a:pPr>
            <a:endParaRPr lang="fr-CH" sz="1800" dirty="0" smtClean="0"/>
          </a:p>
          <a:p>
            <a:pPr marL="457200" lvl="1" indent="0" eaLnBrk="1" hangingPunct="1">
              <a:buNone/>
            </a:pPr>
            <a:endParaRPr lang="en-US" sz="1800" dirty="0"/>
          </a:p>
          <a:p>
            <a:pPr lvl="1" eaLnBrk="1" hangingPunct="1">
              <a:buFont typeface="Wingdings" pitchFamily="2" charset="2"/>
              <a:buChar char="Ø"/>
            </a:pPr>
            <a:r>
              <a:rPr lang="en-US" sz="1800" dirty="0"/>
              <a:t>“World Reference Source for IP Information and Analysis”</a:t>
            </a:r>
          </a:p>
          <a:p>
            <a:pPr marL="0" indent="0">
              <a:buNone/>
            </a:pPr>
            <a:endParaRPr lang="en-US" dirty="0"/>
          </a:p>
        </p:txBody>
      </p:sp>
    </p:spTree>
    <p:extLst>
      <p:ext uri="{BB962C8B-B14F-4D97-AF65-F5344CB8AC3E}">
        <p14:creationId xmlns:p14="http://schemas.microsoft.com/office/powerpoint/2010/main" val="1283424081"/>
      </p:ext>
    </p:extLst>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784976" cy="1143000"/>
          </a:xfrm>
        </p:spPr>
        <p:txBody>
          <a:bodyPr/>
          <a:lstStyle/>
          <a:p>
            <a:pPr algn="ctr"/>
            <a:r>
              <a:rPr lang="en-US" sz="2800" dirty="0" smtClean="0"/>
              <a:t>BENEFITS TO STAKEHOLDERS </a:t>
            </a:r>
            <a:endParaRPr lang="en-US" sz="2800" dirty="0"/>
          </a:p>
        </p:txBody>
      </p:sp>
      <p:sp>
        <p:nvSpPr>
          <p:cNvPr id="3" name="Content Placeholder 2"/>
          <p:cNvSpPr>
            <a:spLocks noGrp="1"/>
          </p:cNvSpPr>
          <p:nvPr>
            <p:ph idx="1"/>
          </p:nvPr>
        </p:nvSpPr>
        <p:spPr>
          <a:xfrm>
            <a:off x="251520" y="1340768"/>
            <a:ext cx="8712968" cy="5112568"/>
          </a:xfrm>
        </p:spPr>
        <p:txBody>
          <a:bodyPr/>
          <a:lstStyle/>
          <a:p>
            <a:r>
              <a:rPr lang="en-US" sz="2000" dirty="0"/>
              <a:t>For </a:t>
            </a:r>
            <a:r>
              <a:rPr lang="en-US" sz="2000" dirty="0" smtClean="0"/>
              <a:t>Business/Research: </a:t>
            </a:r>
          </a:p>
          <a:p>
            <a:pPr marL="0" indent="0">
              <a:buNone/>
            </a:pPr>
            <a:endParaRPr lang="en-US" sz="2000" dirty="0"/>
          </a:p>
          <a:p>
            <a:pPr lvl="1">
              <a:lnSpc>
                <a:spcPct val="150000"/>
              </a:lnSpc>
              <a:buFont typeface="Wingdings" pitchFamily="2" charset="2"/>
              <a:buChar char="Ø"/>
            </a:pPr>
            <a:r>
              <a:rPr lang="en-US" sz="1700" dirty="0"/>
              <a:t>Providing search facilities for IP </a:t>
            </a:r>
            <a:r>
              <a:rPr lang="en-US" sz="1700" dirty="0" smtClean="0"/>
              <a:t>collections (patents, trademarks, industrial designs)</a:t>
            </a:r>
            <a:endParaRPr lang="en-US" sz="1700" dirty="0"/>
          </a:p>
          <a:p>
            <a:pPr lvl="1">
              <a:lnSpc>
                <a:spcPct val="150000"/>
              </a:lnSpc>
              <a:buFont typeface="Wingdings" pitchFamily="2" charset="2"/>
              <a:buChar char="Ø"/>
            </a:pPr>
            <a:r>
              <a:rPr lang="en-US" sz="1700" dirty="0"/>
              <a:t>Simplifying application procedures to multiple IP authorities</a:t>
            </a:r>
          </a:p>
          <a:p>
            <a:pPr lvl="1">
              <a:lnSpc>
                <a:spcPct val="150000"/>
              </a:lnSpc>
              <a:buFont typeface="Wingdings" pitchFamily="2" charset="2"/>
              <a:buChar char="Ø"/>
            </a:pPr>
            <a:r>
              <a:rPr lang="en-US" sz="1700" dirty="0"/>
              <a:t>Providing IP related matchmaking services</a:t>
            </a:r>
          </a:p>
          <a:p>
            <a:endParaRPr lang="fr-CH" sz="2000" dirty="0" smtClean="0"/>
          </a:p>
          <a:p>
            <a:pPr marL="0" indent="0">
              <a:buNone/>
            </a:pPr>
            <a:endParaRPr lang="en-US" sz="2000" dirty="0"/>
          </a:p>
          <a:p>
            <a:r>
              <a:rPr lang="en-US" sz="2000" dirty="0"/>
              <a:t>For IP offices: </a:t>
            </a:r>
            <a:endParaRPr lang="en-US" sz="2000" dirty="0" smtClean="0"/>
          </a:p>
          <a:p>
            <a:pPr marL="0" indent="0">
              <a:buNone/>
            </a:pPr>
            <a:endParaRPr lang="en-US" sz="2000" dirty="0"/>
          </a:p>
          <a:p>
            <a:pPr lvl="1">
              <a:buFont typeface="Wingdings" pitchFamily="2" charset="2"/>
              <a:buChar char="Ø"/>
            </a:pPr>
            <a:r>
              <a:rPr lang="en-US" sz="1700" dirty="0"/>
              <a:t>Assisting automation, IP information dissemination </a:t>
            </a:r>
            <a:r>
              <a:rPr lang="en-US" sz="1700" dirty="0" smtClean="0"/>
              <a:t>to the public, and </a:t>
            </a:r>
            <a:r>
              <a:rPr lang="en-US" sz="1700" dirty="0"/>
              <a:t>exchange of IP documents with other offices</a:t>
            </a:r>
          </a:p>
          <a:p>
            <a:endParaRPr lang="en-US" dirty="0"/>
          </a:p>
        </p:txBody>
      </p:sp>
    </p:spTree>
    <p:extLst>
      <p:ext uri="{BB962C8B-B14F-4D97-AF65-F5344CB8AC3E}">
        <p14:creationId xmlns:p14="http://schemas.microsoft.com/office/powerpoint/2010/main" val="2132950647"/>
      </p:ext>
    </p:extLst>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2987824" y="1844824"/>
            <a:ext cx="8424936" cy="4352925"/>
          </a:xfrm>
        </p:spPr>
        <p:txBody>
          <a:bodyPr/>
          <a:lstStyle/>
          <a:p>
            <a:r>
              <a:rPr lang="en-US" sz="1700" dirty="0"/>
              <a:t>PATENTSCOPE </a:t>
            </a:r>
            <a:endParaRPr lang="en-US" sz="1700" dirty="0" smtClean="0"/>
          </a:p>
          <a:p>
            <a:pPr marL="0" indent="0">
              <a:buNone/>
            </a:pPr>
            <a:endParaRPr lang="en-US" sz="1700" dirty="0" smtClean="0"/>
          </a:p>
          <a:p>
            <a:r>
              <a:rPr lang="en-US" sz="1700" dirty="0" smtClean="0"/>
              <a:t>Global </a:t>
            </a:r>
            <a:r>
              <a:rPr lang="en-US" sz="1700" dirty="0"/>
              <a:t>Brand </a:t>
            </a:r>
            <a:r>
              <a:rPr lang="en-US" sz="1700" dirty="0" smtClean="0"/>
              <a:t>Database</a:t>
            </a:r>
          </a:p>
          <a:p>
            <a:pPr marL="0" indent="0">
              <a:buNone/>
            </a:pPr>
            <a:endParaRPr lang="en-US" sz="1700" dirty="0" smtClean="0"/>
          </a:p>
          <a:p>
            <a:r>
              <a:rPr lang="en-US" sz="1700" dirty="0" smtClean="0"/>
              <a:t>Global Design Database (coming soon!)</a:t>
            </a:r>
          </a:p>
          <a:p>
            <a:pPr marL="0" indent="0">
              <a:buNone/>
            </a:pPr>
            <a:endParaRPr lang="en-US" sz="1700" dirty="0" smtClean="0"/>
          </a:p>
          <a:p>
            <a:r>
              <a:rPr lang="en-US" sz="1700" dirty="0" smtClean="0"/>
              <a:t>WIPO Lex</a:t>
            </a:r>
          </a:p>
          <a:p>
            <a:pPr marL="0" indent="0">
              <a:buNone/>
            </a:pPr>
            <a:endParaRPr lang="en-US" sz="1700" dirty="0" smtClean="0"/>
          </a:p>
          <a:p>
            <a:r>
              <a:rPr lang="en-US" sz="1700" dirty="0" smtClean="0"/>
              <a:t>WIPO </a:t>
            </a:r>
            <a:r>
              <a:rPr lang="en-US" sz="1700" dirty="0"/>
              <a:t>IPAS, WIPO </a:t>
            </a:r>
            <a:r>
              <a:rPr lang="en-US" sz="1700" dirty="0" smtClean="0"/>
              <a:t>DAS</a:t>
            </a:r>
          </a:p>
          <a:p>
            <a:pPr marL="0" indent="0">
              <a:buNone/>
            </a:pPr>
            <a:endParaRPr lang="en-US" sz="1700" dirty="0" smtClean="0"/>
          </a:p>
          <a:p>
            <a:r>
              <a:rPr lang="en-US" sz="1700" dirty="0" smtClean="0"/>
              <a:t>WIPO CASE</a:t>
            </a:r>
          </a:p>
          <a:p>
            <a:pPr marL="0" indent="0">
              <a:buNone/>
            </a:pPr>
            <a:endParaRPr lang="en-US" sz="1700" dirty="0" smtClean="0"/>
          </a:p>
          <a:p>
            <a:r>
              <a:rPr lang="en-US" sz="1700" dirty="0" smtClean="0"/>
              <a:t>WIPO </a:t>
            </a:r>
            <a:r>
              <a:rPr lang="en-US" sz="1700" dirty="0"/>
              <a:t>GREEN</a:t>
            </a:r>
          </a:p>
          <a:p>
            <a:endParaRPr lang="en-US" dirty="0"/>
          </a:p>
        </p:txBody>
      </p:sp>
    </p:spTree>
    <p:extLst>
      <p:ext uri="{BB962C8B-B14F-4D97-AF65-F5344CB8AC3E}">
        <p14:creationId xmlns:p14="http://schemas.microsoft.com/office/powerpoint/2010/main" val="3678780204"/>
      </p:ext>
    </p:extLst>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pPr algn="ctr"/>
            <a:r>
              <a:rPr lang="en-US" sz="3000" dirty="0" smtClean="0"/>
              <a:t>PATENTSCOPE</a:t>
            </a:r>
            <a:endParaRPr lang="en-US" sz="3000" dirty="0"/>
          </a:p>
        </p:txBody>
      </p:sp>
      <p:sp>
        <p:nvSpPr>
          <p:cNvPr id="3" name="Content Placeholder 2"/>
          <p:cNvSpPr>
            <a:spLocks noGrp="1"/>
          </p:cNvSpPr>
          <p:nvPr>
            <p:ph idx="1"/>
          </p:nvPr>
        </p:nvSpPr>
        <p:spPr>
          <a:xfrm>
            <a:off x="395536" y="1628800"/>
            <a:ext cx="8507288" cy="4464496"/>
          </a:xfrm>
        </p:spPr>
        <p:txBody>
          <a:bodyPr/>
          <a:lstStyle/>
          <a:p>
            <a:r>
              <a:rPr lang="en-US" sz="1800" dirty="0" smtClean="0"/>
              <a:t>2.4 million PCT data (first publish every week, high quality full text)</a:t>
            </a:r>
          </a:p>
          <a:p>
            <a:pPr marL="0" indent="0">
              <a:buNone/>
            </a:pPr>
            <a:endParaRPr lang="en-US" sz="1800" dirty="0" smtClean="0"/>
          </a:p>
          <a:p>
            <a:r>
              <a:rPr lang="en-US" sz="1800" dirty="0" smtClean="0"/>
              <a:t>35 million records from 36 countries or regions</a:t>
            </a:r>
          </a:p>
          <a:p>
            <a:pPr marL="0" indent="0">
              <a:buNone/>
            </a:pPr>
            <a:endParaRPr lang="en-US" sz="1800" dirty="0" smtClean="0"/>
          </a:p>
          <a:p>
            <a:r>
              <a:rPr lang="en-US" sz="1800" dirty="0" smtClean="0"/>
              <a:t>Full text data from 18 countries or regions</a:t>
            </a:r>
          </a:p>
          <a:p>
            <a:pPr marL="0" indent="0">
              <a:buNone/>
            </a:pPr>
            <a:endParaRPr lang="en-US" sz="1800" dirty="0" smtClean="0"/>
          </a:p>
          <a:p>
            <a:r>
              <a:rPr lang="en-US" sz="1800" dirty="0"/>
              <a:t>10,000 </a:t>
            </a:r>
            <a:r>
              <a:rPr lang="en-US" sz="1800" dirty="0" smtClean="0"/>
              <a:t>pageviews </a:t>
            </a:r>
            <a:r>
              <a:rPr lang="en-US" sz="1800" dirty="0"/>
              <a:t>per </a:t>
            </a:r>
            <a:r>
              <a:rPr lang="en-US" sz="1800" dirty="0" smtClean="0"/>
              <a:t>hour</a:t>
            </a:r>
          </a:p>
          <a:p>
            <a:pPr marL="0" indent="0">
              <a:buNone/>
            </a:pPr>
            <a:endParaRPr lang="en-US" sz="1800" dirty="0" smtClean="0"/>
          </a:p>
          <a:p>
            <a:r>
              <a:rPr lang="en-US" sz="1800" dirty="0"/>
              <a:t>Analyze results by graphs and </a:t>
            </a:r>
            <a:r>
              <a:rPr lang="en-US" sz="1800" dirty="0" smtClean="0"/>
              <a:t>charts</a:t>
            </a:r>
          </a:p>
          <a:p>
            <a:pPr marL="0" indent="0">
              <a:buNone/>
            </a:pPr>
            <a:endParaRPr lang="en-US" sz="1800" dirty="0"/>
          </a:p>
          <a:p>
            <a:r>
              <a:rPr lang="en-US" sz="1800" dirty="0" smtClean="0"/>
              <a:t>Search and read in your language</a:t>
            </a:r>
          </a:p>
          <a:p>
            <a:pPr marL="0" indent="0">
              <a:buNone/>
            </a:pPr>
            <a:endParaRPr lang="en-US" sz="1800" dirty="0" smtClean="0"/>
          </a:p>
          <a:p>
            <a:pPr marL="0" indent="0">
              <a:buNone/>
            </a:pPr>
            <a:r>
              <a:rPr lang="en-US" sz="1800" dirty="0" smtClean="0"/>
              <a:t>How to use it?</a:t>
            </a:r>
          </a:p>
        </p:txBody>
      </p:sp>
    </p:spTree>
    <p:extLst>
      <p:ext uri="{BB962C8B-B14F-4D97-AF65-F5344CB8AC3E}">
        <p14:creationId xmlns:p14="http://schemas.microsoft.com/office/powerpoint/2010/main" val="757303231"/>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268181" y="4914746"/>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3385262544"/>
      </p:ext>
    </p:extLst>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2"/>
            <a:ext cx="9168002" cy="687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0800000">
            <a:off x="2790291" y="2680489"/>
            <a:ext cx="648072" cy="36004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46462919"/>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2" y="15320"/>
            <a:ext cx="9144000" cy="684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a:off x="983245" y="1530111"/>
            <a:ext cx="576064"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17735050"/>
      </p:ext>
    </p:extLst>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1979712" y="4797152"/>
            <a:ext cx="5688632" cy="461665"/>
          </a:xfrm>
          <a:prstGeom prst="rect">
            <a:avLst/>
          </a:prstGeom>
          <a:noFill/>
        </p:spPr>
        <p:txBody>
          <a:bodyPr wrap="square" rtlCol="0">
            <a:spAutoFit/>
          </a:bodyPr>
          <a:lstStyle/>
          <a:p>
            <a:r>
              <a:rPr lang="en-US" dirty="0" smtClean="0"/>
              <a:t>TIP: Use a key term in English.  Why?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5382008"/>
      </p:ext>
    </p:extLst>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8" y="0"/>
            <a:ext cx="9036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239" y="2924944"/>
            <a:ext cx="1080120" cy="1292662"/>
          </a:xfrm>
          <a:prstGeom prst="rect">
            <a:avLst/>
          </a:prstGeom>
          <a:noFill/>
        </p:spPr>
        <p:txBody>
          <a:bodyPr wrap="square" rtlCol="0">
            <a:spAutoFit/>
          </a:bodyPr>
          <a:lstStyle/>
          <a:p>
            <a:r>
              <a:rPr lang="en-US" sz="1200" dirty="0"/>
              <a:t>Search Query </a:t>
            </a:r>
          </a:p>
          <a:p>
            <a:r>
              <a:rPr lang="en-US" sz="1200" dirty="0"/>
              <a:t>(synonyms &amp; technologically related terms)</a:t>
            </a:r>
          </a:p>
        </p:txBody>
      </p:sp>
      <p:sp>
        <p:nvSpPr>
          <p:cNvPr id="6" name="Left Brace 5"/>
          <p:cNvSpPr/>
          <p:nvPr/>
        </p:nvSpPr>
        <p:spPr bwMode="auto">
          <a:xfrm>
            <a:off x="827584" y="1124744"/>
            <a:ext cx="648072" cy="4536504"/>
          </a:xfrm>
          <a:prstGeom prst="leftBrace">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1" name="TextBox 10"/>
          <p:cNvSpPr txBox="1"/>
          <p:nvPr/>
        </p:nvSpPr>
        <p:spPr>
          <a:xfrm>
            <a:off x="251520" y="548680"/>
            <a:ext cx="900100" cy="600164"/>
          </a:xfrm>
          <a:prstGeom prst="rect">
            <a:avLst/>
          </a:prstGeom>
          <a:noFill/>
        </p:spPr>
        <p:txBody>
          <a:bodyPr wrap="square" rtlCol="0">
            <a:spAutoFit/>
          </a:bodyPr>
          <a:lstStyle/>
          <a:p>
            <a:r>
              <a:rPr lang="en-US" sz="1100" dirty="0" smtClean="0"/>
              <a:t>130k to 153k; 20% plus</a:t>
            </a:r>
            <a:endParaRPr lang="en-US" sz="1100" dirty="0"/>
          </a:p>
        </p:txBody>
      </p:sp>
      <p:cxnSp>
        <p:nvCxnSpPr>
          <p:cNvPr id="13" name="Straight Arrow Connector 12"/>
          <p:cNvCxnSpPr/>
          <p:nvPr/>
        </p:nvCxnSpPr>
        <p:spPr bwMode="auto">
          <a:xfrm>
            <a:off x="1151620" y="848762"/>
            <a:ext cx="1080120" cy="300082"/>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69275862"/>
      </p:ext>
    </p:extLst>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bwMode="auto">
          <a:xfrm>
            <a:off x="2411760" y="1052736"/>
            <a:ext cx="216024"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365586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064896" cy="1143000"/>
          </a:xfrm>
        </p:spPr>
        <p:txBody>
          <a:bodyPr/>
          <a:lstStyle/>
          <a:p>
            <a:pPr algn="ctr"/>
            <a:r>
              <a:rPr lang="en-US" sz="3000" dirty="0" smtClean="0">
                <a:solidFill>
                  <a:srgbClr val="000090"/>
                </a:solidFill>
                <a:ea typeface="ＭＳ Ｐゴシック" pitchFamily="34" charset="-128"/>
              </a:rPr>
              <a:t>ATTIVITÀ NORMATIVA</a:t>
            </a:r>
            <a:br>
              <a:rPr lang="en-US" sz="3000" dirty="0" smtClean="0">
                <a:solidFill>
                  <a:srgbClr val="000090"/>
                </a:solidFill>
                <a:ea typeface="ＭＳ Ｐゴシック" pitchFamily="34" charset="-128"/>
              </a:rPr>
            </a:br>
            <a:r>
              <a:rPr lang="en-US" sz="3000" dirty="0" smtClean="0">
                <a:solidFill>
                  <a:srgbClr val="000090"/>
                </a:solidFill>
                <a:ea typeface="ＭＳ Ｐゴシック" pitchFamily="34" charset="-128"/>
              </a:rPr>
              <a:t>INDICAZIONI GEOGRAFICHE</a:t>
            </a:r>
            <a:endParaRPr lang="en-US" sz="3000" dirty="0"/>
          </a:p>
        </p:txBody>
      </p:sp>
      <p:sp>
        <p:nvSpPr>
          <p:cNvPr id="3" name="Content Placeholder 2"/>
          <p:cNvSpPr>
            <a:spLocks noGrp="1"/>
          </p:cNvSpPr>
          <p:nvPr>
            <p:ph idx="1"/>
          </p:nvPr>
        </p:nvSpPr>
        <p:spPr>
          <a:xfrm>
            <a:off x="179512" y="2924944"/>
            <a:ext cx="8784976" cy="3489251"/>
          </a:xfrm>
        </p:spPr>
        <p:txBody>
          <a:bodyPr/>
          <a:lstStyle/>
          <a:p>
            <a:pPr>
              <a:lnSpc>
                <a:spcPct val="150000"/>
              </a:lnSpc>
            </a:pPr>
            <a:r>
              <a:rPr lang="it-IT" sz="1800" dirty="0" smtClean="0">
                <a:ea typeface="ＭＳ Ｐゴシック" pitchFamily="34" charset="-128"/>
              </a:rPr>
              <a:t>L’assemblea dell’Unione di Lisbona Lisbona deciso, in settembre 2013, di convocare una Conferenza Diplomatica per l’adozione di un </a:t>
            </a:r>
            <a:r>
              <a:rPr lang="it-IT" sz="1800" i="1" dirty="0" smtClean="0">
                <a:ea typeface="ＭＳ Ｐゴシック" pitchFamily="34" charset="-128"/>
              </a:rPr>
              <a:t>Accordo di Lisbona Modificato </a:t>
            </a:r>
            <a:r>
              <a:rPr lang="it-IT" sz="1800" dirty="0" smtClean="0">
                <a:ea typeface="ＭＳ Ｐゴシック" pitchFamily="34" charset="-128"/>
              </a:rPr>
              <a:t>sulle Appellazioni di Origine e Indicazioni Geografiche, nel 2015. </a:t>
            </a:r>
            <a:endParaRPr lang="it-IT" sz="1800" dirty="0">
              <a:ea typeface="ＭＳ Ｐゴシック" pitchFamily="34" charset="-128"/>
            </a:endParaRPr>
          </a:p>
        </p:txBody>
      </p:sp>
    </p:spTree>
    <p:extLst>
      <p:ext uri="{BB962C8B-B14F-4D97-AF65-F5344CB8AC3E}">
        <p14:creationId xmlns:p14="http://schemas.microsoft.com/office/powerpoint/2010/main" val="1236903937"/>
      </p:ext>
    </p:extLst>
  </p:cSld>
  <p:clrMapOvr>
    <a:masterClrMapping/>
  </p:clrMapOvr>
  <p:transition spd="slow">
    <p:wip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1259632" y="5229200"/>
            <a:ext cx="6552728" cy="1368152"/>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1" name="Down Arrow 10"/>
          <p:cNvSpPr/>
          <p:nvPr/>
        </p:nvSpPr>
        <p:spPr bwMode="auto">
          <a:xfrm>
            <a:off x="6588224" y="476672"/>
            <a:ext cx="288032"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74362099"/>
      </p:ext>
    </p:extLst>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9036495"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bwMode="auto">
          <a:xfrm>
            <a:off x="69482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2" name="Down Arrow 11"/>
          <p:cNvSpPr/>
          <p:nvPr/>
        </p:nvSpPr>
        <p:spPr bwMode="auto">
          <a:xfrm>
            <a:off x="5148064" y="1268760"/>
            <a:ext cx="360040" cy="288032"/>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83351940"/>
      </p:ext>
    </p:extLst>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227036"/>
      </p:ext>
    </p:extLst>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555875" y="5715000"/>
            <a:ext cx="8229600" cy="1143000"/>
          </a:xfrm>
        </p:spPr>
        <p:txBody>
          <a:bodyPr/>
          <a:lstStyle/>
          <a:p>
            <a:r>
              <a:rPr lang="en-US" altLang="en-US" dirty="0" smtClean="0"/>
              <a:t>Survey in 2013</a:t>
            </a:r>
            <a:endParaRPr lang="en-US" altLang="en-US" dirty="0"/>
          </a:p>
        </p:txBody>
      </p:sp>
      <p:pic>
        <p:nvPicPr>
          <p:cNvPr id="102404" name="Picture 4" descr="questionna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498683"/>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are using PATENTSCOPE ? </a:t>
            </a:r>
            <a:endParaRPr lang="en-US"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643406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826165"/>
            <a:ext cx="627961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4957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data:image/jpeg;base64,/9j/4AAQSkZJRgABAQAAAQABAAD/2wCEAAkGBxQHBhUUBxQWFhIWGBwYFxcXGBkWHxoZIBcYHB0cGBwcHSggHBwpGxcZIjEhJikrMS4uFx8zODMsQygtLisBCgoKDg0OGxAQGywmHyQsLS8tLC8tNCwuLCwsLCwsLSwsNSwsLC4vLS0sLSwsLCwsLCwsLCwsLiwsLCwsLCwsLP/AABEIAOEA4QMBEQACEQEDEQH/xAAcAAEAAgMBAQEAAAAAAAAAAAAABQYEBwgDAgH/xABLEAABAwIDBAYECwYCCQUAAAABAAIDBBEFBiESMUFRBxMiYXGBFCMykRUWQkNSYnKCkqGxJDM0c6LBJWMINURTsrPCw9EmNlSj8f/EABsBAQABBQEAAAAAAAAAAAAAAAAEAgMFBgcB/8QAOxEAAgECAgYJAgUCBgMAAAAAAAECAwQRMQUGEiFRcSJBYYGRobHB0RMyFEJS4fAjMyQlQ2KisnKCkv/aAAwDAQACEQMRAD8A3igCAIAgCAIAgCA/HO2W3doAgKxWZ8pIpzHhxfVSjeylYZrfaePVt+84KxXuaNBbVWSS7WeqLeRhuxvE8Q/gqaClb9KokMz7c+ris0Hu2ysHcaz2dPdTxlyWC8/guqjJ5nk/CK2sH+I4lML8KeOKADwJa9/9SxFXWys3/Tppc236YFxUF1s+fifDIP2yWrl/mVdQfyDwFj56x38sppckvdMq+jA+DkPD3H1lMxx5vL3n3ucVYenL9/6r8vg9+nHgPiFhwPYpYwebdpp94IXi03fr/VY+nHgffxNp4x+yvqYv5dXUN/LrLK/DWLSEfz480vg8+jA/W4JVUg/wzE6kd07YqgeB2mB9vvX71Opa13C/uQi+WK+fQpdBdR6jFMVw/wDfRUtW0f7tzqV58n7bCfvNWWt9abWe6pFx815b/ItuhLqMmDP1NHIG422WjeTYekM2WE90rSYv6gs7b3tvcLGlNPln4ZltxazLTDM2oiDoHBzSLhzSCCOYI0KlFJ9oAgCAIAgCAIAgCAIAgCAIAgCA+ZJBFGXSkBoFySbADmTwCAp1TnV2JSFmTYfSCDY1DyY6dp1GjrXmII3MFtd6xt9pa2s1/Ulv/St7/bvwK4wcsjEdlh2KO2s2VD6o7+qHqoG63Fomnt25vLvJade6y3NbdS6C8X4/C7yRGilmT9LTMo4AykY1jBoGsaGgeAGgWvTqTqS2ptt8XvLqWB6qk9CAIAgCAIAgCA+ZIxKwiUAg6EEXB8QvVJxeKBXn5SZRyF+WZX0Uh1tDYxOP14D6sjwDT3rO2esV3Q3Te2u3Pxz8cS1KjFnvFm6fBDbN8I6r/wCXThz4+Os0er4tLa9ptzvC3Cw03a3eEU8JcH7dT9ewjypyiXCjq2V1M2Sie18bhdrmEOBHcRoVmC2eyAIAgCAIAgCAIAgCAIAgIPMuZ4cvtY2baknk0hgjG1JIe4cGi2rjYCyt1asKUHObwSzZ6ljkVt2Cz5kkEmcXAx3uyijJ6putwZjoZniw39kG9gtI0nrLOpjTtdy/V1vlw9eRJhRS3yLJGwRRgRgBoFgALADkAtVcnJ4vMvn0vAEAQBAEAQBAEAQBAEAQBAVybLr8LqnT5QeKeVx2nwkEwTH67B7DtPbZY87rY9G6xVrfCFbpR/5L55PxRZnRTyJrLebGYtVGnrmGnrWC74Hm9x9OJ26Rmh1G62oC3u2uqVzTVSk8U/5h2MiuLTwZY1IPAgCAIAgCAIAgCAICrZmzO6mrPRMvtEta4XN/YgafnJiPyYNXKHfX1Gzp/UqvkutvgiqMXJ4IxsAwBuEl0k73TVUms1RJ7TzyHBjBwYNAAPFc30lpStfTxnuiso9S+X2+hMhBRJhY0rCAIAgCAIAgCAIAgCAIAgCAIAgI3HcDixymDaq4c07UcrDsvifwdG4atO7uNtbqZZX1azqbdJ811PmUyipLBnjgGY5aCvbR5rI612kFSBssqPquG6Obm3ceHJdH0bpSjfU8Y7pLNda+V2+5DnBxZclkygIAgCAIAgCAICrZtzDJT1DaPALOrZRe5F2wR7jLJ+jW8T+cK+vqdnRdSp3Lrb4IqjFyeCPPAMEjwOj2YCXPcdqWV5u+WQ73vPEk+5cyvr6reVXUqPkupLgibGKisESahlQQBAEAQBAEAQBAEAQBAEAQBAEAQBAYeL4XFjOHuhxBodG7hxB4Fp3hwOoIV63ualvUVSm8Gv54HjSawZhZYxuXDcRFBmN5c8g+i1B+fYN7X/5zRv8ApDXx6ZovSdO+pbS3SWa4fs+rwIU4OLLmsoUBAEAQBAEBBZwzD8XsMBhZ1tRK7q6eEb5JDuvyaN7ncAPBW6tWFKDnN4JZs9Sx3ETlnA/gimc6rf1tVM7rKiY73v5Dkxo0a3QADcuX6U0lO+rbb+1fauC+X1/sTYQ2UTKxpWEAQBAEAQBAEAQBAEAQBAEAQBAEAQBAEBG5gwaPHsNMVVcG4cx7TZ0cg1a9hGocD/44qVZXlS0rKrT6s1xXB/ztKZRUlgz0yTj78QZJTY12a6ms2XgJWn2J4/quA1HA3FhoupWd3TuqMatN7n5cU+1EKUXF4MtClFIQBAEB8TStghc6chrWgucToAALkk8rIDX+XdrMeLuxKtBDCDHRMN+xBfWQg7nyEXv9HZF1omsuk/qT/Cwe5fd2vh3evIlUYYdJlpWqF8IAgCAIAgCAj5Mcp48UFPJPGKg7oy4bXPdztrZSFZ13S+soPY44binaWOBIKOVBAEAQBAR8+OU9PibaeeeNs7vZjLgHG+7TmeA4qRGzrzpOtGDcV14binaWOBIKOVBAEAQBAEAQBAVzNtFJC+OuwYXqqW52Rp10J/eQutvuBdu+zgLb1ntAaS/C1/pzfQl5Pqfs+zkWqsNpYlxwfE48ZwuOegdtRStDmnuPA8iDoRwIK6QQzMQBAEBR+kGoOK1kOGUht1/raog6tpWEXGhBBkfZgPIOWN0rfKztpVOvJc3l4Z9xXCO08CcjjEUYbGAGgWAGgAG4BcslJyeLzJx9LwBAEAQBAEBgY/iQwfBJp3i/VRufbmQNB5mw81ItLd3FeFJfmaRTJ4LE5QqK6SorzNK9xlc7bL72O1e9wRuN11+FGEKappdFLDDs4EHHrOo8lYz8YMrQTv8Aaeyz+HbaS12nAbTSfAhcm0nafhbudFZJ7uT3ryJsJbUUybUErCAIDExevbheFSzTezExzz37LSbfkr1tRderGlHOTS8TxvBYnJ1fiEmIYk+epcTK9xeXfWJvpytw5WC7BSoQpUlSiuilhh2EBvHedOZBxs5gylBNL+8Ldl/22ktJ87bX3lyrS9orW8nSWWOK5Pf5ZE2nLajiWBY4rCAIAgCAIAgCArmV5fi3m6SifpT1W1UUvJsg/fxDXvEgAAABcukav3/4q22ZPpQ3Pl1Pw3c0Q6sdll9WeLQQHzI8RsJkNgBck8AgNf5KviklRiFRfaq3+qBv2aZl2xCx3XF3m2/aXPdZr361yqKyh6vPw3LxJdGOCxLQtbLwQBAEAQBAEBRumio6jIMoHy3xt/rDv+lZ/VmG1pCL4Jvyw9y1WfROcl00iG/egapM2UJGP+bncB4FjHfqXLnWtlNRvIyXXFeTa+CVQfRNkrWC8EAQFM6X6g0/R/UbBsXbDfIyNv8AkCPNZvVymp6Rp49WL8n7lqr9hzYuokQ3v0BVPWZZmYT7E9x3BzG/3aVz7W6nhdQlxj6N/JJoZM2etUL4QBAEAQBAEAQFdzzQvqMF63Dv4mleKiHfq5mpabbw5m023G4WX0HefhruLf2y6L78n3PDuLdWO1EuGD4izF8KinpPYlY17fAi9j3jd5Lp5CMxAVHpQrHRZY6ikNpayRlKw2vbrD2z4CMP18FZuK0aNKVSWUU34HqWLwM6jpm0dIyOnFmMaGNHJrQAB7guRVKkqk3OWbeL5snpYHsqD0IAgCAIAgCA1506C+SBbhMz9HrZNVX/AI7/ANX7Fmv9pz4ukEU3p/o/j/09Ufzv+21aBrc/8RT/APH3ZJoZM2ktSL4QBAUPpsbfIb7cJI7/AIrf3WwasP8AzBcn6Fqt9pzqumEQ3b/o+NIwyqPDrGD3Nd/5C0PW9/1aS7H6okUOs2ytPJAQBAEAQBAEAQBAQXRq/wCD5KygdupptuIWtaCa8jAOdndYPILq2i7r8TaQqPPDfzW5/JBnHCWBd1kCgomYH/CXSXTRa7FJTvqDy6yR3VMB7w1rz5rXdZq/07PYX5ml3Le/RF6isZFhXOyWEAQBAEAQBAEBT+luiNbkGo6sXLNmTya9pd/TtLNavVlT0hTx68V4p4eeBbqrGLOaV1IhnQ3QfR+jZHDz87K9/utH/wBsrm2tNXbv9n9MUvf3JVFdE2AtcLwQBAVXpSojX5Cqms3tYJPJjmvP9LSsvoGsqWkKTfW8PFNerLdVYxZzGuqkM6A6CaI0+TnPf87M5w+yA1n/ABNcuc611lO9UF+WK8Xi/RolUF0TYy1kvBAEAQBAEAQBAEBW5X/BnSZSyC+zVwyUz+Qcz10ZPfbbA8Vu+qdfGnUovqaa79z9F4kaut6Zflt5HNf5ed6bnDFJ73HXR07e4RRN2gPvSErRtbKuNWnT4JvxeHsSaC3NlmWpEgIAgCAIAgCAIDyq6ZtZSvjqBdj2lrhzaRYj3FV06kqc1OOaeK5o8axOcKzo2rYcy+jQRPcwu7M1j1exfRznbhYb27+AB0v06np+zlbfXlJJ4b49ePBL0eRDdOWOB0Rg+HNwjCooKb2ImBg77C1z3nf5rmlzXlXqyqyzk2yYlgsDMVk9CAID4miE8JbKLtcCCDxBFiPcvYycZKSzQOb8W6Nq2lzKaejhe9jnermsdjYvo57wLNIG8HiNL3F+n2+n7Sdt9ac0mlvj148Euvs8+shOnJPA6Dy/hLcDwWKnpvZiYG33XO9zvEuJPmub3lzK5ryrSzk8fhdy3EuKwWBIKOVBAEAQBAEAQBAEBVukF3otBT1F7ejVcEhP1TII3DwIkK2HVmrsXuz+pNeG/wBizWXRNhropENedHjQ/Cp5R89WVMh7/XOb+jB7lzjWWo5XzXBJe/uTKK6JaVgC6EAQBAEAQBAEAQBAEAQBAEAQBAEAQBAEAQBAEAQBAEBW+kenFVkWrDuERf5ss8fm1ZPQ1TYvqTXHDx3e5RUXRZ5/HXvHvXUSCeXRQdrIVOTvd1jj4maQrmmsL/zGp3f9UTaX2ItqwxcCAIAgCAIAgCAIAgCAIAgCAIAgCAIAgCAIAgCAIAgCAiM4M6zKVWDxp5f+W5TNHPC8pP8A3x9UUz+1nMvw7JzPvXXdhEA6D6J9MgUw4jrAfETSBcv1hX+Y1O7/AKom0vsRblhi4EAQBAEAQBAEAQBAEAQBAEAQBAEAQBAEAQBAEAQBAEBE5vdsZUqy7hTy/wDLcpmjljd0l/vj6opn9rOWvg2TkuvbSIB0l0dDqsCkjHzVVUx+6d5/6lzLWSGzfyfFJ+WHsTKP2lpWCLoQHnUy9RTuda+y0mw42F7KqEdqSjxZ4QORc0tzdgxnjZ1ZEjmFm1tWtYjWw3tcCshpXRzsKypN47k8cv5vKYT2liWJY0rCAIAgCAIAgCAIAgCAIAgCAIAgCAICDzpmEZXy8+oczbLS0Bm1s7Rc4C17G2lzu4Kfoyxd7cKjjhjjvzwwRROWysSRwmt+EsKimDS0Sxtk2TvG00Ose/VRrij9GrKnjjstrHk8CpPFYmWrJ6EBXukKbqMj1hdxhe38Q2f7rI6IhtX1Jf7k/DeUVPtZCfEf6oXUyCSuVmCizNikA0tVCfymiY6/va73LRtbKbVenU4xw8Hj7kqg9zRZ1qhfCAEXGqA050RVfwHnKsw+a4Bc7qwfpRucNPFhv4MW66xUvxNlRvI8Fjykl6Pd3kak8JOJuNaUSQgCAIAgCAIAgCAIAgCAIAgCAIAgCA1D06Yga2rpaCk1e9wkI+s4mOP9X/ktz1VoKnCrdzySw7lvfsR67xwibapoRTUzWR+y1oaPACw/RadObnJyebeJfR6Kk9CAqvSQwVWBxU7tfSamnht4ytcfyYSs9q1Tc75S/Sm/LD3LVZ9E2HsjkukEMomLN+DelCNx0ZWUrmW5ywv2t/8ALkP4VrOtFDbtFUX5X5Pd64F6g8JYFiXPyWEAQGi+laJ+VukOGuovnNmQcAXss17fAt2b/bK3/QEoXujp2s+rFdz3p9zxw5EWr0Z4o3ThOIMxbDY5qM3jkaHN8+B7xuI5haNcUJ0KsqU84vAkp4rEy1ZPQgCAIAgCAIAgCAIAgCAIAgCAIDyq6ltHSukqSGsY0ucTwaBcn3BV06cqk1CKxbeC5s8bwNFZIc7O/Sq6qqB2IyZrH5LW2bE3lcHZPfsuW/6UUdG6JVvHN9Hm3vk/XxRFh054m+lz0lhAEBWq9vwl0i0MLfZgZLVyDy6qPw7T3HyW6ap0N1Ss+yK9X7Eau8kX9bkRym9KMBiwOOrgBL6KZk9hvMd9iVvh1b3H7qi3lurihOk/zJrv6vMqi8HiS0UgljDozdpAII4g7iuSSi4tp5onn0vAEBTulbLvxhym/qBeaH1sdt5sDtNHi2+nMNWb0BffhLtbT6Mtz78n3PyxLdWO1EofQjm/0Wo9BxB3YebwE8HnezwdvHff6S2DWjRe3H8XTW9fdy493X2ci1Rnh0WbtWiEkIAgCAIAgCAIAgCAIAgCAIAgCA0/035vDY/QMPdqbOnI4De2Pz0cfu8yt01X0Xi/xdRdkfd+y7yPWn+VFh6GMu/A2V+tqG2lqSHm+8Ri/VjzBLvv9yxust9+IuvpxfRhu7+v47iqjHCOPEv610vBAEBBdH7PhLGa6td7L5RTQ/y4bgub3Olc/wDCuo6Ftfw9nCLzaxfN7/JYIg1JYyLusqUHlV07aylfHUjaY9pa4Hi0ixB8igKHkOZ1PRSUVYfXUMnUG9rui3wvsNwdHa32Sub6xWf0LtzWU9/f1+e/vJlGWMcCzrAl0IAgOduljKhyzmDrqAEU8ztthbcdXJvc243a9pu7TQeyulav6SV5b/SqffFYPtXU/Z/uQ6sNlmzOi7PYzNQCHEXAVcY14da0fLHf9IefGw1bT2hnZ1PqU1/Tf/F8OXDw536VTa3PMvq14uhAEAQBAEAQBAEAQBAEAQBAUzpIzyzKWH7MBDquQerZv2Ru6x/1RwHEjuJGb0Loed9U2pbqazfHsXbx4LuLVSpsrtNP9HWWX5yzOXV13RMd1tQ867RJJ2Sebje/dtLddM6Qho+12ae6TWEVw7e5eeBHpx2mdJNGy2zdy5e3iTT9QBAQWdMWdhGAPNHrUSEQwN0BdNIdlgF+IvteDSslomz/ABd1Gm8s3yXzl3lFSWzHEsmWcHbl/AIaan9mJgbfdd29zvNxJ811QgkmgCAomd2fF/H4cRZpC61NWcgxzvVSnW3YebE77P7lh9N2H4u2aiulHevjvXngXKctmRYVzEmhAEBG5hwWLMOEPgxAXY8bxva7g5vIgqTZ3dS0rRrU815rg+ZTKKksGc047hFTknMWy8lkjDtxSt02m30c39CPELqVpdUNI220linuafV2P+dpDacWbn6OukmPMbWwYpaOrAsODZe9nJ3NvuvqBo+mdAVLRurS30/OPPs7fHtkU6u1ueZsFa4XggCAIAgCAIAgCAIAgCApHSD0hxZVgMdLsyVZGjL3DL7nSW3c9nee7es9ofQdW+kpz6NPjx7F85LyLVSoo7lmaKo6WqzpmLZaTLUSm7nO3AcXOIFmsA5DkANwW/1Klto62xfRhHJL0XFv92RUnJnSmU8uxZXwVsFFw1e+1i95Grj7tBwAAXL9IX1S9rurPuXBcP51k2EVFYImFCKggCArWEs+M2eXSb6XD7sbyfVub2zv16th2ddznroOrdh9Ch9aS6U/KPV458sCJWli8C/rZSyEAQGPiNEzEqB8Va3ajkaWObzaRYoCj5SqX4fUyYdizrz0wvE4nWamJtHJ4j2HciN+q53rFo38PW+tBdCXlLrXfmu/gS6U8VgWZa6XggCAg83ZXhzXhZixAWI1jkHtMdzHdzHH3ET9HaRq2NX6lPvXU1/Mn1FE4KSwZzhmrLE+VMT6vEG6b45B7LwOLTz3XG8X8F06w0hRvqW3TfNda5/PWRJRcXgy65J6XJcNa2LMYdNENBKNZG/av7Y/PvKwWlNWKdbGpbdGXD8r5cPTkXIVmtzNzYLjcGO0nWYTK2RnHZOo7nNOrT3EBaPc2le2nsVotP8AmXU+4kKSeRIKOVBAEAQBAEAQBAYeK4rDg9IZMTkbGwcXG3kBvJ7hqr1vbVbiexSi2+w8bSzNO516X31QdFlcGNm4zuHbP2G/JHedddzVuujNV4wwqXe9/pWXfx5ZcyPOtjuia9wHAqjNOKdXhzS+Rxu97jo251dI4/8A6eFytku7yhZUtuo8Eslx7Ev4lyLMYuTwR0bkjJ8OUcN2KXtSusZJSLFx5Dk0cB+q5npTSlW/q7Ut0VlHh+/FkyEFFFjWMKwgCAgc3Ys+hpWQ4TZ1bUu6qnaeBt2pHaHsMb2ibcBzWW0No53twk/sjvl7Lv8ATFlupPZRZctYKzL2CR09Lchg1cd73k3c93eXEnzXT0klgiESa9AQBAEBWc7ZffitOybByGVtOS+Fx3PFu1DJ9R407iAVHuranc0nSqLc/wCYrtR7GTTxR4ZdxtmPYaJacFpBLJI3aOikbo6N43hwP9jxXLL6yqWdZ0qnc+K4r+dhOjJSWKJNRCoIAgMLGMJhxqgdFikYkjdwPA82neD3jVX7a5q21RVKUsGv53o8aTWDNH506Jp8JcZMB2p4N+x84weA9sd7de7it90ZrNRr4QuOhLj+V/Hfu7SLOi1ka/oq2XCqvboXvikbpdpLSOYNvDctiq0adeGzUSlF8d6LSeGRsTAemaqogG4xGyob9Ierf5kAtP4R4rW7vVS2qb6MnB8M18+ZejWazL5hXS3h1cB6S98DuUjCR+Jm0LeNlr1xqxfUvtSkux/OBdVaLLRRZlo6/wDg6qB55CVl/de6xNXR91S++nJdzK1OL6yTbIHjsEHwKiuLWaKg54b7RA8SiTeQI6tzFSUH8bUwMPJ0rAfIXuVJpWFzV+ynJ8kylyiusrGK9LGHUAPUyPmcOETD/wATtlvuJWVt9Wr+r90VFdr9liyh1ooomO9NFTVNLcFiZANe249a7uIBAaD3EOWwWmqdCG+vJy7FuXz5otSrN5GucTxSbFqnrMTlfI/m9xdbuHIdw0WzULelQjsUoqK7EWW28y65M6K6nHSJMUvT0+/tD1jxf5LT7IP0ncwQCsHpPWO3tcYUunPsyXN+y8UXYUnLM3pgOBQZeoBFhMYYzeeJcebjvcfFc/u7ytd1PqVpYvyXYuBJjFRWCJJRioIAgMTFsSjwfDnzYg4NjjF3E/kBzJNgBxJCvW9CpXqKlTWLZ42ksWYeScIknqn4hjjS2omaGwxH/Z4N4Z/Mdo5/fYaWK6jo2whZ0FTjn1vi+Px2EGcnJ4lxU8pCAIAgCAICmZpwWXDMRNfl1he8gCqp2/PsG5zP85o3fSGnK+L0royF9S2Xuksnw/Z9fiVwm4szcIxSLGcPbNhzg6N4uD+oI4EHQjguZ3FvUt6jp1Fg0TU01ijMVk9CAIAgK5mbJFHmUE4hEBJ/vWdh/mdzvvArJ2OmLuz3U5dH9L3r9u7AolTjLM1dj3QtUUzicDlZM3Xsv9W/uAOrT4ktW2WmtlCe6vFxfFb18+pYlQfUUTFssVmDk/CVNKwDe7ZJb+MXb+a2C30ja3H9qon2Y7/DMtOLWaIhTSkA7J7K8PT9cdo9pEsAfi9BKYVl2qxgj4Mp5ZAflNYdnzceyPeolxfW1v8A3aiXfv8ADM9UW8kXrAuhiqqyDjEjIG8Wj1r/AA07I8do+C1+71rtqe6jFyfHJfPki7GjJ5mz8s5AostuDqSLblHzsvbcDzb8lu/5IC1S+03d3nRnLCP6VuXf1vvZejTjEtKxJcCAIAgPKqqWUdM59U4NY0FznONgAN5JVVOnKpJQgsW8keN4EBgNA7OFeysxNpbRRnapIXCxldwqJRy+g0/a5X6PoXREbKG1PfN5vh2L34kSpU2uRflnS0EAQBAEAQBAEBS8dy7LhWIPrMqtBc87VRS32Wz83x8GTd+53HXU4rSmiqV9Twluksnw+V2eBXCbizJwPGosdo+soCdCWvY4bL43jQskadWuB4e665xeWVa0qfTqrB+T7V/OZMjJSWKJFRSoIAgCAIAgI+twOmrz+3U8Mn242O/UKRSvLil/bqSXJtFLinmiLlyFh0vtUcPk3Z/Sylx01fxyqy9fU8+nHgIsg4dF7NHF5gu/Uley01fvOrL0H048CSosApaA/sVNAw82xsafeAolW9uav31JPm2eqKWSJJRioIAgCAIAgMTFcTiwigdNiTxHEwXLj+gG8k8ANSrtC3qV6ip0li2eNpLFkPh2CyZvqGz5iY6OiaQ6GkcLOkI3SVI5cRF+LkuiaI0LCyjty3zfXw7F89ZEqVHLkX1Z0tBAEAQBAEAQBAEAQFZzFlMV9X6Tg0no1aLesaLtlA+RUM+W22l/abpY6WUW7s6N1T+nVWK812rgVRk4vFEXQZjMVaKbMkfo1UdGgm8U1uMEm519OwbOF7WK0HSega9pjOHShx61zXut3IlQqqRYFgS6EAQBAEAQBAEAQBAEAQBAEBB4xmRtHVdRhzHVNYRdsEe8d8r/AGYmajtO8gVltHaGuL14pYQ/U/bj6cWi3OoomRguUnS1zarNb2zVDTeKJo9TT/y2n23/AOY7Xda1l0Cw0bQsobNNb+t9b/nDIiSm5ZluWQKQgCAIAgCAIAgCAIAgCAw8VwuHGKJ0WKRtkidva8XHiOR5EahAVOXL1bl7XLsnpVOP9mqH2e0a6QznfwAbJoAPaWA0hq9bXOModCXFZPmvjDvLsKriftBmuCoquprdumqf9zUDqnH7BPZkGm9pK0690Ld2u+UcY8VvXf1rvRIjUjInViS4EAQBAEAQBAEAQBAQ2LZnp8Ln6t7jJOfZghaZZXeDG6jxdYd6yFnoq6u3/Tju4vcv37sSiU4xzPCPDMQzH/GuNBTH5EbmvqHjXe8XZDwPZ2nd4W4aP1aoUcJ1unLh+Vd3X37uwjyrN5FowPAqfAKTq8JjDGk3cdS57vpPce053eSVsqSSwRZJJegIAgCAIAgCAIAgCAIAgCAIAgMTE8MhxalMeJxMljPyXtDh467j3oCsuyMcP/8AbFXNTgbon/tMI7g2Q7bR9l43bljbrRFpc76kFjxW5+WffiVxqSWR4OkxTDj+2UsNS36dNL1brczFNYX7g8rAXGqcc6NTukvdfBdVfijydnGKmH+Kw1VPbf1tNLb8cYcy3fdYirq3fwyipcmvfAuKtFnvT5xoKj91WU+vAysafcSCsfPRd5DOlLwb9CrbjxJCPFYJReKaIjue0/3Ud21ZZwfgyrFH0/E4Yx25Yx4vaP7rxW9V5QfgxiiPqM3UNN++rKcHl1rCfcDdSIaNvJ5Upf8AyzzbjxMZudKeoH+FtqKg/wCRTzPH49kMt33sp1LV2/nnDDm1+78ih1oo9BV4liH+raFsII0fVzNH/wBcO27yLmrLW+qbzrVO6K938FDr8EZDcnT4gb5irpXt4w0w9GjPc5wJlcPvhZ610HZW+9QxfGW/9vItSqyZYMFwKmwGn2MHhjibx2GgE97jvce8krLlskUAQBAEAQBAEAQBAEAQBAEAQBAEAQBAEAQBAa76Q/3bvArwHNuLf6xf4q8skeHhT/xDfEfqvQdC9G/7tngrB6bXG5eg/UAQBAEAQBAEAQBAEAQB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0338"/>
            <a:ext cx="590465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56692" y="2646377"/>
            <a:ext cx="5544616" cy="646331"/>
          </a:xfrm>
          <a:prstGeom prst="rect">
            <a:avLst/>
          </a:prstGeom>
          <a:noFill/>
        </p:spPr>
        <p:txBody>
          <a:bodyPr wrap="square" rtlCol="0">
            <a:spAutoFit/>
          </a:bodyPr>
          <a:lstStyle/>
          <a:p>
            <a:r>
              <a:rPr lang="en-US" sz="3600" b="1" dirty="0" smtClean="0"/>
              <a:t>71% : interface is good</a:t>
            </a:r>
            <a:endParaRPr lang="en-US" sz="3600" b="1" dirty="0"/>
          </a:p>
        </p:txBody>
      </p:sp>
    </p:spTree>
    <p:extLst>
      <p:ext uri="{BB962C8B-B14F-4D97-AF65-F5344CB8AC3E}">
        <p14:creationId xmlns:p14="http://schemas.microsoft.com/office/powerpoint/2010/main" val="3520075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webinar</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2" y="1484784"/>
            <a:ext cx="9162162" cy="31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202332"/>
      </p:ext>
    </p:extLst>
  </p:cSld>
  <p:clrMapOvr>
    <a:masterClrMapping/>
  </p:clrMapOvr>
  <p:transition spd="slow">
    <p:wip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827584" y="1988840"/>
            <a:ext cx="8640960" cy="4352925"/>
          </a:xfrm>
        </p:spPr>
        <p:txBody>
          <a:bodyPr/>
          <a:lstStyle/>
          <a:p>
            <a:r>
              <a:rPr lang="en-US" sz="1800" dirty="0"/>
              <a:t>PATENTSCOPE </a:t>
            </a:r>
            <a:endParaRPr lang="en-US" sz="1800" dirty="0" smtClean="0"/>
          </a:p>
          <a:p>
            <a:pPr marL="0" indent="0">
              <a:buNone/>
            </a:pPr>
            <a:endParaRPr lang="en-US" sz="1800" dirty="0" smtClean="0"/>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251520" y="2708920"/>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02684346"/>
      </p:ext>
    </p:extLst>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992888" cy="1143000"/>
          </a:xfrm>
        </p:spPr>
        <p:txBody>
          <a:bodyPr/>
          <a:lstStyle/>
          <a:p>
            <a:pPr algn="ctr"/>
            <a:r>
              <a:rPr lang="en-US" sz="2800" dirty="0" smtClean="0"/>
              <a:t>GLOBAL BRANDS DATABASE </a:t>
            </a:r>
            <a:endParaRPr lang="en-US" sz="2800" dirty="0"/>
          </a:p>
        </p:txBody>
      </p:sp>
      <p:sp>
        <p:nvSpPr>
          <p:cNvPr id="3" name="Content Placeholder 2"/>
          <p:cNvSpPr>
            <a:spLocks noGrp="1"/>
          </p:cNvSpPr>
          <p:nvPr>
            <p:ph idx="1"/>
          </p:nvPr>
        </p:nvSpPr>
        <p:spPr>
          <a:xfrm>
            <a:off x="323528" y="1556792"/>
            <a:ext cx="8640960" cy="4752528"/>
          </a:xfrm>
        </p:spPr>
        <p:txBody>
          <a:bodyPr/>
          <a:lstStyle/>
          <a:p>
            <a:pPr algn="just" eaLnBrk="1" hangingPunct="1"/>
            <a:r>
              <a:rPr lang="en-US" sz="1800" dirty="0"/>
              <a:t>Over 12 million records relating to internationally-protected trademarks, etc</a:t>
            </a:r>
            <a:r>
              <a:rPr lang="en-US" sz="1800" dirty="0" smtClean="0"/>
              <a:t>.</a:t>
            </a:r>
          </a:p>
          <a:p>
            <a:pPr marL="0" indent="0" algn="just" eaLnBrk="1" hangingPunct="1">
              <a:buNone/>
            </a:pPr>
            <a:endParaRPr lang="fr-CH" sz="1800" dirty="0" smtClean="0"/>
          </a:p>
          <a:p>
            <a:pPr marL="0" indent="0" algn="just" eaLnBrk="1" hangingPunct="1">
              <a:buNone/>
            </a:pPr>
            <a:endParaRPr lang="en-US" sz="1800" dirty="0"/>
          </a:p>
          <a:p>
            <a:pPr algn="just" eaLnBrk="1" hangingPunct="1"/>
            <a:r>
              <a:rPr lang="en-US" sz="1800" dirty="0"/>
              <a:t>Free of charge simultaneous brand-related searches across multiple collections, including</a:t>
            </a:r>
            <a:r>
              <a:rPr lang="en-US" sz="1800" dirty="0" smtClean="0"/>
              <a:t>:</a:t>
            </a:r>
          </a:p>
          <a:p>
            <a:pPr marL="0" indent="0" algn="just" eaLnBrk="1" hangingPunct="1">
              <a:buNone/>
            </a:pPr>
            <a:endParaRPr lang="en-US" dirty="0"/>
          </a:p>
          <a:p>
            <a:pPr lvl="1" eaLnBrk="1" hangingPunct="1">
              <a:buFont typeface="Wingdings" pitchFamily="2" charset="2"/>
              <a:buChar char="Ø"/>
            </a:pPr>
            <a:r>
              <a:rPr lang="en-US" sz="1600" dirty="0" smtClean="0"/>
              <a:t>Trademarks registered under Madrid System</a:t>
            </a:r>
          </a:p>
          <a:p>
            <a:pPr marL="457200" lvl="1" indent="0" eaLnBrk="1" hangingPunct="1">
              <a:buNone/>
            </a:pPr>
            <a:endParaRPr lang="en-US" sz="1600" dirty="0" smtClean="0"/>
          </a:p>
          <a:p>
            <a:pPr lvl="1" eaLnBrk="1" hangingPunct="1">
              <a:buFont typeface="Wingdings" pitchFamily="2" charset="2"/>
              <a:buChar char="Ø"/>
            </a:pPr>
            <a:r>
              <a:rPr lang="en-US" sz="1600" dirty="0" smtClean="0"/>
              <a:t>Appellations of Origin registered under Lisbon System</a:t>
            </a:r>
          </a:p>
          <a:p>
            <a:pPr marL="457200" lvl="1" indent="0" eaLnBrk="1" hangingPunct="1">
              <a:buNone/>
            </a:pPr>
            <a:endParaRPr lang="en-US" sz="1600" dirty="0" smtClean="0"/>
          </a:p>
          <a:p>
            <a:pPr lvl="1" eaLnBrk="1" hangingPunct="1">
              <a:buFont typeface="Wingdings" pitchFamily="2" charset="2"/>
              <a:buChar char="Ø"/>
            </a:pPr>
            <a:r>
              <a:rPr lang="en-US" sz="1600" dirty="0" smtClean="0"/>
              <a:t>Emblems protected under the Paris Convention 6ter </a:t>
            </a:r>
          </a:p>
          <a:p>
            <a:pPr marL="457200" lvl="1" indent="0" eaLnBrk="1" hangingPunct="1">
              <a:buNone/>
            </a:pPr>
            <a:endParaRPr lang="en-US" sz="1600" dirty="0" smtClean="0"/>
          </a:p>
          <a:p>
            <a:pPr lvl="1" eaLnBrk="1" hangingPunct="1">
              <a:buFont typeface="Wingdings" pitchFamily="2" charset="2"/>
              <a:buChar char="Ø"/>
            </a:pPr>
            <a:r>
              <a:rPr lang="en-US" sz="1600" dirty="0" smtClean="0"/>
              <a:t>Algeria,</a:t>
            </a:r>
            <a:r>
              <a:rPr lang="en-US" sz="1600" dirty="0"/>
              <a:t> Australia</a:t>
            </a:r>
            <a:r>
              <a:rPr lang="en-US" sz="1600" dirty="0" smtClean="0"/>
              <a:t>, Canada</a:t>
            </a:r>
            <a:r>
              <a:rPr lang="en-US" sz="1600" dirty="0"/>
              <a:t>, Egypt, Estonia, Israel, </a:t>
            </a:r>
            <a:r>
              <a:rPr lang="en-US" sz="1600" dirty="0" smtClean="0"/>
              <a:t>Morocco</a:t>
            </a:r>
            <a:r>
              <a:rPr lang="en-US" sz="1600" dirty="0"/>
              <a:t>, </a:t>
            </a:r>
            <a:r>
              <a:rPr lang="en-US" sz="1600" dirty="0" smtClean="0"/>
              <a:t>Singapore</a:t>
            </a:r>
            <a:r>
              <a:rPr lang="en-US" sz="1600" dirty="0"/>
              <a:t>, </a:t>
            </a:r>
            <a:r>
              <a:rPr lang="en-US" sz="1600" dirty="0" smtClean="0"/>
              <a:t>Switzerland</a:t>
            </a:r>
            <a:r>
              <a:rPr lang="en-US" sz="1600" dirty="0"/>
              <a:t>, </a:t>
            </a:r>
            <a:r>
              <a:rPr lang="en-US" sz="1600" dirty="0" smtClean="0"/>
              <a:t>UAE</a:t>
            </a:r>
            <a:r>
              <a:rPr lang="en-US" sz="1600" dirty="0"/>
              <a:t>, </a:t>
            </a:r>
            <a:r>
              <a:rPr lang="en-US" sz="1600" dirty="0" smtClean="0"/>
              <a:t>US</a:t>
            </a:r>
            <a:endParaRPr lang="en-US" sz="1600" dirty="0"/>
          </a:p>
          <a:p>
            <a:endParaRPr lang="en-US" dirty="0"/>
          </a:p>
        </p:txBody>
      </p:sp>
    </p:spTree>
    <p:extLst>
      <p:ext uri="{BB962C8B-B14F-4D97-AF65-F5344CB8AC3E}">
        <p14:creationId xmlns:p14="http://schemas.microsoft.com/office/powerpoint/2010/main" val="3643700682"/>
      </p:ext>
    </p:extLst>
  </p:cSld>
  <p:clrMapOvr>
    <a:masterClrMapping/>
  </p:clrMapOvr>
  <p:transition spd="slow">
    <p:wip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a:off x="3277876" y="5391218"/>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333502034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texte 2"/>
          <p:cNvSpPr>
            <a:spLocks noGrp="1"/>
          </p:cNvSpPr>
          <p:nvPr>
            <p:ph type="title"/>
          </p:nvPr>
        </p:nvSpPr>
        <p:spPr>
          <a:xfrm>
            <a:off x="0" y="188640"/>
            <a:ext cx="8892480" cy="864096"/>
          </a:xfrm>
        </p:spPr>
        <p:txBody>
          <a:bodyPr/>
          <a:lstStyle/>
          <a:p>
            <a:pPr algn="ctr"/>
            <a:r>
              <a:rPr lang="en-US" sz="2600" dirty="0" smtClean="0">
                <a:latin typeface="Arial" charset="0"/>
                <a:cs typeface="Times New Roman" charset="0"/>
              </a:rPr>
              <a:t>  </a:t>
            </a:r>
            <a:br>
              <a:rPr lang="en-US" sz="2600" dirty="0" smtClean="0">
                <a:latin typeface="Arial" charset="0"/>
                <a:cs typeface="Times New Roman" charset="0"/>
              </a:rPr>
            </a:br>
            <a:r>
              <a:rPr lang="en-US" sz="3000" dirty="0" smtClean="0">
                <a:latin typeface="Arial" charset="0"/>
                <a:cs typeface="Times New Roman" charset="0"/>
              </a:rPr>
              <a:t>      TRATTATO DI </a:t>
            </a:r>
            <a:r>
              <a:rPr lang="en-US" sz="3000" dirty="0" smtClean="0">
                <a:latin typeface="Arial" charset="0"/>
                <a:cs typeface="Times New Roman" charset="0"/>
              </a:rPr>
              <a:t>PECHINO </a:t>
            </a:r>
            <a:r>
              <a:rPr lang="en-US" sz="3000" dirty="0" smtClean="0">
                <a:latin typeface="Arial" charset="0"/>
                <a:cs typeface="Times New Roman" charset="0"/>
              </a:rPr>
              <a:t/>
            </a:r>
            <a:br>
              <a:rPr lang="en-US" sz="3000" dirty="0" smtClean="0">
                <a:latin typeface="Arial" charset="0"/>
                <a:cs typeface="Times New Roman" charset="0"/>
              </a:rPr>
            </a:br>
            <a:r>
              <a:rPr lang="en-US" sz="3000" dirty="0" smtClean="0">
                <a:latin typeface="Arial" charset="0"/>
                <a:cs typeface="Times New Roman" charset="0"/>
              </a:rPr>
              <a:t>  SULLE PRESTAZIONI AUDIOVISIVE, </a:t>
            </a:r>
            <a:r>
              <a:rPr lang="en-US" sz="3000" dirty="0" smtClean="0">
                <a:cs typeface="Times New Roman"/>
              </a:rPr>
              <a:t>2012  </a:t>
            </a:r>
            <a:endParaRPr lang="en-US" sz="3000" dirty="0">
              <a:latin typeface="Arial" charset="0"/>
              <a:cs typeface="Arial" charset="0"/>
            </a:endParaRPr>
          </a:p>
        </p:txBody>
      </p:sp>
      <p:pic>
        <p:nvPicPr>
          <p:cNvPr id="9" name="Espace réservé du contenu 4" descr="url.jpg"/>
          <p:cNvPicPr>
            <a:picLocks noGrp="1" noChangeAspect="1"/>
          </p:cNvPicPr>
          <p:nvPr/>
        </p:nvPicPr>
        <p:blipFill>
          <a:blip r:embed="rId2">
            <a:extLst>
              <a:ext uri="{28A0092B-C50C-407E-A947-70E740481C1C}">
                <a14:useLocalDpi xmlns:a14="http://schemas.microsoft.com/office/drawing/2010/main" val="0"/>
              </a:ext>
            </a:extLst>
          </a:blip>
          <a:srcRect l="19608" r="19608"/>
          <a:stretch>
            <a:fillRect/>
          </a:stretch>
        </p:blipFill>
        <p:spPr>
          <a:xfrm>
            <a:off x="228598" y="1719796"/>
            <a:ext cx="4361237" cy="4191000"/>
          </a:xfrm>
          <a:prstGeom prst="rect">
            <a:avLst/>
          </a:prstGeom>
          <a:ln>
            <a:noFill/>
          </a:ln>
          <a:effectLst>
            <a:softEdge rad="112500"/>
          </a:effectLst>
        </p:spPr>
      </p:pic>
      <p:pic>
        <p:nvPicPr>
          <p:cNvPr id="5" name="Espace réservé du contenu 8"/>
          <p:cNvPicPr>
            <a:picLocks noGrp="1" noChangeAspect="1"/>
          </p:cNvPicPr>
          <p:nvPr/>
        </p:nvPicPr>
        <p:blipFill>
          <a:blip r:embed="rId3"/>
          <a:srcRect l="21329" r="21329"/>
          <a:stretch>
            <a:fillRect/>
          </a:stretch>
        </p:blipFill>
        <p:spPr>
          <a:xfrm>
            <a:off x="4860032" y="1700808"/>
            <a:ext cx="3962400" cy="4191000"/>
          </a:xfrm>
          <a:prstGeom prst="rect">
            <a:avLst/>
          </a:prstGeom>
          <a:ln>
            <a:noFill/>
          </a:ln>
          <a:effectLst>
            <a:softEdge rad="112500"/>
          </a:effectLst>
        </p:spPr>
      </p:pic>
    </p:spTree>
    <p:extLst>
      <p:ext uri="{BB962C8B-B14F-4D97-AF65-F5344CB8AC3E}">
        <p14:creationId xmlns:p14="http://schemas.microsoft.com/office/powerpoint/2010/main" val="4036943920"/>
      </p:ext>
    </p:extLst>
  </p:cSld>
  <p:clrMapOvr>
    <a:masterClrMapping/>
  </p:clrMapOvr>
  <p:transition spd="slow">
    <p:wip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07504" y="1301883"/>
            <a:ext cx="3600400" cy="144016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0208790"/>
      </p:ext>
    </p:extLst>
  </p:cSld>
  <p:clrMapOvr>
    <a:masterClrMapping/>
  </p:clrMapOvr>
  <p:transition spd="slow">
    <p:wip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bwMode="auto">
          <a:xfrm>
            <a:off x="1475656" y="620688"/>
            <a:ext cx="288032" cy="36004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18868625"/>
      </p:ext>
    </p:extLst>
  </p:cSld>
  <p:clrMapOvr>
    <a:masterClrMapping/>
  </p:clrMapOvr>
  <p:transition spd="slow">
    <p:wip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0"/>
            <a:ext cx="9288016" cy="696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685826"/>
      </p:ext>
    </p:extLst>
  </p:cSld>
  <p:clrMapOvr>
    <a:masterClrMapping/>
  </p:clrMapOvr>
  <p:transition spd="slow">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1" y="-26681"/>
            <a:ext cx="9052587" cy="678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bwMode="auto">
          <a:xfrm>
            <a:off x="1403648" y="2708920"/>
            <a:ext cx="288032" cy="432048"/>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07520355"/>
      </p:ext>
    </p:extLst>
  </p:cSld>
  <p:clrMapOvr>
    <a:masterClrMapping/>
  </p:clrMapOvr>
  <p:transition spd="slow">
    <p:wip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4"/>
            <a:ext cx="9252520" cy="6833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973695"/>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GLOBAL DATABASES, TOOLS, AND PLATFORMS FOR IP BUSINESS (FREE) </a:t>
            </a:r>
            <a:endParaRPr lang="en-US" sz="3000" dirty="0"/>
          </a:p>
        </p:txBody>
      </p:sp>
      <p:sp>
        <p:nvSpPr>
          <p:cNvPr id="3" name="Content Placeholder 2"/>
          <p:cNvSpPr>
            <a:spLocks noGrp="1"/>
          </p:cNvSpPr>
          <p:nvPr>
            <p:ph idx="1"/>
          </p:nvPr>
        </p:nvSpPr>
        <p:spPr>
          <a:xfrm>
            <a:off x="1115616" y="1900609"/>
            <a:ext cx="7725544" cy="4352925"/>
          </a:xfrm>
        </p:spPr>
        <p:txBody>
          <a:bodyPr/>
          <a:lstStyle/>
          <a:p>
            <a:r>
              <a:rPr lang="en-US" sz="1800" dirty="0"/>
              <a:t>PATENTSCOPE </a:t>
            </a:r>
            <a:endParaRPr lang="en-US" sz="1800" dirty="0" smtClean="0"/>
          </a:p>
          <a:p>
            <a:pPr marL="0" indent="0">
              <a:buNone/>
            </a:pPr>
            <a:endParaRPr lang="en-US" sz="1800" dirty="0" smtClean="0"/>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241401" y="3933056"/>
            <a:ext cx="504056"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89659395"/>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24"/>
            <a:ext cx="9192005" cy="689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4067944" y="5553236"/>
            <a:ext cx="0" cy="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932526" y="5076764"/>
            <a:ext cx="4680520" cy="177281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
        <p:nvSpPr>
          <p:cNvPr id="4" name="Down Arrow 3"/>
          <p:cNvSpPr/>
          <p:nvPr/>
        </p:nvSpPr>
        <p:spPr bwMode="auto">
          <a:xfrm rot="18592777">
            <a:off x="2687520" y="6403184"/>
            <a:ext cx="360040" cy="324036"/>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a:xfrm>
            <a:off x="5652120" y="19993"/>
            <a:ext cx="2160240" cy="461665"/>
          </a:xfrm>
          <a:prstGeom prst="rect">
            <a:avLst/>
          </a:prstGeom>
          <a:noFill/>
        </p:spPr>
        <p:txBody>
          <a:bodyPr wrap="square" rtlCol="0">
            <a:spAutoFit/>
          </a:bodyPr>
          <a:lstStyle/>
          <a:p>
            <a:r>
              <a:rPr lang="en-US" dirty="0" smtClean="0">
                <a:solidFill>
                  <a:srgbClr val="FFFF00"/>
                </a:solidFill>
              </a:rPr>
              <a:t>www.wipo.int</a:t>
            </a:r>
            <a:endParaRPr lang="en-US" dirty="0">
              <a:solidFill>
                <a:srgbClr val="FFFF00"/>
              </a:solidFill>
            </a:endParaRPr>
          </a:p>
        </p:txBody>
      </p:sp>
    </p:spTree>
    <p:extLst>
      <p:ext uri="{BB962C8B-B14F-4D97-AF65-F5344CB8AC3E}">
        <p14:creationId xmlns:p14="http://schemas.microsoft.com/office/powerpoint/2010/main" val="3739606295"/>
      </p:ext>
    </p:extLst>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47851"/>
      </p:ext>
    </p:extLst>
  </p:cSld>
  <p:clrMapOvr>
    <a:masterClrMapping/>
  </p:clrMapOvr>
  <p:transition spd="slow">
    <p:wip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 y="0"/>
            <a:ext cx="9132773" cy="684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436259"/>
      </p:ext>
    </p:extLst>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9144000" cy="681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86048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2339752" y="764704"/>
            <a:ext cx="4968552" cy="1143000"/>
          </a:xfrm>
        </p:spPr>
        <p:txBody>
          <a:bodyPr/>
          <a:lstStyle/>
          <a:p>
            <a:r>
              <a:rPr lang="en-US" b="1" dirty="0" smtClean="0">
                <a:latin typeface="Times New Roman" charset="0"/>
                <a:cs typeface="Times New Roman" charset="0"/>
              </a:rPr>
              <a:t> </a:t>
            </a:r>
            <a:r>
              <a:rPr lang="en-US" sz="2800" dirty="0" smtClean="0">
                <a:latin typeface="Arial" charset="0"/>
                <a:cs typeface="Times New Roman" charset="0"/>
              </a:rPr>
              <a:t>TRATTATO DI </a:t>
            </a:r>
            <a:r>
              <a:rPr lang="en-US" sz="2800" dirty="0" smtClean="0">
                <a:latin typeface="Arial" charset="0"/>
                <a:cs typeface="Times New Roman" charset="0"/>
              </a:rPr>
              <a:t>PECHINO</a:t>
            </a:r>
            <a:r>
              <a:rPr lang="en-US" sz="2800" dirty="0" smtClean="0">
                <a:latin typeface="Arial" charset="0"/>
                <a:cs typeface="Times New Roman" charset="0"/>
              </a:rPr>
              <a:t/>
            </a:r>
            <a:br>
              <a:rPr lang="en-US" sz="2800"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52400" y="2348880"/>
            <a:ext cx="8812088" cy="4065315"/>
          </a:xfrm>
        </p:spPr>
        <p:txBody>
          <a:bodyPr/>
          <a:lstStyle/>
          <a:p>
            <a:pPr algn="just"/>
            <a:r>
              <a:rPr lang="it-IT" sz="1800" dirty="0" smtClean="0">
                <a:latin typeface="Arial" charset="0"/>
                <a:cs typeface="Times New Roman" charset="0"/>
              </a:rPr>
              <a:t>Necessarie 30 ratificazioni per l’entrata in vigore.  </a:t>
            </a:r>
          </a:p>
          <a:p>
            <a:pPr algn="just">
              <a:buFontTx/>
              <a:buNone/>
            </a:pPr>
            <a:endParaRPr lang="it-IT" sz="1800" dirty="0" smtClean="0">
              <a:latin typeface="Arial" charset="0"/>
              <a:cs typeface="Times New Roman" charset="0"/>
            </a:endParaRPr>
          </a:p>
          <a:p>
            <a:pPr algn="just"/>
            <a:r>
              <a:rPr lang="it-IT" sz="1800" dirty="0" smtClean="0">
                <a:latin typeface="Arial" charset="0"/>
                <a:cs typeface="Times New Roman" charset="0"/>
              </a:rPr>
              <a:t>Rafforza la posizione degli artisti audiovisivi, conferendo diritti economici e morali per l’uso internazionale delle loro prestazioni.</a:t>
            </a:r>
          </a:p>
          <a:p>
            <a:pPr marL="0" indent="0" algn="just">
              <a:buNone/>
            </a:pPr>
            <a:endParaRPr lang="it-IT" sz="1800" dirty="0" smtClean="0">
              <a:latin typeface="Arial" charset="0"/>
              <a:cs typeface="Times New Roman" charset="0"/>
            </a:endParaRPr>
          </a:p>
          <a:p>
            <a:pPr>
              <a:lnSpc>
                <a:spcPct val="110000"/>
              </a:lnSpc>
            </a:pPr>
            <a:r>
              <a:rPr lang="it-IT" sz="1800" dirty="0" smtClean="0">
                <a:latin typeface="Arial" charset="0"/>
                <a:cs typeface="Times New Roman" charset="0"/>
              </a:rPr>
              <a:t>Paesi aderenti dovranno pagare per l’uso di prestazioni audiovisive estere; parte del ricavato sarà destinato agli artisti. </a:t>
            </a:r>
            <a:br>
              <a:rPr lang="it-IT" sz="1800" dirty="0" smtClean="0">
                <a:latin typeface="Arial" charset="0"/>
                <a:cs typeface="Times New Roman" charset="0"/>
              </a:rPr>
            </a:br>
            <a:endParaRPr lang="it-IT" sz="1800" dirty="0" smtClean="0">
              <a:latin typeface="Arial" charset="0"/>
              <a:cs typeface="Times New Roman" charset="0"/>
            </a:endParaRPr>
          </a:p>
          <a:p>
            <a:pPr algn="just">
              <a:lnSpc>
                <a:spcPct val="110000"/>
              </a:lnSpc>
            </a:pPr>
            <a:r>
              <a:rPr lang="it-IT" sz="1800" i="1" dirty="0" smtClean="0">
                <a:latin typeface="Arial" charset="0"/>
                <a:cs typeface="Times New Roman" charset="0"/>
              </a:rPr>
              <a:t>« La conclusione del Trattato di </a:t>
            </a:r>
            <a:r>
              <a:rPr lang="it-IT" sz="1800" i="1" dirty="0" smtClean="0">
                <a:latin typeface="Arial" charset="0"/>
                <a:cs typeface="Times New Roman" charset="0"/>
              </a:rPr>
              <a:t>Pechino </a:t>
            </a:r>
            <a:r>
              <a:rPr lang="it-IT" sz="1800" i="1" dirty="0" smtClean="0">
                <a:latin typeface="Arial" charset="0"/>
                <a:cs typeface="Times New Roman" charset="0"/>
              </a:rPr>
              <a:t>è un passo importante nella prospettiva di chiudere la lacuna nel sistema internazionale dei diritti degli artisti audiovisivi» </a:t>
            </a:r>
            <a:r>
              <a:rPr lang="it-IT" sz="1800" dirty="0" smtClean="0">
                <a:latin typeface="Arial" charset="0"/>
                <a:cs typeface="Times New Roman" charset="0"/>
              </a:rPr>
              <a:t>Francis Gurry, Direttore Generale, OMPI</a:t>
            </a:r>
            <a:endParaRPr lang="it-IT" sz="1800" dirty="0" smtClean="0">
              <a:latin typeface="Arial" charset="0"/>
              <a:cs typeface="Arial" charset="0"/>
            </a:endParaRPr>
          </a:p>
          <a:p>
            <a:pPr algn="just"/>
            <a:endParaRPr lang="en-US" sz="16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buFontTx/>
              <a:buNone/>
            </a:pPr>
            <a:endParaRPr lang="en-US" sz="1700" dirty="0" smtClean="0">
              <a:latin typeface="Arial" charset="0"/>
              <a:cs typeface="Times New Roman" charset="0"/>
            </a:endParaRPr>
          </a:p>
          <a:p>
            <a:pPr algn="just"/>
            <a:endParaRPr lang="en-US" dirty="0" smtClean="0">
              <a:latin typeface="Times New Roman" charset="0"/>
              <a:cs typeface="Times New Roman" charset="0"/>
            </a:endParaRPr>
          </a:p>
          <a:p>
            <a:endParaRPr lang="en-US" dirty="0">
              <a:latin typeface="Arial" charset="0"/>
              <a:cs typeface="Arial" charset="0"/>
            </a:endParaRPr>
          </a:p>
        </p:txBody>
      </p:sp>
      <p:pic>
        <p:nvPicPr>
          <p:cNvPr id="4" name="Image 3" descr="2012_04_art1_5.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386195"/>
            <a:ext cx="2232000" cy="1562396"/>
          </a:xfrm>
          <a:prstGeom prst="rect">
            <a:avLst/>
          </a:prstGeom>
          <a:ln>
            <a:noFill/>
          </a:ln>
          <a:effectLst>
            <a:softEdge rad="112500"/>
          </a:effectLst>
        </p:spPr>
      </p:pic>
      <p:pic>
        <p:nvPicPr>
          <p:cNvPr id="5" name="Image 4" descr="2012_04_art1_6.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04248" y="364974"/>
            <a:ext cx="2200558" cy="1562396"/>
          </a:xfrm>
          <a:prstGeom prst="rect">
            <a:avLst/>
          </a:prstGeom>
          <a:ln>
            <a:noFill/>
          </a:ln>
          <a:effectLst>
            <a:softEdge rad="112500"/>
          </a:effectLst>
        </p:spPr>
      </p:pic>
    </p:spTree>
    <p:extLst>
      <p:ext uri="{BB962C8B-B14F-4D97-AF65-F5344CB8AC3E}">
        <p14:creationId xmlns:p14="http://schemas.microsoft.com/office/powerpoint/2010/main" val="1263008864"/>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330577"/>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1115616" y="1906536"/>
            <a:ext cx="7941568" cy="4352925"/>
          </a:xfrm>
        </p:spPr>
        <p:txBody>
          <a:bodyPr/>
          <a:lstStyle/>
          <a:p>
            <a:r>
              <a:rPr lang="en-US" sz="1800" dirty="0"/>
              <a:t>PATENTSCOPE </a:t>
            </a:r>
            <a:endParaRPr lang="en-US" sz="1800" dirty="0" smtClean="0"/>
          </a:p>
          <a:p>
            <a:pPr marL="0" indent="0">
              <a:buNone/>
            </a:pPr>
            <a:endParaRPr lang="en-US" sz="1800" dirty="0" smtClean="0"/>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419522" y="4612543"/>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17608199"/>
      </p:ext>
    </p:extLst>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88640"/>
            <a:ext cx="6840760" cy="1143000"/>
          </a:xfrm>
        </p:spPr>
        <p:txBody>
          <a:bodyPr/>
          <a:lstStyle/>
          <a:p>
            <a:pPr algn="ctr"/>
            <a:r>
              <a:rPr lang="en-US" sz="3000" dirty="0" smtClean="0"/>
              <a:t>IPAS AND DAS </a:t>
            </a:r>
            <a:endParaRPr lang="en-US" sz="3000" dirty="0"/>
          </a:p>
        </p:txBody>
      </p:sp>
      <p:sp>
        <p:nvSpPr>
          <p:cNvPr id="3" name="Content Placeholder 2"/>
          <p:cNvSpPr>
            <a:spLocks noGrp="1"/>
          </p:cNvSpPr>
          <p:nvPr>
            <p:ph idx="1"/>
          </p:nvPr>
        </p:nvSpPr>
        <p:spPr>
          <a:xfrm>
            <a:off x="323528" y="1773238"/>
            <a:ext cx="8640960" cy="4352925"/>
          </a:xfrm>
        </p:spPr>
        <p:txBody>
          <a:bodyPr/>
          <a:lstStyle/>
          <a:p>
            <a:pPr eaLnBrk="1" hangingPunct="1">
              <a:defRPr/>
            </a:pPr>
            <a:r>
              <a:rPr lang="en-US" sz="1800" dirty="0" smtClean="0"/>
              <a:t>IPAS (IP Office Administration System) used by 60 IPOs</a:t>
            </a:r>
          </a:p>
          <a:p>
            <a:pPr marL="0" indent="0" eaLnBrk="1" hangingPunct="1">
              <a:buNone/>
              <a:defRPr/>
            </a:pPr>
            <a:endParaRPr lang="en-US" dirty="0" smtClean="0"/>
          </a:p>
          <a:p>
            <a:pPr eaLnBrk="1" hangingPunct="1">
              <a:buFont typeface="Wingdings" pitchFamily="2" charset="2"/>
              <a:buChar char="Ø"/>
              <a:defRPr/>
            </a:pPr>
            <a:r>
              <a:rPr lang="en-US" sz="1600" dirty="0" smtClean="0"/>
              <a:t>A WIPO software enabling small IPOs to electronically process patent, trademark, design applications</a:t>
            </a:r>
          </a:p>
          <a:p>
            <a:pPr marL="0" indent="0" eaLnBrk="1" hangingPunct="1">
              <a:buFontTx/>
              <a:buNone/>
              <a:defRPr/>
            </a:pPr>
            <a:endParaRPr lang="fr-CH" sz="1800" dirty="0" smtClean="0"/>
          </a:p>
          <a:p>
            <a:pPr marL="0" indent="0" eaLnBrk="1" hangingPunct="1">
              <a:buFontTx/>
              <a:buNone/>
              <a:defRPr/>
            </a:pPr>
            <a:endParaRPr lang="fr-CH" sz="1800" dirty="0"/>
          </a:p>
          <a:p>
            <a:pPr marL="0" indent="0" eaLnBrk="1" hangingPunct="1">
              <a:buFontTx/>
              <a:buNone/>
              <a:defRPr/>
            </a:pPr>
            <a:endParaRPr lang="en-US" sz="1800" dirty="0" smtClean="0"/>
          </a:p>
          <a:p>
            <a:pPr eaLnBrk="1" hangingPunct="1">
              <a:defRPr/>
            </a:pPr>
            <a:r>
              <a:rPr lang="en-US" sz="1800" dirty="0" smtClean="0"/>
              <a:t>DAS (Digital Access System) used by 11 IPOs</a:t>
            </a:r>
          </a:p>
          <a:p>
            <a:pPr marL="0" indent="0" eaLnBrk="1" hangingPunct="1">
              <a:buNone/>
              <a:defRPr/>
            </a:pPr>
            <a:endParaRPr lang="en-US" dirty="0" smtClean="0"/>
          </a:p>
          <a:p>
            <a:pPr eaLnBrk="1" hangingPunct="1">
              <a:buFont typeface="Wingdings" pitchFamily="2" charset="2"/>
              <a:buChar char="Ø"/>
              <a:defRPr/>
            </a:pPr>
            <a:r>
              <a:rPr lang="en-US" dirty="0" smtClean="0"/>
              <a:t> </a:t>
            </a:r>
            <a:r>
              <a:rPr lang="en-US" sz="1600" dirty="0" smtClean="0"/>
              <a:t>A System that allows IPOs and applicants to securely exchange or submit a digital copy of priority documents to multiple IPOs  </a:t>
            </a:r>
          </a:p>
          <a:p>
            <a:pPr marL="0" indent="0">
              <a:buNone/>
            </a:pPr>
            <a:endParaRPr lang="en-US" dirty="0"/>
          </a:p>
        </p:txBody>
      </p:sp>
    </p:spTree>
    <p:extLst>
      <p:ext uri="{BB962C8B-B14F-4D97-AF65-F5344CB8AC3E}">
        <p14:creationId xmlns:p14="http://schemas.microsoft.com/office/powerpoint/2010/main" val="3854696517"/>
      </p:ext>
    </p:extLst>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1115616" y="1916832"/>
            <a:ext cx="7941568" cy="4424933"/>
          </a:xfrm>
        </p:spPr>
        <p:txBody>
          <a:bodyPr/>
          <a:lstStyle/>
          <a:p>
            <a:r>
              <a:rPr lang="en-US" sz="1800" dirty="0"/>
              <a:t>PATENTSCOPE </a:t>
            </a:r>
            <a:endParaRPr lang="en-US" sz="1800" dirty="0" smtClean="0"/>
          </a:p>
          <a:p>
            <a:pPr marL="0" indent="0">
              <a:buNone/>
            </a:pPr>
            <a:endParaRPr lang="en-US" sz="1800" dirty="0" smtClean="0"/>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443219" y="5886866"/>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092965024"/>
      </p:ext>
    </p:extLst>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87208" cy="1143000"/>
          </a:xfrm>
        </p:spPr>
        <p:txBody>
          <a:bodyPr/>
          <a:lstStyle/>
          <a:p>
            <a:pPr algn="ctr"/>
            <a:r>
              <a:rPr lang="en-US" sz="3000" dirty="0" smtClean="0"/>
              <a:t>WIPO CASE </a:t>
            </a:r>
            <a:endParaRPr lang="en-US" sz="3000" dirty="0"/>
          </a:p>
        </p:txBody>
      </p:sp>
      <p:sp>
        <p:nvSpPr>
          <p:cNvPr id="3" name="Content Placeholder 2"/>
          <p:cNvSpPr>
            <a:spLocks noGrp="1"/>
          </p:cNvSpPr>
          <p:nvPr>
            <p:ph idx="1"/>
          </p:nvPr>
        </p:nvSpPr>
        <p:spPr>
          <a:xfrm>
            <a:off x="323528" y="1988840"/>
            <a:ext cx="8640960" cy="4352925"/>
          </a:xfrm>
        </p:spPr>
        <p:txBody>
          <a:bodyPr/>
          <a:lstStyle/>
          <a:p>
            <a:r>
              <a:rPr lang="en-US" sz="1800" dirty="0"/>
              <a:t>“Centralized Access to Search and Examination Reports</a:t>
            </a:r>
            <a:r>
              <a:rPr lang="en-US" sz="1800" dirty="0" smtClean="0"/>
              <a:t>”</a:t>
            </a:r>
          </a:p>
          <a:p>
            <a:pPr marL="0" indent="0">
              <a:buNone/>
            </a:pPr>
            <a:endParaRPr lang="en-US" sz="1800" dirty="0"/>
          </a:p>
          <a:p>
            <a:r>
              <a:rPr lang="en-US" sz="1800" dirty="0"/>
              <a:t>Started with an initiative of IP Australia and the Vancouver Group (AU, CA, UK) </a:t>
            </a:r>
            <a:endParaRPr lang="en-US" sz="1800" dirty="0" smtClean="0"/>
          </a:p>
          <a:p>
            <a:pPr marL="0" indent="0">
              <a:buNone/>
            </a:pPr>
            <a:endParaRPr lang="en-US" sz="1800" dirty="0"/>
          </a:p>
          <a:p>
            <a:r>
              <a:rPr lang="en-US" sz="1800" dirty="0"/>
              <a:t>Online patent work-sharing platform for patent examiners worldwide—secure sharing search and examination </a:t>
            </a:r>
            <a:r>
              <a:rPr lang="en-US" sz="1800" dirty="0" smtClean="0"/>
              <a:t>documentation</a:t>
            </a:r>
          </a:p>
          <a:p>
            <a:pPr marL="0" indent="0">
              <a:buNone/>
            </a:pPr>
            <a:endParaRPr lang="en-US" sz="1800" dirty="0"/>
          </a:p>
          <a:p>
            <a:r>
              <a:rPr lang="en-US" sz="1800" dirty="0"/>
              <a:t>IPOs can enhance quality and efficiency of patent </a:t>
            </a:r>
            <a:r>
              <a:rPr lang="en-US" sz="1800" dirty="0" smtClean="0"/>
              <a:t>examination</a:t>
            </a:r>
          </a:p>
          <a:p>
            <a:pPr marL="0" indent="0">
              <a:buNone/>
            </a:pPr>
            <a:endParaRPr lang="en-US" sz="1800" dirty="0"/>
          </a:p>
          <a:p>
            <a:r>
              <a:rPr lang="en-US" sz="1800" dirty="0"/>
              <a:t>CASE will be linked to Open Portal Dossier of IP5 to become the Global Portal </a:t>
            </a:r>
            <a:r>
              <a:rPr lang="en-US" sz="1800" dirty="0" smtClean="0"/>
              <a:t>Dossier</a:t>
            </a:r>
          </a:p>
          <a:p>
            <a:pPr marL="0" indent="0">
              <a:buNone/>
            </a:pPr>
            <a:endParaRPr lang="en-US" sz="1800" dirty="0"/>
          </a:p>
          <a:p>
            <a:r>
              <a:rPr lang="en-US" sz="1800" dirty="0"/>
              <a:t>How will it work?</a:t>
            </a:r>
          </a:p>
          <a:p>
            <a:endParaRPr lang="en-US" dirty="0"/>
          </a:p>
        </p:txBody>
      </p:sp>
    </p:spTree>
    <p:extLst>
      <p:ext uri="{BB962C8B-B14F-4D97-AF65-F5344CB8AC3E}">
        <p14:creationId xmlns:p14="http://schemas.microsoft.com/office/powerpoint/2010/main" val="3189682674"/>
      </p:ext>
    </p:extLst>
  </p:cSld>
  <p:clrMapOvr>
    <a:masterClrMapping/>
  </p:clrMapOvr>
  <p:transition spd="slow">
    <p:wip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WIPO CASE (CONTINUED) </a:t>
            </a:r>
            <a:endParaRPr lang="en-US" sz="3000" dirty="0"/>
          </a:p>
        </p:txBody>
      </p:sp>
      <p:sp>
        <p:nvSpPr>
          <p:cNvPr id="3" name="Content Placeholder 2"/>
          <p:cNvSpPr>
            <a:spLocks noGrp="1"/>
          </p:cNvSpPr>
          <p:nvPr>
            <p:ph idx="1"/>
          </p:nvPr>
        </p:nvSpPr>
        <p:spPr>
          <a:xfrm>
            <a:off x="323528" y="1844824"/>
            <a:ext cx="8640960" cy="4352925"/>
          </a:xfrm>
        </p:spPr>
        <p:txBody>
          <a:bodyPr/>
          <a:lstStyle/>
          <a:p>
            <a:pPr marL="0" indent="0" eaLnBrk="1" hangingPunct="1">
              <a:buFontTx/>
              <a:buNone/>
            </a:pPr>
            <a:r>
              <a:rPr lang="en-US" sz="1800" dirty="0" smtClean="0"/>
              <a:t>The System functions to: </a:t>
            </a:r>
          </a:p>
          <a:p>
            <a:pPr marL="0" indent="0" eaLnBrk="1" hangingPunct="1">
              <a:buFontTx/>
              <a:buNone/>
            </a:pPr>
            <a:endParaRPr lang="en-US" sz="1800" dirty="0" smtClean="0"/>
          </a:p>
          <a:p>
            <a:pPr lvl="1" algn="just" eaLnBrk="1" hangingPunct="1">
              <a:lnSpc>
                <a:spcPct val="150000"/>
              </a:lnSpc>
              <a:buFont typeface="Wingdings" pitchFamily="2" charset="2"/>
              <a:buChar char="Ø"/>
            </a:pPr>
            <a:r>
              <a:rPr lang="en-US" sz="1600" dirty="0" smtClean="0"/>
              <a:t>search by patent number and retrieve simple results or a list of patent family members.</a:t>
            </a:r>
          </a:p>
          <a:p>
            <a:pPr lvl="1" algn="just" eaLnBrk="1" hangingPunct="1">
              <a:lnSpc>
                <a:spcPct val="150000"/>
              </a:lnSpc>
              <a:buFont typeface="Wingdings" pitchFamily="2" charset="2"/>
              <a:buChar char="Ø"/>
            </a:pPr>
            <a:r>
              <a:rPr lang="en-US" sz="1600" dirty="0" smtClean="0"/>
              <a:t>view bibliographic data, citation data (if available) and lists of documents available for each patent record.</a:t>
            </a:r>
          </a:p>
          <a:p>
            <a:pPr lvl="1" algn="just" eaLnBrk="1" hangingPunct="1">
              <a:lnSpc>
                <a:spcPct val="150000"/>
              </a:lnSpc>
              <a:buFont typeface="Wingdings" pitchFamily="2" charset="2"/>
              <a:buChar char="Ø"/>
            </a:pPr>
            <a:r>
              <a:rPr lang="en-US" sz="1600" dirty="0" smtClean="0"/>
              <a:t>view and/or download the available documents.</a:t>
            </a:r>
          </a:p>
          <a:p>
            <a:pPr lvl="1" algn="just" eaLnBrk="1" hangingPunct="1">
              <a:lnSpc>
                <a:spcPct val="150000"/>
              </a:lnSpc>
              <a:buFont typeface="Wingdings" pitchFamily="2" charset="2"/>
              <a:buChar char="Ø"/>
            </a:pPr>
            <a:r>
              <a:rPr lang="en-US" sz="1600" dirty="0" smtClean="0"/>
              <a:t>subscribe to notifications of updates to a given patent record.</a:t>
            </a:r>
          </a:p>
          <a:p>
            <a:pPr marL="0" indent="0" eaLnBrk="1" hangingPunct="1">
              <a:buFontTx/>
              <a:buNone/>
            </a:pPr>
            <a:endParaRPr lang="fr-CH" sz="1800" dirty="0" smtClean="0"/>
          </a:p>
          <a:p>
            <a:pPr marL="0" indent="0" eaLnBrk="1" hangingPunct="1">
              <a:buFontTx/>
              <a:buNone/>
            </a:pPr>
            <a:endParaRPr lang="en-US" sz="1800" dirty="0" smtClean="0"/>
          </a:p>
          <a:p>
            <a:pPr marL="0" lvl="1" indent="0" eaLnBrk="1" hangingPunct="1">
              <a:buNone/>
            </a:pPr>
            <a:r>
              <a:rPr lang="en-US" sz="1800" dirty="0" smtClean="0"/>
              <a:t>Will be linked to OPD of IP5 -&gt; “Global Dossier”</a:t>
            </a:r>
          </a:p>
          <a:p>
            <a:pPr marL="0" indent="0" eaLnBrk="1" hangingPunct="1">
              <a:buFontTx/>
              <a:buNone/>
            </a:pPr>
            <a:endParaRPr lang="en-US" sz="1800" dirty="0" smtClean="0"/>
          </a:p>
          <a:p>
            <a:pPr marL="0" indent="0" eaLnBrk="1" hangingPunct="1">
              <a:buFontTx/>
              <a:buNone/>
            </a:pPr>
            <a:endParaRPr lang="en-US" sz="1800" dirty="0" smtClean="0"/>
          </a:p>
          <a:p>
            <a:pPr marL="457200" lvl="1" indent="0" algn="just" eaLnBrk="1" hangingPunct="1">
              <a:lnSpc>
                <a:spcPct val="150000"/>
              </a:lnSpc>
              <a:buNone/>
            </a:pPr>
            <a:endParaRPr lang="en-US" sz="1800" dirty="0" smtClean="0"/>
          </a:p>
          <a:p>
            <a:pPr marL="0" indent="0">
              <a:buNone/>
            </a:pPr>
            <a:endParaRPr lang="en-US" dirty="0"/>
          </a:p>
        </p:txBody>
      </p:sp>
    </p:spTree>
    <p:extLst>
      <p:ext uri="{BB962C8B-B14F-4D97-AF65-F5344CB8AC3E}">
        <p14:creationId xmlns:p14="http://schemas.microsoft.com/office/powerpoint/2010/main" val="3143406664"/>
      </p:ext>
    </p:extLst>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DOSSIER PLATFORM (WIPO-CASE, OPD AND PATENTSCOPE) </a:t>
            </a:r>
            <a:endParaRPr lang="en-US" sz="2800" dirty="0"/>
          </a:p>
        </p:txBody>
      </p:sp>
      <p:pic>
        <p:nvPicPr>
          <p:cNvPr id="9523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27388" y="1910605"/>
            <a:ext cx="15367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8144" y="1915006"/>
            <a:ext cx="796828" cy="8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96"/>
          <p:cNvSpPr txBox="1">
            <a:spLocks noChangeArrowheads="1"/>
          </p:cNvSpPr>
          <p:nvPr/>
        </p:nvSpPr>
        <p:spPr bwMode="auto">
          <a:xfrm>
            <a:off x="6955365" y="1973156"/>
            <a:ext cx="2448272" cy="784830"/>
          </a:xfrm>
          <a:prstGeom prst="rect">
            <a:avLst/>
          </a:prstGeom>
          <a:noFill/>
          <a:ln w="9525">
            <a:noFill/>
            <a:miter lim="800000"/>
            <a:headEnd/>
            <a:tailEnd/>
          </a:ln>
        </p:spPr>
        <p:txBody>
          <a:bodyPr wrap="square">
            <a:spAutoFit/>
          </a:bodyPr>
          <a:lstStyle/>
          <a:p>
            <a:pPr>
              <a:spcBef>
                <a:spcPct val="50000"/>
              </a:spcBef>
            </a:pPr>
            <a:r>
              <a:rPr kumimoji="1" lang="en-US" altLang="ja-JP" dirty="0">
                <a:ea typeface="MS PGothic" pitchFamily="34" charset="-128"/>
              </a:rPr>
              <a:t> </a:t>
            </a:r>
            <a:r>
              <a:rPr kumimoji="1" lang="en-US" altLang="ja-JP" sz="1400" dirty="0">
                <a:ea typeface="MS PGothic" pitchFamily="34" charset="-128"/>
              </a:rPr>
              <a:t>Public Users</a:t>
            </a:r>
          </a:p>
          <a:p>
            <a:pPr>
              <a:spcBef>
                <a:spcPct val="50000"/>
              </a:spcBef>
            </a:pPr>
            <a:r>
              <a:rPr kumimoji="1" lang="fr-CH" altLang="ja-JP" sz="1400" dirty="0">
                <a:ea typeface="MS PGothic" pitchFamily="34" charset="-128"/>
              </a:rPr>
              <a:t>(</a:t>
            </a:r>
            <a:r>
              <a:rPr kumimoji="1" lang="fr-CH" altLang="ja-JP" sz="1400" dirty="0" err="1">
                <a:ea typeface="MS PGothic" pitchFamily="34" charset="-128"/>
              </a:rPr>
              <a:t>including</a:t>
            </a:r>
            <a:r>
              <a:rPr kumimoji="1" lang="fr-CH" altLang="ja-JP" sz="1400" dirty="0">
                <a:ea typeface="MS PGothic" pitchFamily="34" charset="-128"/>
              </a:rPr>
              <a:t> IP office </a:t>
            </a:r>
            <a:r>
              <a:rPr kumimoji="1" lang="fr-CH" altLang="ja-JP" sz="1400" dirty="0" err="1">
                <a:ea typeface="MS PGothic" pitchFamily="34" charset="-128"/>
              </a:rPr>
              <a:t>users</a:t>
            </a:r>
            <a:r>
              <a:rPr kumimoji="1" lang="fr-CH" altLang="ja-JP" sz="1400" dirty="0">
                <a:ea typeface="MS PGothic" pitchFamily="34" charset="-128"/>
              </a:rPr>
              <a:t>)</a:t>
            </a:r>
            <a:endParaRPr kumimoji="1" lang="en-US" altLang="ja-JP" sz="1400" dirty="0">
              <a:ea typeface="MS PGothic" pitchFamily="34" charset="-128"/>
            </a:endParaRPr>
          </a:p>
        </p:txBody>
      </p:sp>
      <p:pic>
        <p:nvPicPr>
          <p:cNvPr id="9523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238806"/>
            <a:ext cx="6223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87"/>
          <p:cNvSpPr>
            <a:spLocks noChangeShapeType="1"/>
          </p:cNvSpPr>
          <p:nvPr/>
        </p:nvSpPr>
        <p:spPr bwMode="auto">
          <a:xfrm flipV="1">
            <a:off x="5334000" y="2492896"/>
            <a:ext cx="533400" cy="0"/>
          </a:xfrm>
          <a:prstGeom prst="line">
            <a:avLst/>
          </a:prstGeom>
          <a:noFill/>
          <a:ln w="19050">
            <a:solidFill>
              <a:schemeClr val="tx1"/>
            </a:solidFill>
            <a:round/>
            <a:headEnd type="triangle" w="med" len="med"/>
            <a:tailEnd/>
          </a:ln>
        </p:spPr>
        <p:txBody>
          <a:bodyPr/>
          <a:lstStyle/>
          <a:p>
            <a:endParaRPr lang="en-US"/>
          </a:p>
        </p:txBody>
      </p:sp>
      <p:sp>
        <p:nvSpPr>
          <p:cNvPr id="11" name="Text Box 94"/>
          <p:cNvSpPr txBox="1">
            <a:spLocks noChangeArrowheads="1"/>
          </p:cNvSpPr>
          <p:nvPr/>
        </p:nvSpPr>
        <p:spPr bwMode="auto">
          <a:xfrm>
            <a:off x="2339752" y="2992440"/>
            <a:ext cx="4831637" cy="276999"/>
          </a:xfrm>
          <a:prstGeom prst="rect">
            <a:avLst/>
          </a:prstGeom>
          <a:noFill/>
          <a:ln w="9525">
            <a:noFill/>
            <a:miter lim="800000"/>
            <a:headEnd/>
            <a:tailEnd/>
          </a:ln>
        </p:spPr>
        <p:txBody>
          <a:bodyPr wrap="square">
            <a:spAutoFit/>
          </a:bodyPr>
          <a:lstStyle/>
          <a:p>
            <a:pPr>
              <a:spcBef>
                <a:spcPct val="50000"/>
              </a:spcBef>
            </a:pPr>
            <a:r>
              <a:rPr kumimoji="1" lang="en-US" altLang="ja-JP" sz="1200" dirty="0">
                <a:ea typeface="MS PGothic" pitchFamily="34" charset="-128"/>
              </a:rPr>
              <a:t>Feed dossier  information </a:t>
            </a:r>
            <a:r>
              <a:rPr kumimoji="1" lang="en-US" altLang="ja-JP" sz="1200" dirty="0" smtClean="0">
                <a:ea typeface="MS PGothic" pitchFamily="34" charset="-128"/>
              </a:rPr>
              <a:t>that OPD/CASE Offices </a:t>
            </a:r>
            <a:r>
              <a:rPr kumimoji="1" lang="en-US" altLang="ja-JP" sz="1200" dirty="0">
                <a:ea typeface="MS PGothic" pitchFamily="34" charset="-128"/>
              </a:rPr>
              <a:t>agree to publish</a:t>
            </a:r>
          </a:p>
        </p:txBody>
      </p:sp>
      <p:sp>
        <p:nvSpPr>
          <p:cNvPr id="12" name="AutoShape 5"/>
          <p:cNvSpPr>
            <a:spLocks noChangeArrowheads="1"/>
          </p:cNvSpPr>
          <p:nvPr/>
        </p:nvSpPr>
        <p:spPr bwMode="auto">
          <a:xfrm>
            <a:off x="3810000" y="3861048"/>
            <a:ext cx="1524000" cy="685800"/>
          </a:xfrm>
          <a:prstGeom prst="flowChartAlternateProcess">
            <a:avLst/>
          </a:prstGeom>
          <a:solidFill>
            <a:srgbClr val="FF9999"/>
          </a:solidFill>
          <a:ln w="9525">
            <a:solidFill>
              <a:schemeClr val="tx1"/>
            </a:solidFill>
            <a:miter lim="800000"/>
            <a:headEnd/>
            <a:tailEnd/>
          </a:ln>
        </p:spPr>
        <p:txBody>
          <a:bodyPr wrap="none" anchor="ctr"/>
          <a:lstStyle/>
          <a:p>
            <a:pPr algn="ctr">
              <a:spcBef>
                <a:spcPct val="50000"/>
              </a:spcBef>
            </a:pPr>
            <a:r>
              <a:rPr lang="en-US" altLang="ja-JP" sz="2000" dirty="0">
                <a:ea typeface="MS PGothic" pitchFamily="34" charset="-128"/>
              </a:rPr>
              <a:t>WIPO CASE</a:t>
            </a:r>
            <a:endParaRPr lang="en-US" altLang="ja-JP" dirty="0">
              <a:ea typeface="MS PGothic" pitchFamily="34" charset="-128"/>
            </a:endParaRPr>
          </a:p>
        </p:txBody>
      </p:sp>
      <p:pic>
        <p:nvPicPr>
          <p:cNvPr id="9523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33887" y="2601829"/>
            <a:ext cx="274637" cy="128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62950" y="1693322"/>
            <a:ext cx="6381050" cy="217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6"/>
          <p:cNvSpPr txBox="1">
            <a:spLocks noChangeArrowheads="1"/>
          </p:cNvSpPr>
          <p:nvPr/>
        </p:nvSpPr>
        <p:spPr bwMode="auto">
          <a:xfrm>
            <a:off x="5675238" y="3356992"/>
            <a:ext cx="1733550" cy="276999"/>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Public Domain</a:t>
            </a:r>
          </a:p>
        </p:txBody>
      </p:sp>
      <p:sp>
        <p:nvSpPr>
          <p:cNvPr id="6" name="Rectangle 5"/>
          <p:cNvSpPr/>
          <p:nvPr/>
        </p:nvSpPr>
        <p:spPr>
          <a:xfrm>
            <a:off x="5867400" y="4077661"/>
            <a:ext cx="3074885" cy="461665"/>
          </a:xfrm>
          <a:prstGeom prst="rect">
            <a:avLst/>
          </a:prstGeom>
        </p:spPr>
        <p:txBody>
          <a:bodyPr wrap="square">
            <a:spAutoFit/>
          </a:bodyPr>
          <a:lstStyle/>
          <a:p>
            <a:r>
              <a:rPr kumimoji="1" lang="en-US" sz="1200" dirty="0">
                <a:ea typeface="MS PGothic" pitchFamily="34" charset="-128"/>
              </a:rPr>
              <a:t>Not accessible to the public and for PTO official use only</a:t>
            </a:r>
          </a:p>
        </p:txBody>
      </p:sp>
      <p:sp>
        <p:nvSpPr>
          <p:cNvPr id="17" name="Up Arrow 29"/>
          <p:cNvSpPr>
            <a:spLocks noChangeArrowheads="1"/>
          </p:cNvSpPr>
          <p:nvPr/>
        </p:nvSpPr>
        <p:spPr bwMode="auto">
          <a:xfrm>
            <a:off x="6079295" y="3600092"/>
            <a:ext cx="280170" cy="219674"/>
          </a:xfrm>
          <a:prstGeom prst="up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sp>
        <p:nvSpPr>
          <p:cNvPr id="18" name="Down Arrow 28"/>
          <p:cNvSpPr>
            <a:spLocks noChangeArrowheads="1"/>
          </p:cNvSpPr>
          <p:nvPr/>
        </p:nvSpPr>
        <p:spPr bwMode="auto">
          <a:xfrm>
            <a:off x="6077052" y="3861048"/>
            <a:ext cx="277441" cy="238323"/>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a:spcBef>
                <a:spcPct val="50000"/>
              </a:spcBef>
            </a:pPr>
            <a:endParaRPr lang="en-US"/>
          </a:p>
        </p:txBody>
      </p:sp>
      <p:pic>
        <p:nvPicPr>
          <p:cNvPr id="19" name="Picture 107" descr="j0292020"/>
          <p:cNvPicPr>
            <a:picLocks noChangeAspect="1" noChangeArrowheads="1"/>
          </p:cNvPicPr>
          <p:nvPr/>
        </p:nvPicPr>
        <p:blipFill>
          <a:blip r:embed="rId7"/>
          <a:srcRect/>
          <a:stretch>
            <a:fillRect/>
          </a:stretch>
        </p:blipFill>
        <p:spPr bwMode="auto">
          <a:xfrm>
            <a:off x="6494388" y="4941168"/>
            <a:ext cx="914400" cy="868362"/>
          </a:xfrm>
          <a:prstGeom prst="rect">
            <a:avLst/>
          </a:prstGeom>
          <a:noFill/>
          <a:ln w="9525">
            <a:noFill/>
            <a:miter lim="800000"/>
            <a:headEnd/>
            <a:tailEnd/>
          </a:ln>
        </p:spPr>
      </p:pic>
      <p:sp>
        <p:nvSpPr>
          <p:cNvPr id="20" name="TextBox 2"/>
          <p:cNvSpPr txBox="1">
            <a:spLocks noChangeArrowheads="1"/>
          </p:cNvSpPr>
          <p:nvPr/>
        </p:nvSpPr>
        <p:spPr bwMode="auto">
          <a:xfrm>
            <a:off x="7462184" y="5389748"/>
            <a:ext cx="1708794" cy="461665"/>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CASE participating office</a:t>
            </a:r>
          </a:p>
        </p:txBody>
      </p:sp>
      <p:sp>
        <p:nvSpPr>
          <p:cNvPr id="21" name="Oval 6"/>
          <p:cNvSpPr>
            <a:spLocks noChangeArrowheads="1"/>
          </p:cNvSpPr>
          <p:nvPr/>
        </p:nvSpPr>
        <p:spPr bwMode="auto">
          <a:xfrm>
            <a:off x="4171723" y="5231109"/>
            <a:ext cx="1625942" cy="80645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sz="1400" dirty="0">
                <a:ea typeface="MS PGothic" pitchFamily="34" charset="-128"/>
              </a:rPr>
              <a:t>CASE depositary </a:t>
            </a:r>
          </a:p>
          <a:p>
            <a:pPr algn="ctr">
              <a:spcBef>
                <a:spcPct val="50000"/>
              </a:spcBef>
            </a:pPr>
            <a:r>
              <a:rPr lang="en-US" altLang="ja-JP" sz="1400" dirty="0">
                <a:ea typeface="MS PGothic" pitchFamily="34" charset="-128"/>
              </a:rPr>
              <a:t>System</a:t>
            </a:r>
          </a:p>
        </p:txBody>
      </p:sp>
      <p:sp>
        <p:nvSpPr>
          <p:cNvPr id="22" name="Oval 6"/>
          <p:cNvSpPr>
            <a:spLocks noChangeArrowheads="1"/>
          </p:cNvSpPr>
          <p:nvPr/>
        </p:nvSpPr>
        <p:spPr bwMode="auto">
          <a:xfrm>
            <a:off x="2415681" y="5291434"/>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IPAS+</a:t>
            </a:r>
          </a:p>
        </p:txBody>
      </p:sp>
      <p:cxnSp>
        <p:nvCxnSpPr>
          <p:cNvPr id="23" name="Straight Arrow Connector 2"/>
          <p:cNvCxnSpPr>
            <a:cxnSpLocks noChangeShapeType="1"/>
          </p:cNvCxnSpPr>
          <p:nvPr/>
        </p:nvCxnSpPr>
        <p:spPr bwMode="auto">
          <a:xfrm flipH="1" flipV="1">
            <a:off x="5378933" y="4546848"/>
            <a:ext cx="1330971" cy="610345"/>
          </a:xfrm>
          <a:prstGeom prst="straightConnector1">
            <a:avLst/>
          </a:prstGeom>
          <a:noFill/>
          <a:ln w="19050" algn="ctr">
            <a:solidFill>
              <a:schemeClr val="tx1"/>
            </a:solidFill>
            <a:round/>
            <a:headEnd/>
            <a:tailEnd type="arrow" w="med" len="med"/>
          </a:ln>
        </p:spPr>
      </p:cxnSp>
      <p:cxnSp>
        <p:nvCxnSpPr>
          <p:cNvPr id="27" name="Straight Arrow Connector 4"/>
          <p:cNvCxnSpPr>
            <a:cxnSpLocks noChangeShapeType="1"/>
          </p:cNvCxnSpPr>
          <p:nvPr/>
        </p:nvCxnSpPr>
        <p:spPr bwMode="auto">
          <a:xfrm>
            <a:off x="5346700" y="4449763"/>
            <a:ext cx="1318272" cy="597085"/>
          </a:xfrm>
          <a:prstGeom prst="straightConnector1">
            <a:avLst/>
          </a:prstGeom>
          <a:noFill/>
          <a:ln w="19050" algn="ctr">
            <a:solidFill>
              <a:schemeClr val="tx1"/>
            </a:solidFill>
            <a:round/>
            <a:headEnd/>
            <a:tailEnd type="arrow" w="med" len="med"/>
          </a:ln>
        </p:spPr>
      </p:cxnSp>
      <p:sp>
        <p:nvSpPr>
          <p:cNvPr id="29" name="TextBox 3"/>
          <p:cNvSpPr txBox="1">
            <a:spLocks noChangeArrowheads="1"/>
          </p:cNvSpPr>
          <p:nvPr/>
        </p:nvSpPr>
        <p:spPr bwMode="auto">
          <a:xfrm>
            <a:off x="4171722" y="6165304"/>
            <a:ext cx="3210400" cy="553998"/>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CASE depositary Office using own EDMS</a:t>
            </a:r>
          </a:p>
          <a:p>
            <a:pPr>
              <a:spcBef>
                <a:spcPct val="50000"/>
              </a:spcBef>
            </a:pPr>
            <a:r>
              <a:rPr kumimoji="1" lang="fr-CH" sz="1200" dirty="0" err="1">
                <a:ea typeface="MS PGothic" pitchFamily="34" charset="-128"/>
              </a:rPr>
              <a:t>E.g</a:t>
            </a:r>
            <a:r>
              <a:rPr kumimoji="1" lang="fr-CH" sz="1200" dirty="0">
                <a:ea typeface="MS PGothic" pitchFamily="34" charset="-128"/>
              </a:rPr>
              <a:t>. </a:t>
            </a:r>
            <a:r>
              <a:rPr kumimoji="1" lang="fr-CH" sz="1200" dirty="0" err="1">
                <a:ea typeface="MS PGothic" pitchFamily="34" charset="-128"/>
              </a:rPr>
              <a:t>Australia</a:t>
            </a:r>
            <a:endParaRPr kumimoji="1" lang="en-US" sz="1200" dirty="0">
              <a:ea typeface="MS PGothic" pitchFamily="34" charset="-128"/>
            </a:endParaRPr>
          </a:p>
        </p:txBody>
      </p:sp>
      <p:sp>
        <p:nvSpPr>
          <p:cNvPr id="30" name="TextBox 3"/>
          <p:cNvSpPr txBox="1">
            <a:spLocks noChangeArrowheads="1"/>
          </p:cNvSpPr>
          <p:nvPr/>
        </p:nvSpPr>
        <p:spPr bwMode="auto">
          <a:xfrm>
            <a:off x="2154163" y="6211470"/>
            <a:ext cx="1673225"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CASE depositary Office using IPAS</a:t>
            </a:r>
          </a:p>
        </p:txBody>
      </p:sp>
      <p:cxnSp>
        <p:nvCxnSpPr>
          <p:cNvPr id="31" name="Straight Arrow Connector 30"/>
          <p:cNvCxnSpPr/>
          <p:nvPr/>
        </p:nvCxnSpPr>
        <p:spPr bwMode="auto">
          <a:xfrm flipH="1">
            <a:off x="3115205" y="4597596"/>
            <a:ext cx="806422" cy="670670"/>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bwMode="auto">
          <a:xfrm flipV="1">
            <a:off x="3419872" y="4597596"/>
            <a:ext cx="751850" cy="670671"/>
          </a:xfrm>
          <a:prstGeom prst="straightConnector1">
            <a:avLst/>
          </a:prstGeom>
          <a:ln>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37" name="Straight Arrow Connector 23"/>
          <p:cNvCxnSpPr>
            <a:cxnSpLocks noChangeShapeType="1"/>
            <a:endCxn id="21" idx="0"/>
          </p:cNvCxnSpPr>
          <p:nvPr/>
        </p:nvCxnSpPr>
        <p:spPr bwMode="auto">
          <a:xfrm>
            <a:off x="4708524" y="4597596"/>
            <a:ext cx="276170" cy="633513"/>
          </a:xfrm>
          <a:prstGeom prst="straightConnector1">
            <a:avLst/>
          </a:prstGeom>
          <a:noFill/>
          <a:ln w="28575" algn="ctr">
            <a:solidFill>
              <a:schemeClr val="tx1"/>
            </a:solidFill>
            <a:round/>
            <a:headEnd/>
            <a:tailEnd type="arrow" w="med" len="med"/>
          </a:ln>
        </p:spPr>
      </p:cxnSp>
      <p:cxnSp>
        <p:nvCxnSpPr>
          <p:cNvPr id="40" name="Straight Arrow Connector 39"/>
          <p:cNvCxnSpPr/>
          <p:nvPr/>
        </p:nvCxnSpPr>
        <p:spPr bwMode="auto">
          <a:xfrm flipH="1" flipV="1">
            <a:off x="5043601" y="4584006"/>
            <a:ext cx="290398" cy="684261"/>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pic>
        <p:nvPicPr>
          <p:cNvPr id="43" name="Picture 107" descr="j0292020"/>
          <p:cNvPicPr>
            <a:picLocks noChangeAspect="1" noChangeArrowheads="1"/>
          </p:cNvPicPr>
          <p:nvPr/>
        </p:nvPicPr>
        <p:blipFill>
          <a:blip r:embed="rId7"/>
          <a:srcRect/>
          <a:stretch>
            <a:fillRect/>
          </a:stretch>
        </p:blipFill>
        <p:spPr bwMode="auto">
          <a:xfrm>
            <a:off x="611560" y="4829911"/>
            <a:ext cx="914400" cy="868363"/>
          </a:xfrm>
          <a:prstGeom prst="rect">
            <a:avLst/>
          </a:prstGeom>
          <a:noFill/>
          <a:ln w="9525">
            <a:noFill/>
            <a:miter lim="800000"/>
            <a:headEnd/>
            <a:tailEnd/>
          </a:ln>
        </p:spPr>
      </p:pic>
      <p:sp>
        <p:nvSpPr>
          <p:cNvPr id="44" name="TextBox 1"/>
          <p:cNvSpPr txBox="1">
            <a:spLocks noChangeArrowheads="1"/>
          </p:cNvSpPr>
          <p:nvPr/>
        </p:nvSpPr>
        <p:spPr bwMode="auto">
          <a:xfrm>
            <a:off x="0" y="5806726"/>
            <a:ext cx="2133600" cy="461665"/>
          </a:xfrm>
          <a:prstGeom prst="rect">
            <a:avLst/>
          </a:prstGeom>
          <a:noFill/>
          <a:ln w="9525">
            <a:noFill/>
            <a:miter lim="800000"/>
            <a:headEnd/>
            <a:tailEnd/>
          </a:ln>
        </p:spPr>
        <p:txBody>
          <a:bodyPr>
            <a:spAutoFit/>
          </a:bodyPr>
          <a:lstStyle/>
          <a:p>
            <a:pPr>
              <a:spcBef>
                <a:spcPct val="50000"/>
              </a:spcBef>
            </a:pPr>
            <a:r>
              <a:rPr kumimoji="1" lang="en-US" sz="1200" dirty="0">
                <a:ea typeface="MS PGothic" pitchFamily="34" charset="-128"/>
              </a:rPr>
              <a:t>Examiner of IP5 Office participating in WPO/CASE </a:t>
            </a:r>
          </a:p>
        </p:txBody>
      </p:sp>
      <p:pic>
        <p:nvPicPr>
          <p:cNvPr id="45" name="Picture 107" descr="j0292020"/>
          <p:cNvPicPr>
            <a:picLocks noChangeAspect="1" noChangeArrowheads="1"/>
          </p:cNvPicPr>
          <p:nvPr/>
        </p:nvPicPr>
        <p:blipFill>
          <a:blip r:embed="rId7"/>
          <a:srcRect/>
          <a:stretch>
            <a:fillRect/>
          </a:stretch>
        </p:blipFill>
        <p:spPr bwMode="auto">
          <a:xfrm>
            <a:off x="395536" y="3236903"/>
            <a:ext cx="914400" cy="868363"/>
          </a:xfrm>
          <a:prstGeom prst="rect">
            <a:avLst/>
          </a:prstGeom>
          <a:noFill/>
          <a:ln w="9525">
            <a:noFill/>
            <a:miter lim="800000"/>
            <a:headEnd/>
            <a:tailEnd/>
          </a:ln>
        </p:spPr>
      </p:pic>
      <p:sp>
        <p:nvSpPr>
          <p:cNvPr id="46" name="TextBox 1"/>
          <p:cNvSpPr txBox="1">
            <a:spLocks noChangeArrowheads="1"/>
          </p:cNvSpPr>
          <p:nvPr/>
        </p:nvSpPr>
        <p:spPr bwMode="auto">
          <a:xfrm>
            <a:off x="-21907" y="2238527"/>
            <a:ext cx="1378710" cy="830997"/>
          </a:xfrm>
          <a:prstGeom prst="rect">
            <a:avLst/>
          </a:prstGeom>
          <a:noFill/>
          <a:ln w="9525">
            <a:noFill/>
            <a:miter lim="800000"/>
            <a:headEnd/>
            <a:tailEnd/>
          </a:ln>
        </p:spPr>
        <p:txBody>
          <a:bodyPr wrap="square">
            <a:spAutoFit/>
          </a:bodyPr>
          <a:lstStyle/>
          <a:p>
            <a:pPr>
              <a:spcBef>
                <a:spcPct val="50000"/>
              </a:spcBef>
            </a:pPr>
            <a:r>
              <a:rPr kumimoji="1" lang="en-US" sz="1200" dirty="0">
                <a:ea typeface="MS PGothic" pitchFamily="34" charset="-128"/>
              </a:rPr>
              <a:t>Examiner of IP5 Office not participating in WPO/CASE </a:t>
            </a:r>
          </a:p>
        </p:txBody>
      </p:sp>
      <p:sp>
        <p:nvSpPr>
          <p:cNvPr id="47" name="Oval 7"/>
          <p:cNvSpPr>
            <a:spLocks noChangeArrowheads="1"/>
          </p:cNvSpPr>
          <p:nvPr/>
        </p:nvSpPr>
        <p:spPr bwMode="auto">
          <a:xfrm>
            <a:off x="1249692" y="2576540"/>
            <a:ext cx="982949" cy="557256"/>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sp>
        <p:nvSpPr>
          <p:cNvPr id="48" name="Oval 7"/>
          <p:cNvSpPr>
            <a:spLocks noChangeArrowheads="1"/>
          </p:cNvSpPr>
          <p:nvPr/>
        </p:nvSpPr>
        <p:spPr bwMode="auto">
          <a:xfrm>
            <a:off x="1456858" y="3600092"/>
            <a:ext cx="1371600" cy="685800"/>
          </a:xfrm>
          <a:prstGeom prst="ellipse">
            <a:avLst/>
          </a:prstGeom>
          <a:solidFill>
            <a:srgbClr val="66CCFF"/>
          </a:solidFill>
          <a:ln w="9525">
            <a:solidFill>
              <a:schemeClr val="tx1"/>
            </a:solidFill>
            <a:round/>
            <a:headEnd/>
            <a:tailEnd/>
          </a:ln>
        </p:spPr>
        <p:txBody>
          <a:bodyPr wrap="none" anchor="ctr"/>
          <a:lstStyle/>
          <a:p>
            <a:pPr algn="ctr">
              <a:spcBef>
                <a:spcPct val="50000"/>
              </a:spcBef>
            </a:pPr>
            <a:r>
              <a:rPr lang="en-US" altLang="ja-JP" dirty="0">
                <a:ea typeface="MS PGothic" pitchFamily="34" charset="-128"/>
              </a:rPr>
              <a:t>OPD</a:t>
            </a:r>
          </a:p>
        </p:txBody>
      </p:sp>
      <p:cxnSp>
        <p:nvCxnSpPr>
          <p:cNvPr id="49" name="Straight Arrow Connector 48"/>
          <p:cNvCxnSpPr>
            <a:endCxn id="48" idx="6"/>
          </p:cNvCxnSpPr>
          <p:nvPr/>
        </p:nvCxnSpPr>
        <p:spPr bwMode="auto">
          <a:xfrm flipH="1" flipV="1">
            <a:off x="2828458" y="3942992"/>
            <a:ext cx="981542" cy="195623"/>
          </a:xfrm>
          <a:prstGeom prst="straightConnector1">
            <a:avLst/>
          </a:prstGeom>
          <a:ln>
            <a:headEnd type="none" w="med" len="med"/>
            <a:tailEnd type="arrow"/>
          </a:ln>
          <a:extLst/>
        </p:spPr>
        <p:style>
          <a:lnRef idx="2">
            <a:schemeClr val="accent4"/>
          </a:lnRef>
          <a:fillRef idx="0">
            <a:schemeClr val="accent4"/>
          </a:fillRef>
          <a:effectRef idx="1">
            <a:schemeClr val="accent4"/>
          </a:effectRef>
          <a:fontRef idx="minor">
            <a:schemeClr val="tx1"/>
          </a:fontRef>
        </p:style>
      </p:cxnSp>
      <p:pic>
        <p:nvPicPr>
          <p:cNvPr id="53"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67791" y="4092703"/>
            <a:ext cx="1253836" cy="44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Line 106"/>
          <p:cNvSpPr>
            <a:spLocks noChangeShapeType="1"/>
          </p:cNvSpPr>
          <p:nvPr/>
        </p:nvSpPr>
        <p:spPr bwMode="auto">
          <a:xfrm rot="19800000" flipH="1">
            <a:off x="930380" y="4335576"/>
            <a:ext cx="963620" cy="295322"/>
          </a:xfrm>
          <a:prstGeom prst="line">
            <a:avLst/>
          </a:prstGeom>
          <a:noFill/>
          <a:ln w="19050">
            <a:solidFill>
              <a:schemeClr val="tx1"/>
            </a:solidFill>
            <a:round/>
            <a:headEnd type="triangle" w="med" len="med"/>
            <a:tailEnd/>
          </a:ln>
        </p:spPr>
        <p:txBody>
          <a:bodyPr/>
          <a:lstStyle/>
          <a:p>
            <a:endParaRPr lang="en-US"/>
          </a:p>
        </p:txBody>
      </p:sp>
      <p:sp>
        <p:nvSpPr>
          <p:cNvPr id="56" name="Line 105"/>
          <p:cNvSpPr>
            <a:spLocks noChangeShapeType="1"/>
          </p:cNvSpPr>
          <p:nvPr/>
        </p:nvSpPr>
        <p:spPr bwMode="auto">
          <a:xfrm rot="19800000" flipH="1">
            <a:off x="1195452" y="4505676"/>
            <a:ext cx="822309" cy="237594"/>
          </a:xfrm>
          <a:prstGeom prst="line">
            <a:avLst/>
          </a:prstGeom>
          <a:noFill/>
          <a:ln w="19050">
            <a:solidFill>
              <a:schemeClr val="tx1"/>
            </a:solidFill>
            <a:round/>
            <a:headEnd/>
            <a:tailEnd type="triangle" w="med" len="med"/>
          </a:ln>
        </p:spPr>
        <p:txBody>
          <a:bodyPr/>
          <a:lstStyle/>
          <a:p>
            <a:endParaRPr lang="en-US"/>
          </a:p>
        </p:txBody>
      </p:sp>
      <p:cxnSp>
        <p:nvCxnSpPr>
          <p:cNvPr id="57" name="Straight Arrow Connector 56"/>
          <p:cNvCxnSpPr/>
          <p:nvPr/>
        </p:nvCxnSpPr>
        <p:spPr bwMode="auto">
          <a:xfrm>
            <a:off x="1677988" y="3171021"/>
            <a:ext cx="150812" cy="485775"/>
          </a:xfrm>
          <a:prstGeom prst="straightConnector1">
            <a:avLst/>
          </a:prstGeom>
          <a:ln w="28575">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58" name="Straight Arrow Connector 20"/>
          <p:cNvCxnSpPr>
            <a:cxnSpLocks noChangeShapeType="1"/>
          </p:cNvCxnSpPr>
          <p:nvPr/>
        </p:nvCxnSpPr>
        <p:spPr bwMode="auto">
          <a:xfrm flipH="1" flipV="1">
            <a:off x="1903281" y="3124984"/>
            <a:ext cx="182562" cy="546100"/>
          </a:xfrm>
          <a:prstGeom prst="straightConnector1">
            <a:avLst/>
          </a:prstGeom>
          <a:noFill/>
          <a:ln w="28575" algn="ctr">
            <a:solidFill>
              <a:schemeClr val="tx1"/>
            </a:solidFill>
            <a:round/>
            <a:headEnd/>
            <a:tailEnd type="arrow" w="med" len="med"/>
          </a:ln>
        </p:spPr>
      </p:cxnSp>
    </p:spTree>
    <p:extLst>
      <p:ext uri="{BB962C8B-B14F-4D97-AF65-F5344CB8AC3E}">
        <p14:creationId xmlns:p14="http://schemas.microsoft.com/office/powerpoint/2010/main" val="4018554373"/>
      </p:ext>
    </p:extLst>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GLOBAL DATABASES, TOOLS, AND PLATFORMS FOR IP BUSINESS (FREE) </a:t>
            </a:r>
            <a:endParaRPr lang="en-US" sz="2800" dirty="0"/>
          </a:p>
        </p:txBody>
      </p:sp>
      <p:sp>
        <p:nvSpPr>
          <p:cNvPr id="3" name="Content Placeholder 2"/>
          <p:cNvSpPr>
            <a:spLocks noGrp="1"/>
          </p:cNvSpPr>
          <p:nvPr>
            <p:ph idx="1"/>
          </p:nvPr>
        </p:nvSpPr>
        <p:spPr>
          <a:xfrm>
            <a:off x="971600" y="1916832"/>
            <a:ext cx="7941568" cy="4352925"/>
          </a:xfrm>
        </p:spPr>
        <p:txBody>
          <a:bodyPr/>
          <a:lstStyle/>
          <a:p>
            <a:r>
              <a:rPr lang="en-US" sz="1800" dirty="0" smtClean="0"/>
              <a:t>PATENTSCOPE</a:t>
            </a:r>
          </a:p>
          <a:p>
            <a:pPr marL="0" indent="0">
              <a:buNone/>
            </a:pPr>
            <a:r>
              <a:rPr lang="en-US" sz="1800" dirty="0" smtClean="0"/>
              <a:t> </a:t>
            </a:r>
          </a:p>
          <a:p>
            <a:r>
              <a:rPr lang="en-US" sz="1800" dirty="0" smtClean="0"/>
              <a:t>Global </a:t>
            </a:r>
            <a:r>
              <a:rPr lang="en-US" sz="1800" dirty="0"/>
              <a:t>Brand </a:t>
            </a:r>
            <a:r>
              <a:rPr lang="en-US" sz="1800" dirty="0" smtClean="0"/>
              <a:t>Database</a:t>
            </a:r>
          </a:p>
          <a:p>
            <a:pPr marL="0" indent="0">
              <a:buNone/>
            </a:pPr>
            <a:endParaRPr lang="en-US" sz="1800" dirty="0" smtClean="0"/>
          </a:p>
          <a:p>
            <a:r>
              <a:rPr lang="en-US" sz="1800" dirty="0" smtClean="0"/>
              <a:t>Global Design Database (coming soon!)</a:t>
            </a:r>
          </a:p>
          <a:p>
            <a:pPr marL="0" indent="0">
              <a:buNone/>
            </a:pPr>
            <a:endParaRPr lang="en-US" sz="1800" dirty="0" smtClean="0"/>
          </a:p>
          <a:p>
            <a:r>
              <a:rPr lang="en-US" sz="1800" dirty="0" smtClean="0"/>
              <a:t>WIPO Lex</a:t>
            </a:r>
          </a:p>
          <a:p>
            <a:pPr marL="0" indent="0">
              <a:buNone/>
            </a:pPr>
            <a:endParaRPr lang="en-US" sz="1800" dirty="0" smtClean="0"/>
          </a:p>
          <a:p>
            <a:r>
              <a:rPr lang="en-US" sz="1800" dirty="0" smtClean="0"/>
              <a:t>WIPO </a:t>
            </a:r>
            <a:r>
              <a:rPr lang="en-US" sz="1800" dirty="0"/>
              <a:t>IPAS, WIPO </a:t>
            </a:r>
            <a:r>
              <a:rPr lang="en-US" sz="1800" dirty="0" smtClean="0"/>
              <a:t>DAS</a:t>
            </a:r>
          </a:p>
          <a:p>
            <a:pPr marL="0" indent="0">
              <a:buNone/>
            </a:pPr>
            <a:endParaRPr lang="en-US" sz="1800" dirty="0" smtClean="0"/>
          </a:p>
          <a:p>
            <a:r>
              <a:rPr lang="en-US" sz="1800" dirty="0" smtClean="0"/>
              <a:t>WIPO CASE</a:t>
            </a:r>
          </a:p>
          <a:p>
            <a:pPr marL="0" indent="0">
              <a:buNone/>
            </a:pPr>
            <a:endParaRPr lang="en-US" sz="1800" dirty="0" smtClean="0"/>
          </a:p>
          <a:p>
            <a:r>
              <a:rPr lang="en-US" sz="1800" dirty="0" smtClean="0"/>
              <a:t>WIPO </a:t>
            </a:r>
            <a:r>
              <a:rPr lang="en-US" sz="1800" dirty="0"/>
              <a:t>GREEN</a:t>
            </a:r>
          </a:p>
          <a:p>
            <a:endParaRPr lang="en-US" dirty="0"/>
          </a:p>
        </p:txBody>
      </p:sp>
      <p:sp>
        <p:nvSpPr>
          <p:cNvPr id="4" name="Right Arrow 3"/>
          <p:cNvSpPr/>
          <p:nvPr/>
        </p:nvSpPr>
        <p:spPr bwMode="auto">
          <a:xfrm>
            <a:off x="251520" y="5935505"/>
            <a:ext cx="432048" cy="288032"/>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16416687"/>
      </p:ext>
    </p:extLst>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412776"/>
            <a:ext cx="8362950" cy="4713387"/>
          </a:xfrm>
        </p:spPr>
        <p:txBody>
          <a:bodyPr/>
          <a:lstStyle/>
          <a:p>
            <a:pPr eaLnBrk="1" hangingPunct="1"/>
            <a:endParaRPr lang="en-US" altLang="en-US" sz="1600" dirty="0" smtClean="0">
              <a:ea typeface="MS PGothic" pitchFamily="34" charset="-128"/>
            </a:endParaRPr>
          </a:p>
          <a:p>
            <a:pPr eaLnBrk="1" hangingPunct="1"/>
            <a:r>
              <a:rPr lang="en-US" altLang="en-US" sz="1800" dirty="0" smtClean="0">
                <a:ea typeface="MS PGothic" pitchFamily="34" charset="-128"/>
              </a:rPr>
              <a:t>Broad aims:</a:t>
            </a:r>
          </a:p>
          <a:p>
            <a:pPr marL="0" indent="0" eaLnBrk="1" hangingPunct="1">
              <a:buNone/>
            </a:pPr>
            <a:endParaRPr lang="en-US" altLang="en-US" dirty="0" smtClean="0">
              <a:ea typeface="MS PGothic" pitchFamily="34" charset="-128"/>
            </a:endParaRPr>
          </a:p>
          <a:p>
            <a:pPr lvl="1" eaLnBrk="1" hangingPunct="1">
              <a:lnSpc>
                <a:spcPct val="150000"/>
              </a:lnSpc>
              <a:buFontTx/>
              <a:buChar char="-"/>
            </a:pPr>
            <a:r>
              <a:rPr lang="en-US" altLang="en-US" sz="1600" dirty="0" smtClean="0">
                <a:ea typeface="MS PGothic" pitchFamily="34" charset="-128"/>
              </a:rPr>
              <a:t>Match-making for technology transfer and collaborations</a:t>
            </a:r>
          </a:p>
          <a:p>
            <a:pPr lvl="1" eaLnBrk="1" hangingPunct="1">
              <a:lnSpc>
                <a:spcPct val="150000"/>
              </a:lnSpc>
              <a:buFontTx/>
              <a:buChar char="-"/>
            </a:pPr>
            <a:r>
              <a:rPr lang="en-US" altLang="en-US" sz="1600" dirty="0" smtClean="0">
                <a:ea typeface="MS PGothic" pitchFamily="34" charset="-128"/>
              </a:rPr>
              <a:t>Reduce transaction costs</a:t>
            </a:r>
          </a:p>
          <a:p>
            <a:pPr lvl="1" eaLnBrk="1" hangingPunct="1">
              <a:lnSpc>
                <a:spcPct val="150000"/>
              </a:lnSpc>
              <a:buFontTx/>
              <a:buChar char="-"/>
            </a:pPr>
            <a:r>
              <a:rPr lang="en-US" altLang="en-US" sz="1600" dirty="0" smtClean="0">
                <a:ea typeface="MS PGothic" pitchFamily="34" charset="-128"/>
              </a:rPr>
              <a:t>Build on comparative advantages of multi-stakeholder approaches</a:t>
            </a:r>
          </a:p>
          <a:p>
            <a:pPr lvl="1" eaLnBrk="1" hangingPunct="1">
              <a:lnSpc>
                <a:spcPct val="150000"/>
              </a:lnSpc>
              <a:buFontTx/>
              <a:buChar char="-"/>
            </a:pPr>
            <a:r>
              <a:rPr lang="en-US" altLang="en-US" sz="1600" dirty="0" smtClean="0">
                <a:ea typeface="MS PGothic" pitchFamily="34" charset="-128"/>
              </a:rPr>
              <a:t>Demonstrate practical means for the global policy issues</a:t>
            </a:r>
          </a:p>
          <a:p>
            <a:pPr marL="457200" lvl="1" indent="0" eaLnBrk="1" hangingPunct="1">
              <a:buNone/>
            </a:pPr>
            <a:endParaRPr lang="en-US" altLang="en-US" sz="2000" dirty="0" smtClean="0">
              <a:ea typeface="MS PGothic" pitchFamily="34" charset="-128"/>
            </a:endParaRPr>
          </a:p>
          <a:p>
            <a:pPr lvl="1" eaLnBrk="1" hangingPunct="1">
              <a:buFontTx/>
              <a:buNone/>
            </a:pPr>
            <a:endParaRPr lang="en-US" altLang="en-US" sz="1000" dirty="0" smtClean="0">
              <a:ea typeface="MS PGothic" pitchFamily="34" charset="-128"/>
            </a:endParaRPr>
          </a:p>
          <a:p>
            <a:pPr eaLnBrk="1" hangingPunct="1"/>
            <a:r>
              <a:rPr lang="en-US" altLang="en-US" sz="1800" dirty="0" smtClean="0">
                <a:ea typeface="MS PGothic" pitchFamily="34" charset="-128"/>
              </a:rPr>
              <a:t>Based on the recognition that:</a:t>
            </a:r>
          </a:p>
          <a:p>
            <a:pPr marL="0" indent="0" eaLnBrk="1" hangingPunct="1">
              <a:buNone/>
            </a:pPr>
            <a:endParaRPr lang="en-US" altLang="en-US" sz="1800" dirty="0" smtClean="0">
              <a:ea typeface="MS PGothic" pitchFamily="34" charset="-128"/>
            </a:endParaRPr>
          </a:p>
          <a:p>
            <a:pPr marL="742950" lvl="2" indent="-342900" eaLnBrk="1" hangingPunct="1">
              <a:lnSpc>
                <a:spcPct val="150000"/>
              </a:lnSpc>
              <a:buFontTx/>
              <a:buChar char="-"/>
            </a:pPr>
            <a:r>
              <a:rPr lang="en-US" altLang="en-US" sz="1600" dirty="0" smtClean="0">
                <a:ea typeface="MS PGothic" pitchFamily="34" charset="-128"/>
              </a:rPr>
              <a:t>Users want access to technologies, not just patent rights</a:t>
            </a:r>
          </a:p>
          <a:p>
            <a:pPr marL="742950" lvl="2" indent="-342900" eaLnBrk="1" hangingPunct="1">
              <a:lnSpc>
                <a:spcPct val="150000"/>
              </a:lnSpc>
              <a:buFontTx/>
              <a:buChar char="-"/>
            </a:pPr>
            <a:r>
              <a:rPr lang="en-US" altLang="en-US" sz="1600" dirty="0" smtClean="0">
                <a:ea typeface="MS PGothic" pitchFamily="34" charset="-128"/>
              </a:rPr>
              <a:t>Collaboration (e.g. training) is crucial to tech transfer </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2339752" y="548680"/>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432897"/>
      </p:ext>
    </p:extLst>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778" y="1124744"/>
            <a:ext cx="8581912" cy="4856981"/>
          </a:xfrm>
        </p:spPr>
        <p:txBody>
          <a:bodyPr/>
          <a:lstStyle/>
          <a:p>
            <a:pPr algn="just" eaLnBrk="1" hangingPunct="1">
              <a:lnSpc>
                <a:spcPct val="150000"/>
              </a:lnSpc>
            </a:pPr>
            <a:r>
              <a:rPr lang="en-US" sz="1600" dirty="0" smtClean="0"/>
              <a:t>A global database allowing users to make </a:t>
            </a:r>
            <a:r>
              <a:rPr lang="en-US" sz="1600" dirty="0"/>
              <a:t>green technologies available for licensing or partnership, enter technology needs, search for technologies and </a:t>
            </a:r>
            <a:r>
              <a:rPr lang="en-US" sz="1600" dirty="0" smtClean="0"/>
              <a:t>needs</a:t>
            </a:r>
          </a:p>
          <a:p>
            <a:pPr marL="0" indent="0" algn="just" eaLnBrk="1" hangingPunct="1">
              <a:lnSpc>
                <a:spcPct val="150000"/>
              </a:lnSpc>
              <a:buNone/>
            </a:pPr>
            <a:endParaRPr lang="en-US" sz="1800" dirty="0" smtClean="0"/>
          </a:p>
          <a:p>
            <a:pPr algn="just" eaLnBrk="1" hangingPunct="1">
              <a:lnSpc>
                <a:spcPct val="150000"/>
              </a:lnSpc>
            </a:pPr>
            <a:r>
              <a:rPr lang="en-US" sz="1600" dirty="0" smtClean="0"/>
              <a:t>Started a pilot with Japan Intellectual Property Association in 2011</a:t>
            </a:r>
          </a:p>
          <a:p>
            <a:pPr marL="0" indent="0" algn="just" eaLnBrk="1" hangingPunct="1">
              <a:lnSpc>
                <a:spcPct val="150000"/>
              </a:lnSpc>
              <a:buNone/>
            </a:pPr>
            <a:endParaRPr lang="en-US" sz="1600" dirty="0" smtClean="0"/>
          </a:p>
          <a:p>
            <a:pPr algn="just" eaLnBrk="1" hangingPunct="1">
              <a:lnSpc>
                <a:spcPct val="150000"/>
              </a:lnSpc>
            </a:pPr>
            <a:r>
              <a:rPr lang="en-US" sz="1600" dirty="0" smtClean="0"/>
              <a:t>Launched </a:t>
            </a:r>
            <a:r>
              <a:rPr lang="en-US" sz="1600" dirty="0"/>
              <a:t>in November </a:t>
            </a:r>
            <a:r>
              <a:rPr lang="en-US" sz="1600" dirty="0" smtClean="0"/>
              <a:t>2013</a:t>
            </a:r>
          </a:p>
          <a:p>
            <a:pPr marL="0" indent="0" algn="just" eaLnBrk="1" hangingPunct="1">
              <a:lnSpc>
                <a:spcPct val="150000"/>
              </a:lnSpc>
              <a:buNone/>
            </a:pPr>
            <a:endParaRPr lang="en-US" sz="1600" dirty="0" smtClean="0"/>
          </a:p>
          <a:p>
            <a:pPr algn="just" eaLnBrk="1" hangingPunct="1">
              <a:lnSpc>
                <a:spcPct val="150000"/>
              </a:lnSpc>
            </a:pPr>
            <a:r>
              <a:rPr lang="en-US" sz="1600" dirty="0" smtClean="0"/>
              <a:t>as of April 2014, over 800 offers</a:t>
            </a:r>
          </a:p>
          <a:p>
            <a:pPr marL="0" indent="0" algn="just" eaLnBrk="1" hangingPunct="1">
              <a:lnSpc>
                <a:spcPct val="150000"/>
              </a:lnSpc>
              <a:buNone/>
            </a:pPr>
            <a:endParaRPr lang="en-US" sz="1600" dirty="0" smtClean="0"/>
          </a:p>
          <a:p>
            <a:pPr algn="just" eaLnBrk="1" hangingPunct="1">
              <a:lnSpc>
                <a:spcPct val="150000"/>
              </a:lnSpc>
            </a:pPr>
            <a:r>
              <a:rPr lang="en-US" sz="1600" dirty="0" smtClean="0"/>
              <a:t>Green tech providing companies in Germany, Japan, US etc.</a:t>
            </a:r>
          </a:p>
          <a:p>
            <a:pPr marL="0" indent="0" algn="just" eaLnBrk="1" hangingPunct="1">
              <a:lnSpc>
                <a:spcPct val="150000"/>
              </a:lnSpc>
              <a:buNone/>
            </a:pPr>
            <a:endParaRPr lang="en-US" sz="1600" dirty="0" smtClean="0"/>
          </a:p>
          <a:p>
            <a:pPr algn="just" eaLnBrk="1" hangingPunct="1">
              <a:lnSpc>
                <a:spcPct val="150000"/>
              </a:lnSpc>
            </a:pPr>
            <a:r>
              <a:rPr lang="en-US" sz="1600" dirty="0" smtClean="0"/>
              <a:t>Partners include companies, universities, UN agencies, governments, IPOs, NGOs, etc.</a:t>
            </a:r>
            <a:endParaRPr lang="en-US" sz="1600"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t="62749" b="22154"/>
          <a:stretch>
            <a:fillRect/>
          </a:stretch>
        </p:blipFill>
        <p:spPr bwMode="auto">
          <a:xfrm>
            <a:off x="2387191" y="330907"/>
            <a:ext cx="4383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90347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28800"/>
          </a:xfrm>
        </p:spPr>
        <p:txBody>
          <a:bodyPr/>
          <a:lstStyle/>
          <a:p>
            <a:pPr algn="ctr">
              <a:defRPr/>
            </a:pPr>
            <a:r>
              <a:rPr lang="en-US" sz="2800" dirty="0" smtClean="0">
                <a:latin typeface="+mn-lt"/>
                <a:ea typeface="+mj-ea"/>
                <a:cs typeface="Times New Roman"/>
              </a:rPr>
              <a:t>TRATTATO DI MARRAKESH</a:t>
            </a:r>
            <a:br>
              <a:rPr lang="en-US" sz="2800" dirty="0" smtClean="0">
                <a:latin typeface="+mn-lt"/>
                <a:ea typeface="+mj-ea"/>
                <a:cs typeface="Times New Roman"/>
              </a:rPr>
            </a:br>
            <a:r>
              <a:rPr lang="en-US" sz="2800" dirty="0" smtClean="0">
                <a:latin typeface="+mn-lt"/>
                <a:ea typeface="+mj-ea"/>
                <a:cs typeface="Times New Roman"/>
              </a:rPr>
              <a:t>ACCESSO AI LIBRI PER LE PERSONE NON-VEDENTI </a:t>
            </a:r>
            <a:endParaRPr lang="en-US" sz="2800" dirty="0">
              <a:latin typeface="+mn-lt"/>
              <a:ea typeface="+mj-ea"/>
            </a:endParaRPr>
          </a:p>
        </p:txBody>
      </p:sp>
      <p:pic>
        <p:nvPicPr>
          <p:cNvPr id="4" name="Espace réservé du contenu 20" descr="DSCF2517-e1372047581598.jpg"/>
          <p:cNvPicPr>
            <a:picLocks noGrp="1"/>
          </p:cNvPicPr>
          <p:nvPr/>
        </p:nvPicPr>
        <p:blipFill>
          <a:blip r:embed="rId2" cstate="email">
            <a:extLst>
              <a:ext uri="{28A0092B-C50C-407E-A947-70E740481C1C}">
                <a14:useLocalDpi xmlns:a14="http://schemas.microsoft.com/office/drawing/2010/main" val="0"/>
              </a:ext>
            </a:extLst>
          </a:blip>
          <a:srcRect l="17026" r="17026"/>
          <a:stretch>
            <a:fillRect/>
          </a:stretch>
        </p:blipFill>
        <p:spPr>
          <a:xfrm>
            <a:off x="4724399" y="2057400"/>
            <a:ext cx="3960000" cy="3780000"/>
          </a:xfrm>
          <a:prstGeom prst="rect">
            <a:avLst/>
          </a:prstGeom>
          <a:ln>
            <a:noFill/>
          </a:ln>
          <a:effectLst>
            <a:softEdge rad="112500"/>
          </a:effectLst>
        </p:spPr>
      </p:pic>
      <p:pic>
        <p:nvPicPr>
          <p:cNvPr id="5" name="Espace réservé du contenu 15" descr="images.jpg"/>
          <p:cNvPicPr>
            <a:picLocks noGrp="1" noChangeAspect="1"/>
          </p:cNvPicPr>
          <p:nvPr/>
        </p:nvPicPr>
        <p:blipFill>
          <a:blip r:embed="rId3">
            <a:extLst>
              <a:ext uri="{28A0092B-C50C-407E-A947-70E740481C1C}">
                <a14:useLocalDpi xmlns:a14="http://schemas.microsoft.com/office/drawing/2010/main" val="0"/>
              </a:ext>
            </a:extLst>
          </a:blip>
          <a:srcRect t="12446" b="12446"/>
          <a:stretch>
            <a:fillRect/>
          </a:stretch>
        </p:blipFill>
        <p:spPr>
          <a:xfrm>
            <a:off x="381000" y="2057400"/>
            <a:ext cx="3938496" cy="3780000"/>
          </a:xfrm>
          <a:prstGeom prst="rect">
            <a:avLst/>
          </a:prstGeom>
          <a:ln>
            <a:noFill/>
          </a:ln>
          <a:effectLst>
            <a:softEdge rad="112500"/>
          </a:effectLst>
        </p:spPr>
      </p:pic>
    </p:spTree>
    <p:extLst>
      <p:ext uri="{BB962C8B-B14F-4D97-AF65-F5344CB8AC3E}">
        <p14:creationId xmlns:p14="http://schemas.microsoft.com/office/powerpoint/2010/main" val="2979939520"/>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3" descr="cid:b9ccf605-b1d0-4a84-94a0-2843a2ba8075@ictsd.local"/>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3" descr="D:\Users\wai\AppData\Local\Microsoft\Windows\Temporary Internet Files\Content.Word\300x98px-FICPI_w_1col_pos_left.png"/>
          <p:cNvPicPr>
            <a:picLocks noChangeAspect="1" noChangeArrowheads="1"/>
          </p:cNvPicPr>
          <p:nvPr/>
        </p:nvPicPr>
        <p:blipFill>
          <a:blip r:embed="rId4">
            <a:extLst>
              <a:ext uri="{28A0092B-C50C-407E-A947-70E740481C1C}">
                <a14:useLocalDpi xmlns:a14="http://schemas.microsoft.com/office/drawing/2010/main" val="0"/>
              </a:ext>
            </a:extLst>
          </a:blip>
          <a:srcRect r="64993"/>
          <a:stretch>
            <a:fillRect/>
          </a:stretch>
        </p:blipFill>
        <p:spPr bwMode="auto">
          <a:xfrm>
            <a:off x="6546850" y="1720850"/>
            <a:ext cx="9509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9" descr="D:\Users\wai\AppData\Local\Microsoft\Windows\Temporary Internet Files\Content.Outlook\NMWM43F2\logo_solb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N:\ORGgcd\Shared\_WIPO Green\Communications\Partner logo &amp; text\AUTM_4C_wTa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N:\ORGgcd\Shared\_WIPO Green\Communications\Partner logo &amp; text\cickeny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N:\ORGgcd\Shared\_WIPO Green\Communications\Partner logo &amp; text\CIP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N:\ORGgcd\Shared\_WIPO Green\Communications\Partner logo &amp; text\EcoMachines Logo - high resolution (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N:\ORGgcd\Shared\_WIPO Green\Communications\Partner logo &amp; text\forte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descr="N:\ORGgcd\Shared\_WIPO Green\Communications\Partner logo &amp; text\INFOdev.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N:\ORGgcd\Shared\_WIPO Green\Communications\Partner logo &amp; text\inovent.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descr="N:\ORGgcd\Shared\_WIPO Green\Communications\Partner logo &amp; text\INPI.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N:\ORGgcd\Shared\_WIPO Green\Communications\Partner logo &amp; text\IPSEVA-Logo-Hir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N:\ORGgcd\Shared\_WIPO Green\Communications\Partner logo &amp; text\ssgate Logo withouttex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N:\ORGgcd\Shared\_WIPO Green\Communications\Partner logo &amp; text\The Innovation Hub log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4" descr="Schermata 2013-09-02 a 09.20.11.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6" descr="N:\ORGgcd\Shared\_WIPO Green\Communications\Partner logo &amp; text\EPO_4C.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1" descr="http://www.wipo.int/export/sites/www/research/logos/piipa.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2" descr="D:\Users\wai\AppData\Local\Microsoft\Windows\Temporary Internet Files\Content.Outlook\NMWM43F2\bamboo logo_final  .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4" descr="D:\Users\wai\AppData\Local\Microsoft\Windows\Temporary Internet Files\Content.Outlook\NMWM43F2\LOGO R20blockmark.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8" descr="http://www.rit.edu/research/media/global/GlobalResearchUNGlobal.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5" descr="image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6" descr="N:\ORGgcd\Shared\_WIPO Green\Communications\Partner logo &amp; text\ADB.t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3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31" descr="UNOSSC JointLogo ColorUN.eps"/>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35" descr="Givewatts_Logo_Black.eps"/>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6" descr="Villgro logo.eps"/>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8" name="Group 39"/>
          <p:cNvGrpSpPr>
            <a:grpSpLocks/>
          </p:cNvGrpSpPr>
          <p:nvPr/>
        </p:nvGrpSpPr>
        <p:grpSpPr bwMode="auto">
          <a:xfrm>
            <a:off x="7518400" y="1130300"/>
            <a:ext cx="1376363" cy="1009650"/>
            <a:chOff x="1617995" y="1137052"/>
            <a:chExt cx="1430004" cy="1048924"/>
          </a:xfrm>
        </p:grpSpPr>
        <p:pic>
          <p:nvPicPr>
            <p:cNvPr id="14375" name="Picture 40" descr="D:\Users\wai\AppData\Local\Microsoft\Windows\Temporary Internet Files\Content.Outlook\NMWM43F2\UNEPfullcyan.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17995" y="1137052"/>
              <a:ext cx="1430004" cy="72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41" descr="D:\Users\wai\AppData\Local\Microsoft\Windows\Temporary Internet Files\Content.Outlook\NMWM43F2\Logo_high.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31146" y="1928813"/>
              <a:ext cx="1281123" cy="2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69" name="Picture 42" descr="CambridgeIP_color.eps"/>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0" name="Rectangle 1"/>
          <p:cNvSpPr>
            <a:spLocks noChangeArrowheads="1"/>
          </p:cNvSpPr>
          <p:nvPr/>
        </p:nvSpPr>
        <p:spPr bwMode="auto">
          <a:xfrm>
            <a:off x="7092950" y="5995988"/>
            <a:ext cx="1997075" cy="862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pic>
        <p:nvPicPr>
          <p:cNvPr id="14371" name="Picture 3" descr="N:\ORGgcd\Shared\_WIPO Green\Communications\Partner logo &amp; text\sie_logo_petrol_cmyk.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2" descr="N:\ORGgcd\Shared\_WIPO Green\Communications\Partner logo &amp; text\Sathguru.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38" descr="ICC Vert logo_ENG_PMS300.eps"/>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4"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6"/>
              </a:buBlip>
              <a:defRPr sz="2400">
                <a:solidFill>
                  <a:schemeClr val="tx1"/>
                </a:solidFill>
                <a:latin typeface="Arial" pitchFamily="34" charset="0"/>
                <a:cs typeface="Arial" pitchFamily="34" charset="0"/>
              </a:defRPr>
            </a:lvl1pPr>
            <a:lvl2pPr marL="742950" indent="-285750">
              <a:spcBef>
                <a:spcPct val="20000"/>
              </a:spcBef>
              <a:buBlip>
                <a:blip r:embed="rId36"/>
              </a:buBlip>
              <a:defRPr sz="2400">
                <a:solidFill>
                  <a:schemeClr val="tx1"/>
                </a:solidFill>
                <a:latin typeface="Arial" pitchFamily="34" charset="0"/>
                <a:cs typeface="Arial" pitchFamily="34" charset="0"/>
              </a:defRPr>
            </a:lvl2pPr>
            <a:lvl3pPr marL="1143000" indent="-228600">
              <a:spcBef>
                <a:spcPct val="20000"/>
              </a:spcBef>
              <a:buBlip>
                <a:blip r:embed="rId36"/>
              </a:buBlip>
              <a:defRPr sz="2400">
                <a:solidFill>
                  <a:schemeClr val="tx1"/>
                </a:solidFill>
                <a:latin typeface="Arial" pitchFamily="34" charset="0"/>
                <a:cs typeface="Arial" pitchFamily="34" charset="0"/>
              </a:defRPr>
            </a:lvl3pPr>
            <a:lvl4pPr marL="1600200" indent="-228600">
              <a:spcBef>
                <a:spcPct val="20000"/>
              </a:spcBef>
              <a:buBlip>
                <a:blip r:embed="rId36"/>
              </a:buBlip>
              <a:defRPr sz="2400">
                <a:solidFill>
                  <a:schemeClr val="tx1"/>
                </a:solidFill>
                <a:latin typeface="Arial" pitchFamily="34" charset="0"/>
                <a:cs typeface="Arial" pitchFamily="34" charset="0"/>
              </a:defRPr>
            </a:lvl4pPr>
            <a:lvl5pPr marL="2057400" indent="-228600">
              <a:spcBef>
                <a:spcPct val="20000"/>
              </a:spcBef>
              <a:buBlip>
                <a:blip r:embed="rId3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6"/>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3600" dirty="0" smtClean="0">
                <a:solidFill>
                  <a:srgbClr val="00408C"/>
                </a:solidFill>
              </a:rPr>
              <a:t>Partners of WIPO GREEN</a:t>
            </a:r>
            <a:endParaRPr lang="en-US" altLang="en-US" sz="3600" dirty="0">
              <a:solidFill>
                <a:srgbClr val="00408C"/>
              </a:solidFill>
            </a:endParaRPr>
          </a:p>
        </p:txBody>
      </p:sp>
    </p:spTree>
    <p:extLst>
      <p:ext uri="{BB962C8B-B14F-4D97-AF65-F5344CB8AC3E}">
        <p14:creationId xmlns:p14="http://schemas.microsoft.com/office/powerpoint/2010/main" val="726759934"/>
      </p:ext>
    </p:extLst>
  </p:cSld>
  <p:clrMapOvr>
    <a:masterClrMapping/>
  </p:clrMapOvr>
  <p:transition spd="slow">
    <p:wip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37"/>
            <a:ext cx="9228517" cy="692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5856" y="260648"/>
            <a:ext cx="2880320" cy="461665"/>
          </a:xfrm>
          <a:prstGeom prst="rect">
            <a:avLst/>
          </a:prstGeom>
          <a:noFill/>
        </p:spPr>
        <p:txBody>
          <a:bodyPr wrap="square" rtlCol="0">
            <a:spAutoFit/>
          </a:bodyPr>
          <a:lstStyle/>
          <a:p>
            <a:r>
              <a:rPr lang="en-US" u="sng" dirty="0" smtClean="0">
                <a:hlinkClick r:id="rId3"/>
              </a:rPr>
              <a:t>www.wipo.int/green</a:t>
            </a:r>
            <a:endParaRPr lang="en-US" dirty="0">
              <a:solidFill>
                <a:srgbClr val="FF0000"/>
              </a:solidFill>
            </a:endParaRPr>
          </a:p>
        </p:txBody>
      </p:sp>
    </p:spTree>
    <p:extLst>
      <p:ext uri="{BB962C8B-B14F-4D97-AF65-F5344CB8AC3E}">
        <p14:creationId xmlns:p14="http://schemas.microsoft.com/office/powerpoint/2010/main" val="611318350"/>
      </p:ext>
    </p:extLst>
  </p:cSld>
  <p:clrMapOvr>
    <a:masterClrMapping/>
  </p:clrMapOvr>
  <p:transition spd="slow">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7"/>
          <p:cNvSpPr txBox="1">
            <a:spLocks noChangeArrowheads="1"/>
          </p:cNvSpPr>
          <p:nvPr/>
        </p:nvSpPr>
        <p:spPr bwMode="auto">
          <a:xfrm>
            <a:off x="6084888" y="1349375"/>
            <a:ext cx="2655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Blip>
                <a:blip r:embed="rId2"/>
              </a:buBlip>
              <a:defRPr sz="2400">
                <a:solidFill>
                  <a:schemeClr val="tx1"/>
                </a:solidFill>
                <a:latin typeface="Arial" pitchFamily="34" charset="0"/>
                <a:cs typeface="Arial" pitchFamily="34" charset="0"/>
              </a:defRPr>
            </a:lvl2pPr>
            <a:lvl3pPr marL="1143000" indent="-228600">
              <a:spcBef>
                <a:spcPct val="20000"/>
              </a:spcBef>
              <a:buBlip>
                <a:blip r:embed="rId2"/>
              </a:buBlip>
              <a:defRPr sz="2400">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b="1">
                <a:solidFill>
                  <a:srgbClr val="FF0000"/>
                </a:solidFill>
              </a:rPr>
              <a:t>TEIJIN Limited (Japan) </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l="2649" t="32974" r="3720" b="6061"/>
          <a:stretch>
            <a:fillRect/>
          </a:stretch>
        </p:blipFill>
        <p:spPr bwMode="auto">
          <a:xfrm>
            <a:off x="0" y="1828800"/>
            <a:ext cx="9144000" cy="372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l="41974" t="43961" r="41853" b="38358"/>
          <a:stretch>
            <a:fillRect/>
          </a:stretch>
        </p:blipFill>
        <p:spPr bwMode="auto">
          <a:xfrm>
            <a:off x="6172200" y="3314700"/>
            <a:ext cx="1509713"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9"/>
          <p:cNvPicPr>
            <a:picLocks noChangeAspect="1"/>
          </p:cNvPicPr>
          <p:nvPr/>
        </p:nvPicPr>
        <p:blipFill>
          <a:blip r:embed="rId5">
            <a:clrChange>
              <a:clrFrom>
                <a:srgbClr val="347D49"/>
              </a:clrFrom>
              <a:clrTo>
                <a:srgbClr val="347D49">
                  <a:alpha val="0"/>
                </a:srgbClr>
              </a:clrTo>
            </a:clrChange>
            <a:extLst>
              <a:ext uri="{28A0092B-C50C-407E-A947-70E740481C1C}">
                <a14:useLocalDpi xmlns:a14="http://schemas.microsoft.com/office/drawing/2010/main" val="0"/>
              </a:ext>
            </a:extLst>
          </a:blip>
          <a:srcRect/>
          <a:stretch>
            <a:fillRect/>
          </a:stretch>
        </p:blipFill>
        <p:spPr bwMode="auto">
          <a:xfrm>
            <a:off x="4657763" y="1186617"/>
            <a:ext cx="8366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2"/>
          <p:cNvSpPr>
            <a:spLocks noGrp="1" noChangeArrowheads="1"/>
          </p:cNvSpPr>
          <p:nvPr>
            <p:ph type="title"/>
          </p:nvPr>
        </p:nvSpPr>
        <p:spPr/>
        <p:txBody>
          <a:bodyPr/>
          <a:lstStyle/>
          <a:p>
            <a:pPr algn="ctr" eaLnBrk="1" hangingPunct="1"/>
            <a:r>
              <a:rPr lang="en-US" altLang="en-US" sz="2800" dirty="0" smtClean="0"/>
              <a:t>EXAMPLE: PRODUCT TO LICENSE OR SELL</a:t>
            </a:r>
          </a:p>
        </p:txBody>
      </p:sp>
    </p:spTree>
    <p:extLst>
      <p:ext uri="{BB962C8B-B14F-4D97-AF65-F5344CB8AC3E}">
        <p14:creationId xmlns:p14="http://schemas.microsoft.com/office/powerpoint/2010/main" val="2640857800"/>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76864" cy="1143000"/>
          </a:xfrm>
        </p:spPr>
        <p:txBody>
          <a:bodyPr/>
          <a:lstStyle/>
          <a:p>
            <a:pPr algn="ctr"/>
            <a:r>
              <a:rPr lang="en-US" sz="3000" dirty="0" smtClean="0"/>
              <a:t>CONCLUSION</a:t>
            </a:r>
            <a:r>
              <a:rPr lang="en-US" dirty="0" smtClean="0"/>
              <a:t> </a:t>
            </a:r>
            <a:endParaRPr lang="en-US" dirty="0"/>
          </a:p>
        </p:txBody>
      </p:sp>
      <p:sp>
        <p:nvSpPr>
          <p:cNvPr id="3" name="Content Placeholder 2"/>
          <p:cNvSpPr>
            <a:spLocks noGrp="1"/>
          </p:cNvSpPr>
          <p:nvPr>
            <p:ph idx="1"/>
          </p:nvPr>
        </p:nvSpPr>
        <p:spPr>
          <a:xfrm>
            <a:off x="323528" y="2204864"/>
            <a:ext cx="8507288" cy="4352925"/>
          </a:xfrm>
        </p:spPr>
        <p:txBody>
          <a:bodyPr/>
          <a:lstStyle/>
          <a:p>
            <a:r>
              <a:rPr lang="en-US" sz="1800" dirty="0" smtClean="0"/>
              <a:t>WIPO Global Databases and Platforms will promote global partnerships among multiple stakeholders</a:t>
            </a:r>
          </a:p>
          <a:p>
            <a:pPr marL="0" indent="0">
              <a:buNone/>
            </a:pPr>
            <a:endParaRPr lang="fr-CH" sz="1800" dirty="0" smtClean="0"/>
          </a:p>
          <a:p>
            <a:pPr marL="0" indent="0">
              <a:buNone/>
            </a:pPr>
            <a:endParaRPr lang="fr-CH" sz="1800" dirty="0"/>
          </a:p>
          <a:p>
            <a:pPr marL="0" indent="0">
              <a:buNone/>
            </a:pPr>
            <a:endParaRPr lang="fr-CH" sz="1800" dirty="0" smtClean="0"/>
          </a:p>
          <a:p>
            <a:pPr marL="0" indent="0">
              <a:buNone/>
            </a:pPr>
            <a:endParaRPr lang="fr-CH" sz="1800" dirty="0"/>
          </a:p>
          <a:p>
            <a:pPr marL="0" indent="0">
              <a:buNone/>
            </a:pPr>
            <a:endParaRPr lang="en-US" sz="1800" dirty="0" smtClean="0"/>
          </a:p>
          <a:p>
            <a:r>
              <a:rPr lang="en-US" sz="1800" dirty="0" smtClean="0"/>
              <a:t>DB, Tools, Platforms need to be easy to search, most updated, interactive/dynamic, multilingual, and robust </a:t>
            </a:r>
            <a:endParaRPr lang="en-US" sz="1800" dirty="0"/>
          </a:p>
        </p:txBody>
      </p:sp>
    </p:spTree>
    <p:extLst>
      <p:ext uri="{BB962C8B-B14F-4D97-AF65-F5344CB8AC3E}">
        <p14:creationId xmlns:p14="http://schemas.microsoft.com/office/powerpoint/2010/main" val="283854891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152400" y="188641"/>
            <a:ext cx="8763000" cy="720080"/>
          </a:xfrm>
        </p:spPr>
        <p:txBody>
          <a:bodyPr/>
          <a:lstStyle/>
          <a:p>
            <a:pPr algn="ctr"/>
            <a:r>
              <a:rPr lang="en-US" dirty="0" smtClean="0">
                <a:latin typeface="Times New Roman" charset="0"/>
                <a:cs typeface="Times New Roman" charset="0"/>
              </a:rPr>
              <a:t>	       </a:t>
            </a:r>
            <a:r>
              <a:rPr lang="en-US" dirty="0" smtClean="0">
                <a:latin typeface="Arial" charset="0"/>
                <a:cs typeface="Times New Roman" charset="0"/>
              </a:rPr>
              <a:t> </a:t>
            </a:r>
            <a:br>
              <a:rPr lang="en-US" dirty="0" smtClean="0">
                <a:latin typeface="Arial" charset="0"/>
                <a:cs typeface="Times New Roman" charset="0"/>
              </a:rPr>
            </a:br>
            <a:r>
              <a:rPr lang="en-US" sz="3000" dirty="0" smtClean="0">
                <a:latin typeface="Arial" charset="0"/>
                <a:cs typeface="Times New Roman" charset="0"/>
              </a:rPr>
              <a:t>TRATTATO DI MARRAKESH</a:t>
            </a:r>
            <a:br>
              <a:rPr lang="en-US" sz="3000" dirty="0" smtClean="0">
                <a:latin typeface="Arial" charset="0"/>
                <a:cs typeface="Times New Roman" charset="0"/>
              </a:rPr>
            </a:br>
            <a:r>
              <a:rPr lang="en-US" dirty="0" smtClean="0">
                <a:latin typeface="Arial" charset="0"/>
                <a:cs typeface="Times New Roman" charset="0"/>
              </a:rPr>
              <a:t>                             </a:t>
            </a:r>
            <a:endParaRPr lang="en-US" dirty="0">
              <a:latin typeface="Arial" charset="0"/>
              <a:cs typeface="Arial" charset="0"/>
            </a:endParaRPr>
          </a:p>
        </p:txBody>
      </p:sp>
      <p:sp>
        <p:nvSpPr>
          <p:cNvPr id="3" name="Espace réservé du contenu 2"/>
          <p:cNvSpPr>
            <a:spLocks noGrp="1"/>
          </p:cNvSpPr>
          <p:nvPr>
            <p:ph idx="1"/>
          </p:nvPr>
        </p:nvSpPr>
        <p:spPr>
          <a:xfrm>
            <a:off x="130175" y="2636912"/>
            <a:ext cx="8883650" cy="4124671"/>
          </a:xfrm>
        </p:spPr>
        <p:txBody>
          <a:bodyPr/>
          <a:lstStyle/>
          <a:p>
            <a:pPr algn="just"/>
            <a:r>
              <a:rPr lang="it-IT" sz="1800" dirty="0" smtClean="0">
                <a:latin typeface="Arial" charset="0"/>
                <a:cs typeface="Times New Roman" charset="0"/>
              </a:rPr>
              <a:t>Adottato in giugno  2013 (negoziatori dai186 stati membri)</a:t>
            </a:r>
          </a:p>
          <a:p>
            <a:pPr algn="just">
              <a:buFontTx/>
              <a:buNone/>
            </a:pPr>
            <a:endParaRPr lang="it-IT" sz="1800" dirty="0" smtClean="0">
              <a:latin typeface="Arial" charset="0"/>
              <a:cs typeface="Times New Roman" charset="0"/>
            </a:endParaRPr>
          </a:p>
          <a:p>
            <a:pPr algn="just"/>
            <a:r>
              <a:rPr lang="it-IT" sz="1800" dirty="0" smtClean="0">
                <a:latin typeface="Arial" charset="0"/>
                <a:cs typeface="Times New Roman" charset="0"/>
              </a:rPr>
              <a:t>+314 milioni di non-vedenti nel mondo  - 90 % in paesi in via di sviluppo</a:t>
            </a:r>
          </a:p>
          <a:p>
            <a:pPr algn="just">
              <a:buFontTx/>
              <a:buNone/>
            </a:pPr>
            <a:endParaRPr lang="it-IT" sz="1800" dirty="0" smtClean="0">
              <a:latin typeface="Arial" charset="0"/>
              <a:cs typeface="Times New Roman" charset="0"/>
            </a:endParaRPr>
          </a:p>
          <a:p>
            <a:pPr algn="just"/>
            <a:r>
              <a:rPr lang="it-IT" sz="1800" dirty="0" smtClean="0">
                <a:latin typeface="Arial" charset="0"/>
                <a:cs typeface="Times New Roman" charset="0"/>
              </a:rPr>
              <a:t>Solo 5% dei libri pubblicati disponibili in braille o altri formati accessibili</a:t>
            </a:r>
          </a:p>
          <a:p>
            <a:pPr algn="just">
              <a:buFontTx/>
              <a:buNone/>
            </a:pPr>
            <a:endParaRPr lang="it-IT" sz="1800" dirty="0" smtClean="0">
              <a:latin typeface="Arial" charset="0"/>
              <a:cs typeface="Times New Roman" charset="0"/>
            </a:endParaRPr>
          </a:p>
          <a:p>
            <a:r>
              <a:rPr lang="it-IT" sz="1800" dirty="0" smtClean="0">
                <a:latin typeface="Arial" charset="0"/>
                <a:cs typeface="Arial" charset="0"/>
              </a:rPr>
              <a:t>Paesi aderenti adotteranno delle </a:t>
            </a:r>
            <a:r>
              <a:rPr lang="it-IT" sz="1800" i="1" dirty="0" smtClean="0">
                <a:latin typeface="Arial" charset="0"/>
                <a:cs typeface="Arial" charset="0"/>
              </a:rPr>
              <a:t>limitazioni ed eccezioni </a:t>
            </a:r>
            <a:r>
              <a:rPr lang="it-IT" sz="1800" dirty="0" smtClean="0">
                <a:latin typeface="Arial" charset="0"/>
                <a:cs typeface="Arial" charset="0"/>
              </a:rPr>
              <a:t>al diritto d’autore a beneficio delle persone malvidenti</a:t>
            </a:r>
          </a:p>
          <a:p>
            <a:pPr marL="0" indent="0">
              <a:buNone/>
            </a:pPr>
            <a:endParaRPr lang="it-IT" sz="1800" dirty="0" smtClean="0">
              <a:latin typeface="Arial" charset="0"/>
              <a:cs typeface="Arial" charset="0"/>
            </a:endParaRPr>
          </a:p>
          <a:p>
            <a:r>
              <a:rPr lang="it-IT" sz="1800" dirty="0" smtClean="0">
                <a:latin typeface="Arial" charset="0"/>
                <a:cs typeface="Arial" charset="0"/>
              </a:rPr>
              <a:t>Permette lo </a:t>
            </a:r>
            <a:r>
              <a:rPr lang="it-IT" sz="1800" i="1" dirty="0" smtClean="0">
                <a:latin typeface="Arial" charset="0"/>
                <a:cs typeface="Arial" charset="0"/>
              </a:rPr>
              <a:t>scambio</a:t>
            </a:r>
            <a:r>
              <a:rPr lang="it-IT" sz="1800" dirty="0" smtClean="0">
                <a:latin typeface="Arial" charset="0"/>
                <a:cs typeface="Arial" charset="0"/>
              </a:rPr>
              <a:t> di opere su formati accessibili tra paesi aderenti</a:t>
            </a:r>
          </a:p>
          <a:p>
            <a:pPr marL="0" indent="0" algn="just">
              <a:buNone/>
            </a:pPr>
            <a:endParaRPr lang="en-US" sz="1600" dirty="0" smtClean="0">
              <a:latin typeface="Arial" charset="0"/>
              <a:cs typeface="Times New Roman" charset="0"/>
            </a:endParaRPr>
          </a:p>
          <a:p>
            <a:pPr algn="just"/>
            <a:endParaRPr lang="en-US" sz="1600" dirty="0" smtClean="0">
              <a:latin typeface="Arial" charset="0"/>
              <a:cs typeface="Times New Roman" charset="0"/>
            </a:endParaRPr>
          </a:p>
          <a:p>
            <a:pPr>
              <a:buFontTx/>
              <a:buNone/>
            </a:pPr>
            <a:endParaRPr lang="en-US" dirty="0">
              <a:latin typeface="Arial" charset="0"/>
              <a:cs typeface="Arial" charset="0"/>
            </a:endParaRPr>
          </a:p>
        </p:txBody>
      </p:sp>
      <p:pic>
        <p:nvPicPr>
          <p:cNvPr id="4" name="Image 3" descr="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1066801"/>
          </a:xfrm>
          <a:prstGeom prst="rect">
            <a:avLst/>
          </a:prstGeom>
          <a:ln>
            <a:noFill/>
          </a:ln>
          <a:effectLst>
            <a:softEdge rad="112500"/>
          </a:effectLst>
        </p:spPr>
      </p:pic>
    </p:spTree>
    <p:extLst>
      <p:ext uri="{BB962C8B-B14F-4D97-AF65-F5344CB8AC3E}">
        <p14:creationId xmlns:p14="http://schemas.microsoft.com/office/powerpoint/2010/main" val="2864705344"/>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0" y="188640"/>
            <a:ext cx="8532440" cy="1143000"/>
          </a:xfrm>
        </p:spPr>
        <p:txBody>
          <a:bodyPr/>
          <a:lstStyle/>
          <a:p>
            <a:pPr algn="ctr"/>
            <a:r>
              <a:rPr lang="en-US" dirty="0" smtClean="0">
                <a:latin typeface="Arial" charset="0"/>
                <a:cs typeface="Arial" charset="0"/>
              </a:rPr>
              <a:t>      </a:t>
            </a:r>
            <a:r>
              <a:rPr lang="en-US" sz="3000" dirty="0" smtClean="0">
                <a:latin typeface="Arial" charset="0"/>
                <a:cs typeface="Arial" charset="0"/>
              </a:rPr>
              <a:t>PRINCIPALI STUDI ECONOMICI SULLA PI</a:t>
            </a:r>
            <a:endParaRPr lang="en-US" sz="3000" dirty="0">
              <a:latin typeface="Arial" charset="0"/>
              <a:cs typeface="Arial" charset="0"/>
            </a:endParaRPr>
          </a:p>
        </p:txBody>
      </p:sp>
      <p:pic>
        <p:nvPicPr>
          <p:cNvPr id="5" name="Espace réservé du contenu 4"/>
          <p:cNvPicPr>
            <a:picLocks noGrp="1" noChangeAspect="1"/>
          </p:cNvPicPr>
          <p:nvPr>
            <p:ph sz="half" idx="1"/>
          </p:nvPr>
        </p:nvPicPr>
        <p:blipFill rotWithShape="1">
          <a:blip r:embed="rId2"/>
          <a:srcRect l="-4925" r="-6975"/>
          <a:stretch/>
        </p:blipFill>
        <p:spPr>
          <a:xfrm>
            <a:off x="395536" y="1772816"/>
            <a:ext cx="4038600" cy="4352925"/>
          </a:xfrm>
          <a:effectLst>
            <a:softEdge rad="112500"/>
          </a:effectLst>
        </p:spPr>
      </p:pic>
      <p:sp>
        <p:nvSpPr>
          <p:cNvPr id="4" name="Espace réservé du contenu 3"/>
          <p:cNvSpPr>
            <a:spLocks noGrp="1"/>
          </p:cNvSpPr>
          <p:nvPr>
            <p:ph sz="half" idx="2"/>
          </p:nvPr>
        </p:nvSpPr>
        <p:spPr>
          <a:xfrm>
            <a:off x="4572000" y="1844824"/>
            <a:ext cx="4464496" cy="4209331"/>
          </a:xfrm>
        </p:spPr>
        <p:txBody>
          <a:bodyPr/>
          <a:lstStyle/>
          <a:p>
            <a:pPr>
              <a:lnSpc>
                <a:spcPct val="110000"/>
              </a:lnSpc>
            </a:pPr>
            <a:r>
              <a:rPr lang="en-US" sz="1500" dirty="0" smtClean="0">
                <a:latin typeface="Arial" charset="0"/>
                <a:cs typeface="Arial" charset="0"/>
              </a:rPr>
              <a:t>NUOVA </a:t>
            </a:r>
            <a:r>
              <a:rPr lang="en-US" sz="1500" b="1" dirty="0" smtClean="0">
                <a:latin typeface="Arial" charset="0"/>
                <a:cs typeface="Arial" charset="0"/>
              </a:rPr>
              <a:t>DIVISIONE ECONOMIA E STATISTICA </a:t>
            </a:r>
            <a:r>
              <a:rPr lang="en-US" sz="1500" dirty="0" smtClean="0">
                <a:latin typeface="Arial" charset="0"/>
                <a:cs typeface="Arial" charset="0"/>
                <a:sym typeface="Wingdings" panose="05000000000000000000" pitchFamily="2" charset="2"/>
              </a:rPr>
              <a:t> </a:t>
            </a:r>
            <a:r>
              <a:rPr lang="en-US" sz="1500" dirty="0" smtClean="0">
                <a:latin typeface="Arial" charset="0"/>
                <a:cs typeface="Arial" charset="0"/>
              </a:rPr>
              <a:t>CONSENSO SULL’IMPORTANZA DELLA DIMENSIONE ECONOMICA DELLA PI</a:t>
            </a:r>
            <a:br>
              <a:rPr lang="en-US" sz="1500" dirty="0" smtClean="0">
                <a:latin typeface="Arial" charset="0"/>
                <a:cs typeface="Arial" charset="0"/>
              </a:rPr>
            </a:br>
            <a:endParaRPr lang="en-US" sz="1500" dirty="0" smtClean="0">
              <a:latin typeface="Arial" charset="0"/>
              <a:cs typeface="Arial" charset="0"/>
            </a:endParaRPr>
          </a:p>
          <a:p>
            <a:pPr algn="just">
              <a:buFontTx/>
              <a:buNone/>
            </a:pPr>
            <a:endParaRPr lang="en-US" sz="1500" dirty="0" smtClean="0">
              <a:latin typeface="Arial" charset="0"/>
              <a:cs typeface="Arial" charset="0"/>
            </a:endParaRPr>
          </a:p>
          <a:p>
            <a:r>
              <a:rPr lang="en-US" sz="1500" dirty="0" smtClean="0">
                <a:latin typeface="Arial" charset="0"/>
                <a:cs typeface="Arial" charset="0"/>
              </a:rPr>
              <a:t>ANALISI STATISTICHE ED ECONOMICHE SULL’USO DEI SERVIZI OMPI</a:t>
            </a:r>
            <a:br>
              <a:rPr lang="en-US" sz="1500" dirty="0" smtClean="0">
                <a:latin typeface="Arial" charset="0"/>
                <a:cs typeface="Arial" charset="0"/>
              </a:rPr>
            </a:br>
            <a:endParaRPr lang="en-US" sz="1500" dirty="0" smtClean="0">
              <a:latin typeface="Arial" charset="0"/>
              <a:cs typeface="Arial" charset="0"/>
            </a:endParaRPr>
          </a:p>
          <a:p>
            <a:pPr algn="just">
              <a:buFontTx/>
              <a:buNone/>
            </a:pPr>
            <a:endParaRPr lang="en-US" sz="1500" dirty="0" smtClean="0">
              <a:latin typeface="Arial" charset="0"/>
              <a:cs typeface="Arial" charset="0"/>
            </a:endParaRPr>
          </a:p>
          <a:p>
            <a:pPr algn="just"/>
            <a:r>
              <a:rPr lang="en-US" sz="1500" dirty="0" smtClean="0">
                <a:latin typeface="Arial" charset="0"/>
                <a:cs typeface="Arial" charset="0"/>
              </a:rPr>
              <a:t>VISIONE ECONOMICA DELLO SVILUPPO DELLA PI</a:t>
            </a:r>
          </a:p>
          <a:p>
            <a:pPr algn="just"/>
            <a:endParaRPr lang="en-US" sz="1700" dirty="0" smtClean="0">
              <a:latin typeface="Arial" charset="0"/>
              <a:cs typeface="Arial" charset="0"/>
            </a:endParaRPr>
          </a:p>
          <a:p>
            <a:pPr algn="just"/>
            <a:endParaRPr lang="en-US" sz="1700" dirty="0" smtClean="0">
              <a:latin typeface="Arial" charset="0"/>
              <a:cs typeface="Arial" charset="0"/>
            </a:endParaRPr>
          </a:p>
          <a:p>
            <a:endParaRPr lang="en-US" sz="1700" dirty="0">
              <a:latin typeface="Arial" charset="0"/>
              <a:cs typeface="Arial" charset="0"/>
            </a:endParaRPr>
          </a:p>
        </p:txBody>
      </p:sp>
    </p:spTree>
    <p:extLst>
      <p:ext uri="{BB962C8B-B14F-4D97-AF65-F5344CB8AC3E}">
        <p14:creationId xmlns:p14="http://schemas.microsoft.com/office/powerpoint/2010/main" val="217579004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9750" y="448488"/>
            <a:ext cx="8077200" cy="553998"/>
          </a:xfrm>
        </p:spPr>
        <p:txBody>
          <a:bodyPr>
            <a:spAutoFit/>
          </a:bodyPr>
          <a:lstStyle/>
          <a:p>
            <a:pPr algn="ctr"/>
            <a:r>
              <a:rPr lang="en-US" sz="3000" dirty="0" smtClean="0">
                <a:solidFill>
                  <a:srgbClr val="002060"/>
                </a:solidFill>
              </a:rPr>
              <a:t>OMPI: ALLINEAMENTO STRATEGICO</a:t>
            </a:r>
            <a:endParaRPr lang="en-US" sz="3000" dirty="0">
              <a:solidFill>
                <a:srgbClr val="002060"/>
              </a:solidFill>
            </a:endParaRPr>
          </a:p>
        </p:txBody>
      </p:sp>
      <p:sp>
        <p:nvSpPr>
          <p:cNvPr id="33795" name="Text Box 3"/>
          <p:cNvSpPr txBox="1">
            <a:spLocks noChangeArrowheads="1"/>
          </p:cNvSpPr>
          <p:nvPr/>
        </p:nvSpPr>
        <p:spPr bwMode="auto">
          <a:xfrm>
            <a:off x="2169837" y="1841500"/>
            <a:ext cx="4785284"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dirty="0" smtClean="0">
                <a:solidFill>
                  <a:srgbClr val="000000"/>
                </a:solidFill>
                <a:latin typeface="Charcoal" charset="0"/>
              </a:rPr>
              <a:t>DIVISIONE </a:t>
            </a:r>
            <a:r>
              <a:rPr lang="it-IT" sz="2400" dirty="0" smtClean="0">
                <a:solidFill>
                  <a:srgbClr val="000000"/>
                </a:solidFill>
                <a:latin typeface="Charcoal" charset="0"/>
              </a:rPr>
              <a:t>Economia e Statistica</a:t>
            </a:r>
          </a:p>
          <a:p>
            <a:pPr algn="ctr" eaLnBrk="0" fontAlgn="base" hangingPunct="0">
              <a:spcBef>
                <a:spcPct val="0"/>
              </a:spcBef>
              <a:spcAft>
                <a:spcPct val="0"/>
              </a:spcAft>
            </a:pPr>
            <a:r>
              <a:rPr lang="en-US" sz="2400" i="1" dirty="0" smtClean="0">
                <a:solidFill>
                  <a:srgbClr val="000000"/>
                </a:solidFill>
                <a:latin typeface="Charcoal" charset="0"/>
              </a:rPr>
              <a:t>WIPO </a:t>
            </a:r>
            <a:r>
              <a:rPr lang="en-US" sz="2400" i="1" dirty="0">
                <a:solidFill>
                  <a:srgbClr val="000000"/>
                </a:solidFill>
                <a:latin typeface="Charcoal" charset="0"/>
              </a:rPr>
              <a:t>Chief Economist</a:t>
            </a:r>
          </a:p>
        </p:txBody>
      </p:sp>
      <p:sp>
        <p:nvSpPr>
          <p:cNvPr id="33796" name="Text Box 4"/>
          <p:cNvSpPr txBox="1">
            <a:spLocks noChangeArrowheads="1"/>
          </p:cNvSpPr>
          <p:nvPr/>
        </p:nvSpPr>
        <p:spPr bwMode="auto">
          <a:xfrm>
            <a:off x="613380" y="4186238"/>
            <a:ext cx="2305438"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2400" dirty="0" smtClean="0">
                <a:solidFill>
                  <a:srgbClr val="000000"/>
                </a:solidFill>
                <a:latin typeface="Charcoal" charset="0"/>
              </a:rPr>
              <a:t>Statistiche di PI</a:t>
            </a:r>
          </a:p>
          <a:p>
            <a:pPr algn="ctr" eaLnBrk="0" fontAlgn="base" hangingPunct="0">
              <a:spcBef>
                <a:spcPct val="0"/>
              </a:spcBef>
              <a:spcAft>
                <a:spcPct val="0"/>
              </a:spcAft>
            </a:pPr>
            <a:r>
              <a:rPr lang="it-IT" sz="2400" i="1" dirty="0" smtClean="0">
                <a:solidFill>
                  <a:srgbClr val="000000"/>
                </a:solidFill>
                <a:latin typeface="Charcoal" charset="0"/>
              </a:rPr>
              <a:t>(Sezione) </a:t>
            </a:r>
            <a:endParaRPr lang="it-IT" sz="2400" i="1" dirty="0">
              <a:solidFill>
                <a:srgbClr val="000000"/>
              </a:solidFill>
              <a:latin typeface="Charcoal" charset="0"/>
            </a:endParaRPr>
          </a:p>
        </p:txBody>
      </p:sp>
      <p:sp>
        <p:nvSpPr>
          <p:cNvPr id="33797" name="Text Box 5"/>
          <p:cNvSpPr txBox="1">
            <a:spLocks noChangeArrowheads="1"/>
          </p:cNvSpPr>
          <p:nvPr/>
        </p:nvSpPr>
        <p:spPr bwMode="auto">
          <a:xfrm>
            <a:off x="6678464" y="4186238"/>
            <a:ext cx="1640193"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2400" dirty="0" smtClean="0">
                <a:solidFill>
                  <a:srgbClr val="000000"/>
                </a:solidFill>
                <a:latin typeface="Charcoal" charset="0"/>
              </a:rPr>
              <a:t>Economia</a:t>
            </a:r>
            <a:r>
              <a:rPr lang="en-US" sz="2400" dirty="0" smtClean="0">
                <a:solidFill>
                  <a:srgbClr val="000000"/>
                </a:solidFill>
                <a:latin typeface="Charcoal" charset="0"/>
              </a:rPr>
              <a:t> </a:t>
            </a:r>
          </a:p>
          <a:p>
            <a:pPr algn="ctr" eaLnBrk="0" fontAlgn="base" hangingPunct="0">
              <a:spcBef>
                <a:spcPct val="0"/>
              </a:spcBef>
              <a:spcAft>
                <a:spcPct val="0"/>
              </a:spcAft>
            </a:pPr>
            <a:r>
              <a:rPr lang="en-US" sz="2400" dirty="0" smtClean="0">
                <a:solidFill>
                  <a:srgbClr val="000000"/>
                </a:solidFill>
                <a:latin typeface="Charcoal" charset="0"/>
              </a:rPr>
              <a:t>(</a:t>
            </a:r>
            <a:r>
              <a:rPr lang="en-US" sz="2400" i="1" dirty="0" smtClean="0">
                <a:solidFill>
                  <a:srgbClr val="000000"/>
                </a:solidFill>
                <a:latin typeface="Charcoal" charset="0"/>
              </a:rPr>
              <a:t>section</a:t>
            </a:r>
            <a:r>
              <a:rPr lang="en-US" sz="2400" dirty="0" smtClean="0">
                <a:solidFill>
                  <a:srgbClr val="000000"/>
                </a:solidFill>
                <a:latin typeface="Charcoal" charset="0"/>
              </a:rPr>
              <a:t>)</a:t>
            </a:r>
            <a:endParaRPr lang="en-US" sz="2400" dirty="0">
              <a:solidFill>
                <a:srgbClr val="000000"/>
              </a:solidFill>
              <a:latin typeface="Charcoal" charset="0"/>
            </a:endParaRPr>
          </a:p>
        </p:txBody>
      </p:sp>
      <p:sp>
        <p:nvSpPr>
          <p:cNvPr id="33798" name="Line 6"/>
          <p:cNvSpPr>
            <a:spLocks noChangeShapeType="1"/>
          </p:cNvSpPr>
          <p:nvPr/>
        </p:nvSpPr>
        <p:spPr bwMode="auto">
          <a:xfrm>
            <a:off x="5653088" y="2673350"/>
            <a:ext cx="1727200"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799" name="Line 7"/>
          <p:cNvSpPr>
            <a:spLocks noChangeShapeType="1"/>
          </p:cNvSpPr>
          <p:nvPr/>
        </p:nvSpPr>
        <p:spPr bwMode="auto">
          <a:xfrm flipH="1">
            <a:off x="1547813" y="2673350"/>
            <a:ext cx="1944687" cy="14414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
        <p:nvSpPr>
          <p:cNvPr id="33800" name="Text Box 8"/>
          <p:cNvSpPr txBox="1">
            <a:spLocks noChangeArrowheads="1"/>
          </p:cNvSpPr>
          <p:nvPr/>
        </p:nvSpPr>
        <p:spPr bwMode="auto">
          <a:xfrm>
            <a:off x="3738836" y="4195763"/>
            <a:ext cx="1880643"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2400" dirty="0" smtClean="0">
                <a:solidFill>
                  <a:srgbClr val="000000"/>
                </a:solidFill>
                <a:latin typeface="Charcoal" charset="0"/>
              </a:rPr>
              <a:t>Sviuppo dati</a:t>
            </a:r>
            <a:r>
              <a:rPr lang="en-US" sz="2400" dirty="0">
                <a:solidFill>
                  <a:srgbClr val="000000"/>
                </a:solidFill>
                <a:latin typeface="Charcoal" charset="0"/>
              </a:rPr>
              <a:t/>
            </a:r>
            <a:br>
              <a:rPr lang="en-US" sz="2400" dirty="0">
                <a:solidFill>
                  <a:srgbClr val="000000"/>
                </a:solidFill>
                <a:latin typeface="Charcoal" charset="0"/>
              </a:rPr>
            </a:br>
            <a:r>
              <a:rPr lang="en-US" sz="2400" dirty="0" smtClean="0">
                <a:solidFill>
                  <a:srgbClr val="000000"/>
                </a:solidFill>
                <a:latin typeface="Charcoal" charset="0"/>
              </a:rPr>
              <a:t>(</a:t>
            </a:r>
            <a:r>
              <a:rPr lang="en-US" sz="2400" i="1" dirty="0" smtClean="0">
                <a:solidFill>
                  <a:srgbClr val="000000"/>
                </a:solidFill>
                <a:latin typeface="Charcoal" charset="0"/>
              </a:rPr>
              <a:t>Section)</a:t>
            </a:r>
            <a:endParaRPr lang="en-US" sz="2400" i="1" dirty="0">
              <a:solidFill>
                <a:srgbClr val="000000"/>
              </a:solidFill>
              <a:latin typeface="Charcoal" charset="0"/>
            </a:endParaRPr>
          </a:p>
        </p:txBody>
      </p:sp>
      <p:sp>
        <p:nvSpPr>
          <p:cNvPr id="33801" name="Line 9"/>
          <p:cNvSpPr>
            <a:spLocks noChangeShapeType="1"/>
          </p:cNvSpPr>
          <p:nvPr/>
        </p:nvSpPr>
        <p:spPr bwMode="auto">
          <a:xfrm flipH="1">
            <a:off x="4572000" y="2665413"/>
            <a:ext cx="0" cy="1484312"/>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sz="2400" dirty="0">
              <a:solidFill>
                <a:srgbClr val="000000"/>
              </a:solidFill>
            </a:endParaRPr>
          </a:p>
        </p:txBody>
      </p:sp>
    </p:spTree>
    <p:extLst>
      <p:ext uri="{BB962C8B-B14F-4D97-AF65-F5344CB8AC3E}">
        <p14:creationId xmlns:p14="http://schemas.microsoft.com/office/powerpoint/2010/main" val="45676683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29200"/>
            <a:ext cx="9144000" cy="936104"/>
          </a:xfrm>
        </p:spPr>
        <p:txBody>
          <a:bodyPr/>
          <a:lstStyle/>
          <a:p>
            <a:r>
              <a:rPr lang="fr-CH" sz="1200" u="sng" dirty="0" err="1" smtClean="0"/>
              <a:t>Presenta</a:t>
            </a:r>
            <a:r>
              <a:rPr lang="fr-CH" sz="1200" u="sng" dirty="0" smtClean="0"/>
              <a:t>: </a:t>
            </a:r>
            <a:r>
              <a:rPr lang="en-US" sz="1200" dirty="0" smtClean="0"/>
              <a:t>Francesca Toso, </a:t>
            </a:r>
            <a:r>
              <a:rPr lang="it-IT" sz="1200" dirty="0" smtClean="0"/>
              <a:t>Consigliera Principale, Dipartimento per l’Africa e I Progetti Speciali, Settore Sviluppo, </a:t>
            </a:r>
            <a:r>
              <a:rPr lang="en-US" sz="1200" dirty="0" smtClean="0"/>
              <a:t>OMPI</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39" y="1636203"/>
            <a:ext cx="8649139" cy="2885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211676" y="260647"/>
            <a:ext cx="8824820" cy="1200329"/>
          </a:xfrm>
          <a:prstGeom prst="rect">
            <a:avLst/>
          </a:prstGeom>
        </p:spPr>
        <p:txBody>
          <a:bodyPr wrap="square">
            <a:spAutoFit/>
          </a:bodyPr>
          <a:lstStyle/>
          <a:p>
            <a:pPr algn="ctr"/>
            <a:r>
              <a:rPr lang="es-ES" sz="2400" dirty="0">
                <a:solidFill>
                  <a:srgbClr val="002A7E"/>
                </a:solidFill>
              </a:rPr>
              <a:t>UN’INTRODUZIONE ALLA OMPI:</a:t>
            </a:r>
            <a:br>
              <a:rPr lang="es-ES" sz="2400" dirty="0">
                <a:solidFill>
                  <a:srgbClr val="002A7E"/>
                </a:solidFill>
              </a:rPr>
            </a:br>
            <a:r>
              <a:rPr lang="es-ES" sz="2400" dirty="0">
                <a:solidFill>
                  <a:srgbClr val="002A7E"/>
                </a:solidFill>
              </a:rPr>
              <a:t>QUADRO LEGALE INTERNAZIONALE E PRINCIPALI STUDI ECONOMICI SULLA PROPRIETÁ INTELLETTUALE </a:t>
            </a:r>
          </a:p>
        </p:txBody>
      </p:sp>
    </p:spTree>
    <p:extLst>
      <p:ext uri="{BB962C8B-B14F-4D97-AF65-F5344CB8AC3E}">
        <p14:creationId xmlns:p14="http://schemas.microsoft.com/office/powerpoint/2010/main" val="420778888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80528" y="332656"/>
            <a:ext cx="9324528" cy="914400"/>
          </a:xfrm>
        </p:spPr>
        <p:txBody>
          <a:bodyPr/>
          <a:lstStyle/>
          <a:p>
            <a:pPr algn="ctr"/>
            <a:r>
              <a:rPr lang="en-US" sz="3200" dirty="0" smtClean="0">
                <a:latin typeface="Arial" charset="0"/>
                <a:cs typeface="Arial" charset="0"/>
              </a:rPr>
              <a:t>  </a:t>
            </a:r>
            <a:r>
              <a:rPr lang="en-US" sz="3000" dirty="0" smtClean="0"/>
              <a:t>TREND DELLE DOMANDE DI DISEGNI (L’AIA)</a:t>
            </a:r>
            <a:endParaRPr lang="en-US" sz="3000" dirty="0">
              <a:latin typeface="Arial" charset="0"/>
              <a:cs typeface="Arial" charset="0"/>
            </a:endParaRPr>
          </a:p>
        </p:txBody>
      </p:sp>
      <p:pic>
        <p:nvPicPr>
          <p:cNvPr id="3" name="Picture 4" descr="A_1_1-Hag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0"/>
            <a:ext cx="9144000" cy="415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6418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576" y="304324"/>
            <a:ext cx="9144000" cy="553998"/>
          </a:xfrm>
        </p:spPr>
        <p:txBody>
          <a:bodyPr wrap="square">
            <a:spAutoFit/>
          </a:bodyPr>
          <a:lstStyle/>
          <a:p>
            <a:pPr algn="ctr"/>
            <a:r>
              <a:rPr lang="en-US" sz="3000" dirty="0" smtClean="0">
                <a:solidFill>
                  <a:srgbClr val="002060"/>
                </a:solidFill>
              </a:rPr>
              <a:t>CRESCITA DELLA DOMANDA DI DIRITTI DI PI</a:t>
            </a:r>
            <a:endParaRPr lang="en-US" sz="3000" dirty="0">
              <a:solidFill>
                <a:srgbClr val="002060"/>
              </a:solidFill>
            </a:endParaRPr>
          </a:p>
        </p:txBody>
      </p:sp>
      <p:sp>
        <p:nvSpPr>
          <p:cNvPr id="63491" name="Text Box 3"/>
          <p:cNvSpPr txBox="1">
            <a:spLocks noChangeArrowheads="1"/>
          </p:cNvSpPr>
          <p:nvPr/>
        </p:nvSpPr>
        <p:spPr bwMode="auto">
          <a:xfrm>
            <a:off x="231775" y="6354763"/>
            <a:ext cx="29416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Statistics Database, October 2011</a:t>
            </a:r>
          </a:p>
        </p:txBody>
      </p:sp>
      <p:pic>
        <p:nvPicPr>
          <p:cNvPr id="6349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1177769"/>
            <a:ext cx="5760640" cy="476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788909"/>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08520" y="116632"/>
            <a:ext cx="9252520" cy="892552"/>
          </a:xfrm>
        </p:spPr>
        <p:txBody>
          <a:bodyPr wrap="square">
            <a:spAutoFit/>
          </a:bodyPr>
          <a:lstStyle/>
          <a:p>
            <a:pPr algn="ctr"/>
            <a:r>
              <a:rPr lang="it-IT" sz="2600" dirty="0" smtClean="0">
                <a:solidFill>
                  <a:srgbClr val="002060"/>
                </a:solidFill>
              </a:rPr>
              <a:t>PIÙ INVENZIONI </a:t>
            </a:r>
            <a:r>
              <a:rPr lang="it-IT" sz="2600" cap="all" dirty="0" smtClean="0">
                <a:solidFill>
                  <a:srgbClr val="002060"/>
                </a:solidFill>
              </a:rPr>
              <a:t>E maggiore internazionalizzazione </a:t>
            </a:r>
            <a:endParaRPr lang="it-IT" sz="2600" cap="all" dirty="0">
              <a:solidFill>
                <a:srgbClr val="002060"/>
              </a:solidFill>
            </a:endParaRPr>
          </a:p>
        </p:txBody>
      </p:sp>
      <p:sp>
        <p:nvSpPr>
          <p:cNvPr id="64515" name="Text Box 3"/>
          <p:cNvSpPr txBox="1">
            <a:spLocks noChangeArrowheads="1"/>
          </p:cNvSpPr>
          <p:nvPr/>
        </p:nvSpPr>
        <p:spPr bwMode="auto">
          <a:xfrm>
            <a:off x="231775" y="6354763"/>
            <a:ext cx="1392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1000" dirty="0">
                <a:solidFill>
                  <a:srgbClr val="000000"/>
                </a:solidFill>
              </a:rPr>
              <a:t>Source: WIPO (2011)</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00325"/>
            <a:ext cx="6689718" cy="47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629106"/>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332656"/>
            <a:ext cx="7344816" cy="1143000"/>
          </a:xfrm>
        </p:spPr>
        <p:txBody>
          <a:bodyPr/>
          <a:lstStyle/>
          <a:p>
            <a:pPr algn="ctr"/>
            <a:r>
              <a:rPr lang="en-US" dirty="0" smtClean="0"/>
              <a:t>	   </a:t>
            </a:r>
            <a:r>
              <a:rPr lang="en-US" sz="3000" dirty="0" smtClean="0">
                <a:solidFill>
                  <a:srgbClr val="002060"/>
                </a:solidFill>
              </a:rPr>
              <a:t>STUDI E RAPPORTI</a:t>
            </a:r>
            <a:endParaRPr lang="en-US" sz="3000" dirty="0">
              <a:solidFill>
                <a:srgbClr val="002060"/>
              </a:solidFill>
            </a:endParaRPr>
          </a:p>
        </p:txBody>
      </p:sp>
      <p:sp>
        <p:nvSpPr>
          <p:cNvPr id="3" name="Espace réservé du contenu 2"/>
          <p:cNvSpPr>
            <a:spLocks noGrp="1"/>
          </p:cNvSpPr>
          <p:nvPr>
            <p:ph idx="1"/>
          </p:nvPr>
        </p:nvSpPr>
        <p:spPr>
          <a:xfrm>
            <a:off x="251520" y="1889448"/>
            <a:ext cx="8712968" cy="4968552"/>
          </a:xfrm>
        </p:spPr>
        <p:txBody>
          <a:bodyPr/>
          <a:lstStyle/>
          <a:p>
            <a:pPr lvl="0"/>
            <a:r>
              <a:rPr lang="it-IT" sz="1400" b="1" dirty="0" smtClean="0"/>
              <a:t>World Intellectual Property Indicators (WIPI)</a:t>
            </a:r>
            <a:r>
              <a:rPr lang="it-IT" sz="1400" dirty="0" smtClean="0"/>
              <a:t>:  Principale pubblicazione di statistiche, con le ultime </a:t>
            </a:r>
            <a:r>
              <a:rPr lang="it-IT" sz="1400" i="1" dirty="0" smtClean="0"/>
              <a:t>tendenze trend </a:t>
            </a:r>
            <a:r>
              <a:rPr lang="it-IT" sz="1400" dirty="0" smtClean="0"/>
              <a:t>delle domande e registro in più di 100 uffici:</a:t>
            </a:r>
            <a:br>
              <a:rPr lang="it-IT" sz="1400" dirty="0" smtClean="0"/>
            </a:br>
            <a:r>
              <a:rPr lang="it-IT" sz="1400" dirty="0" smtClean="0"/>
              <a:t> </a:t>
            </a:r>
            <a:r>
              <a:rPr lang="it-IT" sz="1400" u="sng" dirty="0" smtClean="0">
                <a:hlinkClick r:id="rId2"/>
              </a:rPr>
              <a:t>http://www.wipo.int/ipstats/en/wipi/index.html</a:t>
            </a:r>
            <a:endParaRPr lang="it-IT" sz="1400" u="sng" dirty="0" smtClean="0"/>
          </a:p>
          <a:p>
            <a:pPr marL="0" lvl="0" indent="0" algn="just">
              <a:buNone/>
            </a:pPr>
            <a:endParaRPr lang="it-IT" sz="1400" dirty="0" smtClean="0"/>
          </a:p>
          <a:p>
            <a:r>
              <a:rPr lang="it-IT" sz="1400" b="1" dirty="0" smtClean="0"/>
              <a:t>The PCT Yearly Review : </a:t>
            </a:r>
            <a:r>
              <a:rPr lang="it-IT" sz="1400" dirty="0" smtClean="0"/>
              <a:t>Resoconto del rendimento e sviluppo del PCT: </a:t>
            </a:r>
            <a:r>
              <a:rPr lang="it-IT" sz="1400" u="sng" dirty="0" smtClean="0">
                <a:hlinkClick r:id="rId3"/>
              </a:rPr>
              <a:t>http://www.wipo.int/ipstats/en/statistics/pct/</a:t>
            </a:r>
            <a:endParaRPr lang="it-IT" sz="1400" u="sng" dirty="0" smtClean="0"/>
          </a:p>
          <a:p>
            <a:pPr marL="0" indent="0">
              <a:buNone/>
            </a:pPr>
            <a:endParaRPr lang="it-IT" sz="1400" dirty="0" smtClean="0"/>
          </a:p>
          <a:p>
            <a:r>
              <a:rPr lang="it-IT" sz="1400" dirty="0" smtClean="0"/>
              <a:t> </a:t>
            </a:r>
            <a:r>
              <a:rPr lang="it-IT" sz="1400" b="1" dirty="0" smtClean="0"/>
              <a:t>Madrid Yearly Review</a:t>
            </a:r>
            <a:r>
              <a:rPr lang="it-IT" sz="1400" dirty="0" smtClean="0"/>
              <a:t>: </a:t>
            </a:r>
            <a:r>
              <a:rPr lang="it-IT" sz="1400" u="sng" dirty="0" smtClean="0">
                <a:hlinkClick r:id="rId4"/>
              </a:rPr>
              <a:t>http://www.wipo.int/ipstats/en/</a:t>
            </a:r>
            <a:endParaRPr lang="it-IT" sz="1400" dirty="0" smtClean="0"/>
          </a:p>
          <a:p>
            <a:pPr marL="0" indent="0">
              <a:buNone/>
            </a:pPr>
            <a:endParaRPr lang="it-IT" sz="1400" dirty="0" smtClean="0"/>
          </a:p>
          <a:p>
            <a:r>
              <a:rPr lang="it-IT" sz="1400" dirty="0" smtClean="0"/>
              <a:t> </a:t>
            </a:r>
            <a:r>
              <a:rPr lang="it-IT" sz="1400" b="1" dirty="0" smtClean="0"/>
              <a:t>Hague Yearly Review</a:t>
            </a:r>
            <a:r>
              <a:rPr lang="it-IT" sz="1400" dirty="0" smtClean="0"/>
              <a:t>: </a:t>
            </a:r>
            <a:r>
              <a:rPr lang="it-IT" sz="1400" u="sng" dirty="0" smtClean="0">
                <a:hlinkClick r:id="rId4"/>
              </a:rPr>
              <a:t>http://www.wipo.int/ipstats/en/</a:t>
            </a:r>
            <a:endParaRPr lang="it-IT" sz="1400" u="sng" dirty="0"/>
          </a:p>
          <a:p>
            <a:pPr marL="0" indent="0">
              <a:buNone/>
            </a:pPr>
            <a:endParaRPr lang="it-IT" sz="1400" dirty="0" smtClean="0"/>
          </a:p>
          <a:p>
            <a:r>
              <a:rPr lang="it-IT" sz="1400" dirty="0" smtClean="0"/>
              <a:t>T</a:t>
            </a:r>
            <a:r>
              <a:rPr lang="it-IT" sz="1400" b="1" dirty="0" smtClean="0"/>
              <a:t>he </a:t>
            </a:r>
            <a:r>
              <a:rPr lang="it-IT" sz="1400" b="1" i="1" dirty="0" smtClean="0"/>
              <a:t>WIPO IP Facts and Figures </a:t>
            </a:r>
            <a:r>
              <a:rPr lang="it-IT" sz="1400" dirty="0" smtClean="0"/>
              <a:t>Resoconto delle attività di PI in base alle ultime statistiche disponibili. </a:t>
            </a:r>
            <a:r>
              <a:rPr lang="it-IT" sz="1400" u="sng" dirty="0" smtClean="0">
                <a:hlinkClick r:id="rId4"/>
              </a:rPr>
              <a:t>http://www.wipo.int/ipstats/en/</a:t>
            </a:r>
            <a:endParaRPr lang="it-IT" sz="1400" u="sng" dirty="0" smtClean="0"/>
          </a:p>
          <a:p>
            <a:pPr marL="0" indent="0">
              <a:buNone/>
            </a:pPr>
            <a:endParaRPr lang="it-IT" sz="1400" u="sng" dirty="0" smtClean="0"/>
          </a:p>
          <a:p>
            <a:r>
              <a:rPr lang="it-IT" sz="1400" b="1" dirty="0" smtClean="0"/>
              <a:t>WIPO IP Statistics Data Center</a:t>
            </a:r>
            <a:r>
              <a:rPr lang="it-IT" sz="1400" dirty="0" smtClean="0"/>
              <a:t> servizio on-line che permette di accedere ai dati statistici OMPI – vasta scelta di indicatori disponibii per la ricerca: </a:t>
            </a:r>
            <a:r>
              <a:rPr lang="it-IT" sz="1400" u="sng" dirty="0" smtClean="0">
                <a:hlinkClick r:id="rId5"/>
              </a:rPr>
              <a:t>http://ipstatsdb.wipo.org/ipstatv2/ipstats/patentsSearch</a:t>
            </a:r>
            <a:endParaRPr lang="it-IT" sz="1400" dirty="0" smtClean="0"/>
          </a:p>
          <a:p>
            <a:endParaRPr lang="en-US" sz="1800" dirty="0" smtClean="0"/>
          </a:p>
          <a:p>
            <a:endParaRPr lang="en-US" sz="1800" dirty="0" smtClean="0"/>
          </a:p>
          <a:p>
            <a:pPr marL="0" indent="0" algn="just">
              <a:lnSpc>
                <a:spcPct val="130000"/>
              </a:lnSpc>
              <a:buNone/>
            </a:pPr>
            <a:endParaRPr lang="en-US" sz="1800" dirty="0"/>
          </a:p>
        </p:txBody>
      </p:sp>
    </p:spTree>
    <p:extLst>
      <p:ext uri="{BB962C8B-B14F-4D97-AF65-F5344CB8AC3E}">
        <p14:creationId xmlns:p14="http://schemas.microsoft.com/office/powerpoint/2010/main" val="146490062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lstStyle/>
          <a:p>
            <a:pPr algn="ctr"/>
            <a:r>
              <a:rPr lang="en-US" sz="3000" dirty="0">
                <a:solidFill>
                  <a:srgbClr val="002060"/>
                </a:solidFill>
              </a:rPr>
              <a:t>STUDI E </a:t>
            </a:r>
            <a:r>
              <a:rPr lang="en-US" sz="3000" dirty="0" smtClean="0">
                <a:solidFill>
                  <a:srgbClr val="002060"/>
                </a:solidFill>
              </a:rPr>
              <a:t>RAPPORTI (II)</a:t>
            </a:r>
            <a:endParaRPr lang="en-US" sz="3000" dirty="0">
              <a:solidFill>
                <a:srgbClr val="002060"/>
              </a:solidFill>
            </a:endParaRPr>
          </a:p>
        </p:txBody>
      </p:sp>
      <p:sp>
        <p:nvSpPr>
          <p:cNvPr id="3" name="Content Placeholder 2"/>
          <p:cNvSpPr>
            <a:spLocks noGrp="1"/>
          </p:cNvSpPr>
          <p:nvPr>
            <p:ph idx="1"/>
          </p:nvPr>
        </p:nvSpPr>
        <p:spPr>
          <a:xfrm>
            <a:off x="107504" y="1844824"/>
            <a:ext cx="8928992" cy="4680520"/>
          </a:xfrm>
        </p:spPr>
        <p:txBody>
          <a:bodyPr/>
          <a:lstStyle/>
          <a:p>
            <a:r>
              <a:rPr lang="it-IT" sz="1700" dirty="0" smtClean="0"/>
              <a:t>Rapporto « Brands – Reputation and Image in the Global Marketplace» </a:t>
            </a:r>
          </a:p>
          <a:p>
            <a:pPr marL="0" indent="0">
              <a:buNone/>
            </a:pPr>
            <a:endParaRPr lang="it-IT" sz="1700" dirty="0" smtClean="0"/>
          </a:p>
          <a:p>
            <a:pPr marL="0" indent="0">
              <a:lnSpc>
                <a:spcPct val="150000"/>
              </a:lnSpc>
              <a:buNone/>
            </a:pPr>
            <a:r>
              <a:rPr lang="it-IT" sz="1700" dirty="0" smtClean="0"/>
              <a:t>Evoluzione del comportamento dei marchi e loro uso, differenze tra paesi, che cosa muove i mercati dei marchi, lezioni della ricerca economica per politiche in materia di marchi e come le strategie di commercializzazione influenzano l’innovazione delle imprese. </a:t>
            </a:r>
            <a:r>
              <a:rPr lang="it-IT" sz="1800" dirty="0" smtClean="0"/>
              <a:t/>
            </a:r>
            <a:br>
              <a:rPr lang="it-IT" sz="1800" dirty="0" smtClean="0"/>
            </a:br>
            <a:endParaRPr lang="it-IT" sz="1800" dirty="0" smtClean="0"/>
          </a:p>
          <a:p>
            <a:pPr marL="0" indent="0">
              <a:lnSpc>
                <a:spcPct val="150000"/>
              </a:lnSpc>
              <a:buNone/>
            </a:pPr>
            <a:endParaRPr lang="it-IT" sz="1800" dirty="0" smtClean="0"/>
          </a:p>
          <a:p>
            <a:pPr marL="0" indent="0" algn="just">
              <a:lnSpc>
                <a:spcPct val="150000"/>
              </a:lnSpc>
              <a:buNone/>
            </a:pPr>
            <a:r>
              <a:rPr lang="en-US" sz="1400" dirty="0" smtClean="0"/>
              <a:t>For further information and the full report : </a:t>
            </a:r>
          </a:p>
          <a:p>
            <a:pPr marL="0" indent="0" algn="just">
              <a:lnSpc>
                <a:spcPct val="150000"/>
              </a:lnSpc>
              <a:buNone/>
            </a:pPr>
            <a:endParaRPr lang="en-US" sz="1400" dirty="0" smtClean="0"/>
          </a:p>
          <a:p>
            <a:pPr marL="0" indent="0" algn="just">
              <a:lnSpc>
                <a:spcPct val="150000"/>
              </a:lnSpc>
              <a:buNone/>
            </a:pPr>
            <a:r>
              <a:rPr lang="en-US" sz="1200" dirty="0" smtClean="0">
                <a:hlinkClick r:id="rId2"/>
              </a:rPr>
              <a:t>http://www.wipo.int/econ_stat/en/economics/wipr</a:t>
            </a:r>
            <a:endParaRPr lang="en-US" sz="1200" dirty="0" smtClean="0"/>
          </a:p>
          <a:p>
            <a:pPr marL="0" indent="0" algn="just">
              <a:lnSpc>
                <a:spcPct val="150000"/>
              </a:lnSpc>
              <a:buNone/>
            </a:pPr>
            <a:endParaRPr lang="en-US" sz="1800" dirty="0" smtClean="0"/>
          </a:p>
        </p:txBody>
      </p:sp>
      <p:pic>
        <p:nvPicPr>
          <p:cNvPr id="86019"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9401" y="1540003"/>
            <a:ext cx="1151721" cy="86379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064" y="4078289"/>
            <a:ext cx="156827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361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2000"/>
                                        <p:tgtEl>
                                          <p:spTgt spid="86019"/>
                                        </p:tgtEl>
                                      </p:cBhvr>
                                    </p:animEffect>
                                    <p:anim calcmode="lin" valueType="num">
                                      <p:cBhvr>
                                        <p:cTn id="8" dur="2000" fill="hold"/>
                                        <p:tgtEl>
                                          <p:spTgt spid="86019"/>
                                        </p:tgtEl>
                                        <p:attrNameLst>
                                          <p:attrName>ppt_w</p:attrName>
                                        </p:attrNameLst>
                                      </p:cBhvr>
                                      <p:tavLst>
                                        <p:tav tm="0" fmla="#ppt_w*sin(2.5*pi*$)">
                                          <p:val>
                                            <p:fltVal val="0"/>
                                          </p:val>
                                        </p:tav>
                                        <p:tav tm="100000">
                                          <p:val>
                                            <p:fltVal val="1"/>
                                          </p:val>
                                        </p:tav>
                                      </p:tavLst>
                                    </p:anim>
                                    <p:anim calcmode="lin" valueType="num">
                                      <p:cBhvr>
                                        <p:cTn id="9" dur="2000" fill="hold"/>
                                        <p:tgtEl>
                                          <p:spTgt spid="860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86020"/>
                                        </p:tgtEl>
                                        <p:attrNameLst>
                                          <p:attrName>r</p:attrName>
                                        </p:attrNameLst>
                                      </p:cBhvr>
                                    </p:animRot>
                                    <p:animRot by="-240000">
                                      <p:cBhvr>
                                        <p:cTn id="14" dur="200" fill="hold">
                                          <p:stCondLst>
                                            <p:cond delay="200"/>
                                          </p:stCondLst>
                                        </p:cTn>
                                        <p:tgtEl>
                                          <p:spTgt spid="86020"/>
                                        </p:tgtEl>
                                        <p:attrNameLst>
                                          <p:attrName>r</p:attrName>
                                        </p:attrNameLst>
                                      </p:cBhvr>
                                    </p:animRot>
                                    <p:animRot by="240000">
                                      <p:cBhvr>
                                        <p:cTn id="15" dur="200" fill="hold">
                                          <p:stCondLst>
                                            <p:cond delay="400"/>
                                          </p:stCondLst>
                                        </p:cTn>
                                        <p:tgtEl>
                                          <p:spTgt spid="86020"/>
                                        </p:tgtEl>
                                        <p:attrNameLst>
                                          <p:attrName>r</p:attrName>
                                        </p:attrNameLst>
                                      </p:cBhvr>
                                    </p:animRot>
                                    <p:animRot by="-240000">
                                      <p:cBhvr>
                                        <p:cTn id="16" dur="200" fill="hold">
                                          <p:stCondLst>
                                            <p:cond delay="600"/>
                                          </p:stCondLst>
                                        </p:cTn>
                                        <p:tgtEl>
                                          <p:spTgt spid="86020"/>
                                        </p:tgtEl>
                                        <p:attrNameLst>
                                          <p:attrName>r</p:attrName>
                                        </p:attrNameLst>
                                      </p:cBhvr>
                                    </p:animRot>
                                    <p:animRot by="120000">
                                      <p:cBhvr>
                                        <p:cTn id="17" dur="200" fill="hold">
                                          <p:stCondLst>
                                            <p:cond delay="800"/>
                                          </p:stCondLst>
                                        </p:cTn>
                                        <p:tgtEl>
                                          <p:spTgt spid="860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6" end="6"/>
                                            </p:txEl>
                                          </p:spTgt>
                                        </p:tgtEl>
                                        <p:attrNameLst>
                                          <p:attrName>ppt_x</p:attrName>
                                          <p:attrName>ppt_y</p:attrName>
                                        </p:attrNameLst>
                                      </p:cBhvr>
                                    </p:animMotion>
                                    <p:animRot by="1500000">
                                      <p:cBhvr>
                                        <p:cTn id="22" dur="125" fill="hold">
                                          <p:stCondLst>
                                            <p:cond delay="0"/>
                                          </p:stCondLst>
                                        </p:cTn>
                                        <p:tgtEl>
                                          <p:spTgt spid="3">
                                            <p:txEl>
                                              <p:pRg st="6" end="6"/>
                                            </p:txEl>
                                          </p:spTgt>
                                        </p:tgtEl>
                                        <p:attrNameLst>
                                          <p:attrName>r</p:attrName>
                                        </p:attrNameLst>
                                      </p:cBhvr>
                                    </p:animRot>
                                    <p:animRot by="-1500000">
                                      <p:cBhvr>
                                        <p:cTn id="23" dur="125" fill="hold">
                                          <p:stCondLst>
                                            <p:cond delay="125"/>
                                          </p:stCondLst>
                                        </p:cTn>
                                        <p:tgtEl>
                                          <p:spTgt spid="3">
                                            <p:txEl>
                                              <p:pRg st="6" end="6"/>
                                            </p:txEl>
                                          </p:spTgt>
                                        </p:tgtEl>
                                        <p:attrNameLst>
                                          <p:attrName>r</p:attrName>
                                        </p:attrNameLst>
                                      </p:cBhvr>
                                    </p:animRot>
                                    <p:animRot by="-1500000">
                                      <p:cBhvr>
                                        <p:cTn id="24" dur="125" fill="hold">
                                          <p:stCondLst>
                                            <p:cond delay="250"/>
                                          </p:stCondLst>
                                        </p:cTn>
                                        <p:tgtEl>
                                          <p:spTgt spid="3">
                                            <p:txEl>
                                              <p:pRg st="6" end="6"/>
                                            </p:txEl>
                                          </p:spTgt>
                                        </p:tgtEl>
                                        <p:attrNameLst>
                                          <p:attrName>r</p:attrName>
                                        </p:attrNameLst>
                                      </p:cBhvr>
                                    </p:animRot>
                                    <p:animRot by="1500000">
                                      <p:cBhvr>
                                        <p:cTn id="25"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 y="274638"/>
            <a:ext cx="9067800" cy="1143000"/>
          </a:xfrm>
        </p:spPr>
        <p:txBody>
          <a:bodyPr/>
          <a:lstStyle/>
          <a:p>
            <a:pPr algn="ctr">
              <a:defRPr/>
            </a:pPr>
            <a:r>
              <a:rPr lang="en-US" dirty="0" smtClean="0">
                <a:latin typeface="+mn-lt"/>
                <a:ea typeface="+mj-ea"/>
                <a:cs typeface="Times New Roman"/>
              </a:rPr>
              <a:t> </a:t>
            </a:r>
            <a:r>
              <a:rPr lang="en-US" sz="3000" dirty="0" smtClean="0">
                <a:latin typeface="+mn-lt"/>
                <a:ea typeface="+mj-ea"/>
                <a:cs typeface="Times New Roman"/>
              </a:rPr>
              <a:t>THE GLOBAL INNOVATION INDEX 2013 </a:t>
            </a:r>
            <a:endParaRPr lang="en-US" sz="3000" dirty="0">
              <a:latin typeface="+mn-lt"/>
              <a:ea typeface="+mj-ea"/>
            </a:endParaRPr>
          </a:p>
        </p:txBody>
      </p:sp>
      <p:sp>
        <p:nvSpPr>
          <p:cNvPr id="6" name="Espace réservé du contenu 5"/>
          <p:cNvSpPr>
            <a:spLocks noGrp="1"/>
          </p:cNvSpPr>
          <p:nvPr>
            <p:ph sz="quarter" idx="4"/>
          </p:nvPr>
        </p:nvSpPr>
        <p:spPr>
          <a:xfrm>
            <a:off x="4645025" y="2057400"/>
            <a:ext cx="4319463" cy="4068763"/>
          </a:xfrm>
        </p:spPr>
        <p:txBody>
          <a:bodyPr/>
          <a:lstStyle/>
          <a:p>
            <a:pPr lvl="0">
              <a:defRPr/>
            </a:pPr>
            <a:r>
              <a:rPr lang="it-IT" sz="1600" dirty="0" smtClean="0"/>
              <a:t>Pubblicazione annuale con gli ultimi </a:t>
            </a:r>
            <a:r>
              <a:rPr lang="it-IT" sz="1600" i="1" dirty="0" smtClean="0"/>
              <a:t>trends </a:t>
            </a:r>
            <a:r>
              <a:rPr lang="it-IT" sz="1600" dirty="0" smtClean="0"/>
              <a:t>dell’attività inventiva. INSEAD, Cornell University e OMPI </a:t>
            </a:r>
            <a:r>
              <a:rPr lang="it-IT" sz="1600" u="sng" dirty="0" smtClean="0">
                <a:hlinkClick r:id="rId2"/>
              </a:rPr>
              <a:t>http://www.wipo.int/econ_stat/en/economics/gii/index.html</a:t>
            </a:r>
            <a:endParaRPr lang="it-IT" sz="1600" u="sng" dirty="0" smtClean="0"/>
          </a:p>
          <a:p>
            <a:pPr marL="0" lvl="0" indent="0" algn="just">
              <a:buNone/>
              <a:defRPr/>
            </a:pPr>
            <a:endParaRPr lang="it-IT" sz="1600" dirty="0" smtClean="0"/>
          </a:p>
          <a:p>
            <a:pPr>
              <a:defRPr/>
            </a:pPr>
            <a:r>
              <a:rPr lang="it-IT" sz="1600" dirty="0" smtClean="0">
                <a:ea typeface="+mn-ea"/>
                <a:cs typeface="Times New Roman"/>
              </a:rPr>
              <a:t>Obiettivo della pubblicazione</a:t>
            </a:r>
            <a:r>
              <a:rPr lang="it-IT" sz="1600" b="1" dirty="0" smtClean="0">
                <a:solidFill>
                  <a:srgbClr val="000090"/>
                </a:solidFill>
                <a:ea typeface="+mn-ea"/>
                <a:cs typeface="Times New Roman"/>
              </a:rPr>
              <a:t>:</a:t>
            </a:r>
            <a:r>
              <a:rPr lang="it-IT" sz="1600" dirty="0" smtClean="0">
                <a:solidFill>
                  <a:srgbClr val="000090"/>
                </a:solidFill>
                <a:ea typeface="+mn-ea"/>
                <a:cs typeface="Times New Roman"/>
              </a:rPr>
              <a:t> </a:t>
            </a:r>
          </a:p>
          <a:p>
            <a:pPr marL="0" indent="0">
              <a:buNone/>
              <a:defRPr/>
            </a:pPr>
            <a:endParaRPr lang="it-IT" sz="1600" dirty="0" smtClean="0">
              <a:solidFill>
                <a:srgbClr val="000090"/>
              </a:solidFill>
              <a:ea typeface="+mn-ea"/>
              <a:cs typeface="Times New Roman"/>
            </a:endParaRPr>
          </a:p>
          <a:p>
            <a:pPr lvl="1">
              <a:buFont typeface="Wingdings" panose="05000000000000000000" pitchFamily="2" charset="2"/>
              <a:buChar char="Ø"/>
              <a:defRPr/>
            </a:pPr>
            <a:r>
              <a:rPr lang="it-IT" sz="1400" dirty="0" smtClean="0">
                <a:cs typeface="Times New Roman"/>
              </a:rPr>
              <a:t>Permettere un confronto tra paesi </a:t>
            </a:r>
            <a:br>
              <a:rPr lang="it-IT" sz="1400" dirty="0" smtClean="0">
                <a:cs typeface="Times New Roman"/>
              </a:rPr>
            </a:br>
            <a:endParaRPr lang="it-IT" sz="1400" dirty="0" smtClean="0">
              <a:cs typeface="Times New Roman"/>
            </a:endParaRPr>
          </a:p>
          <a:p>
            <a:pPr lvl="1">
              <a:buFont typeface="Wingdings" panose="05000000000000000000" pitchFamily="2" charset="2"/>
              <a:buChar char="Ø"/>
              <a:defRPr/>
            </a:pPr>
            <a:r>
              <a:rPr lang="it-IT" sz="1400" dirty="0" smtClean="0">
                <a:cs typeface="Times New Roman"/>
              </a:rPr>
              <a:t>Studio del profilo dei paesi sulla durata del tempo </a:t>
            </a:r>
            <a:br>
              <a:rPr lang="it-IT" sz="1400" dirty="0" smtClean="0">
                <a:cs typeface="Times New Roman"/>
              </a:rPr>
            </a:br>
            <a:endParaRPr lang="it-IT" sz="1400" i="1" dirty="0" smtClean="0">
              <a:cs typeface="Times New Roman"/>
            </a:endParaRPr>
          </a:p>
          <a:p>
            <a:pPr lvl="1">
              <a:buFont typeface="Wingdings" panose="05000000000000000000" pitchFamily="2" charset="2"/>
              <a:buChar char="Ø"/>
              <a:defRPr/>
            </a:pPr>
            <a:r>
              <a:rPr lang="it-IT" sz="1400" dirty="0" smtClean="0">
                <a:cs typeface="Times New Roman"/>
              </a:rPr>
              <a:t>Identifica punti di forza e debolezza tra paesi</a:t>
            </a:r>
            <a:endParaRPr lang="it-IT" sz="1400" i="1" dirty="0" smtClean="0">
              <a:cs typeface="Times New Roman"/>
            </a:endParaRPr>
          </a:p>
          <a:p>
            <a:pPr marL="0" indent="0">
              <a:buFontTx/>
              <a:buNone/>
              <a:defRPr/>
            </a:pPr>
            <a:endParaRPr lang="en-US" dirty="0">
              <a:ea typeface="+mn-ea"/>
            </a:endParaRPr>
          </a:p>
        </p:txBody>
      </p:sp>
      <p:pic>
        <p:nvPicPr>
          <p:cNvPr id="7" name="Espace réservé du contenu 4" descr="pr_2013_743_1.jpg"/>
          <p:cNvPicPr>
            <a:picLocks noGrp="1" noChangeAspect="1"/>
          </p:cNvPicPr>
          <p:nvPr/>
        </p:nvPicPr>
        <p:blipFill>
          <a:blip r:embed="rId3">
            <a:extLst>
              <a:ext uri="{28A0092B-C50C-407E-A947-70E740481C1C}">
                <a14:useLocalDpi xmlns:a14="http://schemas.microsoft.com/office/drawing/2010/main" val="0"/>
              </a:ext>
            </a:extLst>
          </a:blip>
          <a:srcRect t="6416" b="6416"/>
          <a:stretch>
            <a:fillRect/>
          </a:stretch>
        </p:blipFill>
        <p:spPr>
          <a:xfrm>
            <a:off x="381000" y="1981200"/>
            <a:ext cx="4038600" cy="4395107"/>
          </a:xfrm>
          <a:prstGeom prst="rect">
            <a:avLst/>
          </a:prstGeom>
          <a:ln>
            <a:noFill/>
          </a:ln>
          <a:effectLst>
            <a:softEdge rad="112500"/>
          </a:effectLst>
        </p:spPr>
      </p:pic>
    </p:spTree>
    <p:extLst>
      <p:ext uri="{BB962C8B-B14F-4D97-AF65-F5344CB8AC3E}">
        <p14:creationId xmlns:p14="http://schemas.microsoft.com/office/powerpoint/2010/main" val="3135475342"/>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152400" y="274638"/>
            <a:ext cx="8740080" cy="2074242"/>
          </a:xfrm>
        </p:spPr>
        <p:txBody>
          <a:bodyPr/>
          <a:lstStyle/>
          <a:p>
            <a:pPr algn="ctr"/>
            <a:r>
              <a:rPr lang="en-US" dirty="0" smtClean="0">
                <a:latin typeface="Arial" charset="0"/>
                <a:cs typeface="Arial" charset="0"/>
              </a:rPr>
              <a:t>  </a:t>
            </a:r>
            <a:r>
              <a:rPr lang="en-US" sz="2800" dirty="0" smtClean="0">
                <a:solidFill>
                  <a:srgbClr val="002060"/>
                </a:solidFill>
                <a:latin typeface="Arial" charset="0"/>
                <a:cs typeface="Arial" charset="0"/>
              </a:rPr>
              <a:t>INDICE DELL’INNOVAZIONE GLOBALE 2013:</a:t>
            </a:r>
            <a:br>
              <a:rPr lang="en-US" sz="2800" dirty="0" smtClean="0">
                <a:solidFill>
                  <a:srgbClr val="002060"/>
                </a:solidFill>
                <a:latin typeface="Arial" charset="0"/>
                <a:cs typeface="Arial" charset="0"/>
              </a:rPr>
            </a:br>
            <a:r>
              <a:rPr lang="en-US" sz="2800" dirty="0" smtClean="0">
                <a:solidFill>
                  <a:srgbClr val="002060"/>
                </a:solidFill>
                <a:latin typeface="Arial" charset="0"/>
                <a:cs typeface="Arial" charset="0"/>
              </a:rPr>
              <a:t/>
            </a:r>
            <a:br>
              <a:rPr lang="en-US" sz="2800" dirty="0" smtClean="0">
                <a:solidFill>
                  <a:srgbClr val="002060"/>
                </a:solidFill>
                <a:latin typeface="Arial" charset="0"/>
                <a:cs typeface="Arial" charset="0"/>
              </a:rPr>
            </a:br>
            <a:r>
              <a:rPr lang="it-IT" sz="2800" dirty="0" smtClean="0">
                <a:solidFill>
                  <a:srgbClr val="002060"/>
                </a:solidFill>
              </a:rPr>
              <a:t>Dinamiche locali: la chiave per superare il divario dell’innovazione globale</a:t>
            </a:r>
            <a:endParaRPr lang="it-IT" sz="2800" dirty="0">
              <a:solidFill>
                <a:srgbClr val="002060"/>
              </a:solidFill>
              <a:latin typeface="Arial" charset="0"/>
              <a:cs typeface="Arial" charset="0"/>
            </a:endParaRPr>
          </a:p>
        </p:txBody>
      </p:sp>
      <p:sp>
        <p:nvSpPr>
          <p:cNvPr id="3" name="Espace réservé du contenu 2"/>
          <p:cNvSpPr>
            <a:spLocks noGrp="1"/>
          </p:cNvSpPr>
          <p:nvPr>
            <p:ph idx="1"/>
          </p:nvPr>
        </p:nvSpPr>
        <p:spPr>
          <a:xfrm>
            <a:off x="304800" y="2564904"/>
            <a:ext cx="8587680" cy="3561259"/>
          </a:xfrm>
        </p:spPr>
        <p:txBody>
          <a:bodyPr/>
          <a:lstStyle/>
          <a:p>
            <a:pPr marL="0" indent="0" algn="just">
              <a:lnSpc>
                <a:spcPct val="110000"/>
              </a:lnSpc>
              <a:buNone/>
              <a:defRPr/>
            </a:pPr>
            <a:r>
              <a:rPr lang="en-US" sz="1800" dirty="0" smtClean="0"/>
              <a:t/>
            </a:r>
            <a:br>
              <a:rPr lang="en-US" sz="1800" dirty="0" smtClean="0"/>
            </a:br>
            <a:endParaRPr lang="en-US" sz="1800" dirty="0" smtClean="0"/>
          </a:p>
          <a:p>
            <a:pPr algn="just">
              <a:lnSpc>
                <a:spcPct val="150000"/>
              </a:lnSpc>
              <a:defRPr/>
            </a:pPr>
            <a:r>
              <a:rPr lang="it-IT" sz="1800" dirty="0" smtClean="0"/>
              <a:t>MESSAGGIO CHIAVE:  troppo spesso le strategie di innovazione hanno cercato di replicare modelli e successi altrui. Promuovere l’innovazione locale richiede invece strategie radicate in vantaggi comparativi locali, nella storia e nella cultura locali. Tutto ciò dev’essere combinato con un approccio globale per raggiungere mercati esteri e attrarre talenti esterni. </a:t>
            </a:r>
            <a:endParaRPr lang="it-IT" sz="1800" dirty="0">
              <a:ea typeface="+mn-ea"/>
            </a:endParaRPr>
          </a:p>
        </p:txBody>
      </p:sp>
    </p:spTree>
    <p:extLst>
      <p:ext uri="{BB962C8B-B14F-4D97-AF65-F5344CB8AC3E}">
        <p14:creationId xmlns:p14="http://schemas.microsoft.com/office/powerpoint/2010/main" val="1831562721"/>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59517" y="180551"/>
            <a:ext cx="9252520" cy="1008112"/>
          </a:xfrm>
        </p:spPr>
        <p:txBody>
          <a:bodyPr/>
          <a:lstStyle/>
          <a:p>
            <a:pPr algn="ctr"/>
            <a:r>
              <a:rPr lang="fr-FR" sz="3000" dirty="0" smtClean="0">
                <a:solidFill>
                  <a:srgbClr val="002060"/>
                </a:solidFill>
                <a:latin typeface="Arial" charset="0"/>
                <a:cs typeface="Times New Roman" charset="0"/>
              </a:rPr>
              <a:t>PROFILO DELL’ITALIA </a:t>
            </a:r>
            <a:endParaRPr lang="fr-FR" sz="3000" dirty="0">
              <a:solidFill>
                <a:srgbClr val="002060"/>
              </a:solidFill>
              <a:latin typeface="Arial" charset="0"/>
              <a:cs typeface="Times New Roman" charset="0"/>
            </a:endParaRPr>
          </a:p>
        </p:txBody>
      </p:sp>
      <p:sp>
        <p:nvSpPr>
          <p:cNvPr id="2" name="TextBox 1"/>
          <p:cNvSpPr txBox="1"/>
          <p:nvPr/>
        </p:nvSpPr>
        <p:spPr>
          <a:xfrm>
            <a:off x="251520" y="5924754"/>
            <a:ext cx="3744416" cy="230832"/>
          </a:xfrm>
          <a:prstGeom prst="rect">
            <a:avLst/>
          </a:prstGeom>
          <a:noFill/>
        </p:spPr>
        <p:txBody>
          <a:bodyPr wrap="square" rtlCol="0">
            <a:spAutoFit/>
          </a:bodyPr>
          <a:lstStyle/>
          <a:p>
            <a:pPr fontAlgn="base">
              <a:spcBef>
                <a:spcPct val="50000"/>
              </a:spcBef>
              <a:spcAft>
                <a:spcPct val="0"/>
              </a:spcAft>
            </a:pPr>
            <a:r>
              <a:rPr lang="fr-CH" sz="900" dirty="0" smtClean="0">
                <a:solidFill>
                  <a:srgbClr val="000000"/>
                </a:solidFill>
              </a:rPr>
              <a:t>MUSEO NAZIONALE DELLE ARTI DEL XXI SECOLO </a:t>
            </a:r>
            <a:endParaRPr lang="en-US" sz="900" dirty="0">
              <a:solidFill>
                <a:srgbClr val="000000"/>
              </a:solidFill>
            </a:endParaRPr>
          </a:p>
        </p:txBody>
      </p:sp>
      <p:pic>
        <p:nvPicPr>
          <p:cNvPr id="3076" name="Picture 4" descr="D:\Users\gesto\Desktop\l43-museo-maxxi-roma-120413220009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01" y="1188663"/>
            <a:ext cx="8795485" cy="4648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836808"/>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152400" y="274638"/>
            <a:ext cx="8308032" cy="792162"/>
          </a:xfrm>
        </p:spPr>
        <p:txBody>
          <a:bodyPr/>
          <a:lstStyle/>
          <a:p>
            <a:pPr algn="ctr"/>
            <a:r>
              <a:rPr lang="fr-FR" dirty="0" smtClean="0">
                <a:latin typeface="Arial" charset="0"/>
                <a:cs typeface="Times New Roman" charset="0"/>
              </a:rPr>
              <a:t> </a:t>
            </a:r>
            <a:r>
              <a:rPr lang="en-US" sz="3200" dirty="0">
                <a:solidFill>
                  <a:srgbClr val="002060"/>
                </a:solidFill>
                <a:latin typeface="Arial" charset="0"/>
                <a:cs typeface="Times New Roman" charset="0"/>
              </a:rPr>
              <a:t>INDICE DELL’INNOVAZIONE GLOBALE:</a:t>
            </a:r>
            <a:endParaRPr lang="fr-FR" sz="3200" dirty="0">
              <a:solidFill>
                <a:srgbClr val="002060"/>
              </a:solidFill>
              <a:latin typeface="Arial" charset="0"/>
              <a:cs typeface="Arial" charset="0"/>
            </a:endParaRPr>
          </a:p>
        </p:txBody>
      </p:sp>
      <p:sp>
        <p:nvSpPr>
          <p:cNvPr id="4" name="Espace réservé du contenu 3"/>
          <p:cNvSpPr>
            <a:spLocks noGrp="1"/>
          </p:cNvSpPr>
          <p:nvPr>
            <p:ph sz="half" idx="2"/>
          </p:nvPr>
        </p:nvSpPr>
        <p:spPr>
          <a:xfrm>
            <a:off x="971600" y="2492896"/>
            <a:ext cx="3506788" cy="2880320"/>
          </a:xfrm>
        </p:spPr>
        <p:txBody>
          <a:bodyPr/>
          <a:lstStyle/>
          <a:p>
            <a:pPr algn="just">
              <a:defRPr/>
            </a:pPr>
            <a:r>
              <a:rPr lang="fr-FR" sz="2000" dirty="0">
                <a:ea typeface="+mn-ea"/>
                <a:cs typeface="Times New Roman"/>
              </a:rPr>
              <a:t>1. </a:t>
            </a:r>
            <a:r>
              <a:rPr lang="fr-FR" sz="2000" dirty="0" smtClean="0">
                <a:ea typeface="+mn-ea"/>
                <a:cs typeface="Times New Roman"/>
              </a:rPr>
              <a:t>SVIZZERA</a:t>
            </a:r>
          </a:p>
          <a:p>
            <a:pPr marL="0" indent="0" algn="just">
              <a:buFontTx/>
              <a:buNone/>
              <a:defRPr/>
            </a:pPr>
            <a:endParaRPr lang="fr-FR" sz="2000" dirty="0">
              <a:ea typeface="+mn-ea"/>
              <a:cs typeface="Times New Roman"/>
            </a:endParaRPr>
          </a:p>
          <a:p>
            <a:pPr algn="just">
              <a:defRPr/>
            </a:pPr>
            <a:r>
              <a:rPr lang="fr-FR" sz="2000" dirty="0">
                <a:ea typeface="+mn-ea"/>
                <a:cs typeface="Times New Roman"/>
              </a:rPr>
              <a:t>2. </a:t>
            </a:r>
            <a:r>
              <a:rPr lang="fr-FR" sz="2000" dirty="0" smtClean="0">
                <a:ea typeface="+mn-ea"/>
                <a:cs typeface="Times New Roman"/>
              </a:rPr>
              <a:t>SVEZIA	 </a:t>
            </a:r>
          </a:p>
          <a:p>
            <a:pPr marL="0" indent="0" algn="just">
              <a:buFontTx/>
              <a:buNone/>
              <a:defRPr/>
            </a:pPr>
            <a:endParaRPr lang="fr-FR" sz="2000" dirty="0">
              <a:ea typeface="+mn-ea"/>
              <a:cs typeface="Times New Roman"/>
            </a:endParaRPr>
          </a:p>
          <a:p>
            <a:pPr algn="just">
              <a:defRPr/>
            </a:pPr>
            <a:r>
              <a:rPr lang="fr-FR" sz="2000" dirty="0">
                <a:ea typeface="+mn-ea"/>
                <a:cs typeface="Times New Roman"/>
              </a:rPr>
              <a:t>3. </a:t>
            </a:r>
            <a:r>
              <a:rPr lang="fr-FR" sz="2000" dirty="0" smtClean="0">
                <a:ea typeface="+mn-ea"/>
                <a:cs typeface="Times New Roman"/>
              </a:rPr>
              <a:t>SINGAPORE</a:t>
            </a:r>
          </a:p>
          <a:p>
            <a:pPr marL="0" indent="0" algn="just">
              <a:buNone/>
              <a:defRPr/>
            </a:pPr>
            <a:endParaRPr lang="fr-FR" sz="2000" dirty="0" smtClean="0">
              <a:ea typeface="+mn-ea"/>
              <a:cs typeface="Times New Roman"/>
            </a:endParaRPr>
          </a:p>
          <a:p>
            <a:pPr algn="just">
              <a:defRPr/>
            </a:pPr>
            <a:r>
              <a:rPr lang="fr-FR" sz="2000" b="1" dirty="0" smtClean="0">
                <a:solidFill>
                  <a:srgbClr val="00B0F0"/>
                </a:solidFill>
                <a:ea typeface="+mn-ea"/>
                <a:cs typeface="Times New Roman"/>
              </a:rPr>
              <a:t>36. </a:t>
            </a:r>
            <a:r>
              <a:rPr lang="fr-FR" sz="2000" b="1" u="sng" dirty="0" smtClean="0">
                <a:solidFill>
                  <a:srgbClr val="00B0F0"/>
                </a:solidFill>
                <a:ea typeface="+mn-ea"/>
                <a:cs typeface="Times New Roman"/>
              </a:rPr>
              <a:t>ITALIA</a:t>
            </a:r>
            <a:r>
              <a:rPr lang="fr-FR" sz="2000" dirty="0">
                <a:ea typeface="+mn-ea"/>
                <a:cs typeface="Times New Roman"/>
              </a:rPr>
              <a:t>	</a:t>
            </a:r>
          </a:p>
          <a:p>
            <a:pPr marL="0" indent="0" algn="just">
              <a:buNone/>
              <a:defRPr/>
            </a:pPr>
            <a:endParaRPr lang="fr-FR" sz="900" dirty="0" smtClean="0">
              <a:ea typeface="+mn-ea"/>
              <a:cs typeface="Times New Roman"/>
            </a:endParaRPr>
          </a:p>
          <a:p>
            <a:pPr marL="0" indent="0" algn="just">
              <a:buNone/>
              <a:defRPr/>
            </a:pPr>
            <a:endParaRPr lang="fr-FR" sz="900" dirty="0" smtClean="0">
              <a:ea typeface="+mn-ea"/>
              <a:cs typeface="Times New Roman"/>
            </a:endParaRPr>
          </a:p>
        </p:txBody>
      </p:sp>
      <p:sp>
        <p:nvSpPr>
          <p:cNvPr id="32772" name="Espace réservé du texte 4"/>
          <p:cNvSpPr>
            <a:spLocks noGrp="1"/>
          </p:cNvSpPr>
          <p:nvPr>
            <p:ph type="body" sz="quarter" idx="3"/>
          </p:nvPr>
        </p:nvSpPr>
        <p:spPr>
          <a:xfrm>
            <a:off x="5004048" y="1484784"/>
            <a:ext cx="3744416"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2013</a:t>
            </a:r>
          </a:p>
        </p:txBody>
      </p:sp>
      <p:sp>
        <p:nvSpPr>
          <p:cNvPr id="6" name="Espace réservé du contenu 5"/>
          <p:cNvSpPr>
            <a:spLocks noGrp="1"/>
          </p:cNvSpPr>
          <p:nvPr>
            <p:ph sz="quarter" idx="4"/>
          </p:nvPr>
        </p:nvSpPr>
        <p:spPr>
          <a:xfrm>
            <a:off x="5364088" y="2492896"/>
            <a:ext cx="3600400" cy="4896544"/>
          </a:xfrm>
        </p:spPr>
        <p:txBody>
          <a:bodyPr/>
          <a:lstStyle/>
          <a:p>
            <a:pPr algn="just">
              <a:defRPr/>
            </a:pPr>
            <a:r>
              <a:rPr lang="fr-FR" sz="2000" dirty="0">
                <a:ea typeface="+mn-ea"/>
                <a:cs typeface="Times New Roman"/>
              </a:rPr>
              <a:t>1. </a:t>
            </a:r>
            <a:r>
              <a:rPr lang="fr-FR" sz="2000" dirty="0" smtClean="0">
                <a:ea typeface="+mn-ea"/>
                <a:cs typeface="Times New Roman"/>
              </a:rPr>
              <a:t>SVIZZERA</a:t>
            </a:r>
          </a:p>
          <a:p>
            <a:pPr marL="0" indent="0" algn="just">
              <a:buFontTx/>
              <a:buNone/>
              <a:defRPr/>
            </a:pPr>
            <a:endParaRPr lang="fr-FR" sz="2000" dirty="0">
              <a:ea typeface="+mn-ea"/>
              <a:cs typeface="Times New Roman"/>
            </a:endParaRPr>
          </a:p>
          <a:p>
            <a:pPr algn="just">
              <a:defRPr/>
            </a:pPr>
            <a:r>
              <a:rPr lang="fr-FR" sz="2000" dirty="0">
                <a:ea typeface="+mn-ea"/>
                <a:cs typeface="Times New Roman"/>
              </a:rPr>
              <a:t>2</a:t>
            </a:r>
            <a:r>
              <a:rPr lang="fr-FR" sz="2000" dirty="0" smtClean="0">
                <a:ea typeface="+mn-ea"/>
                <a:cs typeface="Times New Roman"/>
              </a:rPr>
              <a:t>. SVEZIA</a:t>
            </a:r>
          </a:p>
          <a:p>
            <a:pPr marL="0" indent="0" algn="just">
              <a:buNone/>
              <a:defRPr/>
            </a:pPr>
            <a:endParaRPr lang="fr-FR" sz="2000" dirty="0">
              <a:ea typeface="+mn-ea"/>
              <a:cs typeface="Times New Roman"/>
            </a:endParaRPr>
          </a:p>
          <a:p>
            <a:pPr algn="just">
              <a:defRPr/>
            </a:pPr>
            <a:r>
              <a:rPr lang="fr-FR" sz="2000" dirty="0">
                <a:ea typeface="+mn-ea"/>
                <a:cs typeface="Times New Roman"/>
              </a:rPr>
              <a:t>3. </a:t>
            </a:r>
            <a:r>
              <a:rPr lang="fr-FR" sz="2000" dirty="0" smtClean="0">
                <a:ea typeface="+mn-ea"/>
                <a:cs typeface="Times New Roman"/>
              </a:rPr>
              <a:t>REGNO UNITO</a:t>
            </a:r>
          </a:p>
          <a:p>
            <a:pPr marL="0" indent="0" algn="just">
              <a:buNone/>
              <a:defRPr/>
            </a:pPr>
            <a:endParaRPr lang="fr-FR" sz="2000" dirty="0" smtClean="0">
              <a:ea typeface="+mn-ea"/>
              <a:cs typeface="Times New Roman"/>
            </a:endParaRPr>
          </a:p>
          <a:p>
            <a:pPr algn="just">
              <a:defRPr/>
            </a:pPr>
            <a:r>
              <a:rPr lang="fr-FR" sz="2000" b="1" dirty="0" smtClean="0">
                <a:solidFill>
                  <a:srgbClr val="00B0F0"/>
                </a:solidFill>
                <a:ea typeface="+mn-ea"/>
                <a:cs typeface="Times New Roman"/>
              </a:rPr>
              <a:t>29. </a:t>
            </a:r>
            <a:r>
              <a:rPr lang="fr-FR" sz="2000" b="1" u="sng" dirty="0" smtClean="0">
                <a:solidFill>
                  <a:srgbClr val="00B0F0"/>
                </a:solidFill>
                <a:ea typeface="+mn-ea"/>
                <a:cs typeface="Times New Roman"/>
              </a:rPr>
              <a:t>ITALIA  </a:t>
            </a:r>
          </a:p>
          <a:p>
            <a:pPr marL="0" indent="0" algn="just">
              <a:buFontTx/>
              <a:buNone/>
              <a:defRPr/>
            </a:pPr>
            <a:r>
              <a:rPr lang="fr-FR" sz="2000" dirty="0">
                <a:ea typeface="+mn-ea"/>
                <a:cs typeface="Times New Roman"/>
              </a:rPr>
              <a:t>		</a:t>
            </a:r>
          </a:p>
          <a:p>
            <a:pPr marL="0" indent="0">
              <a:buNone/>
              <a:defRPr/>
            </a:pPr>
            <a:endParaRPr lang="fr-FR" dirty="0">
              <a:ea typeface="+mn-ea"/>
            </a:endParaRPr>
          </a:p>
        </p:txBody>
      </p:sp>
      <p:sp>
        <p:nvSpPr>
          <p:cNvPr id="32774" name="Espace réservé du texte 6"/>
          <p:cNvSpPr>
            <a:spLocks noGrp="1"/>
          </p:cNvSpPr>
          <p:nvPr>
            <p:ph type="body" idx="1"/>
          </p:nvPr>
        </p:nvSpPr>
        <p:spPr>
          <a:xfrm>
            <a:off x="467544" y="1484784"/>
            <a:ext cx="3600400" cy="360040"/>
          </a:xfrm>
        </p:spPr>
        <p:txBody>
          <a:bodyPr/>
          <a:lstStyle/>
          <a:p>
            <a:r>
              <a:rPr lang="fr-FR" dirty="0">
                <a:solidFill>
                  <a:srgbClr val="6FB7D7"/>
                </a:solidFill>
                <a:latin typeface="Times New Roman" charset="0"/>
                <a:cs typeface="Times New Roman" charset="0"/>
              </a:rPr>
              <a:t>      </a:t>
            </a:r>
            <a:r>
              <a:rPr lang="fr-FR" dirty="0">
                <a:solidFill>
                  <a:srgbClr val="6FB7D7"/>
                </a:solidFill>
                <a:latin typeface="Arial" charset="0"/>
                <a:cs typeface="Times New Roman" charset="0"/>
              </a:rPr>
              <a:t>RANKING 2012 </a:t>
            </a:r>
          </a:p>
        </p:txBody>
      </p:sp>
      <p:sp>
        <p:nvSpPr>
          <p:cNvPr id="7" name="Espace réservé du contenu 3"/>
          <p:cNvSpPr txBox="1">
            <a:spLocks/>
          </p:cNvSpPr>
          <p:nvPr/>
        </p:nvSpPr>
        <p:spPr bwMode="auto">
          <a:xfrm>
            <a:off x="107504" y="5301207"/>
            <a:ext cx="6120680" cy="103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
              </a:buBlip>
              <a:defRPr sz="20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
              </a:buBlip>
              <a:defRPr sz="1800">
                <a:solidFill>
                  <a:schemeClr val="tx1"/>
                </a:solidFill>
                <a:latin typeface="+mn-lt"/>
                <a:ea typeface="Arial" charset="0"/>
                <a:cs typeface="+mn-cs"/>
              </a:defRPr>
            </a:lvl3pPr>
            <a:lvl4pPr marL="1600200" indent="-228600" algn="l" rtl="0" eaLnBrk="0" fontAlgn="base" hangingPunct="0">
              <a:spcBef>
                <a:spcPct val="20000"/>
              </a:spcBef>
              <a:spcAft>
                <a:spcPct val="0"/>
              </a:spcAft>
              <a:buBlip>
                <a:blip r:embed="rId2"/>
              </a:buBlip>
              <a:defRPr sz="16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
              </a:buBlip>
              <a:defRPr sz="1600">
                <a:solidFill>
                  <a:schemeClr val="tx1"/>
                </a:solidFill>
                <a:latin typeface="+mn-lt"/>
                <a:ea typeface="Arial" charset="0"/>
                <a:cs typeface="+mn-cs"/>
              </a:defRPr>
            </a:lvl5pPr>
            <a:lvl6pPr marL="2514600" indent="-228600" algn="l" rtl="0" fontAlgn="base">
              <a:spcBef>
                <a:spcPct val="20000"/>
              </a:spcBef>
              <a:spcAft>
                <a:spcPct val="0"/>
              </a:spcAft>
              <a:buBlip>
                <a:blip r:embed="rId2"/>
              </a:buBlip>
              <a:defRPr sz="1600">
                <a:solidFill>
                  <a:schemeClr val="tx1"/>
                </a:solidFill>
                <a:latin typeface="+mn-lt"/>
                <a:cs typeface="+mn-cs"/>
              </a:defRPr>
            </a:lvl6pPr>
            <a:lvl7pPr marL="2971800" indent="-228600" algn="l" rtl="0" fontAlgn="base">
              <a:spcBef>
                <a:spcPct val="20000"/>
              </a:spcBef>
              <a:spcAft>
                <a:spcPct val="0"/>
              </a:spcAft>
              <a:buBlip>
                <a:blip r:embed="rId2"/>
              </a:buBlip>
              <a:defRPr sz="1600">
                <a:solidFill>
                  <a:schemeClr val="tx1"/>
                </a:solidFill>
                <a:latin typeface="+mn-lt"/>
                <a:cs typeface="+mn-cs"/>
              </a:defRPr>
            </a:lvl7pPr>
            <a:lvl8pPr marL="3429000" indent="-228600" algn="l" rtl="0" fontAlgn="base">
              <a:spcBef>
                <a:spcPct val="20000"/>
              </a:spcBef>
              <a:spcAft>
                <a:spcPct val="0"/>
              </a:spcAft>
              <a:buBlip>
                <a:blip r:embed="rId2"/>
              </a:buBlip>
              <a:defRPr sz="1600">
                <a:solidFill>
                  <a:schemeClr val="tx1"/>
                </a:solidFill>
                <a:latin typeface="+mn-lt"/>
                <a:cs typeface="+mn-cs"/>
              </a:defRPr>
            </a:lvl8pPr>
            <a:lvl9pPr marL="3886200" indent="-228600" algn="l" rtl="0" fontAlgn="base">
              <a:spcBef>
                <a:spcPct val="20000"/>
              </a:spcBef>
              <a:spcAft>
                <a:spcPct val="0"/>
              </a:spcAft>
              <a:buBlip>
                <a:blip r:embed="rId2"/>
              </a:buBlip>
              <a:defRPr sz="1600">
                <a:solidFill>
                  <a:schemeClr val="tx1"/>
                </a:solidFill>
                <a:latin typeface="+mn-lt"/>
                <a:cs typeface="+mn-cs"/>
              </a:defRPr>
            </a:lvl9pPr>
          </a:lstStyle>
          <a:p>
            <a:pPr marL="0" indent="0" algn="ctr">
              <a:buNone/>
              <a:defRPr/>
            </a:pPr>
            <a:r>
              <a:rPr lang="fr-FR" sz="2000" kern="0" dirty="0" smtClean="0">
                <a:ea typeface="+mn-ea"/>
                <a:cs typeface="Times New Roman"/>
              </a:rPr>
              <a:t>	</a:t>
            </a:r>
          </a:p>
          <a:p>
            <a:pPr marL="0" indent="0" algn="ctr">
              <a:buFontTx/>
              <a:buNone/>
              <a:defRPr/>
            </a:pPr>
            <a:endParaRPr lang="fr-FR" sz="900" kern="0" dirty="0" smtClean="0">
              <a:ea typeface="+mn-ea"/>
              <a:cs typeface="Times New Roman"/>
            </a:endParaRPr>
          </a:p>
          <a:p>
            <a:pPr marL="0" indent="0" algn="ctr">
              <a:buFontTx/>
              <a:buNone/>
              <a:defRPr/>
            </a:pPr>
            <a:endParaRPr lang="fr-FR" sz="900" kern="0" dirty="0" smtClean="0">
              <a:solidFill>
                <a:srgbClr val="002060"/>
              </a:solidFill>
              <a:effectLst>
                <a:outerShdw blurRad="38100" dist="38100" dir="2700000" algn="tl">
                  <a:srgbClr val="000000">
                    <a:alpha val="43137"/>
                  </a:srgbClr>
                </a:outerShdw>
              </a:effectLst>
              <a:ea typeface="+mn-ea"/>
              <a:cs typeface="Times New Roman"/>
            </a:endParaRPr>
          </a:p>
          <a:p>
            <a:pPr marL="0" indent="0" algn="ctr">
              <a:buFontTx/>
              <a:buNone/>
              <a:defRPr/>
            </a:pPr>
            <a:r>
              <a:rPr lang="fr-FR" sz="1700" b="1" kern="0" dirty="0" smtClean="0">
                <a:solidFill>
                  <a:srgbClr val="002060"/>
                </a:solidFill>
                <a:effectLst>
                  <a:outerShdw blurRad="38100" dist="38100" dir="2700000" algn="tl">
                    <a:srgbClr val="000000">
                      <a:alpha val="43137"/>
                    </a:srgbClr>
                  </a:outerShdw>
                </a:effectLst>
                <a:ea typeface="+mn-ea"/>
              </a:rPr>
              <a:t>ITALIA GUADAGNA 7 POSIZIONI NELL’ULTIMO ANNO</a:t>
            </a:r>
            <a:endParaRPr lang="fr-FR" sz="1700" b="1" kern="0" dirty="0">
              <a:solidFill>
                <a:srgbClr val="002060"/>
              </a:solidFill>
              <a:effectLst>
                <a:outerShdw blurRad="38100" dist="38100" dir="2700000" algn="tl">
                  <a:srgbClr val="000000">
                    <a:alpha val="43137"/>
                  </a:srgbClr>
                </a:outerShdw>
              </a:effectLst>
              <a:ea typeface="+mn-ea"/>
            </a:endParaRPr>
          </a:p>
        </p:txBody>
      </p:sp>
      <p:pic>
        <p:nvPicPr>
          <p:cNvPr id="8" name="Picture 3" descr="D:\Users\gesto\Desktop\nouveau.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84168" y="5615996"/>
            <a:ext cx="935697" cy="86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594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179513" y="260648"/>
            <a:ext cx="8352927" cy="868362"/>
          </a:xfrm>
        </p:spPr>
        <p:txBody>
          <a:bodyPr/>
          <a:lstStyle/>
          <a:p>
            <a:pPr algn="ctr"/>
            <a:r>
              <a:rPr lang="fr-FR" sz="2800" dirty="0" smtClean="0">
                <a:solidFill>
                  <a:srgbClr val="002060"/>
                </a:solidFill>
                <a:latin typeface="Arial" charset="0"/>
                <a:cs typeface="Arial" charset="0"/>
              </a:rPr>
              <a:t>PUNTI FORZA DELL’ITALIA</a:t>
            </a:r>
            <a:endParaRPr lang="fr-FR" sz="2800" dirty="0">
              <a:solidFill>
                <a:srgbClr val="002060"/>
              </a:solidFill>
              <a:latin typeface="Arial" charset="0"/>
              <a:cs typeface="Arial" charset="0"/>
            </a:endParaRPr>
          </a:p>
        </p:txBody>
      </p:sp>
      <p:sp>
        <p:nvSpPr>
          <p:cNvPr id="3" name="Espace réservé du contenu 2"/>
          <p:cNvSpPr>
            <a:spLocks noGrp="1"/>
          </p:cNvSpPr>
          <p:nvPr>
            <p:ph idx="1"/>
          </p:nvPr>
        </p:nvSpPr>
        <p:spPr>
          <a:xfrm>
            <a:off x="0" y="2204864"/>
            <a:ext cx="8604448" cy="5426094"/>
          </a:xfrm>
        </p:spPr>
        <p:txBody>
          <a:bodyPr/>
          <a:lstStyle/>
          <a:p>
            <a:pPr marL="457200" lvl="1" indent="0" algn="just">
              <a:lnSpc>
                <a:spcPct val="110000"/>
              </a:lnSpc>
              <a:buNone/>
            </a:pPr>
            <a:endParaRPr lang="fr-CH" sz="1800" dirty="0" smtClean="0">
              <a:latin typeface="Arial" charset="0"/>
              <a:ea typeface="ＭＳ Ｐゴシック" charset="0"/>
              <a:cs typeface="Times New Roman" charset="0"/>
            </a:endParaRPr>
          </a:p>
          <a:p>
            <a:pPr marL="457200" lvl="1" indent="0" algn="just">
              <a:lnSpc>
                <a:spcPct val="110000"/>
              </a:lnSpc>
              <a:buNone/>
            </a:pPr>
            <a:endParaRPr lang="en-US" sz="1800" dirty="0" smtClean="0">
              <a:latin typeface="Arial" charset="0"/>
              <a:ea typeface="ＭＳ Ｐゴシック" charset="0"/>
              <a:cs typeface="Times New Roman" charset="0"/>
            </a:endParaRPr>
          </a:p>
          <a:p>
            <a:pPr lvl="1" algn="just">
              <a:lnSpc>
                <a:spcPct val="110000"/>
              </a:lnSpc>
            </a:pPr>
            <a:r>
              <a:rPr lang="it-IT" sz="1800" dirty="0" smtClean="0">
                <a:solidFill>
                  <a:srgbClr val="002060"/>
                </a:solidFill>
                <a:latin typeface="Arial" charset="0"/>
                <a:ea typeface="ＭＳ Ｐゴシック" charset="0"/>
                <a:cs typeface="Times New Roman" charset="0"/>
              </a:rPr>
              <a:t>infrastruttura (20) e prodotti della conoscenza e della tecnologia (21). </a:t>
            </a:r>
          </a:p>
          <a:p>
            <a:pPr marL="457200" lvl="1" indent="0" algn="just">
              <a:lnSpc>
                <a:spcPct val="110000"/>
              </a:lnSpc>
              <a:buNone/>
            </a:pPr>
            <a:endParaRPr lang="it-IT" sz="1800" dirty="0" smtClean="0">
              <a:solidFill>
                <a:srgbClr val="002060"/>
              </a:solidFill>
              <a:latin typeface="Arial" charset="0"/>
              <a:ea typeface="ＭＳ Ｐゴシック" charset="0"/>
              <a:cs typeface="Times New Roman" charset="0"/>
            </a:endParaRPr>
          </a:p>
          <a:p>
            <a:pPr marL="457200" lvl="1" indent="0" algn="just">
              <a:lnSpc>
                <a:spcPct val="110000"/>
              </a:lnSpc>
              <a:buNone/>
            </a:pPr>
            <a:endParaRPr lang="it-IT" sz="1800" dirty="0" smtClean="0">
              <a:solidFill>
                <a:srgbClr val="002060"/>
              </a:solidFill>
              <a:latin typeface="Arial" charset="0"/>
              <a:ea typeface="ＭＳ Ｐゴシック" charset="0"/>
              <a:cs typeface="Times New Roman" charset="0"/>
            </a:endParaRPr>
          </a:p>
          <a:p>
            <a:pPr lvl="2" algn="just">
              <a:lnSpc>
                <a:spcPct val="110000"/>
              </a:lnSpc>
              <a:buFont typeface="Wingdings" panose="05000000000000000000" pitchFamily="2" charset="2"/>
              <a:buChar char="Ø"/>
            </a:pPr>
            <a:r>
              <a:rPr lang="it-IT" sz="1600" dirty="0" smtClean="0">
                <a:latin typeface="Arial" charset="0"/>
                <a:ea typeface="ＭＳ Ｐゴシック" charset="0"/>
                <a:cs typeface="Times New Roman" charset="0"/>
              </a:rPr>
              <a:t>Italia al 10 posto rispetto alla sostenibilità ecologica (Infrastrutture) </a:t>
            </a:r>
          </a:p>
          <a:p>
            <a:pPr marL="914400" lvl="2" indent="0" algn="just">
              <a:lnSpc>
                <a:spcPct val="110000"/>
              </a:lnSpc>
              <a:buNone/>
            </a:pPr>
            <a:endParaRPr lang="it-IT" sz="1600" dirty="0" smtClean="0">
              <a:latin typeface="Arial" charset="0"/>
              <a:ea typeface="ＭＳ Ｐゴシック" charset="0"/>
              <a:cs typeface="Times New Roman" charset="0"/>
            </a:endParaRPr>
          </a:p>
          <a:p>
            <a:pPr lvl="2" algn="just">
              <a:lnSpc>
                <a:spcPct val="110000"/>
              </a:lnSpc>
              <a:buFont typeface="Wingdings" panose="05000000000000000000" pitchFamily="2" charset="2"/>
              <a:buChar char="Ø"/>
            </a:pPr>
            <a:r>
              <a:rPr lang="it-IT" sz="1600" dirty="0" smtClean="0">
                <a:latin typeface="Arial" charset="0"/>
                <a:ea typeface="ＭＳ Ｐゴシック" charset="0"/>
                <a:cs typeface="Times New Roman" charset="0"/>
              </a:rPr>
              <a:t>Italia al 7 posto rispetto all indice H degli articoli scientifici pubblicati, che quantifica tanto la produttività scientifica nazionale, quanto l’impatto scientifico.</a:t>
            </a:r>
            <a:br>
              <a:rPr lang="it-IT" sz="1600" dirty="0" smtClean="0">
                <a:latin typeface="Arial" charset="0"/>
                <a:ea typeface="ＭＳ Ｐゴシック" charset="0"/>
                <a:cs typeface="Times New Roman" charset="0"/>
              </a:rPr>
            </a:br>
            <a:endParaRPr lang="it-IT" sz="1600" dirty="0" smtClean="0">
              <a:latin typeface="Arial" charset="0"/>
              <a:ea typeface="ＭＳ Ｐゴシック" charset="0"/>
              <a:cs typeface="Times New Roman" charset="0"/>
            </a:endParaRPr>
          </a:p>
          <a:p>
            <a:pPr lvl="2" algn="just">
              <a:lnSpc>
                <a:spcPct val="110000"/>
              </a:lnSpc>
              <a:buFont typeface="Wingdings" panose="05000000000000000000" pitchFamily="2" charset="2"/>
              <a:buChar char="Ø"/>
            </a:pPr>
            <a:r>
              <a:rPr lang="it-IT" sz="1600" dirty="0" smtClean="0">
                <a:latin typeface="Arial" charset="0"/>
                <a:ea typeface="ＭＳ Ｐゴシック" charset="0"/>
                <a:cs typeface="Times New Roman" charset="0"/>
              </a:rPr>
              <a:t>Italia al 14 posto rispetto all’impatto della conoscenza</a:t>
            </a:r>
          </a:p>
          <a:p>
            <a:pPr lvl="1" algn="just">
              <a:lnSpc>
                <a:spcPct val="110000"/>
              </a:lnSpc>
              <a:buFontTx/>
              <a:buNone/>
            </a:pPr>
            <a:endParaRPr lang="fr-FR" sz="1700" dirty="0">
              <a:latin typeface="Times New Roman" charset="0"/>
              <a:ea typeface="ＭＳ Ｐゴシック" charset="0"/>
              <a:cs typeface="Times New Roman" charset="0"/>
            </a:endParaRPr>
          </a:p>
          <a:p>
            <a:endParaRPr lang="fr-FR" dirty="0">
              <a:latin typeface="Arial" charset="0"/>
              <a:cs typeface="Arial" charset="0"/>
            </a:endParaRPr>
          </a:p>
        </p:txBody>
      </p:sp>
      <p:pic>
        <p:nvPicPr>
          <p:cNvPr id="9" name="Picture 8" descr="D:\Users\gesto\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8550" y="1268760"/>
            <a:ext cx="1152128"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84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p:cTn id="31"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p:cTn id="43"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332656"/>
            <a:ext cx="7416824" cy="850106"/>
          </a:xfrm>
        </p:spPr>
        <p:txBody>
          <a:bodyPr/>
          <a:lstStyle/>
          <a:p>
            <a:pPr algn="ctr"/>
            <a:r>
              <a:rPr lang="en-US" dirty="0" smtClean="0"/>
              <a:t>	</a:t>
            </a:r>
            <a:r>
              <a:rPr lang="en-US" sz="2800" dirty="0" smtClean="0"/>
              <a:t>  OMPI: ELEMENTI DI BASE</a:t>
            </a:r>
            <a:endParaRPr lang="en-US" sz="2800" dirty="0"/>
          </a:p>
        </p:txBody>
      </p:sp>
      <p:sp>
        <p:nvSpPr>
          <p:cNvPr id="4" name="Espace réservé du contenu 3"/>
          <p:cNvSpPr>
            <a:spLocks noGrp="1"/>
          </p:cNvSpPr>
          <p:nvPr>
            <p:ph sz="half" idx="2"/>
          </p:nvPr>
        </p:nvSpPr>
        <p:spPr>
          <a:xfrm>
            <a:off x="3907810" y="1340768"/>
            <a:ext cx="4984670" cy="4752529"/>
          </a:xfrm>
        </p:spPr>
        <p:txBody>
          <a:bodyPr/>
          <a:lstStyle/>
          <a:p>
            <a:endParaRPr lang="en-US" dirty="0" smtClean="0"/>
          </a:p>
          <a:p>
            <a:pPr algn="just">
              <a:lnSpc>
                <a:spcPct val="120000"/>
              </a:lnSpc>
            </a:pPr>
            <a:r>
              <a:rPr lang="en-US" sz="1700" dirty="0" smtClean="0">
                <a:solidFill>
                  <a:srgbClr val="0000FF"/>
                </a:solidFill>
                <a:cs typeface="Arial Unicode MS" charset="0"/>
              </a:rPr>
              <a:t>MISSIONE:</a:t>
            </a:r>
            <a:r>
              <a:rPr lang="en-US" sz="1700" dirty="0" smtClean="0">
                <a:cs typeface="Arial Unicode MS" charset="0"/>
              </a:rPr>
              <a:t> </a:t>
            </a:r>
            <a:r>
              <a:rPr lang="it-IT" sz="1600" dirty="0" smtClean="0">
                <a:cs typeface="Arial Unicode MS" charset="0"/>
              </a:rPr>
              <a:t>Promuovere la protezione dei diritti di PI a livello globale e estendere i vantaggi del sistema internazionale di PI a tutti gli Stati Membri</a:t>
            </a:r>
            <a:r>
              <a:rPr lang="en-US" sz="1600" dirty="0" smtClean="0">
                <a:cs typeface="Arial Unicode MS" charset="0"/>
              </a:rPr>
              <a:t>.</a:t>
            </a:r>
          </a:p>
          <a:p>
            <a:pPr marL="0" indent="0">
              <a:buNone/>
            </a:pPr>
            <a:r>
              <a:rPr lang="en-US" sz="1400" dirty="0" smtClean="0">
                <a:cs typeface="Arial Unicode MS" charset="0"/>
              </a:rPr>
              <a:t> </a:t>
            </a:r>
          </a:p>
          <a:p>
            <a:r>
              <a:rPr lang="en-US" sz="1700" dirty="0" smtClean="0">
                <a:solidFill>
                  <a:srgbClr val="0000FF"/>
                </a:solidFill>
              </a:rPr>
              <a:t>STATI MEMBRI: </a:t>
            </a:r>
            <a:r>
              <a:rPr lang="en-US" sz="1400" dirty="0" smtClean="0"/>
              <a:t>186</a:t>
            </a:r>
          </a:p>
          <a:p>
            <a:pPr marL="0" indent="0">
              <a:buNone/>
            </a:pPr>
            <a:endParaRPr lang="en-US" sz="1400" dirty="0" smtClean="0"/>
          </a:p>
          <a:p>
            <a:r>
              <a:rPr lang="en-US" sz="1700" dirty="0" smtClean="0">
                <a:solidFill>
                  <a:srgbClr val="0000FF"/>
                </a:solidFill>
              </a:rPr>
              <a:t>OSSERVATORI </a:t>
            </a:r>
            <a:r>
              <a:rPr lang="en-US" sz="1400" dirty="0" smtClean="0">
                <a:solidFill>
                  <a:srgbClr val="0000FF"/>
                </a:solidFill>
              </a:rPr>
              <a:t>: </a:t>
            </a:r>
            <a:r>
              <a:rPr lang="en-US" sz="1400" dirty="0" smtClean="0"/>
              <a:t>+ 390 </a:t>
            </a:r>
          </a:p>
          <a:p>
            <a:pPr marL="0" indent="0">
              <a:buNone/>
            </a:pPr>
            <a:endParaRPr lang="en-US" sz="1400" dirty="0" smtClean="0"/>
          </a:p>
          <a:p>
            <a:r>
              <a:rPr lang="en-US" sz="1700" dirty="0" smtClean="0">
                <a:solidFill>
                  <a:srgbClr val="0000FF"/>
                </a:solidFill>
              </a:rPr>
              <a:t>PERSONALE : </a:t>
            </a:r>
            <a:r>
              <a:rPr lang="en-US" sz="1400" dirty="0" smtClean="0"/>
              <a:t>950 FROM 101 COUNTRIES</a:t>
            </a:r>
          </a:p>
          <a:p>
            <a:pPr marL="0" indent="0">
              <a:buNone/>
            </a:pPr>
            <a:endParaRPr lang="en-US" sz="1400" dirty="0" smtClean="0"/>
          </a:p>
          <a:p>
            <a:r>
              <a:rPr lang="en-US" sz="1700" dirty="0" smtClean="0">
                <a:solidFill>
                  <a:srgbClr val="0000FF"/>
                </a:solidFill>
              </a:rPr>
              <a:t>TRATTATI AMMINISTRATI</a:t>
            </a:r>
            <a:r>
              <a:rPr lang="en-US" sz="1400" dirty="0" smtClean="0">
                <a:solidFill>
                  <a:srgbClr val="0000FF"/>
                </a:solidFill>
              </a:rPr>
              <a:t>: </a:t>
            </a:r>
            <a:r>
              <a:rPr lang="en-US" sz="1400" dirty="0" smtClean="0"/>
              <a:t>26 </a:t>
            </a:r>
          </a:p>
          <a:p>
            <a:pPr marL="0" indent="0">
              <a:buNone/>
            </a:pPr>
            <a:endParaRPr lang="en-US" sz="1400" dirty="0" smtClean="0"/>
          </a:p>
          <a:p>
            <a:pPr>
              <a:lnSpc>
                <a:spcPct val="120000"/>
              </a:lnSpc>
            </a:pPr>
            <a:r>
              <a:rPr lang="en-US" sz="1700" dirty="0" smtClean="0">
                <a:solidFill>
                  <a:srgbClr val="0000FF"/>
                </a:solidFill>
              </a:rPr>
              <a:t>PRINCIPALI </a:t>
            </a:r>
            <a:r>
              <a:rPr lang="en-US" sz="1600" dirty="0">
                <a:solidFill>
                  <a:srgbClr val="0000FF"/>
                </a:solidFill>
              </a:rPr>
              <a:t>ORGANI </a:t>
            </a:r>
            <a:r>
              <a:rPr lang="en-US" sz="1600" dirty="0" smtClean="0">
                <a:solidFill>
                  <a:srgbClr val="0000FF"/>
                </a:solidFill>
              </a:rPr>
              <a:t>DIRETTIVI: </a:t>
            </a:r>
            <a:r>
              <a:rPr lang="en-US" sz="1400" dirty="0" smtClean="0"/>
              <a:t>AG, CC, WIPO CONFERENCE</a:t>
            </a:r>
          </a:p>
          <a:p>
            <a:endParaRPr lang="en-US" sz="1400" dirty="0"/>
          </a:p>
        </p:txBody>
      </p:sp>
      <p:pic>
        <p:nvPicPr>
          <p:cNvPr id="5" name="Picture 7" descr="Copy of blu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772816"/>
            <a:ext cx="3168352" cy="4335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93289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3" y="332656"/>
            <a:ext cx="8687684" cy="922114"/>
          </a:xfrm>
        </p:spPr>
        <p:txBody>
          <a:bodyPr/>
          <a:lstStyle/>
          <a:p>
            <a:pPr algn="ctr"/>
            <a:r>
              <a:rPr lang="fr-CH" sz="2600" dirty="0" smtClean="0"/>
              <a:t>      </a:t>
            </a:r>
            <a:r>
              <a:rPr lang="fr-CH" sz="2000" dirty="0" smtClean="0">
                <a:solidFill>
                  <a:srgbClr val="002060"/>
                </a:solidFill>
              </a:rPr>
              <a:t>L’EVOLUZIONE DELL’ITALIA RISPETTO ALLE DOMANDE DI DPI </a:t>
            </a:r>
            <a:br>
              <a:rPr lang="fr-CH" sz="2000" dirty="0" smtClean="0">
                <a:solidFill>
                  <a:srgbClr val="002060"/>
                </a:solidFill>
              </a:rPr>
            </a:br>
            <a:r>
              <a:rPr lang="fr-CH" sz="2000" dirty="0" smtClean="0">
                <a:solidFill>
                  <a:srgbClr val="002060"/>
                </a:solidFill>
              </a:rPr>
              <a:t>E CRESCITA ECONOMICA </a:t>
            </a:r>
            <a:r>
              <a:rPr lang="en-US" sz="2000" dirty="0" smtClean="0">
                <a:solidFill>
                  <a:srgbClr val="002060"/>
                </a:solidFill>
              </a:rPr>
              <a:t>DAL 1998 AL 2012</a:t>
            </a:r>
            <a:endParaRPr lang="en-US" sz="2000" dirty="0">
              <a:solidFill>
                <a:srgbClr val="002060"/>
              </a:solidFill>
            </a:endParaRPr>
          </a:p>
        </p:txBody>
      </p:sp>
      <p:sp>
        <p:nvSpPr>
          <p:cNvPr id="5" name="TextBox 4"/>
          <p:cNvSpPr txBox="1"/>
          <p:nvPr/>
        </p:nvSpPr>
        <p:spPr>
          <a:xfrm>
            <a:off x="179512" y="2174264"/>
            <a:ext cx="3816424" cy="3393237"/>
          </a:xfrm>
          <a:prstGeom prst="rect">
            <a:avLst/>
          </a:prstGeom>
          <a:noFill/>
        </p:spPr>
        <p:txBody>
          <a:bodyPr wrap="square" rtlCol="0" anchor="t">
            <a:spAutoFit/>
          </a:bodyPr>
          <a:lstStyle/>
          <a:p>
            <a:pPr marL="171450" indent="-171450" fontAlgn="base">
              <a:spcBef>
                <a:spcPct val="50000"/>
              </a:spcBef>
              <a:spcAft>
                <a:spcPct val="0"/>
              </a:spcAft>
              <a:buFont typeface="Wingdings" pitchFamily="2" charset="2"/>
              <a:buChar char="Ø"/>
            </a:pPr>
            <a:r>
              <a:rPr lang="it-IT" sz="1300" dirty="0" smtClean="0">
                <a:solidFill>
                  <a:srgbClr val="000000"/>
                </a:solidFill>
              </a:rPr>
              <a:t>A partire dal 2000, le domande di registro di disegni industriali è costantemente cresciuta, indicando la forza e importanza del Disegno Industriale in Italia. </a:t>
            </a:r>
          </a:p>
          <a:p>
            <a:pPr fontAlgn="base">
              <a:spcBef>
                <a:spcPct val="50000"/>
              </a:spcBef>
              <a:spcAft>
                <a:spcPct val="0"/>
              </a:spcAft>
            </a:pPr>
            <a:endParaRPr lang="it-IT" sz="1300" dirty="0" smtClean="0">
              <a:solidFill>
                <a:srgbClr val="000000"/>
              </a:solidFill>
            </a:endParaRPr>
          </a:p>
          <a:p>
            <a:pPr fontAlgn="base">
              <a:spcBef>
                <a:spcPct val="50000"/>
              </a:spcBef>
              <a:spcAft>
                <a:spcPct val="0"/>
              </a:spcAft>
            </a:pPr>
            <a:endParaRPr lang="it-IT" sz="1300" dirty="0" smtClean="0">
              <a:solidFill>
                <a:srgbClr val="000000"/>
              </a:solidFill>
            </a:endParaRPr>
          </a:p>
          <a:p>
            <a:pPr marL="171450" indent="-171450" fontAlgn="base">
              <a:spcBef>
                <a:spcPct val="50000"/>
              </a:spcBef>
              <a:spcAft>
                <a:spcPct val="0"/>
              </a:spcAft>
              <a:buFont typeface="Wingdings" pitchFamily="2" charset="2"/>
              <a:buChar char="Ø"/>
            </a:pPr>
            <a:r>
              <a:rPr lang="it-IT" sz="1300" dirty="0" smtClean="0">
                <a:solidFill>
                  <a:srgbClr val="000000"/>
                </a:solidFill>
              </a:rPr>
              <a:t>Le domande di brevetti rimangono stabili e in sensibile aumento, indicando l’affidabilità del sistema di PI per lo sviluppo economico dell’Italia.</a:t>
            </a:r>
            <a:br>
              <a:rPr lang="it-IT" sz="1300" dirty="0" smtClean="0">
                <a:solidFill>
                  <a:srgbClr val="000000"/>
                </a:solidFill>
              </a:rPr>
            </a:br>
            <a:endParaRPr lang="it-IT" sz="1300" dirty="0" smtClean="0">
              <a:solidFill>
                <a:srgbClr val="000000"/>
              </a:solidFill>
            </a:endParaRPr>
          </a:p>
          <a:p>
            <a:pPr marL="171450" indent="-171450" fontAlgn="base">
              <a:spcBef>
                <a:spcPct val="50000"/>
              </a:spcBef>
              <a:spcAft>
                <a:spcPct val="0"/>
              </a:spcAft>
              <a:buFont typeface="Wingdings" pitchFamily="2" charset="2"/>
              <a:buChar char="Ø"/>
            </a:pPr>
            <a:endParaRPr lang="it-IT" sz="1300" dirty="0" smtClean="0">
              <a:solidFill>
                <a:srgbClr val="000000"/>
              </a:solidFill>
            </a:endParaRPr>
          </a:p>
          <a:p>
            <a:pPr marL="171450" indent="-171450" fontAlgn="base">
              <a:spcBef>
                <a:spcPct val="50000"/>
              </a:spcBef>
              <a:spcAft>
                <a:spcPct val="0"/>
              </a:spcAft>
              <a:buFont typeface="Wingdings" pitchFamily="2" charset="2"/>
              <a:buChar char="Ø"/>
            </a:pPr>
            <a:r>
              <a:rPr lang="it-IT" sz="1300" dirty="0" smtClean="0">
                <a:solidFill>
                  <a:srgbClr val="000000"/>
                </a:solidFill>
              </a:rPr>
              <a:t>Le domande di marchi sono significativamente inferiori rispetto alla linea del PNL nel grafico.</a:t>
            </a:r>
            <a:endParaRPr lang="it-IT" sz="1300" dirty="0">
              <a:solidFill>
                <a:srgbClr val="00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3" y="1970308"/>
            <a:ext cx="4957775" cy="371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46064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323529" y="152400"/>
            <a:ext cx="8568952" cy="973138"/>
          </a:xfrm>
        </p:spPr>
        <p:txBody>
          <a:bodyPr/>
          <a:lstStyle/>
          <a:p>
            <a:r>
              <a:rPr lang="fr-FR" sz="2600" dirty="0">
                <a:latin typeface="Arial" charset="0"/>
                <a:cs typeface="Times New Roman" charset="0"/>
              </a:rPr>
              <a:t>           </a:t>
            </a:r>
            <a:r>
              <a:rPr lang="fr-FR" sz="2600" dirty="0">
                <a:solidFill>
                  <a:srgbClr val="002060"/>
                </a:solidFill>
                <a:latin typeface="Arial" charset="0"/>
                <a:cs typeface="Times New Roman" charset="0"/>
              </a:rPr>
              <a:t>DOMANDE DI BREVETTI PER PRINCIPALI 		       SETTORI TECNOLOGICI (1998-2012)</a:t>
            </a:r>
            <a:endParaRPr lang="fr-FR" sz="2600" dirty="0">
              <a:solidFill>
                <a:srgbClr val="002060"/>
              </a:solidFill>
              <a:latin typeface="Arial" charset="0"/>
              <a:cs typeface="Arial" charset="0"/>
            </a:endParaRPr>
          </a:p>
        </p:txBody>
      </p:sp>
      <p:graphicFrame>
        <p:nvGraphicFramePr>
          <p:cNvPr id="2" name="Espace réservé du contenu 3"/>
          <p:cNvGraphicFramePr>
            <a:graphicFrameLocks noGrp="1"/>
          </p:cNvGraphicFramePr>
          <p:nvPr>
            <p:extLst>
              <p:ext uri="{D42A27DB-BD31-4B8C-83A1-F6EECF244321}">
                <p14:modId xmlns:p14="http://schemas.microsoft.com/office/powerpoint/2010/main" val="965444299"/>
              </p:ext>
            </p:extLst>
          </p:nvPr>
        </p:nvGraphicFramePr>
        <p:xfrm>
          <a:off x="-396552" y="1340768"/>
          <a:ext cx="9515152"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289753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0" y="188640"/>
            <a:ext cx="9144000" cy="1125538"/>
          </a:xfrm>
        </p:spPr>
        <p:txBody>
          <a:bodyPr/>
          <a:lstStyle/>
          <a:p>
            <a:pPr algn="ctr"/>
            <a:r>
              <a:rPr lang="fr-FR" dirty="0">
                <a:latin typeface="Arial" charset="0"/>
                <a:cs typeface="Arial" charset="0"/>
              </a:rPr>
              <a:t/>
            </a:r>
            <a:br>
              <a:rPr lang="fr-FR" dirty="0">
                <a:latin typeface="Arial" charset="0"/>
                <a:cs typeface="Arial" charset="0"/>
              </a:rPr>
            </a:br>
            <a:r>
              <a:rPr lang="fr-FR" sz="1800" dirty="0" smtClean="0">
                <a:solidFill>
                  <a:srgbClr val="002060"/>
                </a:solidFill>
                <a:latin typeface="Arial" charset="0"/>
                <a:cs typeface="Arial" charset="0"/>
              </a:rPr>
              <a:t>DOMANDE INTERNAZIONALI ATTRAVERSO I TRATTATI AMMINISTRATI DALL’OMPI</a:t>
            </a:r>
            <a:r>
              <a:rPr lang="fr-FR" sz="1800" dirty="0">
                <a:latin typeface="Arial" charset="0"/>
                <a:cs typeface="Arial" charset="0"/>
              </a:rPr>
              <a:t/>
            </a:r>
            <a:br>
              <a:rPr lang="fr-FR" sz="1800" dirty="0">
                <a:latin typeface="Arial" charset="0"/>
                <a:cs typeface="Arial" charset="0"/>
              </a:rPr>
            </a:br>
            <a:r>
              <a:rPr lang="fr-FR" sz="1800" dirty="0" smtClean="0">
                <a:latin typeface="Arial" charset="0"/>
                <a:cs typeface="Arial" charset="0"/>
              </a:rPr>
              <a:t>   </a:t>
            </a:r>
            <a:r>
              <a:rPr lang="fr-FR" dirty="0">
                <a:latin typeface="Arial" charset="0"/>
                <a:cs typeface="Arial" charset="0"/>
              </a:rPr>
              <a:t/>
            </a:r>
            <a:br>
              <a:rPr lang="fr-FR" dirty="0">
                <a:latin typeface="Arial" charset="0"/>
                <a:cs typeface="Arial" charset="0"/>
              </a:rPr>
            </a:br>
            <a:r>
              <a:rPr lang="fr-FR" dirty="0">
                <a:latin typeface="Arial" charset="0"/>
                <a:cs typeface="Arial" charset="0"/>
              </a:rPr>
              <a:t>			</a:t>
            </a:r>
          </a:p>
        </p:txBody>
      </p:sp>
      <p:graphicFrame>
        <p:nvGraphicFramePr>
          <p:cNvPr id="2" name="Graphique 4"/>
          <p:cNvGraphicFramePr>
            <a:graphicFrameLocks/>
          </p:cNvGraphicFramePr>
          <p:nvPr>
            <p:extLst>
              <p:ext uri="{D42A27DB-BD31-4B8C-83A1-F6EECF244321}">
                <p14:modId xmlns:p14="http://schemas.microsoft.com/office/powerpoint/2010/main" val="2800997871"/>
              </p:ext>
            </p:extLst>
          </p:nvPr>
        </p:nvGraphicFramePr>
        <p:xfrm>
          <a:off x="-77788" y="1052736"/>
          <a:ext cx="9224963" cy="504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2816645"/>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1043608" y="2780928"/>
            <a:ext cx="6840760" cy="2735635"/>
          </a:xfrm>
        </p:spPr>
        <p:txBody>
          <a:bodyPr/>
          <a:lstStyle/>
          <a:p>
            <a:pPr algn="ctr" eaLnBrk="1" hangingPunct="1">
              <a:lnSpc>
                <a:spcPct val="150000"/>
              </a:lnSpc>
            </a:pP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3000" dirty="0" smtClean="0">
                <a:solidFill>
                  <a:srgbClr val="002060"/>
                </a:solidFill>
                <a:latin typeface="Arial Unicode MS" charset="0"/>
                <a:cs typeface="Arial Unicode MS" charset="0"/>
              </a:rPr>
              <a:t>GRAZIE PER L’ATTENZIONE!</a:t>
            </a:r>
            <a:br>
              <a:rPr lang="en-US" sz="3000" dirty="0" smtClean="0">
                <a:solidFill>
                  <a:srgbClr val="002060"/>
                </a:solidFill>
                <a:latin typeface="Arial Unicode MS" charset="0"/>
                <a:cs typeface="Arial Unicode MS" charset="0"/>
              </a:rPr>
            </a:br>
            <a:r>
              <a:rPr lang="en-US" sz="3000" dirty="0" smtClean="0">
                <a:solidFill>
                  <a:srgbClr val="002060"/>
                </a:solidFill>
                <a:latin typeface="Arial Unicode MS" charset="0"/>
                <a:cs typeface="Arial Unicode MS" charset="0"/>
              </a:rPr>
              <a:t>****************</a:t>
            </a:r>
            <a:r>
              <a:rPr lang="en-US" dirty="0" smtClean="0">
                <a:solidFill>
                  <a:schemeClr val="accent2"/>
                </a:solidFill>
                <a:latin typeface="Arial Unicode MS" charset="0"/>
                <a:cs typeface="Arial Unicode MS" charset="0"/>
              </a:rPr>
              <a:t/>
            </a:r>
            <a:br>
              <a:rPr lang="en-US" dirty="0" smtClean="0">
                <a:solidFill>
                  <a:schemeClr val="accent2"/>
                </a:solidFill>
                <a:latin typeface="Arial Unicode MS" charset="0"/>
                <a:cs typeface="Arial Unicode MS" charset="0"/>
              </a:rPr>
            </a:br>
            <a:r>
              <a:rPr lang="en-US" sz="1200" u="sng" dirty="0" smtClean="0">
                <a:ea typeface="MS PGothic" pitchFamily="34" charset="-128"/>
              </a:rPr>
              <a:t>Francesca Toso </a:t>
            </a:r>
            <a:r>
              <a:rPr lang="en-US" sz="1100" u="sng" dirty="0" smtClean="0">
                <a:ea typeface="MS PGothic" pitchFamily="34" charset="-128"/>
              </a:rPr>
              <a:t> </a:t>
            </a:r>
            <a:br>
              <a:rPr lang="en-US" sz="1100" u="sng" dirty="0" smtClean="0">
                <a:ea typeface="MS PGothic" pitchFamily="34" charset="-128"/>
              </a:rPr>
            </a:br>
            <a:r>
              <a:rPr lang="en-US" sz="1100" dirty="0" smtClean="0">
                <a:ea typeface="MS PGothic" pitchFamily="34" charset="-128"/>
              </a:rPr>
              <a:t/>
            </a:r>
            <a:br>
              <a:rPr lang="en-US" sz="1100" dirty="0" smtClean="0">
                <a:ea typeface="MS PGothic" pitchFamily="34" charset="-128"/>
              </a:rPr>
            </a:br>
            <a:r>
              <a:rPr lang="it-IT" sz="1200" dirty="0" smtClean="0">
                <a:ea typeface="MS PGothic" pitchFamily="34" charset="-128"/>
              </a:rPr>
              <a:t>Consigliera Principale</a:t>
            </a:r>
            <a:r>
              <a:rPr lang="it-IT" altLang="ja-JP" sz="1200" dirty="0" smtClean="0">
                <a:ea typeface="MS PGothic" pitchFamily="34" charset="-128"/>
              </a:rPr>
              <a:t/>
            </a:r>
            <a:br>
              <a:rPr lang="it-IT" altLang="ja-JP" sz="1200" dirty="0" smtClean="0">
                <a:ea typeface="MS PGothic" pitchFamily="34" charset="-128"/>
              </a:rPr>
            </a:br>
            <a:r>
              <a:rPr lang="it-IT" altLang="ja-JP" sz="1200" dirty="0" smtClean="0">
                <a:ea typeface="MS PGothic" pitchFamily="34" charset="-128"/>
              </a:rPr>
              <a:t>Divisione per i Progetti Speciali, Dipartimento per l’Africa e i Progetti Speciali </a:t>
            </a:r>
            <a:br>
              <a:rPr lang="it-IT" altLang="ja-JP" sz="1200" dirty="0" smtClean="0">
                <a:ea typeface="MS PGothic" pitchFamily="34" charset="-128"/>
              </a:rPr>
            </a:br>
            <a:r>
              <a:rPr lang="it-IT" altLang="ja-JP" sz="1200" dirty="0" smtClean="0">
                <a:ea typeface="MS PGothic" pitchFamily="34" charset="-128"/>
              </a:rPr>
              <a:t>Organizzazione Mondiale della Proprietà Intellettuale </a:t>
            </a:r>
            <a:r>
              <a:rPr lang="en-US" altLang="ja-JP" sz="1200" dirty="0" smtClean="0">
                <a:ea typeface="MS PGothic" pitchFamily="34" charset="-128"/>
              </a:rPr>
              <a:t/>
            </a:r>
            <a:br>
              <a:rPr lang="en-US" altLang="ja-JP" sz="1200" dirty="0" smtClean="0">
                <a:ea typeface="MS PGothic" pitchFamily="34" charset="-128"/>
              </a:rPr>
            </a:br>
            <a:r>
              <a:rPr lang="en-US" altLang="ja-JP" sz="1200" dirty="0" smtClean="0">
                <a:ea typeface="MS PGothic" pitchFamily="34" charset="-128"/>
              </a:rPr>
              <a:t>Email: </a:t>
            </a:r>
            <a:r>
              <a:rPr lang="en-US" sz="1200" dirty="0" smtClean="0">
                <a:hlinkClick r:id="rId3"/>
              </a:rPr>
              <a:t>Francesca.Toso@wipo.int</a:t>
            </a:r>
            <a:r>
              <a:rPr lang="en-US" altLang="ja-JP" sz="1200" dirty="0" smtClean="0">
                <a:ea typeface="MS PGothic" pitchFamily="34" charset="-128"/>
              </a:rPr>
              <a:t>;  </a:t>
            </a:r>
            <a:r>
              <a:rPr lang="en-US" sz="1200" dirty="0" smtClean="0">
                <a:ea typeface="ヒラギノ角ゴ Pro W3" charset="-128"/>
              </a:rPr>
              <a:t/>
            </a:r>
            <a:br>
              <a:rPr lang="en-US" sz="1200" dirty="0" smtClean="0">
                <a:ea typeface="ヒラギノ角ゴ Pro W3" charset="-128"/>
              </a:rPr>
            </a:br>
            <a:r>
              <a:rPr lang="en-US" dirty="0" smtClean="0">
                <a:ea typeface="ヒラギノ角ゴ Pro W3" charset="-128"/>
              </a:rPr>
              <a:t/>
            </a:r>
            <a:br>
              <a:rPr lang="en-US" dirty="0" smtClean="0">
                <a:ea typeface="ヒラギノ角ゴ Pro W3" charset="-128"/>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sz="4000" b="1" i="1" dirty="0" smtClean="0">
                <a:solidFill>
                  <a:schemeClr val="accent2"/>
                </a:solidFill>
                <a:latin typeface="Arial Unicode MS" charset="0"/>
                <a:cs typeface="Arial Unicode MS" charset="0"/>
              </a:rPr>
              <a:t/>
            </a:r>
            <a:br>
              <a:rPr lang="en-US" sz="4000" b="1"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r>
            <a:br>
              <a:rPr lang="en-US" i="1" dirty="0" smtClean="0">
                <a:solidFill>
                  <a:schemeClr val="accent2"/>
                </a:solidFill>
                <a:latin typeface="Arial Unicode MS" charset="0"/>
                <a:cs typeface="Arial Unicode MS" charset="0"/>
              </a:rPr>
            </a:br>
            <a:r>
              <a:rPr lang="en-US" i="1" dirty="0" smtClean="0">
                <a:solidFill>
                  <a:schemeClr val="accent2"/>
                </a:solidFill>
                <a:latin typeface="Arial Unicode MS" charset="0"/>
                <a:cs typeface="Arial Unicode MS" charset="0"/>
              </a:rPr>
              <a:t> </a:t>
            </a:r>
            <a:endParaRPr lang="en-US" sz="3200" b="1" dirty="0">
              <a:solidFill>
                <a:schemeClr val="accent2"/>
              </a:solidFill>
              <a:latin typeface="Arial Unicode MS" charset="0"/>
              <a:cs typeface="Arial Unicode MS" charset="0"/>
            </a:endParaRPr>
          </a:p>
        </p:txBody>
      </p:sp>
    </p:spTree>
    <p:extLst>
      <p:ext uri="{BB962C8B-B14F-4D97-AF65-F5344CB8AC3E}">
        <p14:creationId xmlns:p14="http://schemas.microsoft.com/office/powerpoint/2010/main" val="1692436350"/>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5085184"/>
            <a:ext cx="9036613" cy="936104"/>
          </a:xfrm>
        </p:spPr>
        <p:txBody>
          <a:bodyPr/>
          <a:lstStyle/>
          <a:p>
            <a:r>
              <a:rPr lang="fr-CH" sz="1200" u="sng" dirty="0" smtClean="0"/>
              <a:t>Speaker: </a:t>
            </a:r>
            <a:r>
              <a:rPr lang="fr-CH" sz="1200" dirty="0" smtClean="0"/>
              <a:t>Mr. Matthew Bryan, Director</a:t>
            </a:r>
            <a:r>
              <a:rPr lang="fr-CH" sz="1200" dirty="0"/>
              <a:t> </a:t>
            </a:r>
            <a:r>
              <a:rPr lang="fr-CH" sz="1200" dirty="0" smtClean="0"/>
              <a:t>PCT </a:t>
            </a:r>
            <a:r>
              <a:rPr lang="en-US" sz="1200" dirty="0" smtClean="0"/>
              <a:t>Legal </a:t>
            </a:r>
            <a:r>
              <a:rPr lang="fr-CH" sz="1200" dirty="0" smtClean="0"/>
              <a:t>Division, WIPO </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6" y="1460171"/>
            <a:ext cx="8971416" cy="2993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248886" y="404664"/>
            <a:ext cx="8676755" cy="830997"/>
          </a:xfrm>
          <a:prstGeom prst="rect">
            <a:avLst/>
          </a:prstGeom>
        </p:spPr>
        <p:txBody>
          <a:bodyPr wrap="square">
            <a:spAutoFit/>
          </a:bodyPr>
          <a:lstStyle/>
          <a:p>
            <a:pPr marL="457200" indent="-457200" algn="ctr"/>
            <a:r>
              <a:rPr lang="en-US" altLang="en-US" sz="2400" dirty="0" smtClean="0">
                <a:solidFill>
                  <a:srgbClr val="002060"/>
                </a:solidFill>
              </a:rPr>
              <a:t>THE PATENT COOPERATION TREATY (PCT) –  </a:t>
            </a:r>
          </a:p>
          <a:p>
            <a:pPr marL="457200" indent="-457200" algn="ctr"/>
            <a:r>
              <a:rPr lang="en-US" altLang="en-US" sz="2400" dirty="0" smtClean="0">
                <a:solidFill>
                  <a:srgbClr val="002060"/>
                </a:solidFill>
              </a:rPr>
              <a:t>RECENT AND FUTURE DEVELOPMENTS</a:t>
            </a:r>
            <a:endParaRPr lang="en-US" altLang="en-US" sz="2400" dirty="0">
              <a:solidFill>
                <a:srgbClr val="002060"/>
              </a:solidFill>
            </a:endParaRPr>
          </a:p>
        </p:txBody>
      </p:sp>
    </p:spTree>
    <p:extLst>
      <p:ext uri="{BB962C8B-B14F-4D97-AF65-F5344CB8AC3E}">
        <p14:creationId xmlns:p14="http://schemas.microsoft.com/office/powerpoint/2010/main" val="26818047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583359" y="548680"/>
            <a:ext cx="351359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000" dirty="0" smtClean="0">
                <a:solidFill>
                  <a:srgbClr val="002060"/>
                </a:solidFill>
                <a:ea typeface="ヒラギノ角ゴ Pro W3"/>
                <a:cs typeface="ヒラギノ角ゴ Pro W3"/>
              </a:rPr>
              <a:t>THE PCT SYSTEM</a:t>
            </a:r>
          </a:p>
          <a:p>
            <a:pPr algn="ctr">
              <a:spcBef>
                <a:spcPct val="0"/>
              </a:spcBef>
              <a:buFontTx/>
              <a:buNone/>
            </a:pPr>
            <a:endParaRPr lang="en-US" altLang="en-US" sz="2000" b="1" dirty="0">
              <a:solidFill>
                <a:srgbClr val="004072"/>
              </a:solidFill>
              <a:ea typeface="ヒラギノ角ゴ Pro W3"/>
              <a:cs typeface="ヒラギノ角ゴ Pro W3"/>
            </a:endParaRPr>
          </a:p>
        </p:txBody>
      </p:sp>
      <p:sp>
        <p:nvSpPr>
          <p:cNvPr id="4099" name="Rectangle 3"/>
          <p:cNvSpPr>
            <a:spLocks noChangeArrowheads="1"/>
          </p:cNvSpPr>
          <p:nvPr/>
        </p:nvSpPr>
        <p:spPr bwMode="auto">
          <a:xfrm>
            <a:off x="3411538" y="2762250"/>
            <a:ext cx="224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0" name="Rectangle 4"/>
          <p:cNvSpPr>
            <a:spLocks noChangeArrowheads="1"/>
          </p:cNvSpPr>
          <p:nvPr/>
        </p:nvSpPr>
        <p:spPr bwMode="auto">
          <a:xfrm>
            <a:off x="2625725" y="4205288"/>
            <a:ext cx="2889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endParaRPr lang="en-US" altLang="en-US" sz="1800">
              <a:solidFill>
                <a:srgbClr val="000000"/>
              </a:solidFill>
            </a:endParaRPr>
          </a:p>
        </p:txBody>
      </p:sp>
      <p:sp>
        <p:nvSpPr>
          <p:cNvPr id="4101" name="Rectangle 5"/>
          <p:cNvSpPr>
            <a:spLocks noChangeArrowheads="1"/>
          </p:cNvSpPr>
          <p:nvPr/>
        </p:nvSpPr>
        <p:spPr bwMode="auto">
          <a:xfrm>
            <a:off x="158750" y="2784475"/>
            <a:ext cx="88582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(months)</a:t>
            </a:r>
          </a:p>
        </p:txBody>
      </p:sp>
      <p:sp>
        <p:nvSpPr>
          <p:cNvPr id="4102" name="Rectangle 6"/>
          <p:cNvSpPr>
            <a:spLocks noChangeArrowheads="1"/>
          </p:cNvSpPr>
          <p:nvPr/>
        </p:nvSpPr>
        <p:spPr bwMode="auto">
          <a:xfrm>
            <a:off x="1620838" y="3536950"/>
            <a:ext cx="12350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File PCT</a:t>
            </a:r>
          </a:p>
          <a:p>
            <a:pPr algn="ctr">
              <a:spcBef>
                <a:spcPct val="0"/>
              </a:spcBef>
              <a:buFontTx/>
              <a:buNone/>
            </a:pPr>
            <a:r>
              <a:rPr lang="en-US" altLang="en-US" sz="1400">
                <a:solidFill>
                  <a:srgbClr val="000000"/>
                </a:solidFill>
                <a:ea typeface="ヒラギノ角ゴ Pro W3"/>
                <a:cs typeface="ヒラギノ角ゴ Pro W3"/>
              </a:rPr>
              <a:t>application</a:t>
            </a:r>
          </a:p>
        </p:txBody>
      </p:sp>
      <p:sp>
        <p:nvSpPr>
          <p:cNvPr id="4103" name="Rectangle 7"/>
          <p:cNvSpPr>
            <a:spLocks noChangeArrowheads="1"/>
          </p:cNvSpPr>
          <p:nvPr/>
        </p:nvSpPr>
        <p:spPr bwMode="auto">
          <a:xfrm>
            <a:off x="2081213" y="3052763"/>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12</a:t>
            </a:r>
          </a:p>
        </p:txBody>
      </p:sp>
      <p:sp>
        <p:nvSpPr>
          <p:cNvPr id="4104" name="Rectangle 8"/>
          <p:cNvSpPr>
            <a:spLocks noChangeArrowheads="1"/>
          </p:cNvSpPr>
          <p:nvPr/>
        </p:nvSpPr>
        <p:spPr bwMode="auto">
          <a:xfrm>
            <a:off x="412750" y="3052763"/>
            <a:ext cx="2873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0</a:t>
            </a:r>
          </a:p>
        </p:txBody>
      </p:sp>
      <p:sp>
        <p:nvSpPr>
          <p:cNvPr id="4105" name="Rectangle 9"/>
          <p:cNvSpPr>
            <a:spLocks noChangeArrowheads="1"/>
          </p:cNvSpPr>
          <p:nvPr/>
        </p:nvSpPr>
        <p:spPr bwMode="auto">
          <a:xfrm>
            <a:off x="8213725" y="3073400"/>
            <a:ext cx="4714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30</a:t>
            </a:r>
          </a:p>
        </p:txBody>
      </p:sp>
      <p:sp>
        <p:nvSpPr>
          <p:cNvPr id="4106" name="Line 10"/>
          <p:cNvSpPr>
            <a:spLocks noChangeShapeType="1"/>
          </p:cNvSpPr>
          <p:nvPr/>
        </p:nvSpPr>
        <p:spPr bwMode="auto">
          <a:xfrm>
            <a:off x="536575" y="3476625"/>
            <a:ext cx="79787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Line 11"/>
          <p:cNvSpPr>
            <a:spLocks noChangeShapeType="1"/>
          </p:cNvSpPr>
          <p:nvPr/>
        </p:nvSpPr>
        <p:spPr bwMode="auto">
          <a:xfrm flipV="1">
            <a:off x="2298700" y="3330575"/>
            <a:ext cx="0" cy="14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Rectangle 12"/>
          <p:cNvSpPr>
            <a:spLocks noChangeArrowheads="1"/>
          </p:cNvSpPr>
          <p:nvPr/>
        </p:nvSpPr>
        <p:spPr bwMode="auto">
          <a:xfrm>
            <a:off x="2995613" y="3541713"/>
            <a:ext cx="15970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search report &amp; written opinion</a:t>
            </a:r>
          </a:p>
        </p:txBody>
      </p:sp>
      <p:sp>
        <p:nvSpPr>
          <p:cNvPr id="4109" name="Rectangle 13"/>
          <p:cNvSpPr>
            <a:spLocks noChangeArrowheads="1"/>
          </p:cNvSpPr>
          <p:nvPr/>
        </p:nvSpPr>
        <p:spPr bwMode="auto">
          <a:xfrm>
            <a:off x="3598863" y="3052763"/>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16</a:t>
            </a:r>
          </a:p>
        </p:txBody>
      </p:sp>
      <p:sp>
        <p:nvSpPr>
          <p:cNvPr id="4110" name="Rectangle 14"/>
          <p:cNvSpPr>
            <a:spLocks noChangeArrowheads="1"/>
          </p:cNvSpPr>
          <p:nvPr/>
        </p:nvSpPr>
        <p:spPr bwMode="auto">
          <a:xfrm>
            <a:off x="4465638" y="3054350"/>
            <a:ext cx="3857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18</a:t>
            </a:r>
          </a:p>
        </p:txBody>
      </p:sp>
      <p:sp>
        <p:nvSpPr>
          <p:cNvPr id="4111" name="Text Box 15"/>
          <p:cNvSpPr txBox="1">
            <a:spLocks noChangeArrowheads="1"/>
          </p:cNvSpPr>
          <p:nvPr/>
        </p:nvSpPr>
        <p:spPr bwMode="auto">
          <a:xfrm>
            <a:off x="3767138" y="2627313"/>
            <a:ext cx="1733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International</a:t>
            </a:r>
          </a:p>
          <a:p>
            <a:pPr algn="ctr">
              <a:spcBef>
                <a:spcPct val="0"/>
              </a:spcBef>
              <a:buFontTx/>
              <a:buNone/>
            </a:pPr>
            <a:r>
              <a:rPr lang="en-US" altLang="en-US" sz="1400">
                <a:solidFill>
                  <a:srgbClr val="000000"/>
                </a:solidFill>
                <a:ea typeface="ヒラギノ角ゴ Pro W3"/>
                <a:cs typeface="ヒラギノ角ゴ Pro W3"/>
              </a:rPr>
              <a:t>publication</a:t>
            </a:r>
          </a:p>
        </p:txBody>
      </p:sp>
      <p:sp>
        <p:nvSpPr>
          <p:cNvPr id="4112" name="Line 16"/>
          <p:cNvSpPr>
            <a:spLocks noChangeShapeType="1"/>
          </p:cNvSpPr>
          <p:nvPr/>
        </p:nvSpPr>
        <p:spPr bwMode="auto">
          <a:xfrm flipV="1">
            <a:off x="3783013" y="3332163"/>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Rectangle 17"/>
          <p:cNvSpPr>
            <a:spLocks noChangeArrowheads="1"/>
          </p:cNvSpPr>
          <p:nvPr/>
        </p:nvSpPr>
        <p:spPr bwMode="auto">
          <a:xfrm>
            <a:off x="4735513" y="3557588"/>
            <a:ext cx="1846262" cy="158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File</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 demand for</a:t>
            </a:r>
            <a:br>
              <a:rPr lang="en-US" altLang="en-US" sz="1400">
                <a:solidFill>
                  <a:srgbClr val="000000"/>
                </a:solidFill>
                <a:ea typeface="ヒラギノ角ゴ Pro W3"/>
                <a:cs typeface="ヒラギノ角ゴ Pro W3"/>
              </a:rPr>
            </a:br>
            <a:r>
              <a:rPr lang="en-US" altLang="en-US" sz="1400">
                <a:solidFill>
                  <a:srgbClr val="000000"/>
                </a:solidFill>
                <a:ea typeface="ヒラギノ角ゴ Pro W3"/>
                <a:cs typeface="ヒラギノ角ゴ Pro W3"/>
              </a:rPr>
              <a:t>International</a:t>
            </a:r>
          </a:p>
          <a:p>
            <a:pPr>
              <a:spcBef>
                <a:spcPct val="0"/>
              </a:spcBef>
              <a:buFontTx/>
              <a:buNone/>
            </a:pPr>
            <a:r>
              <a:rPr lang="en-US" altLang="en-US" sz="1400">
                <a:solidFill>
                  <a:srgbClr val="000000"/>
                </a:solidFill>
                <a:ea typeface="ヒラギノ角ゴ Pro W3"/>
                <a:cs typeface="ヒラギノ角ゴ Pro W3"/>
              </a:rPr>
              <a:t>       preliminary</a:t>
            </a:r>
          </a:p>
          <a:p>
            <a:pPr>
              <a:spcBef>
                <a:spcPct val="0"/>
              </a:spcBef>
              <a:buFontTx/>
              <a:buNone/>
            </a:pPr>
            <a:r>
              <a:rPr lang="en-US" altLang="en-US" sz="1400">
                <a:solidFill>
                  <a:srgbClr val="000000"/>
                </a:solidFill>
                <a:ea typeface="ヒラギノ角ゴ Pro W3"/>
                <a:cs typeface="ヒラギノ角ゴ Pro W3"/>
              </a:rPr>
              <a:t>      examination</a:t>
            </a:r>
          </a:p>
          <a:p>
            <a:pPr>
              <a:spcBef>
                <a:spcPct val="0"/>
              </a:spcBef>
              <a:buFontTx/>
              <a:buNone/>
            </a:pPr>
            <a:endParaRPr lang="en-US" altLang="en-US" sz="1400">
              <a:solidFill>
                <a:srgbClr val="000000"/>
              </a:solidFill>
              <a:ea typeface="ヒラギノ角ゴ Pro W3"/>
              <a:cs typeface="ヒラギノ角ゴ Pro W3"/>
            </a:endParaRPr>
          </a:p>
        </p:txBody>
      </p:sp>
      <p:grpSp>
        <p:nvGrpSpPr>
          <p:cNvPr id="4114" name="Group 18"/>
          <p:cNvGrpSpPr>
            <a:grpSpLocks/>
          </p:cNvGrpSpPr>
          <p:nvPr/>
        </p:nvGrpSpPr>
        <p:grpSpPr bwMode="auto">
          <a:xfrm>
            <a:off x="8429625" y="2830513"/>
            <a:ext cx="714375" cy="1292225"/>
            <a:chOff x="4047" y="342"/>
            <a:chExt cx="651" cy="1134"/>
          </a:xfrm>
        </p:grpSpPr>
        <p:sp>
          <p:nvSpPr>
            <p:cNvPr id="4130"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3"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4"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15" name="Rectangle 25"/>
          <p:cNvSpPr>
            <a:spLocks noChangeArrowheads="1"/>
          </p:cNvSpPr>
          <p:nvPr/>
        </p:nvSpPr>
        <p:spPr bwMode="auto">
          <a:xfrm>
            <a:off x="0" y="3514725"/>
            <a:ext cx="1031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solidFill>
                  <a:srgbClr val="000000"/>
                </a:solidFill>
                <a:ea typeface="ヒラギノ角ゴ Pro W3"/>
                <a:cs typeface="ヒラギノ角ゴ Pro W3"/>
              </a:rPr>
              <a:t>File local</a:t>
            </a:r>
          </a:p>
          <a:p>
            <a:pPr>
              <a:spcBef>
                <a:spcPct val="0"/>
              </a:spcBef>
              <a:buFontTx/>
              <a:buNone/>
            </a:pPr>
            <a:r>
              <a:rPr lang="en-US" altLang="en-US" sz="1400">
                <a:solidFill>
                  <a:srgbClr val="000000"/>
                </a:solidFill>
                <a:ea typeface="ヒラギノ角ゴ Pro W3"/>
                <a:cs typeface="ヒラギノ角ゴ Pro W3"/>
              </a:rPr>
              <a:t>application</a:t>
            </a:r>
            <a:endParaRPr lang="en-US" altLang="en-US" sz="1400">
              <a:solidFill>
                <a:srgbClr val="CCCC00"/>
              </a:solidFill>
              <a:ea typeface="ヒラギノ角ゴ Pro W3"/>
              <a:cs typeface="ヒラギノ角ゴ Pro W3"/>
            </a:endParaRPr>
          </a:p>
          <a:p>
            <a:pPr>
              <a:spcBef>
                <a:spcPct val="0"/>
              </a:spcBef>
              <a:buFontTx/>
              <a:buNone/>
            </a:pPr>
            <a:endParaRPr lang="en-US" altLang="en-US" sz="1400">
              <a:solidFill>
                <a:srgbClr val="FFFFFF"/>
              </a:solidFill>
              <a:ea typeface="ヒラギノ角ゴ Pro W3"/>
              <a:cs typeface="ヒラギノ角ゴ Pro W3"/>
            </a:endParaRPr>
          </a:p>
        </p:txBody>
      </p:sp>
      <p:sp>
        <p:nvSpPr>
          <p:cNvPr id="4116" name="Line 26"/>
          <p:cNvSpPr>
            <a:spLocks noChangeShapeType="1"/>
          </p:cNvSpPr>
          <p:nvPr/>
        </p:nvSpPr>
        <p:spPr bwMode="auto">
          <a:xfrm flipV="1">
            <a:off x="46513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7" name="Line 27"/>
          <p:cNvSpPr>
            <a:spLocks noChangeShapeType="1"/>
          </p:cNvSpPr>
          <p:nvPr/>
        </p:nvSpPr>
        <p:spPr bwMode="auto">
          <a:xfrm flipV="1">
            <a:off x="536575"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8" name="Rectangle 28"/>
          <p:cNvSpPr>
            <a:spLocks noChangeArrowheads="1"/>
          </p:cNvSpPr>
          <p:nvPr/>
        </p:nvSpPr>
        <p:spPr bwMode="auto">
          <a:xfrm>
            <a:off x="5322888"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22</a:t>
            </a:r>
          </a:p>
        </p:txBody>
      </p:sp>
      <p:sp>
        <p:nvSpPr>
          <p:cNvPr id="4119" name="Line 29"/>
          <p:cNvSpPr>
            <a:spLocks noChangeShapeType="1"/>
          </p:cNvSpPr>
          <p:nvPr/>
        </p:nvSpPr>
        <p:spPr bwMode="auto">
          <a:xfrm flipV="1">
            <a:off x="5657850"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Rectangle 30"/>
          <p:cNvSpPr>
            <a:spLocks noChangeArrowheads="1"/>
          </p:cNvSpPr>
          <p:nvPr/>
        </p:nvSpPr>
        <p:spPr bwMode="auto">
          <a:xfrm>
            <a:off x="7337425" y="3073400"/>
            <a:ext cx="6731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28</a:t>
            </a:r>
          </a:p>
        </p:txBody>
      </p:sp>
      <p:sp>
        <p:nvSpPr>
          <p:cNvPr id="4121" name="Line 31"/>
          <p:cNvSpPr>
            <a:spLocks noChangeShapeType="1"/>
          </p:cNvSpPr>
          <p:nvPr/>
        </p:nvSpPr>
        <p:spPr bwMode="auto">
          <a:xfrm flipV="1">
            <a:off x="7675563" y="3314700"/>
            <a:ext cx="0" cy="147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Rectangle 32"/>
          <p:cNvSpPr>
            <a:spLocks noChangeArrowheads="1"/>
          </p:cNvSpPr>
          <p:nvPr/>
        </p:nvSpPr>
        <p:spPr bwMode="auto">
          <a:xfrm>
            <a:off x="6918325" y="3557588"/>
            <a:ext cx="159861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International </a:t>
            </a:r>
          </a:p>
          <a:p>
            <a:pPr algn="ctr">
              <a:spcBef>
                <a:spcPct val="0"/>
              </a:spcBef>
              <a:buFontTx/>
              <a:buNone/>
            </a:pPr>
            <a:r>
              <a:rPr lang="en-US" altLang="en-US" sz="1400">
                <a:solidFill>
                  <a:srgbClr val="000000"/>
                </a:solidFill>
                <a:ea typeface="ヒラギノ角ゴ Pro W3"/>
                <a:cs typeface="ヒラギノ角ゴ Pro W3"/>
              </a:rPr>
              <a:t>preliminary report on patentability</a:t>
            </a:r>
          </a:p>
        </p:txBody>
      </p:sp>
      <p:sp>
        <p:nvSpPr>
          <p:cNvPr id="4123" name="Rectangle 33"/>
          <p:cNvSpPr>
            <a:spLocks noChangeArrowheads="1"/>
          </p:cNvSpPr>
          <p:nvPr/>
        </p:nvSpPr>
        <p:spPr bwMode="auto">
          <a:xfrm>
            <a:off x="4733925" y="304958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19</a:t>
            </a:r>
          </a:p>
        </p:txBody>
      </p:sp>
      <p:sp>
        <p:nvSpPr>
          <p:cNvPr id="4124" name="Line 34"/>
          <p:cNvSpPr>
            <a:spLocks noChangeShapeType="1"/>
          </p:cNvSpPr>
          <p:nvPr/>
        </p:nvSpPr>
        <p:spPr bwMode="auto">
          <a:xfrm flipV="1">
            <a:off x="4932363" y="3316288"/>
            <a:ext cx="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25" name="Group 35"/>
          <p:cNvGrpSpPr>
            <a:grpSpLocks/>
          </p:cNvGrpSpPr>
          <p:nvPr/>
        </p:nvGrpSpPr>
        <p:grpSpPr bwMode="auto">
          <a:xfrm>
            <a:off x="3203575" y="3429000"/>
            <a:ext cx="1728788" cy="2527300"/>
            <a:chOff x="2018" y="2160"/>
            <a:chExt cx="1089" cy="1592"/>
          </a:xfrm>
        </p:grpSpPr>
        <p:sp>
          <p:nvSpPr>
            <p:cNvPr id="4128" name="Line 36"/>
            <p:cNvSpPr>
              <a:spLocks noChangeShapeType="1"/>
            </p:cNvSpPr>
            <p:nvPr/>
          </p:nvSpPr>
          <p:spPr bwMode="auto">
            <a:xfrm flipV="1">
              <a:off x="2789" y="2160"/>
              <a:ext cx="318" cy="9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9" name="Rectangle 37"/>
            <p:cNvSpPr>
              <a:spLocks noChangeArrowheads="1"/>
            </p:cNvSpPr>
            <p:nvPr/>
          </p:nvSpPr>
          <p:spPr bwMode="auto">
            <a:xfrm>
              <a:off x="2018" y="3022"/>
              <a:ext cx="1006" cy="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Request for supplementary international </a:t>
              </a:r>
            </a:p>
            <a:p>
              <a:pPr algn="ctr">
                <a:spcBef>
                  <a:spcPct val="0"/>
                </a:spcBef>
                <a:buFontTx/>
                <a:buNone/>
              </a:pPr>
              <a:r>
                <a:rPr lang="en-US" altLang="en-US" sz="1400">
                  <a:solidFill>
                    <a:srgbClr val="000000"/>
                  </a:solidFill>
                  <a:ea typeface="ヒラギノ角ゴ Pro W3"/>
                  <a:cs typeface="ヒラギノ角ゴ Pro W3"/>
                </a:rPr>
                <a:t>search</a:t>
              </a:r>
            </a:p>
          </p:txBody>
        </p:sp>
      </p:grpSp>
      <p:sp>
        <p:nvSpPr>
          <p:cNvPr id="4126" name="Rectangle 38"/>
          <p:cNvSpPr>
            <a:spLocks noChangeArrowheads="1"/>
          </p:cNvSpPr>
          <p:nvPr/>
        </p:nvSpPr>
        <p:spPr bwMode="auto">
          <a:xfrm>
            <a:off x="6877050" y="1844675"/>
            <a:ext cx="15970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solidFill>
                  <a:srgbClr val="000000"/>
                </a:solidFill>
                <a:ea typeface="ヒラギノ角ゴ Pro W3"/>
                <a:cs typeface="ヒラギノ角ゴ Pro W3"/>
              </a:rPr>
              <a:t>(optional)</a:t>
            </a:r>
          </a:p>
          <a:p>
            <a:pPr algn="ctr">
              <a:spcBef>
                <a:spcPct val="0"/>
              </a:spcBef>
              <a:buFontTx/>
              <a:buNone/>
            </a:pPr>
            <a:r>
              <a:rPr lang="en-US" altLang="en-US" sz="1400">
                <a:solidFill>
                  <a:srgbClr val="000000"/>
                </a:solidFill>
                <a:ea typeface="ヒラギノ角ゴ Pro W3"/>
                <a:cs typeface="ヒラギノ角ゴ Pro W3"/>
              </a:rPr>
              <a:t>Supplementary international </a:t>
            </a:r>
          </a:p>
          <a:p>
            <a:pPr algn="ctr">
              <a:spcBef>
                <a:spcPct val="0"/>
              </a:spcBef>
              <a:buFontTx/>
              <a:buNone/>
            </a:pPr>
            <a:r>
              <a:rPr lang="en-US" altLang="en-US" sz="1400">
                <a:solidFill>
                  <a:srgbClr val="000000"/>
                </a:solidFill>
                <a:ea typeface="ヒラギノ角ゴ Pro W3"/>
                <a:cs typeface="ヒラギノ角ゴ Pro W3"/>
              </a:rPr>
              <a:t>search report</a:t>
            </a:r>
          </a:p>
        </p:txBody>
      </p:sp>
      <p:sp>
        <p:nvSpPr>
          <p:cNvPr id="4127" name="Line 39"/>
          <p:cNvSpPr>
            <a:spLocks noChangeShapeType="1"/>
          </p:cNvSpPr>
          <p:nvPr/>
        </p:nvSpPr>
        <p:spPr bwMode="auto">
          <a:xfrm>
            <a:off x="7667625" y="28527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45611504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3565" y="2787887"/>
            <a:ext cx="9070693" cy="3323987"/>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74650" indent="-374650">
              <a:spcBef>
                <a:spcPct val="20000"/>
              </a:spcBef>
              <a:buBlip>
                <a:blip r:embed="rId2"/>
              </a:buBlip>
              <a:defRPr sz="2400">
                <a:solidFill>
                  <a:schemeClr val="tx1"/>
                </a:solidFill>
                <a:latin typeface="Arial" pitchFamily="34" charset="0"/>
                <a:cs typeface="Arial" pitchFamily="34" charset="0"/>
              </a:defRPr>
            </a:lvl1pPr>
            <a:lvl2pPr marL="5651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marL="908050" lvl="1" indent="-342900">
              <a:buFontTx/>
              <a:buAutoNum type="arabicPeriod"/>
            </a:pPr>
            <a:r>
              <a:rPr lang="en-US" altLang="en-US" sz="1500" dirty="0" smtClean="0">
                <a:solidFill>
                  <a:srgbClr val="004072"/>
                </a:solidFill>
                <a:ea typeface="ヒラギノ角ゴ Pro W3"/>
                <a:cs typeface="ヒラギノ角ゴ Pro W3"/>
              </a:rPr>
              <a:t>postpones </a:t>
            </a:r>
            <a:r>
              <a:rPr lang="en-US" altLang="en-US" sz="1500" dirty="0">
                <a:solidFill>
                  <a:srgbClr val="004072"/>
                </a:solidFill>
                <a:ea typeface="ヒラギノ角ゴ Pro W3"/>
                <a:cs typeface="ヒラギノ角ゴ Pro W3"/>
              </a:rPr>
              <a:t>the major costs associated with internationalizing a patent </a:t>
            </a:r>
            <a:r>
              <a:rPr lang="en-US" altLang="en-US" sz="1500" dirty="0" smtClean="0">
                <a:solidFill>
                  <a:srgbClr val="004072"/>
                </a:solidFill>
                <a:ea typeface="ヒラギノ角ゴ Pro W3"/>
                <a:cs typeface="ヒラギノ角ゴ Pro W3"/>
              </a:rPr>
              <a:t>application</a:t>
            </a:r>
          </a:p>
          <a:p>
            <a:pPr lvl="1">
              <a:buNone/>
            </a:pPr>
            <a:endParaRPr lang="en-US" altLang="en-US" sz="1500" dirty="0">
              <a:solidFill>
                <a:srgbClr val="004072"/>
              </a:solidFill>
              <a:ea typeface="ヒラギノ角ゴ Pro W3"/>
              <a:cs typeface="ヒラギノ角ゴ Pro W3"/>
            </a:endParaRPr>
          </a:p>
          <a:p>
            <a:pPr lvl="1">
              <a:buFontTx/>
              <a:buNone/>
            </a:pPr>
            <a:r>
              <a:rPr lang="en-US" altLang="en-US" sz="1500" dirty="0">
                <a:solidFill>
                  <a:srgbClr val="004072"/>
                </a:solidFill>
                <a:ea typeface="ヒラギノ角ゴ Pro W3"/>
                <a:cs typeface="ヒラギノ角ゴ Pro W3"/>
              </a:rPr>
              <a:t>2. provides a strong basis for patenting </a:t>
            </a:r>
            <a:r>
              <a:rPr lang="en-US" altLang="en-US" sz="1500" dirty="0" smtClean="0">
                <a:solidFill>
                  <a:srgbClr val="004072"/>
                </a:solidFill>
                <a:ea typeface="ヒラギノ角ゴ Pro W3"/>
                <a:cs typeface="ヒラギノ角ゴ Pro W3"/>
              </a:rPr>
              <a:t>decisions</a:t>
            </a:r>
          </a:p>
          <a:p>
            <a:pPr lvl="1">
              <a:buFontTx/>
              <a:buNone/>
            </a:pPr>
            <a:endParaRPr lang="en-US" altLang="en-US" sz="1500" dirty="0">
              <a:solidFill>
                <a:srgbClr val="004072"/>
              </a:solidFill>
              <a:ea typeface="ヒラギノ角ゴ Pro W3"/>
              <a:cs typeface="ヒラギノ角ゴ Pro W3"/>
            </a:endParaRPr>
          </a:p>
          <a:p>
            <a:pPr lvl="1">
              <a:buFontTx/>
              <a:buNone/>
            </a:pPr>
            <a:r>
              <a:rPr lang="en-US" altLang="en-US" sz="1500" dirty="0">
                <a:solidFill>
                  <a:srgbClr val="004072"/>
                </a:solidFill>
                <a:ea typeface="ヒラギノ角ゴ Pro W3"/>
                <a:cs typeface="ヒラギノ角ゴ Pro W3"/>
              </a:rPr>
              <a:t>3. harmonizes formal </a:t>
            </a:r>
            <a:r>
              <a:rPr lang="en-US" altLang="en-US" sz="1500" dirty="0" smtClean="0">
                <a:solidFill>
                  <a:srgbClr val="004072"/>
                </a:solidFill>
                <a:ea typeface="ヒラギノ角ゴ Pro W3"/>
                <a:cs typeface="ヒラギノ角ゴ Pro W3"/>
              </a:rPr>
              <a:t>requirements</a:t>
            </a:r>
          </a:p>
          <a:p>
            <a:pPr lvl="1">
              <a:buFontTx/>
              <a:buNone/>
            </a:pPr>
            <a:endParaRPr lang="en-US" altLang="en-US" sz="1500" dirty="0">
              <a:solidFill>
                <a:srgbClr val="004072"/>
              </a:solidFill>
              <a:ea typeface="ヒラギノ角ゴ Pro W3"/>
              <a:cs typeface="ヒラギノ角ゴ Pro W3"/>
            </a:endParaRPr>
          </a:p>
          <a:p>
            <a:pPr lvl="1">
              <a:buFontTx/>
              <a:buNone/>
            </a:pPr>
            <a:r>
              <a:rPr lang="en-US" altLang="en-US" sz="1500" dirty="0">
                <a:solidFill>
                  <a:srgbClr val="004072"/>
                </a:solidFill>
                <a:ea typeface="ヒラギノ角ゴ Pro W3"/>
                <a:cs typeface="ヒラギノ角ゴ Pro W3"/>
              </a:rPr>
              <a:t>4. </a:t>
            </a:r>
            <a:r>
              <a:rPr lang="en-GB" altLang="en-US" sz="1500" dirty="0">
                <a:solidFill>
                  <a:srgbClr val="004072"/>
                </a:solidFill>
                <a:ea typeface="ヒラギノ角ゴ Pro W3"/>
                <a:cs typeface="ヒラギノ角ゴ Pro W3"/>
              </a:rPr>
              <a:t>protects applicant from certain inadvertent </a:t>
            </a:r>
            <a:r>
              <a:rPr lang="en-GB" altLang="en-US" sz="1500" dirty="0" smtClean="0">
                <a:solidFill>
                  <a:srgbClr val="004072"/>
                </a:solidFill>
                <a:ea typeface="ヒラギノ角ゴ Pro W3"/>
                <a:cs typeface="ヒラギノ角ゴ Pro W3"/>
              </a:rPr>
              <a:t>errors</a:t>
            </a:r>
          </a:p>
          <a:p>
            <a:pPr lvl="1">
              <a:buFontTx/>
              <a:buNone/>
            </a:pPr>
            <a:endParaRPr lang="en-GB" altLang="en-US" sz="1500" dirty="0">
              <a:solidFill>
                <a:srgbClr val="004072"/>
              </a:solidFill>
              <a:ea typeface="ヒラギノ角ゴ Pro W3"/>
              <a:cs typeface="ヒラギノ角ゴ Pro W3"/>
            </a:endParaRPr>
          </a:p>
          <a:p>
            <a:pPr lvl="1">
              <a:buFontTx/>
              <a:buNone/>
            </a:pPr>
            <a:r>
              <a:rPr lang="en-GB" altLang="en-US" sz="1500" dirty="0">
                <a:solidFill>
                  <a:srgbClr val="004072"/>
                </a:solidFill>
                <a:ea typeface="ヒラギノ角ゴ Pro W3"/>
                <a:cs typeface="ヒラギノ角ゴ Pro W3"/>
              </a:rPr>
              <a:t>5. evolves to meet user </a:t>
            </a:r>
            <a:r>
              <a:rPr lang="en-GB" altLang="en-US" sz="1500" dirty="0" smtClean="0">
                <a:solidFill>
                  <a:srgbClr val="004072"/>
                </a:solidFill>
                <a:ea typeface="ヒラギノ角ゴ Pro W3"/>
                <a:cs typeface="ヒラギノ角ゴ Pro W3"/>
              </a:rPr>
              <a:t>needs</a:t>
            </a:r>
          </a:p>
          <a:p>
            <a:pPr lvl="1">
              <a:buFontTx/>
              <a:buNone/>
            </a:pPr>
            <a:endParaRPr lang="en-US" altLang="en-US" sz="1500" dirty="0">
              <a:solidFill>
                <a:srgbClr val="004072"/>
              </a:solidFill>
              <a:ea typeface="ヒラギノ角ゴ Pro W3"/>
              <a:cs typeface="ヒラギノ角ゴ Pro W3"/>
            </a:endParaRPr>
          </a:p>
          <a:p>
            <a:pPr lvl="1">
              <a:buFontTx/>
              <a:buNone/>
            </a:pPr>
            <a:r>
              <a:rPr lang="en-US" altLang="en-US" sz="1500" dirty="0">
                <a:solidFill>
                  <a:srgbClr val="004072"/>
                </a:solidFill>
                <a:ea typeface="ヒラギノ角ゴ Pro W3"/>
                <a:cs typeface="ヒラギノ角ゴ Pro W3"/>
              </a:rPr>
              <a:t>6. is used by the world’s major corporations, universities and research institutions when they seek </a:t>
            </a:r>
            <a:r>
              <a:rPr lang="en-US" altLang="en-US" sz="1500" dirty="0" smtClean="0">
                <a:solidFill>
                  <a:srgbClr val="004072"/>
                </a:solidFill>
                <a:ea typeface="ヒラギノ角ゴ Pro W3"/>
                <a:cs typeface="ヒラギノ角ゴ Pro W3"/>
              </a:rPr>
              <a:t>      international </a:t>
            </a:r>
            <a:r>
              <a:rPr lang="en-US" altLang="en-US" sz="1500" dirty="0">
                <a:solidFill>
                  <a:srgbClr val="004072"/>
                </a:solidFill>
                <a:ea typeface="ヒラギノ角ゴ Pro W3"/>
                <a:cs typeface="ヒラギノ角ゴ Pro W3"/>
              </a:rPr>
              <a:t>patent protection  </a:t>
            </a:r>
            <a:endParaRPr lang="en-US" altLang="en-US" sz="1500" dirty="0">
              <a:ea typeface="ヒラギノ角ゴ Pro W3"/>
              <a:cs typeface="ヒラギノ角ゴ Pro W3"/>
            </a:endParaRPr>
          </a:p>
        </p:txBody>
      </p:sp>
      <p:sp>
        <p:nvSpPr>
          <p:cNvPr id="5123" name="Text Box 3"/>
          <p:cNvSpPr txBox="1">
            <a:spLocks noChangeArrowheads="1"/>
          </p:cNvSpPr>
          <p:nvPr/>
        </p:nvSpPr>
        <p:spPr bwMode="auto">
          <a:xfrm>
            <a:off x="150213" y="1353634"/>
            <a:ext cx="8856662" cy="1477328"/>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nSpc>
                <a:spcPct val="150000"/>
              </a:lnSpc>
              <a:spcBef>
                <a:spcPct val="50000"/>
              </a:spcBef>
              <a:buFontTx/>
              <a:buNone/>
            </a:pPr>
            <a:r>
              <a:rPr lang="en-US" altLang="en-US" dirty="0">
                <a:ea typeface="ヒラギノ角ゴ Pro W3"/>
                <a:cs typeface="ヒラギノ角ゴ Pro W3"/>
              </a:rPr>
              <a:t>The PCT, as the cornerstone of the international patent system, provides a worldwide system for simplified filing and processing of patent applications, which—</a:t>
            </a:r>
          </a:p>
          <a:p>
            <a:pPr>
              <a:spcBef>
                <a:spcPct val="50000"/>
              </a:spcBef>
            </a:pPr>
            <a:endParaRPr lang="en-US" altLang="en-US" sz="2400" dirty="0">
              <a:ea typeface="ヒラギノ角ゴ Pro W3"/>
              <a:cs typeface="ヒラギノ角ゴ Pro W3"/>
            </a:endParaRPr>
          </a:p>
        </p:txBody>
      </p:sp>
      <p:sp>
        <p:nvSpPr>
          <p:cNvPr id="5124" name="Rectangle 4"/>
          <p:cNvSpPr>
            <a:spLocks noChangeArrowheads="1"/>
          </p:cNvSpPr>
          <p:nvPr/>
        </p:nvSpPr>
        <p:spPr bwMode="auto">
          <a:xfrm>
            <a:off x="1547664" y="476672"/>
            <a:ext cx="576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Arial" pitchFamily="34" charset="0"/>
                <a:cs typeface="Arial" pitchFamily="34" charset="0"/>
              </a:defRPr>
            </a:lvl9pPr>
          </a:lstStyle>
          <a:p>
            <a:pPr algn="ctr">
              <a:buFontTx/>
              <a:buNone/>
            </a:pPr>
            <a:r>
              <a:rPr lang="en-US" altLang="en-US" sz="3600" b="1" dirty="0">
                <a:solidFill>
                  <a:srgbClr val="004072"/>
                </a:solidFill>
                <a:ea typeface="ヒラギノ角ゴ Pro W3"/>
                <a:cs typeface="ヒラギノ角ゴ Pro W3"/>
              </a:rPr>
              <a:t> </a:t>
            </a:r>
            <a:r>
              <a:rPr lang="en-US" altLang="en-US" sz="3000" dirty="0" smtClean="0">
                <a:solidFill>
                  <a:srgbClr val="002060"/>
                </a:solidFill>
                <a:ea typeface="ヒラギノ角ゴ Pro W3"/>
                <a:cs typeface="ヒラギノ角ゴ Pro W3"/>
              </a:rPr>
              <a:t>CERTAIN PCT ADVANTAGES</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16446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4">
                                            <p:txEl>
                                              <p:pRg st="10" end="10"/>
                                            </p:txEl>
                                          </p:spTgt>
                                        </p:tgtEl>
                                        <p:attrNameLst>
                                          <p:attrName>style.visibility</p:attrName>
                                        </p:attrNameLst>
                                      </p:cBhvr>
                                      <p:to>
                                        <p:strVal val="visible"/>
                                      </p:to>
                                    </p:set>
                                    <p:animEffect transition="in" filter="dissolve">
                                      <p:cBhvr>
                                        <p:cTn id="7" dur="500"/>
                                        <p:tgtEl>
                                          <p:spTgt spid="346114">
                                            <p:txEl>
                                              <p:pRg st="10" end="10"/>
                                            </p:txEl>
                                          </p:spTgt>
                                        </p:tgtEl>
                                      </p:cBhvr>
                                    </p:animEffect>
                                  </p:childTnLst>
                                  <p:subTnLst>
                                    <p:animClr clrSpc="rgb" dir="cw">
                                      <p:cBhvr override="childStyle">
                                        <p:cTn dur="1" fill="hold" display="0" masterRel="nextClick" afterEffect="1"/>
                                        <p:tgtEl>
                                          <p:spTgt spid="346114">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uild="p" bldLvl="2"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95536" y="116632"/>
            <a:ext cx="8229600" cy="1143000"/>
          </a:xfrm>
        </p:spPr>
        <p:txBody>
          <a:bodyPr/>
          <a:lstStyle/>
          <a:p>
            <a:pPr algn="ctr"/>
            <a:r>
              <a:rPr lang="en-US" altLang="en-US" sz="3000" b="1" dirty="0" smtClean="0">
                <a:solidFill>
                  <a:srgbClr val="002060"/>
                </a:solidFill>
              </a:rPr>
              <a:t>PCT COVERAGE TODAY</a:t>
            </a:r>
            <a:r>
              <a:rPr lang="en-US" altLang="en-US" sz="3000" dirty="0" smtClean="0">
                <a:solidFill>
                  <a:srgbClr val="002060"/>
                </a:solidFill>
              </a:rPr>
              <a:t> </a:t>
            </a:r>
          </a:p>
        </p:txBody>
      </p:sp>
      <p:graphicFrame>
        <p:nvGraphicFramePr>
          <p:cNvPr id="7171" name="Object 2"/>
          <p:cNvGraphicFramePr>
            <a:graphicFrameLocks noGrp="1" noChangeAspect="1"/>
          </p:cNvGraphicFramePr>
          <p:nvPr>
            <p:ph idx="1"/>
            <p:extLst>
              <p:ext uri="{D42A27DB-BD31-4B8C-83A1-F6EECF244321}">
                <p14:modId xmlns:p14="http://schemas.microsoft.com/office/powerpoint/2010/main" val="2329792898"/>
              </p:ext>
            </p:extLst>
          </p:nvPr>
        </p:nvGraphicFramePr>
        <p:xfrm>
          <a:off x="251520" y="1052736"/>
          <a:ext cx="10763250" cy="7715250"/>
        </p:xfrm>
        <a:graphic>
          <a:graphicData uri="http://schemas.openxmlformats.org/presentationml/2006/ole">
            <mc:AlternateContent xmlns:mc="http://schemas.openxmlformats.org/markup-compatibility/2006">
              <mc:Choice xmlns:v="urn:schemas-microsoft-com:vml" Requires="v">
                <p:oleObj spid="_x0000_s2071" name="Bitmap Image" r:id="rId3" imgW="9753480" imgH="6991200" progId="Paint.Picture">
                  <p:embed/>
                </p:oleObj>
              </mc:Choice>
              <mc:Fallback>
                <p:oleObj name="Bitmap Image" r:id="rId3" imgW="9753480" imgH="699120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51520" y="1052736"/>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6285860"/>
      </p:ext>
    </p:extLst>
  </p:cSld>
  <p:clrMapOvr>
    <a:masterClrMapping/>
  </p:clrMapOvr>
  <p:transition spd="slow">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3095"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195" name="Group 3"/>
          <p:cNvGrpSpPr>
            <a:grpSpLocks/>
          </p:cNvGrpSpPr>
          <p:nvPr/>
        </p:nvGrpSpPr>
        <p:grpSpPr bwMode="auto">
          <a:xfrm>
            <a:off x="228600" y="914400"/>
            <a:ext cx="1125538" cy="304800"/>
            <a:chOff x="192" y="336"/>
            <a:chExt cx="768" cy="192"/>
          </a:xfrm>
        </p:grpSpPr>
        <p:sp>
          <p:nvSpPr>
            <p:cNvPr id="8203"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8204"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ea typeface="ヒラギノ角ゴ Pro W3"/>
                  <a:cs typeface="ヒラギノ角ゴ Pro W3"/>
                </a:rPr>
                <a:t>=PCT</a:t>
              </a:r>
            </a:p>
          </p:txBody>
        </p:sp>
      </p:grpSp>
      <p:sp>
        <p:nvSpPr>
          <p:cNvPr id="8196" name="Text Box 6"/>
          <p:cNvSpPr txBox="1">
            <a:spLocks noChangeArrowheads="1"/>
          </p:cNvSpPr>
          <p:nvPr/>
        </p:nvSpPr>
        <p:spPr bwMode="auto">
          <a:xfrm>
            <a:off x="0"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Albania		</a:t>
            </a:r>
          </a:p>
          <a:p>
            <a:pPr>
              <a:spcBef>
                <a:spcPct val="0"/>
              </a:spcBef>
              <a:buFontTx/>
              <a:buNone/>
            </a:pPr>
            <a:r>
              <a:rPr lang="en-US" altLang="en-US" sz="800">
                <a:ea typeface="ヒラギノ角ゴ Pro W3"/>
                <a:cs typeface="ヒラギノ角ゴ Pro W3"/>
              </a:rPr>
              <a:t>Algeria		</a:t>
            </a:r>
          </a:p>
          <a:p>
            <a:pPr>
              <a:spcBef>
                <a:spcPct val="0"/>
              </a:spcBef>
              <a:buFontTx/>
              <a:buNone/>
            </a:pPr>
            <a:r>
              <a:rPr lang="en-US" altLang="en-US" sz="800">
                <a:ea typeface="ヒラギノ角ゴ Pro W3"/>
                <a:cs typeface="ヒラギノ角ゴ Pro W3"/>
              </a:rPr>
              <a:t>Angola</a:t>
            </a:r>
          </a:p>
          <a:p>
            <a:pPr>
              <a:spcBef>
                <a:spcPct val="0"/>
              </a:spcBef>
              <a:buFontTx/>
              <a:buNone/>
            </a:pPr>
            <a:r>
              <a:rPr lang="en-US" altLang="en-US" sz="800">
                <a:ea typeface="ヒラギノ角ゴ Pro W3"/>
                <a:cs typeface="ヒラギノ角ゴ Pro W3"/>
              </a:rPr>
              <a:t>Antigua and Barbuda	</a:t>
            </a:r>
          </a:p>
          <a:p>
            <a:pPr>
              <a:spcBef>
                <a:spcPct val="0"/>
              </a:spcBef>
              <a:buFontTx/>
              <a:buNone/>
            </a:pPr>
            <a:r>
              <a:rPr lang="en-US" altLang="en-US" sz="800">
                <a:ea typeface="ヒラギノ角ゴ Pro W3"/>
                <a:cs typeface="ヒラギノ角ゴ Pro W3"/>
              </a:rPr>
              <a:t>Armenia		</a:t>
            </a:r>
          </a:p>
          <a:p>
            <a:pPr>
              <a:spcBef>
                <a:spcPct val="0"/>
              </a:spcBef>
              <a:buFontTx/>
              <a:buNone/>
            </a:pPr>
            <a:r>
              <a:rPr lang="en-US" altLang="en-US" sz="800">
                <a:ea typeface="ヒラギノ角ゴ Pro W3"/>
                <a:cs typeface="ヒラギノ角ゴ Pro W3"/>
              </a:rPr>
              <a:t>Australia		</a:t>
            </a:r>
          </a:p>
          <a:p>
            <a:pPr>
              <a:spcBef>
                <a:spcPct val="0"/>
              </a:spcBef>
              <a:buFontTx/>
              <a:buNone/>
            </a:pPr>
            <a:r>
              <a:rPr lang="en-US" altLang="en-US" sz="800">
                <a:ea typeface="ヒラギノ角ゴ Pro W3"/>
                <a:cs typeface="ヒラギノ角ゴ Pro W3"/>
              </a:rPr>
              <a:t>Austria		</a:t>
            </a:r>
          </a:p>
          <a:p>
            <a:pPr>
              <a:spcBef>
                <a:spcPct val="0"/>
              </a:spcBef>
              <a:buFontTx/>
              <a:buNone/>
            </a:pPr>
            <a:r>
              <a:rPr lang="en-US" altLang="en-US" sz="800">
                <a:ea typeface="ヒラギノ角ゴ Pro W3"/>
                <a:cs typeface="ヒラギノ角ゴ Pro W3"/>
              </a:rPr>
              <a:t>Azerbaijan		</a:t>
            </a:r>
          </a:p>
          <a:p>
            <a:pPr>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a:spcBef>
                <a:spcPct val="0"/>
              </a:spcBef>
              <a:buFontTx/>
              <a:buNone/>
            </a:pPr>
            <a:r>
              <a:rPr lang="en-US" altLang="en-US" sz="800">
                <a:ea typeface="ヒラギノ角ゴ Pro W3"/>
                <a:cs typeface="ヒラギノ角ゴ Pro W3"/>
              </a:rPr>
              <a:t>Barbados		</a:t>
            </a:r>
          </a:p>
          <a:p>
            <a:pPr>
              <a:spcBef>
                <a:spcPct val="0"/>
              </a:spcBef>
              <a:buFontTx/>
              <a:buNone/>
            </a:pPr>
            <a:r>
              <a:rPr lang="en-US" altLang="en-US" sz="800">
                <a:ea typeface="ヒラギノ角ゴ Pro W3"/>
                <a:cs typeface="ヒラギノ角ゴ Pro W3"/>
              </a:rPr>
              <a:t>Belarus		</a:t>
            </a:r>
          </a:p>
          <a:p>
            <a:pPr>
              <a:spcBef>
                <a:spcPct val="0"/>
              </a:spcBef>
              <a:buFontTx/>
              <a:buNone/>
            </a:pPr>
            <a:r>
              <a:rPr lang="en-US" altLang="en-US" sz="800">
                <a:ea typeface="ヒラギノ角ゴ Pro W3"/>
                <a:cs typeface="ヒラギノ角ゴ Pro W3"/>
              </a:rPr>
              <a:t>Belgium		</a:t>
            </a:r>
          </a:p>
          <a:p>
            <a:pPr>
              <a:spcBef>
                <a:spcPct val="0"/>
              </a:spcBef>
              <a:buFontTx/>
              <a:buNone/>
            </a:pPr>
            <a:r>
              <a:rPr lang="en-US" altLang="en-US" sz="800">
                <a:ea typeface="ヒラギノ角ゴ Pro W3"/>
                <a:cs typeface="ヒラギノ角ゴ Pro W3"/>
              </a:rPr>
              <a:t>Belize		</a:t>
            </a:r>
          </a:p>
          <a:p>
            <a:pPr>
              <a:spcBef>
                <a:spcPct val="0"/>
              </a:spcBef>
              <a:buFontTx/>
              <a:buNone/>
            </a:pPr>
            <a:r>
              <a:rPr lang="en-US" altLang="en-US" sz="800">
                <a:ea typeface="ヒラギノ角ゴ Pro W3"/>
                <a:cs typeface="ヒラギノ角ゴ Pro W3"/>
              </a:rPr>
              <a:t>Benin		</a:t>
            </a:r>
          </a:p>
          <a:p>
            <a:pPr>
              <a:spcBef>
                <a:spcPct val="0"/>
              </a:spcBef>
              <a:buFontTx/>
              <a:buNone/>
            </a:pPr>
            <a:r>
              <a:rPr lang="en-US" altLang="en-US" sz="800">
                <a:ea typeface="ヒラギノ角ゴ Pro W3"/>
                <a:cs typeface="ヒラギノ角ゴ Pro W3"/>
              </a:rPr>
              <a:t>Bosnia and Herzegovina	</a:t>
            </a:r>
          </a:p>
          <a:p>
            <a:pPr>
              <a:spcBef>
                <a:spcPct val="0"/>
              </a:spcBef>
              <a:buFontTx/>
              <a:buNone/>
            </a:pPr>
            <a:r>
              <a:rPr lang="en-US" altLang="en-US" sz="800">
                <a:ea typeface="ヒラギノ角ゴ Pro W3"/>
                <a:cs typeface="ヒラギノ角ゴ Pro W3"/>
              </a:rPr>
              <a:t>Botswana </a:t>
            </a:r>
          </a:p>
          <a:p>
            <a:pPr>
              <a:spcBef>
                <a:spcPct val="0"/>
              </a:spcBef>
              <a:buFontTx/>
              <a:buNone/>
            </a:pPr>
            <a:r>
              <a:rPr lang="en-US" altLang="en-US" sz="800">
                <a:ea typeface="ヒラギノ角ゴ Pro W3"/>
                <a:cs typeface="ヒラギノ角ゴ Pro W3"/>
              </a:rPr>
              <a:t>Brazil		</a:t>
            </a:r>
          </a:p>
          <a:p>
            <a:pPr>
              <a:spcBef>
                <a:spcPct val="0"/>
              </a:spcBef>
              <a:buFontTx/>
              <a:buNone/>
            </a:pPr>
            <a:r>
              <a:rPr lang="en-US" altLang="en-US" sz="800">
                <a:ea typeface="ヒラギノ角ゴ Pro W3"/>
                <a:cs typeface="ヒラギノ角ゴ Pro W3"/>
              </a:rPr>
              <a:t>Brunei Darussalam</a:t>
            </a:r>
          </a:p>
          <a:p>
            <a:pPr>
              <a:spcBef>
                <a:spcPct val="0"/>
              </a:spcBef>
              <a:buFontTx/>
              <a:buNone/>
            </a:pPr>
            <a:r>
              <a:rPr lang="en-US" altLang="en-US" sz="800">
                <a:ea typeface="ヒラギノ角ゴ Pro W3"/>
                <a:cs typeface="ヒラギノ角ゴ Pro W3"/>
              </a:rPr>
              <a:t>Bulgaria		</a:t>
            </a:r>
          </a:p>
          <a:p>
            <a:pPr>
              <a:spcBef>
                <a:spcPct val="0"/>
              </a:spcBef>
              <a:buFontTx/>
              <a:buNone/>
            </a:pPr>
            <a:r>
              <a:rPr lang="en-US" altLang="en-US" sz="800">
                <a:ea typeface="ヒラギノ角ゴ Pro W3"/>
                <a:cs typeface="ヒラギノ角ゴ Pro W3"/>
              </a:rPr>
              <a:t>Burkina Faso		</a:t>
            </a:r>
          </a:p>
          <a:p>
            <a:pPr>
              <a:spcBef>
                <a:spcPct val="0"/>
              </a:spcBef>
              <a:buFontTx/>
              <a:buNone/>
            </a:pPr>
            <a:r>
              <a:rPr lang="en-US" altLang="en-US" sz="800">
                <a:ea typeface="ヒラギノ角ゴ Pro W3"/>
                <a:cs typeface="ヒラギノ角ゴ Pro W3"/>
              </a:rPr>
              <a:t>Cameroon		</a:t>
            </a:r>
          </a:p>
          <a:p>
            <a:pPr>
              <a:spcBef>
                <a:spcPct val="0"/>
              </a:spcBef>
              <a:buFontTx/>
              <a:buNone/>
            </a:pPr>
            <a:r>
              <a:rPr lang="en-US" altLang="en-US" sz="800">
                <a:ea typeface="ヒラギノ角ゴ Pro W3"/>
                <a:cs typeface="ヒラギノ角ゴ Pro W3"/>
              </a:rPr>
              <a:t>Canada		</a:t>
            </a:r>
          </a:p>
          <a:p>
            <a:pPr>
              <a:spcBef>
                <a:spcPct val="0"/>
              </a:spcBef>
              <a:buFontTx/>
              <a:buNone/>
            </a:pPr>
            <a:r>
              <a:rPr lang="en-US" altLang="en-US" sz="800">
                <a:ea typeface="ヒラギノ角ゴ Pro W3"/>
                <a:cs typeface="ヒラギノ角ゴ Pro W3"/>
              </a:rPr>
              <a:t>Central African Republic	</a:t>
            </a:r>
          </a:p>
          <a:p>
            <a:pPr>
              <a:spcBef>
                <a:spcPct val="0"/>
              </a:spcBef>
              <a:buFontTx/>
              <a:buNone/>
            </a:pPr>
            <a:r>
              <a:rPr lang="en-US" altLang="en-US" sz="800">
                <a:ea typeface="ヒラギノ角ゴ Pro W3"/>
                <a:cs typeface="ヒラギノ角ゴ Pro W3"/>
              </a:rPr>
              <a:t>Chad</a:t>
            </a:r>
          </a:p>
          <a:p>
            <a:pPr>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China </a:t>
            </a:r>
          </a:p>
          <a:p>
            <a:pPr>
              <a:spcBef>
                <a:spcPct val="0"/>
              </a:spcBef>
              <a:buFontTx/>
              <a:buNone/>
            </a:pPr>
            <a:r>
              <a:rPr lang="en-US" altLang="en-US" sz="800">
                <a:ea typeface="ヒラギノ角ゴ Pro W3"/>
                <a:cs typeface="ヒラギノ角ゴ Pro W3"/>
              </a:rPr>
              <a:t>Colombia </a:t>
            </a:r>
          </a:p>
          <a:p>
            <a:pPr>
              <a:spcBef>
                <a:spcPct val="0"/>
              </a:spcBef>
              <a:buFontTx/>
              <a:buNone/>
            </a:pPr>
            <a:r>
              <a:rPr lang="en-US" altLang="en-US" sz="800">
                <a:ea typeface="ヒラギノ角ゴ Pro W3"/>
                <a:cs typeface="ヒラギノ角ゴ Pro W3"/>
              </a:rPr>
              <a:t>Comoros </a:t>
            </a:r>
          </a:p>
          <a:p>
            <a:pPr>
              <a:spcBef>
                <a:spcPct val="0"/>
              </a:spcBef>
              <a:buFontTx/>
              <a:buNone/>
            </a:pPr>
            <a:r>
              <a:rPr lang="en-US" altLang="en-US" sz="800">
                <a:ea typeface="ヒラギノ角ゴ Pro W3"/>
                <a:cs typeface="ヒラギノ角ゴ Pro W3"/>
              </a:rPr>
              <a:t>Congo</a:t>
            </a:r>
          </a:p>
        </p:txBody>
      </p:sp>
      <p:sp>
        <p:nvSpPr>
          <p:cNvPr id="8197" name="Text Box 7"/>
          <p:cNvSpPr txBox="1">
            <a:spLocks noChangeArrowheads="1"/>
          </p:cNvSpPr>
          <p:nvPr/>
        </p:nvSpPr>
        <p:spPr bwMode="auto">
          <a:xfrm>
            <a:off x="1600200" y="2819400"/>
            <a:ext cx="227965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Costa Rica		</a:t>
            </a:r>
          </a:p>
          <a:p>
            <a:pPr>
              <a:spcBef>
                <a:spcPct val="0"/>
              </a:spcBef>
              <a:buFontTx/>
              <a:buNone/>
            </a:pPr>
            <a:r>
              <a:rPr lang="en-US" altLang="en-US" sz="800">
                <a:ea typeface="ヒラギノ角ゴ Pro W3"/>
                <a:cs typeface="ヒラギノ角ゴ Pro W3"/>
              </a:rPr>
              <a:t>Côte d'Ivoire		</a:t>
            </a:r>
          </a:p>
          <a:p>
            <a:pPr>
              <a:spcBef>
                <a:spcPct val="0"/>
              </a:spcBef>
              <a:buFontTx/>
              <a:buNone/>
            </a:pPr>
            <a:r>
              <a:rPr lang="en-US" altLang="en-US" sz="800">
                <a:ea typeface="ヒラギノ角ゴ Pro W3"/>
                <a:cs typeface="ヒラギノ角ゴ Pro W3"/>
              </a:rPr>
              <a:t>Croatia		</a:t>
            </a:r>
          </a:p>
          <a:p>
            <a:pPr>
              <a:spcBef>
                <a:spcPct val="0"/>
              </a:spcBef>
              <a:buFontTx/>
              <a:buNone/>
            </a:pPr>
            <a:r>
              <a:rPr lang="en-US" altLang="en-US" sz="800">
                <a:ea typeface="ヒラギノ角ゴ Pro W3"/>
                <a:cs typeface="ヒラギノ角ゴ Pro W3"/>
              </a:rPr>
              <a:t>Cuba		</a:t>
            </a:r>
          </a:p>
          <a:p>
            <a:pPr>
              <a:spcBef>
                <a:spcPct val="0"/>
              </a:spcBef>
              <a:buFontTx/>
              <a:buNone/>
            </a:pPr>
            <a:r>
              <a:rPr lang="en-US" altLang="en-US" sz="800">
                <a:ea typeface="ヒラギノ角ゴ Pro W3"/>
                <a:cs typeface="ヒラギノ角ゴ Pro W3"/>
              </a:rPr>
              <a:t>Cyprus		</a:t>
            </a:r>
          </a:p>
          <a:p>
            <a:pPr>
              <a:spcBef>
                <a:spcPct val="0"/>
              </a:spcBef>
              <a:buFontTx/>
              <a:buNone/>
            </a:pPr>
            <a:r>
              <a:rPr lang="en-US" altLang="en-US" sz="800">
                <a:ea typeface="ヒラギノ角ゴ Pro W3"/>
                <a:cs typeface="ヒラギノ角ゴ Pro W3"/>
              </a:rPr>
              <a:t>Czech Republic		</a:t>
            </a:r>
          </a:p>
          <a:p>
            <a:pPr>
              <a:spcBef>
                <a:spcPct val="0"/>
              </a:spcBef>
              <a:buFontTx/>
              <a:buNone/>
            </a:pPr>
            <a:r>
              <a:rPr lang="en-US" altLang="en-US" sz="800">
                <a:ea typeface="ヒラギノ角ゴ Pro W3"/>
                <a:cs typeface="ヒラギノ角ゴ Pro W3"/>
              </a:rPr>
              <a:t>Democratic People's	</a:t>
            </a:r>
          </a:p>
          <a:p>
            <a:pPr>
              <a:spcBef>
                <a:spcPct val="0"/>
              </a:spcBef>
              <a:buFontTx/>
              <a:buNone/>
            </a:pPr>
            <a:r>
              <a:rPr lang="en-US" altLang="en-US" sz="800">
                <a:ea typeface="ヒラギノ角ゴ Pro W3"/>
                <a:cs typeface="ヒラギノ角ゴ Pro W3"/>
              </a:rPr>
              <a:t>   Republic of Korea	</a:t>
            </a:r>
          </a:p>
          <a:p>
            <a:pPr>
              <a:spcBef>
                <a:spcPct val="0"/>
              </a:spcBef>
              <a:buFontTx/>
              <a:buNone/>
            </a:pPr>
            <a:r>
              <a:rPr lang="en-US" altLang="en-US" sz="800">
                <a:ea typeface="ヒラギノ角ゴ Pro W3"/>
                <a:cs typeface="ヒラギノ角ゴ Pro W3"/>
              </a:rPr>
              <a:t>Denmark		</a:t>
            </a:r>
          </a:p>
          <a:p>
            <a:pPr>
              <a:spcBef>
                <a:spcPct val="0"/>
              </a:spcBef>
              <a:buFontTx/>
              <a:buNone/>
            </a:pPr>
            <a:r>
              <a:rPr lang="en-US" altLang="en-US" sz="800">
                <a:ea typeface="ヒラギノ角ゴ Pro W3"/>
                <a:cs typeface="ヒラギノ角ゴ Pro W3"/>
              </a:rPr>
              <a:t>Dominica</a:t>
            </a:r>
          </a:p>
          <a:p>
            <a:pPr>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Ecuador</a:t>
            </a:r>
          </a:p>
          <a:p>
            <a:pPr>
              <a:spcBef>
                <a:spcPct val="0"/>
              </a:spcBef>
              <a:buFontTx/>
              <a:buNone/>
            </a:pPr>
            <a:r>
              <a:rPr lang="en-US" altLang="en-US" sz="800">
                <a:ea typeface="ヒラギノ角ゴ Pro W3"/>
                <a:cs typeface="ヒラギノ角ゴ Pro W3"/>
              </a:rPr>
              <a:t>Egypt</a:t>
            </a:r>
          </a:p>
          <a:p>
            <a:pPr>
              <a:spcBef>
                <a:spcPct val="0"/>
              </a:spcBef>
              <a:buFontTx/>
              <a:buNone/>
            </a:pPr>
            <a:r>
              <a:rPr lang="en-US" altLang="en-US" sz="800">
                <a:ea typeface="ヒラギノ角ゴ Pro W3"/>
                <a:cs typeface="ヒラギノ角ゴ Pro W3"/>
              </a:rPr>
              <a:t>El Salvador</a:t>
            </a:r>
          </a:p>
          <a:p>
            <a:pPr>
              <a:spcBef>
                <a:spcPct val="0"/>
              </a:spcBef>
              <a:buFontTx/>
              <a:buNone/>
            </a:pPr>
            <a:r>
              <a:rPr lang="en-US" altLang="en-US" sz="800">
                <a:ea typeface="ヒラギノ角ゴ Pro W3"/>
                <a:cs typeface="ヒラギノ角ゴ Pro W3"/>
              </a:rPr>
              <a:t>Equatorial Guinea </a:t>
            </a:r>
          </a:p>
          <a:p>
            <a:pPr>
              <a:spcBef>
                <a:spcPct val="0"/>
              </a:spcBef>
              <a:buFontTx/>
              <a:buNone/>
            </a:pPr>
            <a:r>
              <a:rPr lang="en-US" altLang="en-US" sz="800">
                <a:ea typeface="ヒラギノ角ゴ Pro W3"/>
                <a:cs typeface="ヒラギノ角ゴ Pro W3"/>
              </a:rPr>
              <a:t>Estonia		</a:t>
            </a:r>
          </a:p>
          <a:p>
            <a:pPr>
              <a:spcBef>
                <a:spcPct val="0"/>
              </a:spcBef>
              <a:buFontTx/>
              <a:buNone/>
            </a:pPr>
            <a:r>
              <a:rPr lang="en-US" altLang="en-US" sz="800">
                <a:ea typeface="ヒラギノ角ゴ Pro W3"/>
                <a:cs typeface="ヒラギノ角ゴ Pro W3"/>
              </a:rPr>
              <a:t>Finland		</a:t>
            </a:r>
          </a:p>
          <a:p>
            <a:pPr>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Gabon</a:t>
            </a:r>
          </a:p>
          <a:p>
            <a:pPr>
              <a:spcBef>
                <a:spcPct val="0"/>
              </a:spcBef>
              <a:buFontTx/>
              <a:buNone/>
            </a:pPr>
            <a:r>
              <a:rPr lang="en-US" altLang="en-US" sz="800">
                <a:ea typeface="ヒラギノ角ゴ Pro W3"/>
                <a:cs typeface="ヒラギノ角ゴ Pro W3"/>
              </a:rPr>
              <a:t>Gambia</a:t>
            </a:r>
          </a:p>
          <a:p>
            <a:pPr>
              <a:spcBef>
                <a:spcPct val="0"/>
              </a:spcBef>
              <a:buFontTx/>
              <a:buNone/>
            </a:pPr>
            <a:r>
              <a:rPr lang="en-US" altLang="en-US" sz="800">
                <a:ea typeface="ヒラギノ角ゴ Pro W3"/>
                <a:cs typeface="ヒラギノ角ゴ Pro W3"/>
              </a:rPr>
              <a:t>Georgia </a:t>
            </a:r>
          </a:p>
          <a:p>
            <a:pPr>
              <a:spcBef>
                <a:spcPct val="0"/>
              </a:spcBef>
              <a:buFontTx/>
              <a:buNone/>
            </a:pPr>
            <a:r>
              <a:rPr lang="en-US" altLang="en-US" sz="800">
                <a:ea typeface="ヒラギノ角ゴ Pro W3"/>
                <a:cs typeface="ヒラギノ角ゴ Pro W3"/>
              </a:rPr>
              <a:t>Germany</a:t>
            </a:r>
          </a:p>
          <a:p>
            <a:pPr>
              <a:spcBef>
                <a:spcPct val="0"/>
              </a:spcBef>
              <a:buFontTx/>
              <a:buNone/>
            </a:pPr>
            <a:r>
              <a:rPr lang="en-US" altLang="en-US" sz="800">
                <a:ea typeface="ヒラギノ角ゴ Pro W3"/>
                <a:cs typeface="ヒラギノ角ゴ Pro W3"/>
              </a:rPr>
              <a:t>Ghana </a:t>
            </a:r>
          </a:p>
          <a:p>
            <a:pPr>
              <a:spcBef>
                <a:spcPct val="0"/>
              </a:spcBef>
              <a:buFontTx/>
              <a:buNone/>
            </a:pPr>
            <a:r>
              <a:rPr lang="en-US" altLang="en-US" sz="800">
                <a:ea typeface="ヒラギノ角ゴ Pro W3"/>
                <a:cs typeface="ヒラギノ角ゴ Pro W3"/>
              </a:rPr>
              <a:t>Greece	</a:t>
            </a:r>
          </a:p>
          <a:p>
            <a:pPr>
              <a:spcBef>
                <a:spcPct val="0"/>
              </a:spcBef>
              <a:buFontTx/>
              <a:buNone/>
            </a:pPr>
            <a:r>
              <a:rPr lang="en-US" altLang="en-US" sz="800">
                <a:ea typeface="ヒラギノ角ゴ Pro W3"/>
                <a:cs typeface="ヒラギノ角ゴ Pro W3"/>
              </a:rPr>
              <a:t>Grenada	</a:t>
            </a:r>
          </a:p>
          <a:p>
            <a:pPr>
              <a:spcBef>
                <a:spcPct val="0"/>
              </a:spcBef>
              <a:buFontTx/>
              <a:buNone/>
            </a:pPr>
            <a:r>
              <a:rPr lang="en-US" altLang="en-US" sz="800">
                <a:ea typeface="ヒラギノ角ゴ Pro W3"/>
                <a:cs typeface="ヒラギノ角ゴ Pro W3"/>
              </a:rPr>
              <a:t>Guatemala</a:t>
            </a:r>
          </a:p>
          <a:p>
            <a:pPr>
              <a:spcBef>
                <a:spcPct val="0"/>
              </a:spcBef>
              <a:buFontTx/>
              <a:buNone/>
            </a:pPr>
            <a:r>
              <a:rPr lang="en-US" altLang="en-US" sz="800">
                <a:ea typeface="ヒラギノ角ゴ Pro W3"/>
                <a:cs typeface="ヒラギノ角ゴ Pro W3"/>
              </a:rPr>
              <a:t>Guinea	</a:t>
            </a:r>
          </a:p>
          <a:p>
            <a:pPr>
              <a:spcBef>
                <a:spcPct val="0"/>
              </a:spcBef>
              <a:buFontTx/>
              <a:buNone/>
            </a:pPr>
            <a:endParaRPr lang="en-US" altLang="en-US" sz="800">
              <a:ea typeface="ヒラギノ角ゴ Pro W3"/>
              <a:cs typeface="ヒラギノ角ゴ Pro W3"/>
            </a:endParaRPr>
          </a:p>
          <a:p>
            <a:pPr>
              <a:spcBef>
                <a:spcPct val="0"/>
              </a:spcBef>
              <a:buFontTx/>
              <a:buNone/>
            </a:pPr>
            <a:endParaRPr lang="en-US" altLang="en-US" sz="800">
              <a:ea typeface="ヒラギノ角ゴ Pro W3"/>
              <a:cs typeface="ヒラギノ角ゴ Pro W3"/>
            </a:endParaRPr>
          </a:p>
          <a:p>
            <a:pPr>
              <a:spcBef>
                <a:spcPct val="0"/>
              </a:spcBef>
              <a:buFontTx/>
              <a:buNone/>
            </a:pPr>
            <a:endParaRPr lang="de-DE" altLang="en-US" sz="800">
              <a:ea typeface="ヒラギノ角ゴ Pro W3"/>
              <a:cs typeface="ヒラギノ角ゴ Pro W3"/>
            </a:endParaRPr>
          </a:p>
        </p:txBody>
      </p:sp>
      <p:sp>
        <p:nvSpPr>
          <p:cNvPr id="8198" name="Text Box 8"/>
          <p:cNvSpPr txBox="1">
            <a:spLocks noChangeArrowheads="1"/>
          </p:cNvSpPr>
          <p:nvPr/>
        </p:nvSpPr>
        <p:spPr bwMode="auto">
          <a:xfrm>
            <a:off x="3276600" y="3200400"/>
            <a:ext cx="15414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Guinea-Bissau 	</a:t>
            </a:r>
          </a:p>
          <a:p>
            <a:pPr>
              <a:spcBef>
                <a:spcPct val="0"/>
              </a:spcBef>
              <a:buFontTx/>
              <a:buNone/>
            </a:pPr>
            <a:r>
              <a:rPr lang="en-US" altLang="en-US" sz="800">
                <a:ea typeface="ヒラギノ角ゴ Pro W3"/>
                <a:cs typeface="ヒラギノ角ゴ Pro W3"/>
              </a:rPr>
              <a:t>Honduras</a:t>
            </a:r>
          </a:p>
          <a:p>
            <a:pPr>
              <a:spcBef>
                <a:spcPct val="0"/>
              </a:spcBef>
              <a:buFontTx/>
              <a:buNone/>
            </a:pPr>
            <a:r>
              <a:rPr lang="en-US" altLang="en-US" sz="800">
                <a:ea typeface="ヒラギノ角ゴ Pro W3"/>
                <a:cs typeface="ヒラギノ角ゴ Pro W3"/>
              </a:rPr>
              <a:t>Hungary	</a:t>
            </a:r>
          </a:p>
          <a:p>
            <a:pPr>
              <a:spcBef>
                <a:spcPct val="0"/>
              </a:spcBef>
              <a:buFontTx/>
              <a:buNone/>
            </a:pPr>
            <a:r>
              <a:rPr lang="en-US" altLang="en-US" sz="800">
                <a:ea typeface="ヒラギノ角ゴ Pro W3"/>
                <a:cs typeface="ヒラギノ角ゴ Pro W3"/>
              </a:rPr>
              <a:t>Iceland	</a:t>
            </a:r>
          </a:p>
          <a:p>
            <a:pPr>
              <a:spcBef>
                <a:spcPct val="0"/>
              </a:spcBef>
              <a:buFontTx/>
              <a:buNone/>
            </a:pPr>
            <a:r>
              <a:rPr lang="en-US" altLang="en-US" sz="800">
                <a:ea typeface="ヒラギノ角ゴ Pro W3"/>
                <a:cs typeface="ヒラギノ角ゴ Pro W3"/>
              </a:rPr>
              <a:t>India		</a:t>
            </a:r>
          </a:p>
          <a:p>
            <a:pPr>
              <a:spcBef>
                <a:spcPct val="0"/>
              </a:spcBef>
              <a:buFontTx/>
              <a:buNone/>
            </a:pPr>
            <a:r>
              <a:rPr lang="en-US" altLang="en-US" sz="800">
                <a:ea typeface="ヒラギノ角ゴ Pro W3"/>
                <a:cs typeface="ヒラギノ角ゴ Pro W3"/>
              </a:rPr>
              <a:t>Indonesia	</a:t>
            </a:r>
          </a:p>
          <a:p>
            <a:pPr>
              <a:spcBef>
                <a:spcPct val="0"/>
              </a:spcBef>
              <a:buFontTx/>
              <a:buNone/>
            </a:pPr>
            <a:r>
              <a:rPr lang="en-US" altLang="en-US" sz="800">
                <a:ea typeface="ヒラギノ角ゴ Pro W3"/>
                <a:cs typeface="ヒラギノ角ゴ Pro W3"/>
              </a:rPr>
              <a:t>Iran (Islamic Republic of)</a:t>
            </a:r>
          </a:p>
          <a:p>
            <a:pPr>
              <a:spcBef>
                <a:spcPct val="0"/>
              </a:spcBef>
              <a:buFontTx/>
              <a:buNone/>
            </a:pPr>
            <a:r>
              <a:rPr lang="en-US" altLang="en-US" sz="800">
                <a:ea typeface="ヒラギノ角ゴ Pro W3"/>
                <a:cs typeface="ヒラギノ角ゴ Pro W3"/>
              </a:rPr>
              <a:t>Ireland 	</a:t>
            </a:r>
          </a:p>
          <a:p>
            <a:pPr>
              <a:spcBef>
                <a:spcPct val="0"/>
              </a:spcBef>
              <a:buFontTx/>
              <a:buNone/>
            </a:pPr>
            <a:r>
              <a:rPr lang="en-US" altLang="en-US" sz="800">
                <a:ea typeface="ヒラギノ角ゴ Pro W3"/>
                <a:cs typeface="ヒラギノ角ゴ Pro W3"/>
              </a:rPr>
              <a:t>Israel		</a:t>
            </a:r>
          </a:p>
          <a:p>
            <a:pPr>
              <a:spcBef>
                <a:spcPct val="0"/>
              </a:spcBef>
              <a:buFontTx/>
              <a:buNone/>
            </a:pPr>
            <a:r>
              <a:rPr lang="en-US" altLang="en-US" sz="800">
                <a:ea typeface="ヒラギノ角ゴ Pro W3"/>
                <a:cs typeface="ヒラギノ角ゴ Pro W3"/>
              </a:rPr>
              <a:t>Italy		</a:t>
            </a:r>
          </a:p>
          <a:p>
            <a:pPr>
              <a:spcBef>
                <a:spcPct val="0"/>
              </a:spcBef>
              <a:buFontTx/>
              <a:buNone/>
            </a:pPr>
            <a:r>
              <a:rPr lang="en-US" altLang="en-US" sz="800">
                <a:ea typeface="ヒラギノ角ゴ Pro W3"/>
                <a:cs typeface="ヒラギノ角ゴ Pro W3"/>
              </a:rPr>
              <a:t>Japan		</a:t>
            </a:r>
          </a:p>
          <a:p>
            <a:pPr>
              <a:spcBef>
                <a:spcPct val="0"/>
              </a:spcBef>
              <a:buFontTx/>
              <a:buNone/>
            </a:pPr>
            <a:r>
              <a:rPr lang="en-US" altLang="en-US" sz="800">
                <a:ea typeface="ヒラギノ角ゴ Pro W3"/>
                <a:cs typeface="ヒラギノ角ゴ Pro W3"/>
              </a:rPr>
              <a:t>Kazakhstan	</a:t>
            </a:r>
          </a:p>
          <a:p>
            <a:pPr>
              <a:spcBef>
                <a:spcPct val="0"/>
              </a:spcBef>
              <a:buFontTx/>
              <a:buNone/>
            </a:pPr>
            <a:r>
              <a:rPr lang="en-US" altLang="en-US" sz="800">
                <a:ea typeface="ヒラギノ角ゴ Pro W3"/>
                <a:cs typeface="ヒラギノ角ゴ Pro W3"/>
              </a:rPr>
              <a:t>Kenya</a:t>
            </a:r>
          </a:p>
          <a:p>
            <a:pPr>
              <a:spcBef>
                <a:spcPct val="0"/>
              </a:spcBef>
              <a:buFontTx/>
              <a:buNone/>
            </a:pPr>
            <a:r>
              <a:rPr lang="en-US" altLang="en-US" sz="800">
                <a:ea typeface="ヒラギノ角ゴ Pro W3"/>
                <a:cs typeface="ヒラギノ角ゴ Pro W3"/>
              </a:rPr>
              <a:t>Kyrgyzstan</a:t>
            </a:r>
          </a:p>
          <a:p>
            <a:pPr>
              <a:spcBef>
                <a:spcPct val="0"/>
              </a:spcBef>
              <a:buFontTx/>
              <a:buNone/>
            </a:pPr>
            <a:r>
              <a:rPr lang="en-US" altLang="en-US" sz="800">
                <a:ea typeface="ヒラギノ角ゴ Pro W3"/>
                <a:cs typeface="ヒラギノ角ゴ Pro W3"/>
              </a:rPr>
              <a:t>Lao People’s Dem Rep.</a:t>
            </a:r>
          </a:p>
          <a:p>
            <a:pPr>
              <a:spcBef>
                <a:spcPct val="0"/>
              </a:spcBef>
              <a:buFontTx/>
              <a:buNone/>
            </a:pPr>
            <a:r>
              <a:rPr lang="en-US" altLang="en-US" sz="800">
                <a:ea typeface="ヒラギノ角ゴ Pro W3"/>
                <a:cs typeface="ヒラギノ角ゴ Pro W3"/>
              </a:rPr>
              <a:t>Latvia 	</a:t>
            </a:r>
          </a:p>
          <a:p>
            <a:pPr>
              <a:spcBef>
                <a:spcPct val="0"/>
              </a:spcBef>
              <a:buFontTx/>
              <a:buNone/>
            </a:pPr>
            <a:r>
              <a:rPr lang="en-US" altLang="en-US" sz="800">
                <a:ea typeface="ヒラギノ角ゴ Pro W3"/>
                <a:cs typeface="ヒラギノ角ゴ Pro W3"/>
              </a:rPr>
              <a:t>Lesotho </a:t>
            </a:r>
          </a:p>
          <a:p>
            <a:pPr>
              <a:spcBef>
                <a:spcPct val="0"/>
              </a:spcBef>
              <a:buFontTx/>
              <a:buNone/>
            </a:pPr>
            <a:r>
              <a:rPr lang="en-US" altLang="en-US" sz="800">
                <a:ea typeface="ヒラギノ角ゴ Pro W3"/>
                <a:cs typeface="ヒラギノ角ゴ Pro W3"/>
              </a:rPr>
              <a:t>Liberia	</a:t>
            </a:r>
          </a:p>
          <a:p>
            <a:pPr>
              <a:spcBef>
                <a:spcPct val="0"/>
              </a:spcBef>
              <a:buFontTx/>
              <a:buNone/>
            </a:pPr>
            <a:r>
              <a:rPr lang="en-US" altLang="en-US" sz="800">
                <a:ea typeface="ヒラギノ角ゴ Pro W3"/>
                <a:cs typeface="ヒラギノ角ゴ Pro W3"/>
              </a:rPr>
              <a:t>Libyan Arab Jamahiriya</a:t>
            </a:r>
          </a:p>
          <a:p>
            <a:pPr>
              <a:spcBef>
                <a:spcPct val="0"/>
              </a:spcBef>
              <a:buFontTx/>
              <a:buNone/>
            </a:pPr>
            <a:r>
              <a:rPr lang="en-US" altLang="en-US" sz="800">
                <a:ea typeface="ヒラギノ角ゴ Pro W3"/>
                <a:cs typeface="ヒラギノ角ゴ Pro W3"/>
              </a:rPr>
              <a:t>Liechtenstein </a:t>
            </a:r>
          </a:p>
          <a:p>
            <a:pPr>
              <a:spcBef>
                <a:spcPct val="0"/>
              </a:spcBef>
              <a:buFontTx/>
              <a:buNone/>
            </a:pPr>
            <a:r>
              <a:rPr lang="en-US" altLang="en-US" sz="800">
                <a:ea typeface="ヒラギノ角ゴ Pro W3"/>
                <a:cs typeface="ヒラギノ角ゴ Pro W3"/>
              </a:rPr>
              <a:t>Lithuania	</a:t>
            </a:r>
          </a:p>
          <a:p>
            <a:pPr>
              <a:spcBef>
                <a:spcPct val="0"/>
              </a:spcBef>
              <a:buFontTx/>
              <a:buNone/>
            </a:pPr>
            <a:r>
              <a:rPr lang="en-US" altLang="en-US" sz="800">
                <a:ea typeface="ヒラギノ角ゴ Pro W3"/>
                <a:cs typeface="ヒラギノ角ゴ Pro W3"/>
              </a:rPr>
              <a:t>Luxembourg	</a:t>
            </a:r>
          </a:p>
          <a:p>
            <a:pPr>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8199" name="Text Box 9"/>
          <p:cNvSpPr txBox="1">
            <a:spLocks noChangeArrowheads="1"/>
          </p:cNvSpPr>
          <p:nvPr/>
        </p:nvSpPr>
        <p:spPr bwMode="auto">
          <a:xfrm>
            <a:off x="4572000" y="2819400"/>
            <a:ext cx="262255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defTabSz="762000">
              <a:spcBef>
                <a:spcPct val="20000"/>
              </a:spcBef>
              <a:buBlip>
                <a:blip r:embed="rId6"/>
              </a:buBlip>
              <a:defRPr sz="2400">
                <a:solidFill>
                  <a:schemeClr val="tx1"/>
                </a:solidFill>
                <a:latin typeface="Arial" pitchFamily="34" charset="0"/>
                <a:cs typeface="Arial" pitchFamily="34" charset="0"/>
              </a:defRPr>
            </a:lvl4pPr>
            <a:lvl5pPr marL="2057400" indent="-228600" defTabSz="76200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endParaRPr lang="en-US" altLang="en-US" sz="800">
              <a:ea typeface="ヒラギノ角ゴ Pro W3"/>
              <a:cs typeface="ヒラギノ角ゴ Pro W3"/>
            </a:endParaRPr>
          </a:p>
          <a:p>
            <a:pPr>
              <a:spcBef>
                <a:spcPct val="0"/>
              </a:spcBef>
              <a:buFontTx/>
              <a:buNone/>
            </a:pP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Malawi	</a:t>
            </a:r>
          </a:p>
          <a:p>
            <a:pPr>
              <a:spcBef>
                <a:spcPct val="0"/>
              </a:spcBef>
              <a:buFontTx/>
              <a:buNone/>
            </a:pPr>
            <a:r>
              <a:rPr lang="en-US" altLang="en-US" sz="800">
                <a:ea typeface="ヒラギノ角ゴ Pro W3"/>
                <a:cs typeface="ヒラギノ角ゴ Pro W3"/>
              </a:rPr>
              <a:t>Malaysia</a:t>
            </a:r>
          </a:p>
          <a:p>
            <a:pPr>
              <a:spcBef>
                <a:spcPct val="0"/>
              </a:spcBef>
              <a:buFontTx/>
              <a:buNone/>
            </a:pPr>
            <a:r>
              <a:rPr lang="en-US" altLang="en-US" sz="800">
                <a:ea typeface="ヒラギノ角ゴ Pro W3"/>
                <a:cs typeface="ヒラギノ角ゴ Pro W3"/>
              </a:rPr>
              <a:t>Mali		</a:t>
            </a:r>
          </a:p>
          <a:p>
            <a:pPr>
              <a:spcBef>
                <a:spcPct val="0"/>
              </a:spcBef>
              <a:buFontTx/>
              <a:buNone/>
            </a:pPr>
            <a:r>
              <a:rPr lang="en-US" altLang="en-US" sz="800">
                <a:ea typeface="ヒラギノ角ゴ Pro W3"/>
                <a:cs typeface="ヒラギノ角ゴ Pro W3"/>
              </a:rPr>
              <a:t>Malta</a:t>
            </a:r>
          </a:p>
          <a:p>
            <a:pPr>
              <a:spcBef>
                <a:spcPct val="0"/>
              </a:spcBef>
              <a:buFontTx/>
              <a:buNone/>
            </a:pPr>
            <a:r>
              <a:rPr lang="en-US" altLang="en-US" sz="800">
                <a:ea typeface="ヒラギノ角ゴ Pro W3"/>
                <a:cs typeface="ヒラギノ角ゴ Pro W3"/>
              </a:rPr>
              <a:t>Mauritania		</a:t>
            </a:r>
          </a:p>
          <a:p>
            <a:pPr>
              <a:spcBef>
                <a:spcPct val="0"/>
              </a:spcBef>
              <a:buFontTx/>
              <a:buNone/>
            </a:pPr>
            <a:r>
              <a:rPr lang="en-US" altLang="en-US" sz="800">
                <a:ea typeface="ヒラギノ角ゴ Pro W3"/>
                <a:cs typeface="ヒラギノ角ゴ Pro W3"/>
              </a:rPr>
              <a:t>Mexico		</a:t>
            </a:r>
          </a:p>
          <a:p>
            <a:pPr>
              <a:spcBef>
                <a:spcPct val="0"/>
              </a:spcBef>
              <a:buFontTx/>
              <a:buNone/>
            </a:pPr>
            <a:r>
              <a:rPr lang="en-US" altLang="en-US" sz="800">
                <a:ea typeface="ヒラギノ角ゴ Pro W3"/>
                <a:cs typeface="ヒラギノ角ゴ Pro W3"/>
              </a:rPr>
              <a:t>Monaco		</a:t>
            </a:r>
          </a:p>
          <a:p>
            <a:pPr>
              <a:spcBef>
                <a:spcPct val="0"/>
              </a:spcBef>
              <a:buFontTx/>
              <a:buNone/>
            </a:pPr>
            <a:r>
              <a:rPr lang="en-US" altLang="en-US" sz="800">
                <a:ea typeface="ヒラギノ角ゴ Pro W3"/>
                <a:cs typeface="ヒラギノ角ゴ Pro W3"/>
              </a:rPr>
              <a:t>Mongolia		</a:t>
            </a:r>
          </a:p>
          <a:p>
            <a:pPr>
              <a:spcBef>
                <a:spcPct val="0"/>
              </a:spcBef>
              <a:buFontTx/>
              <a:buNone/>
            </a:pPr>
            <a:r>
              <a:rPr lang="en-US" altLang="en-US" sz="800">
                <a:ea typeface="ヒラギノ角ゴ Pro W3"/>
                <a:cs typeface="ヒラギノ角ゴ Pro W3"/>
              </a:rPr>
              <a:t>Montenegro</a:t>
            </a:r>
          </a:p>
          <a:p>
            <a:pPr>
              <a:spcBef>
                <a:spcPct val="0"/>
              </a:spcBef>
              <a:buFontTx/>
              <a:buNone/>
            </a:pPr>
            <a:r>
              <a:rPr lang="en-US" altLang="en-US" sz="800">
                <a:ea typeface="ヒラギノ角ゴ Pro W3"/>
                <a:cs typeface="ヒラギノ角ゴ Pro W3"/>
              </a:rPr>
              <a:t>Morocco		</a:t>
            </a:r>
          </a:p>
          <a:p>
            <a:pPr>
              <a:spcBef>
                <a:spcPct val="0"/>
              </a:spcBef>
              <a:buFontTx/>
              <a:buNone/>
            </a:pPr>
            <a:r>
              <a:rPr lang="en-US" altLang="en-US" sz="800">
                <a:ea typeface="ヒラギノ角ゴ Pro W3"/>
                <a:cs typeface="ヒラギノ角ゴ Pro W3"/>
              </a:rPr>
              <a:t>Mozambique		</a:t>
            </a:r>
          </a:p>
          <a:p>
            <a:pPr>
              <a:spcBef>
                <a:spcPct val="0"/>
              </a:spcBef>
              <a:buFontTx/>
              <a:buNone/>
            </a:pPr>
            <a:r>
              <a:rPr lang="en-US" altLang="en-US" sz="800">
                <a:ea typeface="ヒラギノ角ゴ Pro W3"/>
                <a:cs typeface="ヒラギノ角ゴ Pro W3"/>
              </a:rPr>
              <a:t>Namibia </a:t>
            </a:r>
          </a:p>
          <a:p>
            <a:pPr>
              <a:spcBef>
                <a:spcPct val="0"/>
              </a:spcBef>
              <a:buFontTx/>
              <a:buNone/>
            </a:pPr>
            <a:r>
              <a:rPr lang="en-US" altLang="en-US" sz="800">
                <a:ea typeface="ヒラギノ角ゴ Pro W3"/>
                <a:cs typeface="ヒラギノ角ゴ Pro W3"/>
              </a:rPr>
              <a:t>Netherlands		</a:t>
            </a:r>
          </a:p>
          <a:p>
            <a:pPr>
              <a:spcBef>
                <a:spcPct val="0"/>
              </a:spcBef>
              <a:buFontTx/>
              <a:buNone/>
            </a:pPr>
            <a:r>
              <a:rPr lang="en-US" altLang="en-US" sz="800">
                <a:ea typeface="ヒラギノ角ゴ Pro W3"/>
                <a:cs typeface="ヒラギノ角ゴ Pro W3"/>
              </a:rPr>
              <a:t>New Zealand</a:t>
            </a:r>
          </a:p>
          <a:p>
            <a:pPr>
              <a:spcBef>
                <a:spcPct val="0"/>
              </a:spcBef>
              <a:buFontTx/>
              <a:buNone/>
            </a:pPr>
            <a:r>
              <a:rPr lang="en-US" altLang="en-US" sz="800">
                <a:ea typeface="ヒラギノ角ゴ Pro W3"/>
                <a:cs typeface="ヒラギノ角ゴ Pro W3"/>
              </a:rPr>
              <a:t>Nicaragua</a:t>
            </a:r>
          </a:p>
          <a:p>
            <a:pPr>
              <a:spcBef>
                <a:spcPct val="0"/>
              </a:spcBef>
              <a:buFontTx/>
              <a:buNone/>
            </a:pPr>
            <a:r>
              <a:rPr lang="en-US" altLang="en-US" sz="800">
                <a:ea typeface="ヒラギノ角ゴ Pro W3"/>
                <a:cs typeface="ヒラギノ角ゴ Pro W3"/>
              </a:rPr>
              <a:t>Niger</a:t>
            </a:r>
          </a:p>
          <a:p>
            <a:pPr>
              <a:spcBef>
                <a:spcPct val="0"/>
              </a:spcBef>
              <a:buFontTx/>
              <a:buNone/>
            </a:pPr>
            <a:r>
              <a:rPr lang="en-US" altLang="en-US" sz="800">
                <a:ea typeface="ヒラギノ角ゴ Pro W3"/>
                <a:cs typeface="ヒラギノ角ゴ Pro W3"/>
              </a:rPr>
              <a:t>Nigeria</a:t>
            </a:r>
          </a:p>
          <a:p>
            <a:pPr>
              <a:spcBef>
                <a:spcPct val="0"/>
              </a:spcBef>
              <a:buFontTx/>
              <a:buNone/>
            </a:pPr>
            <a:r>
              <a:rPr lang="en-US" altLang="en-US" sz="800">
                <a:ea typeface="ヒラギノ角ゴ Pro W3"/>
                <a:cs typeface="ヒラギノ角ゴ Pro W3"/>
              </a:rPr>
              <a:t>Norway</a:t>
            </a:r>
          </a:p>
          <a:p>
            <a:pPr>
              <a:spcBef>
                <a:spcPct val="0"/>
              </a:spcBef>
              <a:buFontTx/>
              <a:buNone/>
            </a:pPr>
            <a:r>
              <a:rPr lang="en-US" altLang="en-US" sz="800">
                <a:ea typeface="ヒラギノ角ゴ Pro W3"/>
                <a:cs typeface="ヒラギノ角ゴ Pro W3"/>
              </a:rPr>
              <a:t>Oman</a:t>
            </a:r>
          </a:p>
          <a:p>
            <a:pPr>
              <a:spcBef>
                <a:spcPct val="0"/>
              </a:spcBef>
              <a:buFontTx/>
              <a:buNone/>
            </a:pPr>
            <a:r>
              <a:rPr lang="en-US" altLang="en-US" sz="800">
                <a:ea typeface="ヒラギノ角ゴ Pro W3"/>
                <a:cs typeface="ヒラギノ角ゴ Pro W3"/>
              </a:rPr>
              <a:t>Panama</a:t>
            </a:r>
          </a:p>
          <a:p>
            <a:pPr>
              <a:spcBef>
                <a:spcPct val="0"/>
              </a:spcBef>
              <a:buFontTx/>
              <a:buNone/>
            </a:pPr>
            <a:r>
              <a:rPr lang="en-US" altLang="en-US" sz="800">
                <a:ea typeface="ヒラギノ角ゴ Pro W3"/>
                <a:cs typeface="ヒラギノ角ゴ Pro W3"/>
              </a:rPr>
              <a:t>Papua New Guinea</a:t>
            </a:r>
          </a:p>
          <a:p>
            <a:pPr>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Philippines </a:t>
            </a:r>
          </a:p>
          <a:p>
            <a:pPr>
              <a:spcBef>
                <a:spcPct val="0"/>
              </a:spcBef>
              <a:buFontTx/>
              <a:buNone/>
            </a:pPr>
            <a:r>
              <a:rPr lang="en-US" altLang="en-US" sz="800">
                <a:ea typeface="ヒラギノ角ゴ Pro W3"/>
                <a:cs typeface="ヒラギノ角ゴ Pro W3"/>
              </a:rPr>
              <a:t>	</a:t>
            </a:r>
          </a:p>
          <a:p>
            <a:pPr>
              <a:spcBef>
                <a:spcPct val="0"/>
              </a:spcBef>
              <a:buFontTx/>
              <a:buNone/>
            </a:pPr>
            <a:r>
              <a:rPr lang="en-US" altLang="en-US" sz="800">
                <a:ea typeface="ヒラギノ角ゴ Pro W3"/>
                <a:cs typeface="ヒラギノ角ゴ Pro W3"/>
              </a:rPr>
              <a:t>		</a:t>
            </a:r>
          </a:p>
          <a:p>
            <a:pPr>
              <a:spcBef>
                <a:spcPct val="0"/>
              </a:spcBef>
              <a:buFontTx/>
              <a:buNone/>
            </a:pPr>
            <a:endParaRPr lang="en-US" altLang="en-US" sz="800">
              <a:ea typeface="ヒラギノ角ゴ Pro W3"/>
              <a:cs typeface="ヒラギノ角ゴ Pro W3"/>
            </a:endParaRPr>
          </a:p>
        </p:txBody>
      </p:sp>
      <p:sp>
        <p:nvSpPr>
          <p:cNvPr id="8200" name="Text Box 10"/>
          <p:cNvSpPr txBox="1">
            <a:spLocks noChangeArrowheads="1"/>
          </p:cNvSpPr>
          <p:nvPr/>
        </p:nvSpPr>
        <p:spPr bwMode="auto">
          <a:xfrm>
            <a:off x="5791200" y="3276600"/>
            <a:ext cx="2319338"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en-US" altLang="en-US" sz="800">
                <a:ea typeface="ヒラギノ角ゴ Pro W3"/>
                <a:cs typeface="ヒラギノ角ゴ Pro W3"/>
              </a:rPr>
              <a:t>Poland</a:t>
            </a:r>
          </a:p>
          <a:p>
            <a:pPr>
              <a:spcBef>
                <a:spcPct val="0"/>
              </a:spcBef>
              <a:buFontTx/>
              <a:buNone/>
            </a:pPr>
            <a:r>
              <a:rPr lang="en-US" altLang="en-US" sz="800">
                <a:ea typeface="ヒラギノ角ゴ Pro W3"/>
                <a:cs typeface="ヒラギノ角ゴ Pro W3"/>
              </a:rPr>
              <a:t>Portugal</a:t>
            </a:r>
          </a:p>
          <a:p>
            <a:pPr>
              <a:spcBef>
                <a:spcPct val="0"/>
              </a:spcBef>
              <a:buFontTx/>
              <a:buNone/>
            </a:pPr>
            <a:r>
              <a:rPr lang="en-US" altLang="en-US" sz="800">
                <a:ea typeface="ヒラギノ角ゴ Pro W3"/>
                <a:cs typeface="ヒラギノ角ゴ Pro W3"/>
              </a:rPr>
              <a:t>Qatar</a:t>
            </a:r>
          </a:p>
          <a:p>
            <a:pPr>
              <a:spcBef>
                <a:spcPct val="0"/>
              </a:spcBef>
              <a:buFontTx/>
              <a:buNone/>
            </a:pPr>
            <a:r>
              <a:rPr lang="en-US" altLang="en-US" sz="800">
                <a:ea typeface="ヒラギノ角ゴ Pro W3"/>
                <a:cs typeface="ヒラギノ角ゴ Pro W3"/>
              </a:rPr>
              <a:t>Republic of Korea </a:t>
            </a:r>
          </a:p>
          <a:p>
            <a:pPr>
              <a:spcBef>
                <a:spcPct val="0"/>
              </a:spcBef>
              <a:buFontTx/>
              <a:buNone/>
            </a:pPr>
            <a:r>
              <a:rPr lang="en-US" altLang="en-US" sz="800">
                <a:ea typeface="ヒラギノ角ゴ Pro W3"/>
                <a:cs typeface="ヒラギノ角ゴ Pro W3"/>
              </a:rPr>
              <a:t>Republic of Moldova	</a:t>
            </a:r>
          </a:p>
          <a:p>
            <a:pPr>
              <a:spcBef>
                <a:spcPct val="0"/>
              </a:spcBef>
              <a:buFontTx/>
              <a:buNone/>
            </a:pPr>
            <a:r>
              <a:rPr lang="en-US" altLang="en-US" sz="800">
                <a:ea typeface="ヒラギノ角ゴ Pro W3"/>
                <a:cs typeface="ヒラギノ角ゴ Pro W3"/>
              </a:rPr>
              <a:t>Romania		</a:t>
            </a:r>
          </a:p>
          <a:p>
            <a:pPr>
              <a:spcBef>
                <a:spcPct val="0"/>
              </a:spcBef>
              <a:buFontTx/>
              <a:buNone/>
            </a:pPr>
            <a:r>
              <a:rPr lang="en-US" altLang="en-US" sz="800">
                <a:ea typeface="ヒラギノ角ゴ Pro W3"/>
                <a:cs typeface="ヒラギノ角ゴ Pro W3"/>
              </a:rPr>
              <a:t>Rwanda</a:t>
            </a:r>
          </a:p>
          <a:p>
            <a:pPr>
              <a:spcBef>
                <a:spcPct val="0"/>
              </a:spcBef>
              <a:buFontTx/>
              <a:buNone/>
            </a:pPr>
            <a:r>
              <a:rPr lang="en-US" altLang="en-US" sz="800">
                <a:ea typeface="ヒラギノ角ゴ Pro W3"/>
                <a:cs typeface="ヒラギノ角ゴ Pro W3"/>
              </a:rPr>
              <a:t>Russian Federation	</a:t>
            </a:r>
          </a:p>
          <a:p>
            <a:pPr>
              <a:spcBef>
                <a:spcPct val="0"/>
              </a:spcBef>
              <a:buFontTx/>
              <a:buNone/>
            </a:pPr>
            <a:r>
              <a:rPr lang="en-US" altLang="en-US" sz="800">
                <a:ea typeface="ヒラギノ角ゴ Pro W3"/>
                <a:cs typeface="ヒラギノ角ゴ Pro W3"/>
              </a:rPr>
              <a:t>Saint Lucia		</a:t>
            </a:r>
          </a:p>
          <a:p>
            <a:pPr>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a:spcBef>
                <a:spcPct val="0"/>
              </a:spcBef>
              <a:buFontTx/>
              <a:buNone/>
            </a:pPr>
            <a:r>
              <a:rPr lang="en-US" altLang="en-US" sz="800">
                <a:ea typeface="ヒラギノ角ゴ Pro W3"/>
                <a:cs typeface="ヒラギノ角ゴ Pro W3"/>
              </a:rPr>
              <a:t>San Marino</a:t>
            </a:r>
          </a:p>
          <a:p>
            <a:pPr>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Saudi Arabia</a:t>
            </a:r>
            <a:endParaRPr lang="en-US" altLang="en-US" sz="800" b="1" u="sng">
              <a:ea typeface="ヒラギノ角ゴ Pro W3"/>
              <a:cs typeface="ヒラギノ角ゴ Pro W3"/>
            </a:endParaRPr>
          </a:p>
          <a:p>
            <a:pPr>
              <a:spcBef>
                <a:spcPct val="0"/>
              </a:spcBef>
              <a:buFontTx/>
              <a:buNone/>
            </a:pPr>
            <a:r>
              <a:rPr lang="en-US" altLang="en-US" sz="800">
                <a:ea typeface="ヒラギノ角ゴ Pro W3"/>
                <a:cs typeface="ヒラギノ角ゴ Pro W3"/>
              </a:rPr>
              <a:t>Senegal		</a:t>
            </a:r>
          </a:p>
          <a:p>
            <a:pPr>
              <a:spcBef>
                <a:spcPct val="0"/>
              </a:spcBef>
              <a:buFontTx/>
              <a:buNone/>
            </a:pPr>
            <a:r>
              <a:rPr lang="en-US" altLang="en-US" sz="800">
                <a:ea typeface="ヒラギノ角ゴ Pro W3"/>
                <a:cs typeface="ヒラギノ角ゴ Pro W3"/>
              </a:rPr>
              <a:t>Serbia</a:t>
            </a:r>
          </a:p>
          <a:p>
            <a:pPr>
              <a:spcBef>
                <a:spcPct val="0"/>
              </a:spcBef>
              <a:buFontTx/>
              <a:buNone/>
            </a:pPr>
            <a:r>
              <a:rPr lang="en-US" altLang="en-US" sz="800">
                <a:ea typeface="ヒラギノ角ゴ Pro W3"/>
                <a:cs typeface="ヒラギノ角ゴ Pro W3"/>
              </a:rPr>
              <a:t>Seychelles</a:t>
            </a:r>
          </a:p>
          <a:p>
            <a:pPr>
              <a:spcBef>
                <a:spcPct val="0"/>
              </a:spcBef>
              <a:buFontTx/>
              <a:buNone/>
            </a:pPr>
            <a:r>
              <a:rPr lang="en-US" altLang="en-US" sz="800">
                <a:ea typeface="ヒラギノ角ゴ Pro W3"/>
                <a:cs typeface="ヒラギノ角ゴ Pro W3"/>
              </a:rPr>
              <a:t>Sierra Leone		</a:t>
            </a:r>
          </a:p>
          <a:p>
            <a:pPr>
              <a:spcBef>
                <a:spcPct val="0"/>
              </a:spcBef>
              <a:buFontTx/>
              <a:buNone/>
            </a:pPr>
            <a:r>
              <a:rPr lang="en-US" altLang="en-US" sz="800">
                <a:ea typeface="ヒラギノ角ゴ Pro W3"/>
                <a:cs typeface="ヒラギノ角ゴ Pro W3"/>
              </a:rPr>
              <a:t>Singapore		</a:t>
            </a:r>
          </a:p>
          <a:p>
            <a:pPr>
              <a:spcBef>
                <a:spcPct val="0"/>
              </a:spcBef>
              <a:buFontTx/>
              <a:buNone/>
            </a:pPr>
            <a:r>
              <a:rPr lang="en-US" altLang="en-US" sz="800">
                <a:ea typeface="ヒラギノ角ゴ Pro W3"/>
                <a:cs typeface="ヒラギノ角ゴ Pro W3"/>
              </a:rPr>
              <a:t>Slovakia		</a:t>
            </a:r>
          </a:p>
          <a:p>
            <a:pPr>
              <a:spcBef>
                <a:spcPct val="0"/>
              </a:spcBef>
              <a:buFontTx/>
              <a:buNone/>
            </a:pPr>
            <a:r>
              <a:rPr lang="en-US" altLang="en-US" sz="800">
                <a:ea typeface="ヒラギノ角ゴ Pro W3"/>
                <a:cs typeface="ヒラギノ角ゴ Pro W3"/>
              </a:rPr>
              <a:t>Slovenia		</a:t>
            </a:r>
          </a:p>
          <a:p>
            <a:pPr>
              <a:spcBef>
                <a:spcPct val="0"/>
              </a:spcBef>
              <a:buFontTx/>
              <a:buNone/>
            </a:pPr>
            <a:r>
              <a:rPr lang="en-US" altLang="en-US" sz="800">
                <a:ea typeface="ヒラギノ角ゴ Pro W3"/>
                <a:cs typeface="ヒラギノ角ゴ Pro W3"/>
              </a:rPr>
              <a:t>South Africa		</a:t>
            </a:r>
          </a:p>
          <a:p>
            <a:pPr>
              <a:spcBef>
                <a:spcPct val="0"/>
              </a:spcBef>
              <a:buFontTx/>
              <a:buNone/>
            </a:pPr>
            <a:r>
              <a:rPr lang="en-US" altLang="en-US" sz="800">
                <a:ea typeface="ヒラギノ角ゴ Pro W3"/>
                <a:cs typeface="ヒラギノ角ゴ Pro W3"/>
              </a:rPr>
              <a:t>Spain		</a:t>
            </a:r>
          </a:p>
          <a:p>
            <a:pPr>
              <a:spcBef>
                <a:spcPct val="0"/>
              </a:spcBef>
              <a:buFontTx/>
              <a:buNone/>
            </a:pPr>
            <a:r>
              <a:rPr lang="en-US" altLang="en-US" sz="800">
                <a:ea typeface="ヒラギノ角ゴ Pro W3"/>
                <a:cs typeface="ヒラギノ角ゴ Pro W3"/>
              </a:rPr>
              <a:t>Sri Lanka		</a:t>
            </a:r>
          </a:p>
          <a:p>
            <a:pPr>
              <a:spcBef>
                <a:spcPct val="0"/>
              </a:spcBef>
              <a:buFontTx/>
              <a:buNone/>
            </a:pPr>
            <a:r>
              <a:rPr lang="en-US" altLang="en-US" sz="800">
                <a:ea typeface="ヒラギノ角ゴ Pro W3"/>
                <a:cs typeface="ヒラギノ角ゴ Pro W3"/>
              </a:rPr>
              <a:t>Sudan		</a:t>
            </a:r>
          </a:p>
          <a:p>
            <a:pPr>
              <a:spcBef>
                <a:spcPct val="0"/>
              </a:spcBef>
              <a:buFontTx/>
              <a:buNone/>
            </a:pPr>
            <a:r>
              <a:rPr lang="en-US" altLang="en-US" sz="800">
                <a:ea typeface="ヒラギノ角ゴ Pro W3"/>
                <a:cs typeface="ヒラギノ角ゴ Pro W3"/>
              </a:rPr>
              <a:t>Swaziland</a:t>
            </a:r>
          </a:p>
        </p:txBody>
      </p:sp>
      <p:sp>
        <p:nvSpPr>
          <p:cNvPr id="8201" name="Text Box 11"/>
          <p:cNvSpPr txBox="1">
            <a:spLocks noChangeArrowheads="1"/>
          </p:cNvSpPr>
          <p:nvPr/>
        </p:nvSpPr>
        <p:spPr bwMode="auto">
          <a:xfrm>
            <a:off x="7391400" y="3200400"/>
            <a:ext cx="227965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a:spcBef>
                <a:spcPct val="20000"/>
              </a:spcBef>
              <a:buFont typeface="Wingdings" pitchFamily="2" charset="2"/>
              <a:buChar char="q"/>
              <a:tabLst>
                <a:tab pos="288925" algn="l"/>
              </a:tabLst>
              <a:defRPr sz="2000">
                <a:solidFill>
                  <a:schemeClr val="tx1"/>
                </a:solidFill>
                <a:latin typeface="Arial" pitchFamily="34" charset="0"/>
                <a:cs typeface="Arial" pitchFamily="34" charset="0"/>
              </a:defRPr>
            </a:lvl2pPr>
            <a:lvl3pPr marL="1143000" indent="-228600" defTabSz="762000">
              <a:spcBef>
                <a:spcPct val="20000"/>
              </a:spcBef>
              <a:buFont typeface="Wingdings" pitchFamily="2" charset="2"/>
              <a:buChar char="Ø"/>
              <a:tabLst>
                <a:tab pos="288925" algn="l"/>
              </a:tabLst>
              <a:defRPr>
                <a:solidFill>
                  <a:schemeClr val="tx1"/>
                </a:solidFill>
                <a:latin typeface="Arial" pitchFamily="34" charset="0"/>
                <a:cs typeface="Arial" pitchFamily="34" charset="0"/>
              </a:defRPr>
            </a:lvl3pPr>
            <a:lvl4pPr marL="16002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4pPr>
            <a:lvl5pPr marL="2057400" indent="-228600" defTabSz="76200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a:spcBef>
                <a:spcPct val="0"/>
              </a:spcBef>
              <a:buFontTx/>
              <a:buNone/>
            </a:pPr>
            <a:r>
              <a:rPr lang="de-DE" altLang="en-US" sz="800">
                <a:ea typeface="ヒラギノ角ゴ Pro W3"/>
                <a:cs typeface="ヒラギノ角ゴ Pro W3"/>
              </a:rPr>
              <a:t>St. Kitts and Nevis</a:t>
            </a:r>
          </a:p>
          <a:p>
            <a:pPr>
              <a:spcBef>
                <a:spcPct val="0"/>
              </a:spcBef>
              <a:buFontTx/>
              <a:buNone/>
            </a:pPr>
            <a:r>
              <a:rPr lang="en-US" altLang="en-US" sz="800">
                <a:ea typeface="ヒラギノ角ゴ Pro W3"/>
                <a:cs typeface="ヒラギノ角ゴ Pro W3"/>
              </a:rPr>
              <a:t>Sweden</a:t>
            </a:r>
          </a:p>
          <a:p>
            <a:pPr>
              <a:spcBef>
                <a:spcPct val="0"/>
              </a:spcBef>
              <a:buFontTx/>
              <a:buNone/>
            </a:pPr>
            <a:r>
              <a:rPr lang="en-US" altLang="en-US" sz="800">
                <a:ea typeface="ヒラギノ角ゴ Pro W3"/>
                <a:cs typeface="ヒラギノ角ゴ Pro W3"/>
              </a:rPr>
              <a:t>Switzerland</a:t>
            </a:r>
          </a:p>
          <a:p>
            <a:pPr>
              <a:spcBef>
                <a:spcPct val="0"/>
              </a:spcBef>
              <a:buFontTx/>
              <a:buNone/>
            </a:pPr>
            <a:r>
              <a:rPr lang="en-US" altLang="en-US" sz="800">
                <a:ea typeface="ヒラギノ角ゴ Pro W3"/>
                <a:cs typeface="ヒラギノ角ゴ Pro W3"/>
              </a:rPr>
              <a:t>Syrian Arab Republic</a:t>
            </a:r>
          </a:p>
          <a:p>
            <a:pPr>
              <a:spcBef>
                <a:spcPct val="0"/>
              </a:spcBef>
              <a:buFontTx/>
              <a:buNone/>
            </a:pPr>
            <a:r>
              <a:rPr lang="en-US" altLang="en-US" sz="800">
                <a:ea typeface="ヒラギノ角ゴ Pro W3"/>
                <a:cs typeface="ヒラギノ角ゴ Pro W3"/>
              </a:rPr>
              <a:t>Tajikistan </a:t>
            </a:r>
          </a:p>
          <a:p>
            <a:pPr>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a:spcBef>
                <a:spcPct val="0"/>
              </a:spcBef>
              <a:buFontTx/>
              <a:buNone/>
            </a:pPr>
            <a:r>
              <a:rPr lang="en-US" altLang="en-US" sz="800">
                <a:ea typeface="ヒラギノ角ゴ Pro W3"/>
                <a:cs typeface="ヒラギノ角ゴ Pro W3"/>
              </a:rPr>
              <a:t>The former Yugoslav 	</a:t>
            </a:r>
          </a:p>
          <a:p>
            <a:pPr>
              <a:spcBef>
                <a:spcPct val="0"/>
              </a:spcBef>
              <a:buFontTx/>
              <a:buNone/>
            </a:pPr>
            <a:r>
              <a:rPr lang="en-US" altLang="en-US" sz="800">
                <a:ea typeface="ヒラギノ角ゴ Pro W3"/>
                <a:cs typeface="ヒラギノ角ゴ Pro W3"/>
              </a:rPr>
              <a:t>     Republic of Macedonia </a:t>
            </a:r>
          </a:p>
          <a:p>
            <a:pPr>
              <a:spcBef>
                <a:spcPct val="0"/>
              </a:spcBef>
              <a:buFontTx/>
              <a:buNone/>
            </a:pPr>
            <a:r>
              <a:rPr lang="en-US" altLang="en-US" sz="800">
                <a:ea typeface="ヒラギノ角ゴ Pro W3"/>
                <a:cs typeface="ヒラギノ角ゴ Pro W3"/>
              </a:rPr>
              <a:t>Togo		</a:t>
            </a:r>
          </a:p>
          <a:p>
            <a:pPr>
              <a:spcBef>
                <a:spcPct val="0"/>
              </a:spcBef>
              <a:buFontTx/>
              <a:buNone/>
            </a:pPr>
            <a:r>
              <a:rPr lang="en-US" altLang="en-US" sz="800">
                <a:ea typeface="ヒラギノ角ゴ Pro W3"/>
                <a:cs typeface="ヒラギノ角ゴ Pro W3"/>
              </a:rPr>
              <a:t>Trinidad and Tobago </a:t>
            </a:r>
          </a:p>
          <a:p>
            <a:pPr>
              <a:spcBef>
                <a:spcPct val="0"/>
              </a:spcBef>
              <a:buFontTx/>
              <a:buNone/>
            </a:pPr>
            <a:r>
              <a:rPr lang="en-US" altLang="en-US" sz="800">
                <a:ea typeface="ヒラギノ角ゴ Pro W3"/>
                <a:cs typeface="ヒラギノ角ゴ Pro W3"/>
              </a:rPr>
              <a:t>Tunisia</a:t>
            </a:r>
          </a:p>
          <a:p>
            <a:pPr>
              <a:spcBef>
                <a:spcPct val="0"/>
              </a:spcBef>
              <a:buFontTx/>
              <a:buNone/>
            </a:pPr>
            <a:r>
              <a:rPr lang="en-US" altLang="en-US" sz="800">
                <a:ea typeface="ヒラギノ角ゴ Pro W3"/>
                <a:cs typeface="ヒラギノ角ゴ Pro W3"/>
              </a:rPr>
              <a:t>Turkey		</a:t>
            </a:r>
          </a:p>
          <a:p>
            <a:pPr>
              <a:spcBef>
                <a:spcPct val="0"/>
              </a:spcBef>
              <a:buFontTx/>
              <a:buNone/>
            </a:pPr>
            <a:r>
              <a:rPr lang="en-US" altLang="en-US" sz="800">
                <a:ea typeface="ヒラギノ角ゴ Pro W3"/>
                <a:cs typeface="ヒラギノ角ゴ Pro W3"/>
              </a:rPr>
              <a:t>Turkmenistan		</a:t>
            </a:r>
          </a:p>
          <a:p>
            <a:pPr>
              <a:spcBef>
                <a:spcPct val="0"/>
              </a:spcBef>
              <a:buFontTx/>
              <a:buNone/>
            </a:pPr>
            <a:r>
              <a:rPr lang="en-US" altLang="en-US" sz="800">
                <a:ea typeface="ヒラギノ角ゴ Pro W3"/>
                <a:cs typeface="ヒラギノ角ゴ Pro W3"/>
              </a:rPr>
              <a:t>Uganda		</a:t>
            </a:r>
          </a:p>
          <a:p>
            <a:pPr>
              <a:spcBef>
                <a:spcPct val="0"/>
              </a:spcBef>
              <a:buFontTx/>
              <a:buNone/>
            </a:pPr>
            <a:r>
              <a:rPr lang="en-US" altLang="en-US" sz="800">
                <a:ea typeface="ヒラギノ角ゴ Pro W3"/>
                <a:cs typeface="ヒラギノ角ゴ Pro W3"/>
              </a:rPr>
              <a:t>Ukraine		</a:t>
            </a:r>
          </a:p>
          <a:p>
            <a:pPr>
              <a:spcBef>
                <a:spcPct val="0"/>
              </a:spcBef>
              <a:buFontTx/>
              <a:buNone/>
            </a:pPr>
            <a:r>
              <a:rPr lang="en-US" altLang="en-US" sz="800">
                <a:ea typeface="ヒラギノ角ゴ Pro W3"/>
                <a:cs typeface="ヒラギノ角ゴ Pro W3"/>
              </a:rPr>
              <a:t>United Arab Emirates</a:t>
            </a:r>
          </a:p>
          <a:p>
            <a:pPr>
              <a:spcBef>
                <a:spcPct val="0"/>
              </a:spcBef>
              <a:buFontTx/>
              <a:buNone/>
            </a:pPr>
            <a:r>
              <a:rPr lang="en-US" altLang="en-US" sz="800">
                <a:ea typeface="ヒラギノ角ゴ Pro W3"/>
                <a:cs typeface="ヒラギノ角ゴ Pro W3"/>
              </a:rPr>
              <a:t>United Kingdom		</a:t>
            </a:r>
          </a:p>
          <a:p>
            <a:pPr lvl="1">
              <a:spcBef>
                <a:spcPct val="0"/>
              </a:spcBef>
              <a:buFontTx/>
              <a:buNone/>
            </a:pPr>
            <a:r>
              <a:rPr lang="en-US" altLang="en-US" sz="800">
                <a:ea typeface="ヒラギノ角ゴ Pro W3"/>
                <a:cs typeface="ヒラギノ角ゴ Pro W3"/>
              </a:rPr>
              <a:t>United Republic of Tanzania	</a:t>
            </a:r>
          </a:p>
          <a:p>
            <a:pPr lvl="1">
              <a:spcBef>
                <a:spcPct val="0"/>
              </a:spcBef>
              <a:buFontTx/>
              <a:buNone/>
            </a:pPr>
            <a:r>
              <a:rPr lang="en-US" altLang="en-US" sz="800">
                <a:ea typeface="ヒラギノ角ゴ Pro W3"/>
                <a:cs typeface="ヒラギノ角ゴ Pro W3"/>
              </a:rPr>
              <a:t>United States of America	</a:t>
            </a:r>
          </a:p>
          <a:p>
            <a:pPr>
              <a:spcBef>
                <a:spcPct val="0"/>
              </a:spcBef>
              <a:buFontTx/>
              <a:buNone/>
            </a:pPr>
            <a:r>
              <a:rPr lang="en-US" altLang="en-US" sz="800">
                <a:ea typeface="ヒラギノ角ゴ Pro W3"/>
                <a:cs typeface="ヒラギノ角ゴ Pro W3"/>
              </a:rPr>
              <a:t>Uzbekistan		</a:t>
            </a:r>
          </a:p>
          <a:p>
            <a:pPr>
              <a:spcBef>
                <a:spcPct val="0"/>
              </a:spcBef>
              <a:buFontTx/>
              <a:buNone/>
            </a:pPr>
            <a:r>
              <a:rPr lang="en-US" altLang="en-US" sz="800">
                <a:ea typeface="ヒラギノ角ゴ Pro W3"/>
                <a:cs typeface="ヒラギノ角ゴ Pro W3"/>
              </a:rPr>
              <a:t>Viet Nam		</a:t>
            </a:r>
          </a:p>
          <a:p>
            <a:pPr>
              <a:spcBef>
                <a:spcPct val="0"/>
              </a:spcBef>
              <a:buFontTx/>
              <a:buNone/>
            </a:pPr>
            <a:r>
              <a:rPr lang="en-US" altLang="en-US" sz="800">
                <a:ea typeface="ヒラギノ角ゴ Pro W3"/>
                <a:cs typeface="ヒラギノ角ゴ Pro W3"/>
              </a:rPr>
              <a:t>Zambia</a:t>
            </a:r>
          </a:p>
          <a:p>
            <a:pPr>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8202" name="Rectangle 12"/>
          <p:cNvSpPr>
            <a:spLocks noChangeArrowheads="1"/>
          </p:cNvSpPr>
          <p:nvPr/>
        </p:nvSpPr>
        <p:spPr bwMode="auto">
          <a:xfrm>
            <a:off x="3131840" y="116632"/>
            <a:ext cx="3042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6"/>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6"/>
              </a:buBlip>
              <a:defRPr sz="2400">
                <a:solidFill>
                  <a:schemeClr val="tx1"/>
                </a:solidFill>
                <a:latin typeface="Arial" pitchFamily="34" charset="0"/>
                <a:cs typeface="Arial" pitchFamily="34" charset="0"/>
              </a:defRPr>
            </a:lvl4pPr>
            <a:lvl5pPr marL="2057400" indent="-22860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a:spcBef>
                <a:spcPct val="0"/>
              </a:spcBef>
              <a:buFontTx/>
              <a:buNone/>
            </a:pPr>
            <a:r>
              <a:rPr lang="en-US" altLang="en-US" sz="3600" b="1" dirty="0">
                <a:solidFill>
                  <a:srgbClr val="CC0000"/>
                </a:solidFill>
                <a:ea typeface="ヒラギノ角ゴ Pro W3"/>
                <a:cs typeface="ヒラギノ角ゴ Pro W3"/>
              </a:rPr>
              <a:t>148</a:t>
            </a:r>
            <a:r>
              <a:rPr lang="en-US" altLang="en-US" sz="3600" b="1" dirty="0">
                <a:solidFill>
                  <a:schemeClr val="accent2"/>
                </a:solidFill>
                <a:ea typeface="ヒラギノ角ゴ Pro W3"/>
                <a:cs typeface="ヒラギノ角ゴ Pro W3"/>
              </a:rPr>
              <a:t> </a:t>
            </a:r>
            <a:r>
              <a:rPr lang="en-US" altLang="en-US" sz="3000" dirty="0">
                <a:solidFill>
                  <a:srgbClr val="002060"/>
                </a:solidFill>
                <a:ea typeface="ヒラギノ角ゴ Pro W3"/>
                <a:cs typeface="ヒラギノ角ゴ Pro W3"/>
              </a:rPr>
              <a:t>PCT States</a:t>
            </a:r>
          </a:p>
        </p:txBody>
      </p:sp>
    </p:spTree>
    <p:extLst>
      <p:ext uri="{BB962C8B-B14F-4D97-AF65-F5344CB8AC3E}">
        <p14:creationId xmlns:p14="http://schemas.microsoft.com/office/powerpoint/2010/main" val="220209161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794147" y="332656"/>
            <a:ext cx="7234237" cy="553998"/>
          </a:xfrm>
        </p:spPr>
        <p:txBody>
          <a:bodyPr wrap="square">
            <a:spAutoFit/>
          </a:bodyPr>
          <a:lstStyle/>
          <a:p>
            <a:pPr algn="ctr"/>
            <a:r>
              <a:rPr lang="en-GB" altLang="en-US" sz="3000" dirty="0" smtClean="0">
                <a:solidFill>
                  <a:srgbClr val="002060"/>
                </a:solidFill>
              </a:rPr>
              <a:t>COUNTRIES NOT YET IN PCT</a:t>
            </a:r>
          </a:p>
        </p:txBody>
      </p:sp>
      <p:sp>
        <p:nvSpPr>
          <p:cNvPr id="9219" name="Rectangle 3"/>
          <p:cNvSpPr>
            <a:spLocks noChangeArrowheads="1"/>
          </p:cNvSpPr>
          <p:nvPr/>
        </p:nvSpPr>
        <p:spPr bwMode="auto">
          <a:xfrm>
            <a:off x="536954" y="1433618"/>
            <a:ext cx="352772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651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GB" altLang="en-US" sz="1800" dirty="0">
                <a:ea typeface="ヒラギノ角ゴ Pro W3"/>
                <a:cs typeface="ヒラギノ角ゴ Pro W3"/>
              </a:rPr>
              <a:t>Afghanistan</a:t>
            </a:r>
          </a:p>
          <a:p>
            <a:pPr>
              <a:spcBef>
                <a:spcPct val="0"/>
              </a:spcBef>
              <a:buFontTx/>
              <a:buNone/>
            </a:pPr>
            <a:r>
              <a:rPr lang="en-GB" altLang="en-US" sz="1800" dirty="0">
                <a:ea typeface="ヒラギノ角ゴ Pro W3"/>
                <a:cs typeface="ヒラギノ角ゴ Pro W3"/>
              </a:rPr>
              <a:t>Andorra</a:t>
            </a:r>
          </a:p>
          <a:p>
            <a:pPr>
              <a:spcBef>
                <a:spcPct val="0"/>
              </a:spcBef>
              <a:buFontTx/>
              <a:buNone/>
            </a:pPr>
            <a:r>
              <a:rPr lang="en-GB" altLang="en-US" sz="1800" dirty="0">
                <a:ea typeface="ヒラギノ角ゴ Pro W3"/>
                <a:cs typeface="ヒラギノ角ゴ Pro W3"/>
              </a:rPr>
              <a:t>Argentina</a:t>
            </a:r>
          </a:p>
          <a:p>
            <a:pPr>
              <a:spcBef>
                <a:spcPct val="0"/>
              </a:spcBef>
              <a:buFontTx/>
              <a:buNone/>
            </a:pPr>
            <a:r>
              <a:rPr lang="en-GB" altLang="en-US" sz="1800" dirty="0">
                <a:ea typeface="ヒラギノ角ゴ Pro W3"/>
                <a:cs typeface="ヒラギノ角ゴ Pro W3"/>
              </a:rPr>
              <a:t>Bahamas</a:t>
            </a:r>
          </a:p>
          <a:p>
            <a:pPr>
              <a:spcBef>
                <a:spcPct val="0"/>
              </a:spcBef>
              <a:buFontTx/>
              <a:buNone/>
            </a:pPr>
            <a:r>
              <a:rPr lang="en-GB" altLang="en-US" sz="1800" dirty="0">
                <a:ea typeface="ヒラギノ角ゴ Pro W3"/>
                <a:cs typeface="ヒラギノ角ゴ Pro W3"/>
              </a:rPr>
              <a:t>Bangladesh</a:t>
            </a:r>
          </a:p>
          <a:p>
            <a:pPr>
              <a:spcBef>
                <a:spcPct val="0"/>
              </a:spcBef>
              <a:buFontTx/>
              <a:buNone/>
            </a:pPr>
            <a:r>
              <a:rPr lang="en-GB" altLang="en-US" sz="1800" dirty="0">
                <a:ea typeface="ヒラギノ角ゴ Pro W3"/>
                <a:cs typeface="ヒラギノ角ゴ Pro W3"/>
              </a:rPr>
              <a:t>Bhutan</a:t>
            </a:r>
          </a:p>
          <a:p>
            <a:pPr>
              <a:spcBef>
                <a:spcPct val="0"/>
              </a:spcBef>
              <a:buFontTx/>
              <a:buNone/>
            </a:pPr>
            <a:r>
              <a:rPr lang="en-GB" altLang="en-US" sz="1800" dirty="0">
                <a:ea typeface="ヒラギノ角ゴ Pro W3"/>
                <a:cs typeface="ヒラギノ角ゴ Pro W3"/>
              </a:rPr>
              <a:t>Bolivia</a:t>
            </a:r>
          </a:p>
          <a:p>
            <a:pPr>
              <a:spcBef>
                <a:spcPct val="0"/>
              </a:spcBef>
              <a:buFontTx/>
              <a:buNone/>
            </a:pPr>
            <a:r>
              <a:rPr lang="en-GB" altLang="en-US" sz="1800" dirty="0">
                <a:ea typeface="ヒラギノ角ゴ Pro W3"/>
                <a:cs typeface="ヒラギノ角ゴ Pro W3"/>
              </a:rPr>
              <a:t>Burundi</a:t>
            </a:r>
          </a:p>
          <a:p>
            <a:pPr>
              <a:spcBef>
                <a:spcPct val="0"/>
              </a:spcBef>
              <a:buFontTx/>
              <a:buNone/>
            </a:pPr>
            <a:r>
              <a:rPr lang="en-GB" altLang="en-US" sz="1800" dirty="0">
                <a:ea typeface="ヒラギノ角ゴ Pro W3"/>
                <a:cs typeface="ヒラギノ角ゴ Pro W3"/>
              </a:rPr>
              <a:t>Cambodia</a:t>
            </a:r>
          </a:p>
          <a:p>
            <a:pPr>
              <a:spcBef>
                <a:spcPct val="0"/>
              </a:spcBef>
              <a:buFontTx/>
              <a:buNone/>
            </a:pPr>
            <a:r>
              <a:rPr lang="en-GB" altLang="en-US" sz="1800" dirty="0">
                <a:ea typeface="ヒラギノ角ゴ Pro W3"/>
                <a:cs typeface="ヒラギノ角ゴ Pro W3"/>
              </a:rPr>
              <a:t>Cape Verde</a:t>
            </a:r>
          </a:p>
          <a:p>
            <a:pPr>
              <a:spcBef>
                <a:spcPct val="0"/>
              </a:spcBef>
              <a:buFontTx/>
              <a:buNone/>
            </a:pPr>
            <a:r>
              <a:rPr lang="en-GB" altLang="en-US" sz="1800" dirty="0">
                <a:ea typeface="ヒラギノ角ゴ Pro W3"/>
                <a:cs typeface="ヒラギノ角ゴ Pro W3"/>
              </a:rPr>
              <a:t>Democratic Republic </a:t>
            </a:r>
            <a:r>
              <a:rPr lang="en-GB" altLang="en-US" sz="1800" dirty="0" smtClean="0">
                <a:ea typeface="ヒラギノ角ゴ Pro W3"/>
                <a:cs typeface="ヒラギノ角ゴ Pro W3"/>
              </a:rPr>
              <a:t>of Congo</a:t>
            </a:r>
            <a:endParaRPr lang="en-GB" altLang="en-US" sz="1800" dirty="0">
              <a:ea typeface="ヒラギノ角ゴ Pro W3"/>
              <a:cs typeface="ヒラギノ角ゴ Pro W3"/>
            </a:endParaRPr>
          </a:p>
          <a:p>
            <a:pPr>
              <a:spcBef>
                <a:spcPct val="0"/>
              </a:spcBef>
              <a:buFontTx/>
              <a:buNone/>
            </a:pPr>
            <a:r>
              <a:rPr lang="en-GB" altLang="en-US" sz="1800" dirty="0">
                <a:ea typeface="ヒラギノ角ゴ Pro W3"/>
                <a:cs typeface="ヒラギノ角ゴ Pro W3"/>
              </a:rPr>
              <a:t>Djibouti</a:t>
            </a:r>
          </a:p>
          <a:p>
            <a:pPr>
              <a:spcBef>
                <a:spcPct val="0"/>
              </a:spcBef>
              <a:buFontTx/>
              <a:buNone/>
            </a:pPr>
            <a:r>
              <a:rPr lang="en-GB" altLang="en-US" sz="1800" dirty="0">
                <a:ea typeface="ヒラギノ角ゴ Pro W3"/>
                <a:cs typeface="ヒラギノ角ゴ Pro W3"/>
              </a:rPr>
              <a:t>Eritrea</a:t>
            </a:r>
          </a:p>
          <a:p>
            <a:pPr>
              <a:spcBef>
                <a:spcPct val="0"/>
              </a:spcBef>
              <a:buFontTx/>
              <a:buNone/>
            </a:pPr>
            <a:r>
              <a:rPr lang="en-GB" altLang="en-US" sz="1800" dirty="0">
                <a:ea typeface="ヒラギノ角ゴ Pro W3"/>
                <a:cs typeface="ヒラギノ角ゴ Pro W3"/>
              </a:rPr>
              <a:t>Ethiopia</a:t>
            </a:r>
          </a:p>
          <a:p>
            <a:pPr>
              <a:spcBef>
                <a:spcPct val="0"/>
              </a:spcBef>
              <a:buFontTx/>
              <a:buNone/>
            </a:pPr>
            <a:r>
              <a:rPr lang="en-GB" altLang="en-US" sz="1800" dirty="0">
                <a:ea typeface="ヒラギノ角ゴ Pro W3"/>
                <a:cs typeface="ヒラギノ角ゴ Pro W3"/>
              </a:rPr>
              <a:t>Fiji</a:t>
            </a:r>
          </a:p>
          <a:p>
            <a:pPr>
              <a:spcBef>
                <a:spcPct val="0"/>
              </a:spcBef>
              <a:buFontTx/>
              <a:buNone/>
            </a:pPr>
            <a:r>
              <a:rPr lang="en-GB" altLang="en-US" sz="1800" dirty="0">
                <a:ea typeface="ヒラギノ角ゴ Pro W3"/>
                <a:cs typeface="ヒラギノ角ゴ Pro W3"/>
              </a:rPr>
              <a:t>Guyana</a:t>
            </a:r>
          </a:p>
          <a:p>
            <a:pPr>
              <a:spcBef>
                <a:spcPct val="0"/>
              </a:spcBef>
              <a:buFontTx/>
              <a:buNone/>
            </a:pPr>
            <a:r>
              <a:rPr lang="en-GB" altLang="en-US" sz="1800" dirty="0">
                <a:ea typeface="ヒラギノ角ゴ Pro W3"/>
                <a:cs typeface="ヒラギノ角ゴ Pro W3"/>
              </a:rPr>
              <a:t>Haiti</a:t>
            </a:r>
          </a:p>
        </p:txBody>
      </p:sp>
      <p:sp>
        <p:nvSpPr>
          <p:cNvPr id="9220" name="Text Box 4"/>
          <p:cNvSpPr txBox="1">
            <a:spLocks noChangeArrowheads="1"/>
          </p:cNvSpPr>
          <p:nvPr/>
        </p:nvSpPr>
        <p:spPr bwMode="auto">
          <a:xfrm>
            <a:off x="4151872" y="1263197"/>
            <a:ext cx="25209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Iraq</a:t>
            </a:r>
          </a:p>
          <a:p>
            <a:pPr eaLnBrk="1" hangingPunct="1">
              <a:spcBef>
                <a:spcPct val="0"/>
              </a:spcBef>
              <a:buFontTx/>
              <a:buNone/>
            </a:pPr>
            <a:r>
              <a:rPr lang="en-US" altLang="en-US" sz="1800" dirty="0"/>
              <a:t>Jamaica</a:t>
            </a:r>
          </a:p>
          <a:p>
            <a:pPr eaLnBrk="1" hangingPunct="1">
              <a:spcBef>
                <a:spcPct val="0"/>
              </a:spcBef>
              <a:buFontTx/>
              <a:buNone/>
            </a:pPr>
            <a:r>
              <a:rPr lang="en-US" altLang="en-US" sz="1800" dirty="0"/>
              <a:t>Jordan</a:t>
            </a:r>
          </a:p>
          <a:p>
            <a:pPr eaLnBrk="1" hangingPunct="1">
              <a:spcBef>
                <a:spcPct val="0"/>
              </a:spcBef>
              <a:buFontTx/>
              <a:buNone/>
            </a:pPr>
            <a:r>
              <a:rPr lang="en-US" altLang="en-US" sz="1800" dirty="0"/>
              <a:t>Kiribati</a:t>
            </a:r>
          </a:p>
          <a:p>
            <a:pPr eaLnBrk="1" hangingPunct="1">
              <a:spcBef>
                <a:spcPct val="0"/>
              </a:spcBef>
              <a:buFontTx/>
              <a:buNone/>
            </a:pPr>
            <a:r>
              <a:rPr lang="en-US" altLang="en-US" sz="1800" dirty="0"/>
              <a:t>Kuwait</a:t>
            </a:r>
          </a:p>
          <a:p>
            <a:pPr eaLnBrk="1" hangingPunct="1">
              <a:spcBef>
                <a:spcPct val="0"/>
              </a:spcBef>
              <a:buFontTx/>
              <a:buNone/>
            </a:pPr>
            <a:r>
              <a:rPr lang="en-US" altLang="en-US" sz="1800" dirty="0"/>
              <a:t>Lebanon</a:t>
            </a:r>
          </a:p>
          <a:p>
            <a:pPr eaLnBrk="1" hangingPunct="1">
              <a:spcBef>
                <a:spcPct val="0"/>
              </a:spcBef>
              <a:buFontTx/>
              <a:buNone/>
            </a:pPr>
            <a:r>
              <a:rPr lang="en-US" altLang="en-US" sz="1800" dirty="0"/>
              <a:t>Maldives</a:t>
            </a:r>
          </a:p>
          <a:p>
            <a:pPr eaLnBrk="1" hangingPunct="1">
              <a:spcBef>
                <a:spcPct val="0"/>
              </a:spcBef>
              <a:buFontTx/>
              <a:buNone/>
            </a:pPr>
            <a:r>
              <a:rPr lang="en-US" altLang="en-US" sz="1800" dirty="0"/>
              <a:t>Marshall Islands</a:t>
            </a:r>
          </a:p>
          <a:p>
            <a:pPr eaLnBrk="1" hangingPunct="1">
              <a:spcBef>
                <a:spcPct val="0"/>
              </a:spcBef>
              <a:buFontTx/>
              <a:buNone/>
            </a:pPr>
            <a:r>
              <a:rPr lang="en-US" altLang="en-US" sz="1800" dirty="0"/>
              <a:t>Mauritius</a:t>
            </a:r>
          </a:p>
          <a:p>
            <a:pPr eaLnBrk="1" hangingPunct="1">
              <a:spcBef>
                <a:spcPct val="0"/>
              </a:spcBef>
              <a:buFontTx/>
              <a:buNone/>
            </a:pPr>
            <a:r>
              <a:rPr lang="en-US" altLang="en-US" sz="1800" dirty="0"/>
              <a:t>Micronesia</a:t>
            </a:r>
          </a:p>
          <a:p>
            <a:pPr eaLnBrk="1" hangingPunct="1">
              <a:spcBef>
                <a:spcPct val="0"/>
              </a:spcBef>
              <a:buFontTx/>
              <a:buNone/>
            </a:pPr>
            <a:r>
              <a:rPr lang="en-US" altLang="en-US" sz="1800" dirty="0"/>
              <a:t>Myanmar</a:t>
            </a:r>
          </a:p>
          <a:p>
            <a:pPr eaLnBrk="1" hangingPunct="1">
              <a:spcBef>
                <a:spcPct val="0"/>
              </a:spcBef>
              <a:buFontTx/>
              <a:buNone/>
            </a:pPr>
            <a:r>
              <a:rPr lang="en-US" altLang="en-US" sz="1800" dirty="0"/>
              <a:t>Nauru</a:t>
            </a:r>
          </a:p>
          <a:p>
            <a:pPr eaLnBrk="1" hangingPunct="1">
              <a:spcBef>
                <a:spcPct val="0"/>
              </a:spcBef>
              <a:buFontTx/>
              <a:buNone/>
            </a:pPr>
            <a:r>
              <a:rPr lang="en-US" altLang="en-US" sz="1800" dirty="0"/>
              <a:t>Nepal</a:t>
            </a:r>
          </a:p>
          <a:p>
            <a:pPr eaLnBrk="1" hangingPunct="1">
              <a:spcBef>
                <a:spcPct val="0"/>
              </a:spcBef>
              <a:buFontTx/>
              <a:buNone/>
            </a:pPr>
            <a:r>
              <a:rPr lang="en-US" altLang="en-US" sz="1800" dirty="0"/>
              <a:t>Pakistan</a:t>
            </a:r>
          </a:p>
          <a:p>
            <a:pPr eaLnBrk="1" hangingPunct="1">
              <a:spcBef>
                <a:spcPct val="0"/>
              </a:spcBef>
              <a:buFontTx/>
              <a:buNone/>
            </a:pPr>
            <a:r>
              <a:rPr lang="en-US" altLang="en-US" sz="1800" dirty="0"/>
              <a:t>Palau</a:t>
            </a:r>
          </a:p>
          <a:p>
            <a:pPr eaLnBrk="1" hangingPunct="1">
              <a:spcBef>
                <a:spcPct val="0"/>
              </a:spcBef>
              <a:buFontTx/>
              <a:buNone/>
            </a:pPr>
            <a:r>
              <a:rPr lang="en-US" altLang="en-US" sz="1800" dirty="0"/>
              <a:t>Paraguay</a:t>
            </a:r>
          </a:p>
          <a:p>
            <a:pPr eaLnBrk="1" hangingPunct="1">
              <a:spcBef>
                <a:spcPct val="0"/>
              </a:spcBef>
              <a:buFontTx/>
              <a:buNone/>
            </a:pPr>
            <a:r>
              <a:rPr lang="en-US" altLang="en-US" sz="1800" dirty="0"/>
              <a:t>Samoa</a:t>
            </a:r>
          </a:p>
          <a:p>
            <a:pPr eaLnBrk="1" hangingPunct="1">
              <a:spcBef>
                <a:spcPct val="0"/>
              </a:spcBef>
              <a:buFontTx/>
              <a:buNone/>
            </a:pPr>
            <a:r>
              <a:rPr lang="en-US" altLang="en-US" sz="1800" dirty="0"/>
              <a:t>Solomon Islands</a:t>
            </a:r>
          </a:p>
        </p:txBody>
      </p:sp>
      <p:sp>
        <p:nvSpPr>
          <p:cNvPr id="9221" name="Text Box 5"/>
          <p:cNvSpPr txBox="1">
            <a:spLocks noChangeArrowheads="1"/>
          </p:cNvSpPr>
          <p:nvPr/>
        </p:nvSpPr>
        <p:spPr bwMode="auto">
          <a:xfrm>
            <a:off x="6672822" y="1433618"/>
            <a:ext cx="24479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dirty="0"/>
              <a:t>Somalia</a:t>
            </a:r>
          </a:p>
          <a:p>
            <a:pPr eaLnBrk="1" hangingPunct="1">
              <a:spcBef>
                <a:spcPct val="0"/>
              </a:spcBef>
              <a:buFontTx/>
              <a:buNone/>
            </a:pPr>
            <a:r>
              <a:rPr lang="en-US" altLang="en-US" sz="1800" dirty="0"/>
              <a:t>South Sudan</a:t>
            </a:r>
          </a:p>
          <a:p>
            <a:pPr eaLnBrk="1" hangingPunct="1">
              <a:spcBef>
                <a:spcPct val="0"/>
              </a:spcBef>
              <a:buFontTx/>
              <a:buNone/>
            </a:pPr>
            <a:r>
              <a:rPr lang="en-US" altLang="en-US" sz="1800" dirty="0"/>
              <a:t>Suriname</a:t>
            </a:r>
          </a:p>
          <a:p>
            <a:pPr eaLnBrk="1" hangingPunct="1">
              <a:spcBef>
                <a:spcPct val="0"/>
              </a:spcBef>
              <a:buFontTx/>
              <a:buNone/>
            </a:pPr>
            <a:r>
              <a:rPr lang="en-US" altLang="en-US" sz="1800" dirty="0"/>
              <a:t>Timor-Leste</a:t>
            </a:r>
          </a:p>
          <a:p>
            <a:pPr eaLnBrk="1" hangingPunct="1">
              <a:spcBef>
                <a:spcPct val="0"/>
              </a:spcBef>
              <a:buFontTx/>
              <a:buNone/>
            </a:pPr>
            <a:r>
              <a:rPr lang="en-US" altLang="en-US" sz="1800" dirty="0"/>
              <a:t>Tonga</a:t>
            </a:r>
          </a:p>
          <a:p>
            <a:pPr eaLnBrk="1" hangingPunct="1">
              <a:spcBef>
                <a:spcPct val="0"/>
              </a:spcBef>
              <a:buFontTx/>
              <a:buNone/>
            </a:pPr>
            <a:r>
              <a:rPr lang="en-US" altLang="en-US" sz="1800" dirty="0"/>
              <a:t>Tuvalu</a:t>
            </a:r>
          </a:p>
          <a:p>
            <a:pPr eaLnBrk="1" hangingPunct="1">
              <a:spcBef>
                <a:spcPct val="0"/>
              </a:spcBef>
              <a:buFontTx/>
              <a:buNone/>
            </a:pPr>
            <a:r>
              <a:rPr lang="en-US" altLang="en-US" sz="1800" dirty="0"/>
              <a:t>Uruguay</a:t>
            </a:r>
          </a:p>
          <a:p>
            <a:pPr eaLnBrk="1" hangingPunct="1">
              <a:spcBef>
                <a:spcPct val="0"/>
              </a:spcBef>
              <a:buFontTx/>
              <a:buNone/>
            </a:pPr>
            <a:r>
              <a:rPr lang="en-US" altLang="en-US" sz="1800" dirty="0"/>
              <a:t>Vanuatu</a:t>
            </a:r>
          </a:p>
          <a:p>
            <a:pPr eaLnBrk="1" hangingPunct="1">
              <a:spcBef>
                <a:spcPct val="0"/>
              </a:spcBef>
              <a:buFontTx/>
              <a:buNone/>
            </a:pPr>
            <a:r>
              <a:rPr lang="en-US" altLang="en-US" sz="1800" dirty="0"/>
              <a:t>Venezuela</a:t>
            </a:r>
          </a:p>
          <a:p>
            <a:pPr eaLnBrk="1" hangingPunct="1">
              <a:spcBef>
                <a:spcPct val="0"/>
              </a:spcBef>
              <a:buFontTx/>
              <a:buNone/>
            </a:pPr>
            <a:r>
              <a:rPr lang="en-US" altLang="en-US" sz="1800" dirty="0"/>
              <a:t>Yemen</a:t>
            </a:r>
          </a:p>
          <a:p>
            <a:pPr eaLnBrk="1" hangingPunct="1">
              <a:spcBef>
                <a:spcPct val="0"/>
              </a:spcBef>
              <a:buFontTx/>
              <a:buNone/>
            </a:pPr>
            <a:endParaRPr lang="en-US" altLang="en-US" sz="1800" dirty="0"/>
          </a:p>
          <a:p>
            <a:pPr eaLnBrk="1" hangingPunct="1">
              <a:spcBef>
                <a:spcPct val="0"/>
              </a:spcBef>
              <a:buFontTx/>
              <a:buNone/>
            </a:pPr>
            <a:r>
              <a:rPr lang="en-US" altLang="en-US" sz="1800" dirty="0"/>
              <a:t>(45)</a:t>
            </a:r>
          </a:p>
        </p:txBody>
      </p:sp>
    </p:spTree>
    <p:extLst>
      <p:ext uri="{BB962C8B-B14F-4D97-AF65-F5344CB8AC3E}">
        <p14:creationId xmlns:p14="http://schemas.microsoft.com/office/powerpoint/2010/main" val="115323132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152400" y="304800"/>
            <a:ext cx="9220200" cy="609600"/>
          </a:xfrm>
        </p:spPr>
        <p:txBody>
          <a:bodyPr/>
          <a:lstStyle/>
          <a:p>
            <a:r>
              <a:rPr lang="en-US" dirty="0" smtClean="0">
                <a:latin typeface="Arial" charset="0"/>
                <a:cs typeface="Arial" charset="0"/>
              </a:rPr>
              <a:t>	 </a:t>
            </a:r>
            <a:r>
              <a:rPr lang="en-US" sz="3000" dirty="0" smtClean="0"/>
              <a:t>TAPPE FONDAMENTALI: 1883 - 2013 </a:t>
            </a:r>
            <a:endParaRPr lang="en-US" sz="3000" dirty="0">
              <a:solidFill>
                <a:srgbClr val="002060"/>
              </a:solidFill>
              <a:latin typeface="Arial" charset="0"/>
              <a:cs typeface="Arial" charset="0"/>
            </a:endParaRPr>
          </a:p>
        </p:txBody>
      </p:sp>
      <p:cxnSp>
        <p:nvCxnSpPr>
          <p:cNvPr id="27" name="Connecteur droit avec flèche 26"/>
          <p:cNvCxnSpPr/>
          <p:nvPr/>
        </p:nvCxnSpPr>
        <p:spPr bwMode="auto">
          <a:xfrm flipH="1">
            <a:off x="211138" y="1371600"/>
            <a:ext cx="7772400" cy="4648200"/>
          </a:xfrm>
          <a:prstGeom prst="straightConnector1">
            <a:avLst/>
          </a:prstGeom>
          <a:ln>
            <a:solidFill>
              <a:srgbClr val="333399"/>
            </a:solidFill>
          </a:ln>
          <a:extLst/>
        </p:spPr>
        <p:style>
          <a:lnRef idx="1">
            <a:schemeClr val="accent1"/>
          </a:lnRef>
          <a:fillRef idx="0">
            <a:schemeClr val="accent1"/>
          </a:fillRef>
          <a:effectRef idx="0">
            <a:schemeClr val="accent1"/>
          </a:effectRef>
          <a:fontRef idx="minor">
            <a:schemeClr val="tx1"/>
          </a:fontRef>
        </p:style>
      </p:cxnSp>
      <p:sp>
        <p:nvSpPr>
          <p:cNvPr id="5124" name="Décision 34"/>
          <p:cNvSpPr>
            <a:spLocks noChangeArrowheads="1"/>
          </p:cNvSpPr>
          <p:nvPr/>
        </p:nvSpPr>
        <p:spPr bwMode="auto">
          <a:xfrm>
            <a:off x="4419600" y="3124200"/>
            <a:ext cx="838200" cy="701675"/>
          </a:xfrm>
          <a:prstGeom prst="flowChartDecisi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1700" dirty="0">
              <a:solidFill>
                <a:srgbClr val="000000"/>
              </a:solidFill>
            </a:endParaRPr>
          </a:p>
        </p:txBody>
      </p:sp>
      <p:sp>
        <p:nvSpPr>
          <p:cNvPr id="5125" name="Connecteur 40"/>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5126" name="Connecteur 41"/>
          <p:cNvSpPr>
            <a:spLocks noChangeArrowheads="1"/>
          </p:cNvSpPr>
          <p:nvPr/>
        </p:nvSpPr>
        <p:spPr bwMode="auto">
          <a:xfrm>
            <a:off x="4343400" y="3200400"/>
            <a:ext cx="457200" cy="457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endParaRPr lang="fr-FR" sz="2400" dirty="0">
              <a:solidFill>
                <a:srgbClr val="000000"/>
              </a:solidFill>
            </a:endParaRPr>
          </a:p>
        </p:txBody>
      </p:sp>
      <p:sp>
        <p:nvSpPr>
          <p:cNvPr id="44" name="AutoShape 27">
            <a:hlinkClick r:id="" action="ppaction://noaction" highlightClick="1"/>
          </p:cNvPr>
          <p:cNvSpPr>
            <a:spLocks noChangeArrowheads="1"/>
          </p:cNvSpPr>
          <p:nvPr/>
        </p:nvSpPr>
        <p:spPr bwMode="auto">
          <a:xfrm flipH="1">
            <a:off x="152400" y="5943600"/>
            <a:ext cx="228600" cy="152400"/>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6" name="AutoShape 27">
            <a:hlinkClick r:id="" action="ppaction://noaction" highlightClick="1"/>
          </p:cNvPr>
          <p:cNvSpPr>
            <a:spLocks noChangeArrowheads="1"/>
          </p:cNvSpPr>
          <p:nvPr/>
        </p:nvSpPr>
        <p:spPr bwMode="auto">
          <a:xfrm flipH="1">
            <a:off x="685800" y="56388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7" name="AutoShape 27">
            <a:hlinkClick r:id="" action="ppaction://noaction" highlightClick="1"/>
          </p:cNvPr>
          <p:cNvSpPr>
            <a:spLocks noChangeArrowheads="1"/>
          </p:cNvSpPr>
          <p:nvPr/>
        </p:nvSpPr>
        <p:spPr bwMode="auto">
          <a:xfrm flipH="1">
            <a:off x="1676400" y="4953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8" name="AutoShape 27">
            <a:hlinkClick r:id="" action="ppaction://noaction" highlightClick="1"/>
          </p:cNvPr>
          <p:cNvSpPr>
            <a:spLocks noChangeArrowheads="1"/>
          </p:cNvSpPr>
          <p:nvPr/>
        </p:nvSpPr>
        <p:spPr bwMode="auto">
          <a:xfrm flipH="1">
            <a:off x="6934200" y="-1143000"/>
            <a:ext cx="304800" cy="103187"/>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49" name="AutoShape 27">
            <a:hlinkClick r:id="" action="ppaction://noaction" highlightClick="1"/>
          </p:cNvPr>
          <p:cNvSpPr>
            <a:spLocks noChangeArrowheads="1"/>
          </p:cNvSpPr>
          <p:nvPr/>
        </p:nvSpPr>
        <p:spPr bwMode="auto">
          <a:xfrm flipH="1">
            <a:off x="4274136" y="33885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0" name="AutoShape 27">
            <a:hlinkClick r:id="" action="ppaction://noaction" highlightClick="1"/>
          </p:cNvPr>
          <p:cNvSpPr>
            <a:spLocks noChangeArrowheads="1"/>
          </p:cNvSpPr>
          <p:nvPr/>
        </p:nvSpPr>
        <p:spPr bwMode="auto">
          <a:xfrm flipH="1">
            <a:off x="3648557" y="370978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 name="AutoShape 27">
            <a:hlinkClick r:id="" action="ppaction://noaction" highlightClick="1"/>
          </p:cNvPr>
          <p:cNvSpPr>
            <a:spLocks noChangeArrowheads="1"/>
          </p:cNvSpPr>
          <p:nvPr/>
        </p:nvSpPr>
        <p:spPr bwMode="auto">
          <a:xfrm flipH="1">
            <a:off x="3200400" y="4038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2" name="AutoShape 27">
            <a:hlinkClick r:id="" action="ppaction://noaction" highlightClick="1"/>
          </p:cNvPr>
          <p:cNvSpPr>
            <a:spLocks noChangeArrowheads="1"/>
          </p:cNvSpPr>
          <p:nvPr/>
        </p:nvSpPr>
        <p:spPr bwMode="auto">
          <a:xfrm>
            <a:off x="1066800" y="53340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3" name="AutoShape 27">
            <a:hlinkClick r:id="" action="ppaction://noaction" highlightClick="1"/>
          </p:cNvPr>
          <p:cNvSpPr>
            <a:spLocks noChangeArrowheads="1"/>
          </p:cNvSpPr>
          <p:nvPr/>
        </p:nvSpPr>
        <p:spPr bwMode="auto">
          <a:xfrm flipH="1">
            <a:off x="4762500" y="31227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4" name="AutoShape 27">
            <a:hlinkClick r:id="" action="ppaction://noaction" highlightClick="1"/>
          </p:cNvPr>
          <p:cNvSpPr>
            <a:spLocks noChangeArrowheads="1"/>
          </p:cNvSpPr>
          <p:nvPr/>
        </p:nvSpPr>
        <p:spPr bwMode="auto">
          <a:xfrm flipH="1">
            <a:off x="2667000" y="44196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5" name="AutoShape 27">
            <a:hlinkClick r:id="" action="ppaction://noaction" highlightClick="1"/>
          </p:cNvPr>
          <p:cNvSpPr>
            <a:spLocks noChangeArrowheads="1"/>
          </p:cNvSpPr>
          <p:nvPr/>
        </p:nvSpPr>
        <p:spPr bwMode="auto">
          <a:xfrm flipH="1">
            <a:off x="2209800" y="4648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6" name="AutoShape 27">
            <a:hlinkClick r:id="" action="ppaction://noaction" highlightClick="1"/>
          </p:cNvPr>
          <p:cNvSpPr>
            <a:spLocks noChangeArrowheads="1"/>
          </p:cNvSpPr>
          <p:nvPr/>
        </p:nvSpPr>
        <p:spPr bwMode="auto">
          <a:xfrm flipH="1">
            <a:off x="5943600" y="2397919"/>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39" name="ZoneTexte 57"/>
          <p:cNvSpPr txBox="1">
            <a:spLocks noChangeArrowheads="1"/>
          </p:cNvSpPr>
          <p:nvPr/>
        </p:nvSpPr>
        <p:spPr bwMode="auto">
          <a:xfrm rot="161780">
            <a:off x="-92075" y="5502275"/>
            <a:ext cx="6810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1883 </a:t>
            </a:r>
          </a:p>
        </p:txBody>
      </p:sp>
      <p:sp>
        <p:nvSpPr>
          <p:cNvPr id="5140" name="ZoneTexte 58"/>
          <p:cNvSpPr txBox="1">
            <a:spLocks noChangeArrowheads="1"/>
          </p:cNvSpPr>
          <p:nvPr/>
        </p:nvSpPr>
        <p:spPr bwMode="auto">
          <a:xfrm>
            <a:off x="228600" y="5257800"/>
            <a:ext cx="99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1886</a:t>
            </a:r>
          </a:p>
        </p:txBody>
      </p:sp>
      <p:sp>
        <p:nvSpPr>
          <p:cNvPr id="5141" name="ZoneTexte 59"/>
          <p:cNvSpPr txBox="1">
            <a:spLocks noChangeArrowheads="1"/>
          </p:cNvSpPr>
          <p:nvPr/>
        </p:nvSpPr>
        <p:spPr bwMode="auto">
          <a:xfrm>
            <a:off x="609600" y="5029200"/>
            <a:ext cx="838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1891</a:t>
            </a:r>
          </a:p>
        </p:txBody>
      </p:sp>
      <p:sp>
        <p:nvSpPr>
          <p:cNvPr id="5142" name="ZoneTexte 61"/>
          <p:cNvSpPr txBox="1">
            <a:spLocks noChangeArrowheads="1"/>
          </p:cNvSpPr>
          <p:nvPr/>
        </p:nvSpPr>
        <p:spPr bwMode="auto">
          <a:xfrm>
            <a:off x="1066800" y="47244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1893</a:t>
            </a:r>
          </a:p>
        </p:txBody>
      </p:sp>
      <p:sp>
        <p:nvSpPr>
          <p:cNvPr id="5143" name="ZoneTexte 65"/>
          <p:cNvSpPr txBox="1">
            <a:spLocks noChangeArrowheads="1"/>
          </p:cNvSpPr>
          <p:nvPr/>
        </p:nvSpPr>
        <p:spPr bwMode="auto">
          <a:xfrm>
            <a:off x="1524000" y="44196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1925</a:t>
            </a:r>
          </a:p>
        </p:txBody>
      </p:sp>
      <p:sp>
        <p:nvSpPr>
          <p:cNvPr id="5144" name="ZoneTexte 66"/>
          <p:cNvSpPr txBox="1">
            <a:spLocks noChangeArrowheads="1"/>
          </p:cNvSpPr>
          <p:nvPr/>
        </p:nvSpPr>
        <p:spPr bwMode="auto">
          <a:xfrm>
            <a:off x="2133600" y="4114800"/>
            <a:ext cx="685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1960</a:t>
            </a:r>
          </a:p>
        </p:txBody>
      </p:sp>
      <p:sp>
        <p:nvSpPr>
          <p:cNvPr id="5145" name="ZoneTexte 67"/>
          <p:cNvSpPr txBox="1">
            <a:spLocks noChangeArrowheads="1"/>
          </p:cNvSpPr>
          <p:nvPr/>
        </p:nvSpPr>
        <p:spPr bwMode="auto">
          <a:xfrm>
            <a:off x="2590800" y="38862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1967</a:t>
            </a:r>
          </a:p>
        </p:txBody>
      </p:sp>
      <p:sp>
        <p:nvSpPr>
          <p:cNvPr id="5146" name="ZoneTexte 69"/>
          <p:cNvSpPr txBox="1">
            <a:spLocks noChangeArrowheads="1"/>
          </p:cNvSpPr>
          <p:nvPr/>
        </p:nvSpPr>
        <p:spPr bwMode="auto">
          <a:xfrm>
            <a:off x="3034506" y="362247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1970</a:t>
            </a:r>
          </a:p>
        </p:txBody>
      </p:sp>
      <p:sp>
        <p:nvSpPr>
          <p:cNvPr id="5147" name="ZoneTexte 70"/>
          <p:cNvSpPr txBox="1">
            <a:spLocks noChangeArrowheads="1"/>
          </p:cNvSpPr>
          <p:nvPr/>
        </p:nvSpPr>
        <p:spPr bwMode="auto">
          <a:xfrm>
            <a:off x="3614074" y="3251992"/>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1989</a:t>
            </a:r>
          </a:p>
        </p:txBody>
      </p:sp>
      <p:sp>
        <p:nvSpPr>
          <p:cNvPr id="5148" name="ZoneTexte 71"/>
          <p:cNvSpPr txBox="1">
            <a:spLocks noChangeArrowheads="1"/>
          </p:cNvSpPr>
          <p:nvPr/>
        </p:nvSpPr>
        <p:spPr bwMode="auto">
          <a:xfrm>
            <a:off x="4097338" y="2858464"/>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1996</a:t>
            </a:r>
          </a:p>
        </p:txBody>
      </p:sp>
      <p:sp>
        <p:nvSpPr>
          <p:cNvPr id="5149" name="ZoneTexte 72"/>
          <p:cNvSpPr txBox="1">
            <a:spLocks noChangeArrowheads="1"/>
          </p:cNvSpPr>
          <p:nvPr/>
        </p:nvSpPr>
        <p:spPr bwMode="auto">
          <a:xfrm>
            <a:off x="4720662" y="2582757"/>
            <a:ext cx="84835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smtClean="0">
                <a:solidFill>
                  <a:srgbClr val="000000"/>
                </a:solidFill>
              </a:rPr>
              <a:t>2000</a:t>
            </a:r>
            <a:endParaRPr lang="fr-FR" sz="1700" b="1" dirty="0">
              <a:solidFill>
                <a:srgbClr val="000000"/>
              </a:solidFill>
            </a:endParaRPr>
          </a:p>
        </p:txBody>
      </p:sp>
      <p:sp>
        <p:nvSpPr>
          <p:cNvPr id="74" name="AutoShape 27">
            <a:hlinkClick r:id="" action="ppaction://noaction" highlightClick="1"/>
          </p:cNvPr>
          <p:cNvSpPr>
            <a:spLocks noChangeArrowheads="1"/>
          </p:cNvSpPr>
          <p:nvPr/>
        </p:nvSpPr>
        <p:spPr bwMode="auto">
          <a:xfrm flipH="1">
            <a:off x="6553200" y="1981200"/>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51" name="ZoneTexte 74"/>
          <p:cNvSpPr txBox="1">
            <a:spLocks noChangeArrowheads="1"/>
          </p:cNvSpPr>
          <p:nvPr/>
        </p:nvSpPr>
        <p:spPr bwMode="auto">
          <a:xfrm>
            <a:off x="5867400" y="1905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2012</a:t>
            </a:r>
          </a:p>
        </p:txBody>
      </p:sp>
      <p:sp>
        <p:nvSpPr>
          <p:cNvPr id="5152" name="ZoneTexte 75"/>
          <p:cNvSpPr txBox="1">
            <a:spLocks noChangeArrowheads="1"/>
          </p:cNvSpPr>
          <p:nvPr/>
        </p:nvSpPr>
        <p:spPr bwMode="auto">
          <a:xfrm rot="10800000" flipV="1">
            <a:off x="0" y="6141343"/>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PARIS CONVENTION</a:t>
            </a:r>
          </a:p>
        </p:txBody>
      </p:sp>
      <p:sp>
        <p:nvSpPr>
          <p:cNvPr id="5153" name="ZoneTexte 76"/>
          <p:cNvSpPr txBox="1">
            <a:spLocks noChangeArrowheads="1"/>
          </p:cNvSpPr>
          <p:nvPr/>
        </p:nvSpPr>
        <p:spPr bwMode="auto">
          <a:xfrm>
            <a:off x="901700" y="5735638"/>
            <a:ext cx="2422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BERNE  CONVENTION</a:t>
            </a:r>
          </a:p>
        </p:txBody>
      </p:sp>
      <p:sp>
        <p:nvSpPr>
          <p:cNvPr id="5154" name="ZoneTexte 78"/>
          <p:cNvSpPr txBox="1">
            <a:spLocks noChangeArrowheads="1"/>
          </p:cNvSpPr>
          <p:nvPr/>
        </p:nvSpPr>
        <p:spPr bwMode="auto">
          <a:xfrm>
            <a:off x="1295400" y="5410200"/>
            <a:ext cx="3182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MADRID AGREEMENT</a:t>
            </a:r>
            <a:r>
              <a:rPr lang="fr-FR" sz="1400" b="1" dirty="0">
                <a:solidFill>
                  <a:srgbClr val="000000"/>
                </a:solidFill>
              </a:rPr>
              <a:t>  </a:t>
            </a:r>
          </a:p>
        </p:txBody>
      </p:sp>
      <p:sp>
        <p:nvSpPr>
          <p:cNvPr id="5155" name="ZoneTexte 79"/>
          <p:cNvSpPr txBox="1">
            <a:spLocks noChangeArrowheads="1"/>
          </p:cNvSpPr>
          <p:nvPr/>
        </p:nvSpPr>
        <p:spPr bwMode="auto">
          <a:xfrm>
            <a:off x="1981200" y="5029200"/>
            <a:ext cx="1557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a:t>
            </a:r>
            <a:r>
              <a:rPr lang="fr-FR" sz="1700" dirty="0">
                <a:solidFill>
                  <a:srgbClr val="000000"/>
                </a:solidFill>
              </a:rPr>
              <a:t> </a:t>
            </a:r>
          </a:p>
        </p:txBody>
      </p:sp>
      <p:sp>
        <p:nvSpPr>
          <p:cNvPr id="5156" name="ZoneTexte 81"/>
          <p:cNvSpPr txBox="1">
            <a:spLocks noChangeArrowheads="1"/>
          </p:cNvSpPr>
          <p:nvPr/>
        </p:nvSpPr>
        <p:spPr bwMode="auto">
          <a:xfrm>
            <a:off x="2420937" y="4789573"/>
            <a:ext cx="2608263"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HAGUE AGREEMENT</a:t>
            </a:r>
          </a:p>
          <a:p>
            <a:pPr eaLnBrk="1" fontAlgn="base" hangingPunct="1">
              <a:spcBef>
                <a:spcPct val="50000"/>
              </a:spcBef>
              <a:spcAft>
                <a:spcPct val="0"/>
              </a:spcAft>
            </a:pPr>
            <a:endParaRPr lang="fr-FR" sz="1700" dirty="0">
              <a:solidFill>
                <a:srgbClr val="000000"/>
              </a:solidFill>
            </a:endParaRPr>
          </a:p>
        </p:txBody>
      </p:sp>
      <p:sp>
        <p:nvSpPr>
          <p:cNvPr id="5157" name="ZoneTexte 82"/>
          <p:cNvSpPr txBox="1">
            <a:spLocks noChangeArrowheads="1"/>
          </p:cNvSpPr>
          <p:nvPr/>
        </p:nvSpPr>
        <p:spPr bwMode="auto">
          <a:xfrm>
            <a:off x="2971800" y="4465836"/>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BIRPI MOVES TO GENEVA </a:t>
            </a:r>
          </a:p>
        </p:txBody>
      </p:sp>
      <p:sp>
        <p:nvSpPr>
          <p:cNvPr id="5158" name="ZoneTexte 83"/>
          <p:cNvSpPr txBox="1">
            <a:spLocks noChangeArrowheads="1"/>
          </p:cNvSpPr>
          <p:nvPr/>
        </p:nvSpPr>
        <p:spPr bwMode="auto">
          <a:xfrm>
            <a:off x="3607904" y="4064099"/>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WIPO CONVENTION </a:t>
            </a:r>
          </a:p>
        </p:txBody>
      </p:sp>
      <p:sp>
        <p:nvSpPr>
          <p:cNvPr id="5159" name="ZoneTexte 84"/>
          <p:cNvSpPr txBox="1">
            <a:spLocks noChangeArrowheads="1"/>
          </p:cNvSpPr>
          <p:nvPr/>
        </p:nvSpPr>
        <p:spPr bwMode="auto">
          <a:xfrm>
            <a:off x="3960779" y="3709789"/>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PCT ESTABLISHED </a:t>
            </a:r>
          </a:p>
        </p:txBody>
      </p:sp>
      <p:sp>
        <p:nvSpPr>
          <p:cNvPr id="5160" name="ZoneTexte 87"/>
          <p:cNvSpPr txBox="1">
            <a:spLocks noChangeArrowheads="1"/>
          </p:cNvSpPr>
          <p:nvPr/>
        </p:nvSpPr>
        <p:spPr bwMode="auto">
          <a:xfrm>
            <a:off x="4572000" y="3414018"/>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MADRID PROTOCOL</a:t>
            </a:r>
          </a:p>
        </p:txBody>
      </p:sp>
      <p:sp>
        <p:nvSpPr>
          <p:cNvPr id="5161" name="ZoneTexte 93"/>
          <p:cNvSpPr txBox="1">
            <a:spLocks noChangeArrowheads="1"/>
          </p:cNvSpPr>
          <p:nvPr/>
        </p:nvSpPr>
        <p:spPr bwMode="auto">
          <a:xfrm>
            <a:off x="5067300" y="3056692"/>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b="1" dirty="0">
                <a:solidFill>
                  <a:srgbClr val="7030A0"/>
                </a:solidFill>
              </a:rPr>
              <a:t>INTERNET TREATIES </a:t>
            </a:r>
          </a:p>
        </p:txBody>
      </p:sp>
      <p:pic>
        <p:nvPicPr>
          <p:cNvPr id="95" name="Picture 36" descr="nonam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143000"/>
            <a:ext cx="2362200" cy="3044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AutoShape 27">
            <a:hlinkClick r:id="" action="ppaction://noaction" highlightClick="1"/>
          </p:cNvPr>
          <p:cNvSpPr>
            <a:spLocks noChangeArrowheads="1"/>
          </p:cNvSpPr>
          <p:nvPr/>
        </p:nvSpPr>
        <p:spPr bwMode="auto">
          <a:xfrm flipH="1">
            <a:off x="7250247" y="1584083"/>
            <a:ext cx="252413" cy="179388"/>
          </a:xfrm>
          <a:prstGeom prst="actionButtonBlank">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50000"/>
              </a:spcBef>
              <a:spcAft>
                <a:spcPct val="0"/>
              </a:spcAft>
              <a:defRPr/>
            </a:pPr>
            <a:endParaRPr lang="es-ES_tradnl" sz="2400" dirty="0">
              <a:solidFill>
                <a:srgbClr val="000000"/>
              </a:solidFill>
            </a:endParaRPr>
          </a:p>
        </p:txBody>
      </p:sp>
      <p:sp>
        <p:nvSpPr>
          <p:cNvPr id="5164" name="ZoneTexte 98"/>
          <p:cNvSpPr txBox="1">
            <a:spLocks noChangeArrowheads="1"/>
          </p:cNvSpPr>
          <p:nvPr/>
        </p:nvSpPr>
        <p:spPr bwMode="auto">
          <a:xfrm>
            <a:off x="6274455" y="2454724"/>
            <a:ext cx="1431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smtClean="0">
                <a:solidFill>
                  <a:srgbClr val="000000"/>
                </a:solidFill>
              </a:rPr>
              <a:t>STLT</a:t>
            </a:r>
            <a:endParaRPr lang="fr-FR" sz="1400" dirty="0">
              <a:solidFill>
                <a:srgbClr val="000000"/>
              </a:solidFill>
            </a:endParaRPr>
          </a:p>
        </p:txBody>
      </p:sp>
      <p:sp>
        <p:nvSpPr>
          <p:cNvPr id="5165" name="ZoneTexte 100"/>
          <p:cNvSpPr txBox="1">
            <a:spLocks noChangeArrowheads="1"/>
          </p:cNvSpPr>
          <p:nvPr/>
        </p:nvSpPr>
        <p:spPr bwMode="auto">
          <a:xfrm>
            <a:off x="6629400" y="2133600"/>
            <a:ext cx="209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400" dirty="0">
                <a:solidFill>
                  <a:srgbClr val="000000"/>
                </a:solidFill>
              </a:rPr>
              <a:t>BEIJING TREATY </a:t>
            </a:r>
          </a:p>
        </p:txBody>
      </p:sp>
      <p:sp>
        <p:nvSpPr>
          <p:cNvPr id="5166" name="ZoneTexte 103"/>
          <p:cNvSpPr txBox="1">
            <a:spLocks noChangeArrowheads="1"/>
          </p:cNvSpPr>
          <p:nvPr/>
        </p:nvSpPr>
        <p:spPr bwMode="auto">
          <a:xfrm>
            <a:off x="6503504" y="1482792"/>
            <a:ext cx="889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b="1" dirty="0">
                <a:solidFill>
                  <a:srgbClr val="000000"/>
                </a:solidFill>
              </a:rPr>
              <a:t>2013 </a:t>
            </a:r>
          </a:p>
        </p:txBody>
      </p:sp>
      <p:sp>
        <p:nvSpPr>
          <p:cNvPr id="5167" name="ZoneTexte 104"/>
          <p:cNvSpPr txBox="1">
            <a:spLocks noChangeArrowheads="1"/>
          </p:cNvSpPr>
          <p:nvPr/>
        </p:nvSpPr>
        <p:spPr bwMode="auto">
          <a:xfrm>
            <a:off x="7052468" y="1741696"/>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eaLnBrk="1" fontAlgn="base" hangingPunct="1">
              <a:spcBef>
                <a:spcPct val="50000"/>
              </a:spcBef>
              <a:spcAft>
                <a:spcPct val="0"/>
              </a:spcAft>
            </a:pPr>
            <a:r>
              <a:rPr lang="fr-FR" sz="1700" dirty="0">
                <a:solidFill>
                  <a:srgbClr val="000000"/>
                </a:solidFill>
              </a:rPr>
              <a:t>  </a:t>
            </a:r>
            <a:r>
              <a:rPr lang="fr-FR" sz="1400" dirty="0">
                <a:solidFill>
                  <a:srgbClr val="000000"/>
                </a:solidFill>
              </a:rPr>
              <a:t>MARRAKESH TREATY </a:t>
            </a:r>
          </a:p>
        </p:txBody>
      </p:sp>
      <p:pic>
        <p:nvPicPr>
          <p:cNvPr id="849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33343" y="2741507"/>
            <a:ext cx="268287"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15752" y="2736503"/>
            <a:ext cx="2079224" cy="307777"/>
          </a:xfrm>
          <a:prstGeom prst="rect">
            <a:avLst/>
          </a:prstGeom>
        </p:spPr>
        <p:txBody>
          <a:bodyPr wrap="none">
            <a:spAutoFit/>
          </a:bodyPr>
          <a:lstStyle/>
          <a:p>
            <a:pPr fontAlgn="base">
              <a:spcBef>
                <a:spcPct val="50000"/>
              </a:spcBef>
              <a:spcAft>
                <a:spcPct val="0"/>
              </a:spcAft>
            </a:pPr>
            <a:r>
              <a:rPr lang="en-US" sz="1400" b="1" dirty="0">
                <a:solidFill>
                  <a:srgbClr val="7030A0"/>
                </a:solidFill>
              </a:rPr>
              <a:t>PATENT LAW TREATY</a:t>
            </a:r>
          </a:p>
        </p:txBody>
      </p:sp>
      <p:sp>
        <p:nvSpPr>
          <p:cNvPr id="3" name="Rectangle 2"/>
          <p:cNvSpPr/>
          <p:nvPr/>
        </p:nvSpPr>
        <p:spPr>
          <a:xfrm>
            <a:off x="5277678" y="2247269"/>
            <a:ext cx="671979" cy="353943"/>
          </a:xfrm>
          <a:prstGeom prst="rect">
            <a:avLst/>
          </a:prstGeom>
        </p:spPr>
        <p:txBody>
          <a:bodyPr wrap="none">
            <a:spAutoFit/>
          </a:bodyPr>
          <a:lstStyle/>
          <a:p>
            <a:pPr fontAlgn="base">
              <a:spcBef>
                <a:spcPct val="50000"/>
              </a:spcBef>
              <a:spcAft>
                <a:spcPct val="0"/>
              </a:spcAft>
            </a:pPr>
            <a:r>
              <a:rPr lang="en-US" sz="1700" b="1" dirty="0">
                <a:solidFill>
                  <a:srgbClr val="000000"/>
                </a:solidFill>
              </a:rPr>
              <a:t>2006</a:t>
            </a:r>
          </a:p>
        </p:txBody>
      </p:sp>
    </p:spTree>
    <p:extLst>
      <p:ext uri="{BB962C8B-B14F-4D97-AF65-F5344CB8AC3E}">
        <p14:creationId xmlns:p14="http://schemas.microsoft.com/office/powerpoint/2010/main" val="132416138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0"/>
            <a:ext cx="8229600" cy="908050"/>
          </a:xfrm>
        </p:spPr>
        <p:txBody>
          <a:bodyPr/>
          <a:lstStyle/>
          <a:p>
            <a:pPr algn="ctr"/>
            <a:r>
              <a:rPr lang="en-US" altLang="en-US" sz="3000" dirty="0" smtClean="0">
                <a:solidFill>
                  <a:srgbClr val="002060"/>
                </a:solidFill>
              </a:rPr>
              <a:t>PCT APPLICATIONS</a:t>
            </a: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1385041750"/>
              </p:ext>
            </p:extLst>
          </p:nvPr>
        </p:nvGraphicFramePr>
        <p:xfrm>
          <a:off x="102394" y="184866"/>
          <a:ext cx="8686800" cy="6146800"/>
        </p:xfrm>
        <a:graphic>
          <a:graphicData uri="http://schemas.openxmlformats.org/presentationml/2006/ole">
            <mc:AlternateContent xmlns:mc="http://schemas.openxmlformats.org/markup-compatibility/2006">
              <mc:Choice xmlns:v="urn:schemas-microsoft-com:vml" Requires="v">
                <p:oleObj spid="_x0000_s4119"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102394" y="184866"/>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Text Box 4"/>
          <p:cNvSpPr txBox="1">
            <a:spLocks noChangeArrowheads="1"/>
          </p:cNvSpPr>
          <p:nvPr/>
        </p:nvSpPr>
        <p:spPr bwMode="auto">
          <a:xfrm>
            <a:off x="2124075" y="6165850"/>
            <a:ext cx="4643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a:ea typeface="ヒラギノ角ゴ Pro W3"/>
                <a:cs typeface="ヒラギノ角ゴ Pro W3"/>
              </a:rPr>
              <a:t>2013: 205,300 PCT applications (+5.1%)</a:t>
            </a:r>
          </a:p>
        </p:txBody>
      </p:sp>
    </p:spTree>
    <p:extLst>
      <p:ext uri="{BB962C8B-B14F-4D97-AF65-F5344CB8AC3E}">
        <p14:creationId xmlns:p14="http://schemas.microsoft.com/office/powerpoint/2010/main" val="2272235329"/>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extLst>
              <p:ext uri="{D42A27DB-BD31-4B8C-83A1-F6EECF244321}">
                <p14:modId xmlns:p14="http://schemas.microsoft.com/office/powerpoint/2010/main" val="3370726036"/>
              </p:ext>
            </p:extLst>
          </p:nvPr>
        </p:nvGraphicFramePr>
        <p:xfrm>
          <a:off x="-12093" y="1196752"/>
          <a:ext cx="9144000" cy="5114925"/>
        </p:xfrm>
        <a:graphic>
          <a:graphicData uri="http://schemas.openxmlformats.org/presentationml/2006/ole">
            <mc:AlternateContent xmlns:mc="http://schemas.openxmlformats.org/markup-compatibility/2006">
              <mc:Choice xmlns:v="urn:schemas-microsoft-com:vml" Requires="v">
                <p:oleObj spid="_x0000_s5143"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12093" y="1196752"/>
                        <a:ext cx="9144000" cy="5114925"/>
                      </a:xfrm>
                      <a:prstGeom prst="rect">
                        <a:avLst/>
                      </a:prstGeom>
                      <a:noFill/>
                      <a:ln>
                        <a:noFill/>
                      </a:ln>
                      <a:effectLst/>
                      <a:extLst/>
                    </p:spPr>
                  </p:pic>
                </p:oleObj>
              </mc:Fallback>
            </mc:AlternateContent>
          </a:graphicData>
        </a:graphic>
      </p:graphicFrame>
      <p:sp>
        <p:nvSpPr>
          <p:cNvPr id="12291" name="Rectangle 3"/>
          <p:cNvSpPr>
            <a:spLocks noChangeArrowheads="1"/>
          </p:cNvSpPr>
          <p:nvPr/>
        </p:nvSpPr>
        <p:spPr bwMode="auto">
          <a:xfrm>
            <a:off x="323528" y="-99392"/>
            <a:ext cx="871296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lgn="ctr">
              <a:lnSpc>
                <a:spcPct val="90000"/>
              </a:lnSpc>
              <a:spcBef>
                <a:spcPct val="0"/>
              </a:spcBef>
              <a:buFontTx/>
              <a:buNone/>
            </a:pPr>
            <a:r>
              <a:rPr lang="en-US" altLang="en-US" sz="2600" dirty="0" smtClean="0">
                <a:solidFill>
                  <a:srgbClr val="002060"/>
                </a:solidFill>
              </a:rPr>
              <a:t>INTERNATIONAL APPLICATIONS RECEIVED IN 2013 BY COUNTRY OF ORIGIN </a:t>
            </a:r>
            <a:endParaRPr lang="en-US" altLang="en-US" sz="2600" dirty="0">
              <a:solidFill>
                <a:srgbClr val="002060"/>
              </a:solidFill>
            </a:endParaRPr>
          </a:p>
        </p:txBody>
      </p:sp>
      <p:sp>
        <p:nvSpPr>
          <p:cNvPr id="12293"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12294"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5"/>
              </a:buBlip>
              <a:defRPr sz="2400">
                <a:solidFill>
                  <a:schemeClr val="tx1"/>
                </a:solidFill>
                <a:latin typeface="Arial" pitchFamily="34" charset="0"/>
                <a:cs typeface="Arial" pitchFamily="34" charset="0"/>
              </a:defRPr>
            </a:lvl4pPr>
            <a:lvl5pPr marL="2057400" indent="-22860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a:spcBef>
                <a:spcPct val="0"/>
              </a:spcBef>
              <a:buFontTx/>
              <a:buChar char="•"/>
            </a:pPr>
            <a:endParaRPr lang="en-US" altLang="en-US" sz="1800"/>
          </a:p>
        </p:txBody>
      </p:sp>
      <p:sp>
        <p:nvSpPr>
          <p:cNvPr id="12296"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FontTx/>
              <a:buNone/>
            </a:pPr>
            <a:r>
              <a:rPr lang="en-US" altLang="en-US" dirty="0"/>
              <a:t>CN: +15.6%</a:t>
            </a:r>
          </a:p>
          <a:p>
            <a:pPr>
              <a:spcBef>
                <a:spcPct val="50000"/>
              </a:spcBef>
              <a:buFontTx/>
              <a:buNone/>
            </a:pPr>
            <a:r>
              <a:rPr lang="en-US" altLang="en-US" dirty="0"/>
              <a:t>US: +10.8%</a:t>
            </a:r>
          </a:p>
          <a:p>
            <a:pPr>
              <a:spcBef>
                <a:spcPct val="50000"/>
              </a:spcBef>
              <a:buFontTx/>
              <a:buNone/>
            </a:pPr>
            <a:r>
              <a:rPr lang="en-US" altLang="en-US" dirty="0"/>
              <a:t>SE: +10.4%</a:t>
            </a:r>
          </a:p>
        </p:txBody>
      </p:sp>
    </p:spTree>
    <p:extLst>
      <p:ext uri="{BB962C8B-B14F-4D97-AF65-F5344CB8AC3E}">
        <p14:creationId xmlns:p14="http://schemas.microsoft.com/office/powerpoint/2010/main" val="11925399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036050" cy="444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3555" name="TextBox 1"/>
          <p:cNvSpPr txBox="1">
            <a:spLocks noChangeArrowheads="1"/>
          </p:cNvSpPr>
          <p:nvPr/>
        </p:nvSpPr>
        <p:spPr bwMode="auto">
          <a:xfrm>
            <a:off x="755576" y="188640"/>
            <a:ext cx="76328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algn="ctr" eaLnBrk="1" hangingPunct="1">
              <a:buNone/>
            </a:pPr>
            <a:r>
              <a:rPr lang="en-US" altLang="en-US" sz="3000" dirty="0" smtClean="0">
                <a:solidFill>
                  <a:srgbClr val="002060"/>
                </a:solidFill>
              </a:rPr>
              <a:t>MAIN PCT FILING COUNTRIES: 2013</a:t>
            </a:r>
            <a:endParaRPr lang="en-US" altLang="en-US" sz="3000" dirty="0">
              <a:solidFill>
                <a:srgbClr val="002060"/>
              </a:solidFill>
            </a:endParaRPr>
          </a:p>
        </p:txBody>
      </p:sp>
    </p:spTree>
    <p:extLst>
      <p:ext uri="{BB962C8B-B14F-4D97-AF65-F5344CB8AC3E}">
        <p14:creationId xmlns:p14="http://schemas.microsoft.com/office/powerpoint/2010/main" val="301208973"/>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57200" y="188640"/>
            <a:ext cx="8229600" cy="1143000"/>
          </a:xfrm>
        </p:spPr>
        <p:txBody>
          <a:bodyPr/>
          <a:lstStyle/>
          <a:p>
            <a:pPr algn="ctr" eaLnBrk="1" hangingPunct="1"/>
            <a:r>
              <a:rPr lang="en-US" altLang="en-US" sz="3000" dirty="0" smtClean="0">
                <a:solidFill>
                  <a:srgbClr val="002060"/>
                </a:solidFill>
              </a:rPr>
              <a:t>PARIS ROUTE VS. PCT NATIONAL PHASE</a:t>
            </a:r>
          </a:p>
        </p:txBody>
      </p:sp>
      <p:sp>
        <p:nvSpPr>
          <p:cNvPr id="14339"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1434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2035175"/>
            <a:ext cx="89281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50509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755576" y="1412776"/>
            <a:ext cx="8388423" cy="6092825"/>
          </a:xfrm>
        </p:spPr>
        <p:txBody>
          <a:bodyPr/>
          <a:lstStyle/>
          <a:p>
            <a:pPr>
              <a:lnSpc>
                <a:spcPct val="90000"/>
              </a:lnSpc>
              <a:spcBef>
                <a:spcPct val="10000"/>
              </a:spcBef>
              <a:buFontTx/>
              <a:buNone/>
            </a:pPr>
            <a:r>
              <a:rPr lang="en-US" altLang="en-US" sz="2000" dirty="0" smtClean="0"/>
              <a:t>The ISAs are the following 19 offices: </a:t>
            </a:r>
          </a:p>
          <a:p>
            <a:pPr>
              <a:lnSpc>
                <a:spcPct val="90000"/>
              </a:lnSpc>
              <a:spcBef>
                <a:spcPct val="10000"/>
              </a:spcBef>
              <a:buFontTx/>
              <a:buNone/>
            </a:pPr>
            <a:endParaRPr lang="en-US" altLang="en-US" sz="1100" dirty="0" smtClean="0"/>
          </a:p>
          <a:p>
            <a:pPr marL="3319463" lvl="1">
              <a:lnSpc>
                <a:spcPct val="90000"/>
              </a:lnSpc>
              <a:spcBef>
                <a:spcPct val="10000"/>
              </a:spcBef>
              <a:buFont typeface="Wingdings" pitchFamily="2" charset="2"/>
              <a:buNone/>
            </a:pPr>
            <a:r>
              <a:rPr lang="en-US" altLang="en-US" sz="1500" dirty="0" smtClean="0"/>
              <a:t>Australia</a:t>
            </a:r>
          </a:p>
          <a:p>
            <a:pPr marL="3319463" lvl="1">
              <a:lnSpc>
                <a:spcPct val="90000"/>
              </a:lnSpc>
              <a:spcBef>
                <a:spcPct val="10000"/>
              </a:spcBef>
              <a:buFont typeface="Wingdings" pitchFamily="2" charset="2"/>
              <a:buNone/>
            </a:pPr>
            <a:r>
              <a:rPr lang="en-US" altLang="en-US" sz="1500" dirty="0" smtClean="0"/>
              <a:t>Austria</a:t>
            </a:r>
          </a:p>
          <a:p>
            <a:pPr marL="3319463" lvl="1">
              <a:lnSpc>
                <a:spcPct val="90000"/>
              </a:lnSpc>
              <a:spcBef>
                <a:spcPct val="10000"/>
              </a:spcBef>
              <a:buFont typeface="Wingdings" pitchFamily="2" charset="2"/>
              <a:buNone/>
            </a:pPr>
            <a:r>
              <a:rPr lang="en-GB" altLang="en-US" sz="1500" dirty="0" smtClean="0"/>
              <a:t>Brazil</a:t>
            </a:r>
            <a:endParaRPr lang="en-US" altLang="en-US" sz="1500" dirty="0" smtClean="0"/>
          </a:p>
          <a:p>
            <a:pPr marL="3319463" lvl="1">
              <a:lnSpc>
                <a:spcPct val="90000"/>
              </a:lnSpc>
              <a:spcBef>
                <a:spcPct val="10000"/>
              </a:spcBef>
              <a:buFont typeface="Wingdings" pitchFamily="2" charset="2"/>
              <a:buNone/>
            </a:pPr>
            <a:r>
              <a:rPr lang="en-US" altLang="en-US" sz="1500" dirty="0" smtClean="0"/>
              <a:t>Canada</a:t>
            </a:r>
          </a:p>
          <a:p>
            <a:pPr marL="3319463" lvl="1">
              <a:lnSpc>
                <a:spcPct val="90000"/>
              </a:lnSpc>
              <a:spcBef>
                <a:spcPct val="10000"/>
              </a:spcBef>
              <a:buFont typeface="Wingdings" pitchFamily="2" charset="2"/>
              <a:buNone/>
            </a:pPr>
            <a:r>
              <a:rPr lang="en-US" altLang="en-US" sz="1500" dirty="0" smtClean="0"/>
              <a:t>Chile (not yet operating)</a:t>
            </a:r>
          </a:p>
          <a:p>
            <a:pPr marL="3319463" lvl="1">
              <a:lnSpc>
                <a:spcPct val="90000"/>
              </a:lnSpc>
              <a:spcBef>
                <a:spcPct val="10000"/>
              </a:spcBef>
              <a:buFont typeface="Wingdings" pitchFamily="2" charset="2"/>
              <a:buNone/>
            </a:pPr>
            <a:r>
              <a:rPr lang="en-US" altLang="en-US" sz="1500" dirty="0" smtClean="0"/>
              <a:t>China</a:t>
            </a:r>
          </a:p>
          <a:p>
            <a:pPr marL="3319463" lvl="1">
              <a:lnSpc>
                <a:spcPct val="90000"/>
              </a:lnSpc>
              <a:spcBef>
                <a:spcPct val="10000"/>
              </a:spcBef>
              <a:buFont typeface="Wingdings" pitchFamily="2" charset="2"/>
              <a:buNone/>
            </a:pPr>
            <a:r>
              <a:rPr lang="en-US" altLang="en-US" sz="1500" dirty="0" smtClean="0"/>
              <a:t>Egypt</a:t>
            </a:r>
          </a:p>
          <a:p>
            <a:pPr marL="3319463" lvl="1">
              <a:lnSpc>
                <a:spcPct val="90000"/>
              </a:lnSpc>
              <a:spcBef>
                <a:spcPct val="10000"/>
              </a:spcBef>
              <a:buFont typeface="Wingdings" pitchFamily="2" charset="2"/>
              <a:buNone/>
            </a:pPr>
            <a:r>
              <a:rPr lang="en-US" altLang="en-US" sz="1500" dirty="0" smtClean="0"/>
              <a:t>Finland</a:t>
            </a:r>
          </a:p>
          <a:p>
            <a:pPr marL="3319463" lvl="1">
              <a:lnSpc>
                <a:spcPct val="90000"/>
              </a:lnSpc>
              <a:spcBef>
                <a:spcPct val="10000"/>
              </a:spcBef>
              <a:buFont typeface="Wingdings" pitchFamily="2" charset="2"/>
              <a:buNone/>
            </a:pPr>
            <a:r>
              <a:rPr lang="en-US" altLang="en-US" sz="1500" dirty="0" smtClean="0"/>
              <a:t>India</a:t>
            </a:r>
          </a:p>
          <a:p>
            <a:pPr marL="3319463" lvl="1">
              <a:lnSpc>
                <a:spcPct val="90000"/>
              </a:lnSpc>
              <a:spcBef>
                <a:spcPct val="10000"/>
              </a:spcBef>
              <a:buFont typeface="Wingdings" pitchFamily="2" charset="2"/>
              <a:buNone/>
            </a:pPr>
            <a:r>
              <a:rPr lang="en-US" altLang="en-US" sz="1500" dirty="0" smtClean="0"/>
              <a:t>Israel</a:t>
            </a:r>
          </a:p>
          <a:p>
            <a:pPr marL="3319463" lvl="1">
              <a:lnSpc>
                <a:spcPct val="90000"/>
              </a:lnSpc>
              <a:spcBef>
                <a:spcPct val="10000"/>
              </a:spcBef>
              <a:buFont typeface="Wingdings" pitchFamily="2" charset="2"/>
              <a:buNone/>
            </a:pPr>
            <a:r>
              <a:rPr lang="en-US" altLang="en-US" sz="1500" dirty="0" smtClean="0"/>
              <a:t>Japan</a:t>
            </a:r>
          </a:p>
          <a:p>
            <a:pPr marL="3319463" lvl="1">
              <a:lnSpc>
                <a:spcPct val="90000"/>
              </a:lnSpc>
              <a:spcBef>
                <a:spcPct val="10000"/>
              </a:spcBef>
              <a:buFont typeface="Wingdings" pitchFamily="2" charset="2"/>
              <a:buNone/>
            </a:pPr>
            <a:r>
              <a:rPr lang="en-US" altLang="en-US" sz="1500" dirty="0" smtClean="0"/>
              <a:t>Republic of Korea</a:t>
            </a:r>
          </a:p>
          <a:p>
            <a:pPr marL="3319463" lvl="1">
              <a:lnSpc>
                <a:spcPct val="90000"/>
              </a:lnSpc>
              <a:spcBef>
                <a:spcPct val="10000"/>
              </a:spcBef>
              <a:buFont typeface="Wingdings" pitchFamily="2" charset="2"/>
              <a:buNone/>
            </a:pPr>
            <a:r>
              <a:rPr lang="en-US" altLang="en-US" sz="1500" dirty="0" smtClean="0"/>
              <a:t>Russian Federation</a:t>
            </a:r>
          </a:p>
          <a:p>
            <a:pPr marL="3319463" lvl="1">
              <a:lnSpc>
                <a:spcPct val="90000"/>
              </a:lnSpc>
              <a:spcBef>
                <a:spcPct val="10000"/>
              </a:spcBef>
              <a:buFont typeface="Wingdings" pitchFamily="2" charset="2"/>
              <a:buNone/>
            </a:pPr>
            <a:r>
              <a:rPr lang="en-US" altLang="en-US" sz="1500" dirty="0" smtClean="0"/>
              <a:t>Spain</a:t>
            </a:r>
          </a:p>
          <a:p>
            <a:pPr marL="3319463" lvl="1">
              <a:lnSpc>
                <a:spcPct val="90000"/>
              </a:lnSpc>
              <a:spcBef>
                <a:spcPct val="10000"/>
              </a:spcBef>
              <a:buFont typeface="Wingdings" pitchFamily="2" charset="2"/>
              <a:buNone/>
            </a:pPr>
            <a:r>
              <a:rPr lang="en-US" altLang="en-US" sz="1500" dirty="0" smtClean="0"/>
              <a:t>Sweden</a:t>
            </a:r>
          </a:p>
          <a:p>
            <a:pPr marL="3319463" lvl="1">
              <a:lnSpc>
                <a:spcPct val="90000"/>
              </a:lnSpc>
              <a:spcBef>
                <a:spcPct val="10000"/>
              </a:spcBef>
              <a:buFont typeface="Wingdings" pitchFamily="2" charset="2"/>
              <a:buNone/>
            </a:pPr>
            <a:r>
              <a:rPr lang="en-US" altLang="en-US" sz="1500" dirty="0" smtClean="0"/>
              <a:t>Ukraine (not yet operating)</a:t>
            </a:r>
          </a:p>
          <a:p>
            <a:pPr marL="3319463" lvl="1">
              <a:lnSpc>
                <a:spcPct val="90000"/>
              </a:lnSpc>
              <a:spcBef>
                <a:spcPct val="10000"/>
              </a:spcBef>
              <a:buFont typeface="Wingdings" pitchFamily="2" charset="2"/>
              <a:buNone/>
            </a:pPr>
            <a:r>
              <a:rPr lang="en-US" altLang="en-US" sz="1500" dirty="0" smtClean="0"/>
              <a:t>United States of America</a:t>
            </a:r>
          </a:p>
          <a:p>
            <a:pPr marL="3319463" lvl="1">
              <a:lnSpc>
                <a:spcPct val="90000"/>
              </a:lnSpc>
              <a:spcBef>
                <a:spcPct val="10000"/>
              </a:spcBef>
              <a:buFont typeface="Wingdings" pitchFamily="2" charset="2"/>
              <a:buNone/>
            </a:pPr>
            <a:r>
              <a:rPr lang="en-US" altLang="en-US" sz="1500" dirty="0" smtClean="0"/>
              <a:t>European Patent Office</a:t>
            </a:r>
          </a:p>
          <a:p>
            <a:pPr marL="3319463" lvl="1">
              <a:lnSpc>
                <a:spcPct val="90000"/>
              </a:lnSpc>
              <a:spcBef>
                <a:spcPct val="10000"/>
              </a:spcBef>
              <a:buFont typeface="Wingdings" pitchFamily="2" charset="2"/>
              <a:buNone/>
            </a:pPr>
            <a:r>
              <a:rPr lang="en-US" altLang="en-US" sz="1500" dirty="0" smtClean="0"/>
              <a:t>Nordic Patent Institute</a:t>
            </a:r>
          </a:p>
        </p:txBody>
      </p:sp>
      <p:sp>
        <p:nvSpPr>
          <p:cNvPr id="19459" name="Rectangle 3"/>
          <p:cNvSpPr>
            <a:spLocks noChangeArrowheads="1"/>
          </p:cNvSpPr>
          <p:nvPr/>
        </p:nvSpPr>
        <p:spPr bwMode="auto">
          <a:xfrm>
            <a:off x="596413" y="260648"/>
            <a:ext cx="8091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b="1" dirty="0">
                <a:solidFill>
                  <a:srgbClr val="002060"/>
                </a:solidFill>
                <a:ea typeface="ヒラギノ角ゴ Pro W3"/>
                <a:cs typeface="ヒラギノ角ゴ Pro W3"/>
              </a:rPr>
              <a:t> </a:t>
            </a:r>
            <a:r>
              <a:rPr lang="en-US" altLang="en-US" sz="2600" dirty="0" smtClean="0">
                <a:solidFill>
                  <a:srgbClr val="002060"/>
                </a:solidFill>
                <a:ea typeface="ヒラギノ角ゴ Pro W3"/>
                <a:cs typeface="ヒラギノ角ゴ Pro W3"/>
              </a:rPr>
              <a:t>PCT INTERNATIONAL SEARCHING AUTHORITIES</a:t>
            </a:r>
            <a:endParaRPr lang="en-US" altLang="en-US" sz="26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342638375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55576" y="376332"/>
            <a:ext cx="7772400" cy="553998"/>
          </a:xfrm>
        </p:spPr>
        <p:txBody>
          <a:bodyPr>
            <a:spAutoFit/>
          </a:bodyPr>
          <a:lstStyle/>
          <a:p>
            <a:pPr algn="ctr"/>
            <a:r>
              <a:rPr lang="en-GB" altLang="en-US" sz="3000" dirty="0" smtClean="0">
                <a:solidFill>
                  <a:srgbClr val="002060"/>
                </a:solidFill>
              </a:rPr>
              <a:t>TOP PCT APPLICANTS 2013</a:t>
            </a:r>
          </a:p>
        </p:txBody>
      </p:sp>
      <p:sp>
        <p:nvSpPr>
          <p:cNvPr id="15363" name="Rectangle 3"/>
          <p:cNvSpPr>
            <a:spLocks noChangeArrowheads="1"/>
          </p:cNvSpPr>
          <p:nvPr/>
        </p:nvSpPr>
        <p:spPr bwMode="auto">
          <a:xfrm>
            <a:off x="2771800" y="1405314"/>
            <a:ext cx="6624637"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2"/>
              </a:buBlip>
              <a:defRPr sz="2400">
                <a:solidFill>
                  <a:schemeClr val="tx1"/>
                </a:solidFill>
                <a:latin typeface="Arial" pitchFamily="34" charset="0"/>
                <a:cs typeface="Arial" pitchFamily="34" charset="0"/>
              </a:defRPr>
            </a:lvl4pPr>
            <a:lvl5pPr marL="2286000" indent="-45720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500" dirty="0">
                <a:ea typeface="ヒラギノ角ゴ Pro W3"/>
                <a:cs typeface="ヒラギノ角ゴ Pro W3"/>
              </a:rPr>
              <a:t>Panasonic—JP (2881)</a:t>
            </a:r>
          </a:p>
          <a:p>
            <a:pPr>
              <a:spcBef>
                <a:spcPct val="0"/>
              </a:spcBef>
              <a:buFontTx/>
              <a:buAutoNum type="arabicPeriod"/>
            </a:pPr>
            <a:r>
              <a:rPr lang="en-GB" altLang="en-US" sz="1500" dirty="0">
                <a:ea typeface="ヒラギノ角ゴ Pro W3"/>
                <a:cs typeface="ヒラギノ角ゴ Pro W3"/>
              </a:rPr>
              <a:t>ZTE—CN (2309)</a:t>
            </a:r>
          </a:p>
          <a:p>
            <a:pPr>
              <a:spcBef>
                <a:spcPct val="0"/>
              </a:spcBef>
              <a:buFontTx/>
              <a:buAutoNum type="arabicPeriod"/>
            </a:pPr>
            <a:r>
              <a:rPr lang="en-GB" altLang="en-US" sz="1500" dirty="0">
                <a:ea typeface="ヒラギノ角ゴ Pro W3"/>
                <a:cs typeface="ヒラギノ角ゴ Pro W3"/>
              </a:rPr>
              <a:t>Huawei—CN (2094)</a:t>
            </a:r>
          </a:p>
          <a:p>
            <a:pPr>
              <a:spcBef>
                <a:spcPct val="0"/>
              </a:spcBef>
              <a:buFontTx/>
              <a:buAutoNum type="arabicPeriod"/>
            </a:pPr>
            <a:r>
              <a:rPr lang="en-GB" altLang="en-US" sz="1500" dirty="0">
                <a:ea typeface="ヒラギノ角ゴ Pro W3"/>
                <a:cs typeface="ヒラギノ角ゴ Pro W3"/>
              </a:rPr>
              <a:t>Qualcomm—US (2036)</a:t>
            </a:r>
          </a:p>
          <a:p>
            <a:pPr>
              <a:spcBef>
                <a:spcPct val="0"/>
              </a:spcBef>
              <a:buFontTx/>
              <a:buAutoNum type="arabicPeriod"/>
            </a:pPr>
            <a:r>
              <a:rPr lang="en-GB" altLang="en-US" sz="1500" dirty="0">
                <a:ea typeface="ヒラギノ角ゴ Pro W3"/>
                <a:cs typeface="ヒラギノ角ゴ Pro W3"/>
              </a:rPr>
              <a:t>Intel—US (1852)</a:t>
            </a:r>
            <a:endParaRPr lang="en-GB" altLang="en-US" sz="1500" dirty="0"/>
          </a:p>
          <a:p>
            <a:pPr>
              <a:spcBef>
                <a:spcPct val="0"/>
              </a:spcBef>
              <a:buFontTx/>
              <a:buAutoNum type="arabicPeriod"/>
            </a:pPr>
            <a:r>
              <a:rPr lang="en-GB" altLang="en-US" sz="1500" dirty="0"/>
              <a:t>Sharp—JP (1840)</a:t>
            </a:r>
            <a:endParaRPr lang="en-GB" altLang="en-US" sz="1500" dirty="0">
              <a:ea typeface="ヒラギノ角ゴ Pro W3"/>
              <a:cs typeface="ヒラギノ角ゴ Pro W3"/>
            </a:endParaRPr>
          </a:p>
          <a:p>
            <a:pPr>
              <a:spcBef>
                <a:spcPct val="0"/>
              </a:spcBef>
              <a:buFontTx/>
              <a:buAutoNum type="arabicPeriod"/>
            </a:pPr>
            <a:r>
              <a:rPr lang="en-GB" altLang="en-US" sz="1500" dirty="0">
                <a:ea typeface="ヒラギノ角ゴ Pro W3"/>
                <a:cs typeface="ヒラギノ角ゴ Pro W3"/>
              </a:rPr>
              <a:t>Bosch—DE (1786) </a:t>
            </a:r>
          </a:p>
          <a:p>
            <a:pPr>
              <a:spcBef>
                <a:spcPct val="0"/>
              </a:spcBef>
              <a:buFontTx/>
              <a:buAutoNum type="arabicPeriod"/>
            </a:pPr>
            <a:r>
              <a:rPr lang="en-GB" altLang="en-US" sz="1500" dirty="0"/>
              <a:t>Toyota—JP (1696)</a:t>
            </a:r>
          </a:p>
          <a:p>
            <a:pPr>
              <a:spcBef>
                <a:spcPct val="0"/>
              </a:spcBef>
              <a:buFontTx/>
              <a:buAutoNum type="arabicPeriod"/>
            </a:pPr>
            <a:r>
              <a:rPr lang="en-GB" altLang="en-US" sz="1500" dirty="0"/>
              <a:t>Ericsson—SE (1467)</a:t>
            </a:r>
          </a:p>
          <a:p>
            <a:pPr>
              <a:spcBef>
                <a:spcPct val="0"/>
              </a:spcBef>
              <a:buFontTx/>
              <a:buAutoNum type="arabicPeriod"/>
            </a:pPr>
            <a:r>
              <a:rPr lang="en-GB" altLang="en-US" sz="1500" dirty="0"/>
              <a:t>Philips—NL (1423)</a:t>
            </a:r>
          </a:p>
          <a:p>
            <a:pPr>
              <a:spcBef>
                <a:spcPct val="0"/>
              </a:spcBef>
              <a:buFontTx/>
              <a:buAutoNum type="arabicPeriod"/>
            </a:pPr>
            <a:r>
              <a:rPr lang="en-GB" altLang="en-US" sz="1500" dirty="0"/>
              <a:t>Siemens—DE (1323)</a:t>
            </a:r>
          </a:p>
          <a:p>
            <a:pPr>
              <a:spcBef>
                <a:spcPct val="0"/>
              </a:spcBef>
              <a:buFontTx/>
              <a:buAutoNum type="arabicPeriod"/>
            </a:pPr>
            <a:r>
              <a:rPr lang="en-GB" altLang="en-US" sz="1500" dirty="0"/>
              <a:t>Mitsubishi Electric—JP (1312)</a:t>
            </a:r>
          </a:p>
          <a:p>
            <a:pPr>
              <a:spcBef>
                <a:spcPct val="0"/>
              </a:spcBef>
              <a:buFontTx/>
              <a:buAutoNum type="arabicPeriod"/>
            </a:pPr>
            <a:r>
              <a:rPr lang="en-GB" altLang="en-US" sz="1500" dirty="0"/>
              <a:t>Samsung Electronics—KR (1193)</a:t>
            </a:r>
          </a:p>
          <a:p>
            <a:pPr>
              <a:spcBef>
                <a:spcPct val="0"/>
              </a:spcBef>
              <a:buFontTx/>
              <a:buAutoNum type="arabicPeriod"/>
            </a:pPr>
            <a:r>
              <a:rPr lang="en-GB" altLang="en-US" sz="1500" dirty="0">
                <a:ea typeface="ヒラギノ角ゴ Pro W3"/>
                <a:cs typeface="ヒラギノ角ゴ Pro W3"/>
              </a:rPr>
              <a:t>NEC—JP (1190)</a:t>
            </a:r>
            <a:endParaRPr lang="en-GB" altLang="en-US" sz="1500" dirty="0"/>
          </a:p>
          <a:p>
            <a:pPr>
              <a:spcBef>
                <a:spcPct val="0"/>
              </a:spcBef>
              <a:buFontTx/>
              <a:buAutoNum type="arabicPeriod"/>
            </a:pPr>
            <a:r>
              <a:rPr lang="en-GB" altLang="en-US" sz="1500" dirty="0">
                <a:ea typeface="ヒラギノ角ゴ Pro W3"/>
                <a:cs typeface="ヒラギノ角ゴ Pro W3"/>
              </a:rPr>
              <a:t>LG Electronics—KR (1170)</a:t>
            </a:r>
          </a:p>
          <a:p>
            <a:pPr>
              <a:spcBef>
                <a:spcPct val="0"/>
              </a:spcBef>
              <a:buFontTx/>
              <a:buAutoNum type="arabicPeriod"/>
            </a:pPr>
            <a:r>
              <a:rPr lang="en-GB" altLang="en-US" sz="1500" dirty="0">
                <a:ea typeface="ヒラギノ角ゴ Pro W3"/>
                <a:cs typeface="ヒラギノ角ゴ Pro W3"/>
              </a:rPr>
              <a:t>Fujifilm Corporation (1008)</a:t>
            </a:r>
          </a:p>
          <a:p>
            <a:pPr>
              <a:spcBef>
                <a:spcPct val="0"/>
              </a:spcBef>
              <a:buFontTx/>
              <a:buAutoNum type="arabicPeriod"/>
            </a:pPr>
            <a:r>
              <a:rPr lang="en-GB" altLang="en-US" sz="1500" dirty="0"/>
              <a:t>Shenzhen China Star Optoelectronics</a:t>
            </a:r>
            <a:r>
              <a:rPr lang="en-US" altLang="en-US" sz="1500" dirty="0"/>
              <a:t>—CN (916)</a:t>
            </a:r>
            <a:endParaRPr lang="en-GB" altLang="en-US" sz="1500" dirty="0"/>
          </a:p>
          <a:p>
            <a:pPr>
              <a:spcBef>
                <a:spcPct val="0"/>
              </a:spcBef>
              <a:buFontTx/>
              <a:buAutoNum type="arabicPeriod"/>
            </a:pPr>
            <a:r>
              <a:rPr lang="en-US" altLang="en-US" sz="1500" dirty="0"/>
              <a:t>Sony</a:t>
            </a:r>
            <a:r>
              <a:rPr lang="en-GB" altLang="en-US" sz="1500" dirty="0"/>
              <a:t>—JP (915)</a:t>
            </a:r>
          </a:p>
          <a:p>
            <a:pPr>
              <a:spcBef>
                <a:spcPct val="0"/>
              </a:spcBef>
              <a:buFontTx/>
              <a:buAutoNum type="arabicPeriod"/>
            </a:pPr>
            <a:r>
              <a:rPr lang="en-GB" altLang="en-US" sz="1500" dirty="0"/>
              <a:t>Hitachi—JP (841) </a:t>
            </a:r>
          </a:p>
          <a:p>
            <a:pPr>
              <a:spcBef>
                <a:spcPct val="0"/>
              </a:spcBef>
              <a:buFontTx/>
              <a:buAutoNum type="arabicPeriod"/>
            </a:pPr>
            <a:r>
              <a:rPr lang="en-GB" altLang="en-US" sz="1500" dirty="0"/>
              <a:t>Nokia—FI (807)</a:t>
            </a:r>
          </a:p>
        </p:txBody>
      </p:sp>
      <p:sp>
        <p:nvSpPr>
          <p:cNvPr id="15364" name="Text Box 4"/>
          <p:cNvSpPr txBox="1">
            <a:spLocks noChangeArrowheads="1"/>
          </p:cNvSpPr>
          <p:nvPr/>
        </p:nvSpPr>
        <p:spPr bwMode="auto">
          <a:xfrm>
            <a:off x="198844" y="5253916"/>
            <a:ext cx="1638334"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500" dirty="0"/>
              <a:t>() of published</a:t>
            </a:r>
          </a:p>
          <a:p>
            <a:pPr>
              <a:spcBef>
                <a:spcPct val="0"/>
              </a:spcBef>
              <a:buFontTx/>
              <a:buNone/>
            </a:pPr>
            <a:r>
              <a:rPr lang="en-US" altLang="en-US" sz="1500" dirty="0"/>
              <a:t>PCT applications</a:t>
            </a:r>
          </a:p>
        </p:txBody>
      </p:sp>
    </p:spTree>
    <p:extLst>
      <p:ext uri="{BB962C8B-B14F-4D97-AF65-F5344CB8AC3E}">
        <p14:creationId xmlns:p14="http://schemas.microsoft.com/office/powerpoint/2010/main" val="34932794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052513"/>
            <a:ext cx="836295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801938"/>
            <a:ext cx="7777162" cy="342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4580" name="TextBox 1"/>
          <p:cNvSpPr txBox="1">
            <a:spLocks noChangeArrowheads="1"/>
          </p:cNvSpPr>
          <p:nvPr/>
        </p:nvSpPr>
        <p:spPr bwMode="auto">
          <a:xfrm>
            <a:off x="1763688" y="221637"/>
            <a:ext cx="57600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algn="ctr" eaLnBrk="1" hangingPunct="1"/>
            <a:r>
              <a:rPr lang="en-US" altLang="en-US" sz="3000" dirty="0" smtClean="0">
                <a:solidFill>
                  <a:srgbClr val="002060"/>
                </a:solidFill>
              </a:rPr>
              <a:t>PCT STATISTICS: 2013 (2)</a:t>
            </a:r>
          </a:p>
          <a:p>
            <a:pPr algn="ctr" eaLnBrk="1" hangingPunct="1"/>
            <a:endParaRPr lang="en-US" altLang="en-US" dirty="0"/>
          </a:p>
        </p:txBody>
      </p:sp>
    </p:spTree>
    <p:extLst>
      <p:ext uri="{BB962C8B-B14F-4D97-AF65-F5344CB8AC3E}">
        <p14:creationId xmlns:p14="http://schemas.microsoft.com/office/powerpoint/2010/main" val="2192394451"/>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1520" y="116632"/>
            <a:ext cx="8352928" cy="553998"/>
          </a:xfrm>
        </p:spPr>
        <p:txBody>
          <a:bodyPr wrap="square">
            <a:spAutoFit/>
          </a:bodyPr>
          <a:lstStyle/>
          <a:p>
            <a:pPr algn="ctr"/>
            <a:r>
              <a:rPr lang="en-GB" altLang="en-US" sz="3000" dirty="0" smtClean="0">
                <a:solidFill>
                  <a:srgbClr val="002060"/>
                </a:solidFill>
              </a:rPr>
              <a:t>Top University PCT Applicants 2013</a:t>
            </a:r>
          </a:p>
        </p:txBody>
      </p:sp>
      <p:sp>
        <p:nvSpPr>
          <p:cNvPr id="16387" name="Rectangle 3"/>
          <p:cNvSpPr>
            <a:spLocks noChangeArrowheads="1"/>
          </p:cNvSpPr>
          <p:nvPr/>
        </p:nvSpPr>
        <p:spPr bwMode="auto">
          <a:xfrm>
            <a:off x="2123728" y="1054884"/>
            <a:ext cx="8353425"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838200" indent="-381000">
              <a:spcBef>
                <a:spcPct val="20000"/>
              </a:spcBef>
              <a:buFont typeface="Wingdings" pitchFamily="2" charset="2"/>
              <a:buChar char="q"/>
              <a:defRPr sz="2000">
                <a:solidFill>
                  <a:schemeClr val="tx1"/>
                </a:solidFill>
                <a:latin typeface="Arial" pitchFamily="34" charset="0"/>
                <a:cs typeface="Arial" pitchFamily="34" charset="0"/>
              </a:defRPr>
            </a:lvl2pPr>
            <a:lvl3pPr marL="1257300" indent="-342900">
              <a:spcBef>
                <a:spcPct val="20000"/>
              </a:spcBef>
              <a:buFont typeface="Wingdings" pitchFamily="2" charset="2"/>
              <a:buChar char="Ø"/>
              <a:defRPr>
                <a:solidFill>
                  <a:schemeClr val="tx1"/>
                </a:solidFill>
                <a:latin typeface="Arial" pitchFamily="34" charset="0"/>
                <a:cs typeface="Arial" pitchFamily="34" charset="0"/>
              </a:defRPr>
            </a:lvl3pPr>
            <a:lvl4pPr marL="1828800" indent="-457200">
              <a:spcBef>
                <a:spcPct val="20000"/>
              </a:spcBef>
              <a:buBlip>
                <a:blip r:embed="rId2"/>
              </a:buBlip>
              <a:defRPr sz="2400">
                <a:solidFill>
                  <a:schemeClr val="tx1"/>
                </a:solidFill>
                <a:latin typeface="Arial" pitchFamily="34" charset="0"/>
                <a:cs typeface="Arial" pitchFamily="34" charset="0"/>
              </a:defRPr>
            </a:lvl4pPr>
            <a:lvl5pPr marL="2286000" indent="-45720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AutoNum type="arabicPeriod"/>
            </a:pPr>
            <a:r>
              <a:rPr lang="en-GB" altLang="en-US" sz="1700" dirty="0">
                <a:ea typeface="ヒラギノ角ゴ Pro W3"/>
                <a:cs typeface="ヒラギノ角ゴ Pro W3"/>
              </a:rPr>
              <a:t>University of California (US)</a:t>
            </a:r>
          </a:p>
          <a:p>
            <a:pPr>
              <a:spcBef>
                <a:spcPct val="0"/>
              </a:spcBef>
              <a:buFontTx/>
              <a:buAutoNum type="arabicPeriod"/>
            </a:pPr>
            <a:r>
              <a:rPr lang="en-GB" altLang="en-US" sz="1700" dirty="0">
                <a:ea typeface="ヒラギノ角ゴ Pro W3"/>
                <a:cs typeface="ヒラギノ角ゴ Pro W3"/>
              </a:rPr>
              <a:t>MIT </a:t>
            </a:r>
            <a:r>
              <a:rPr lang="en-GB" altLang="en-US" sz="1700" dirty="0"/>
              <a:t>(US)</a:t>
            </a:r>
            <a:endParaRPr lang="en-GB" altLang="en-US" sz="1700" dirty="0">
              <a:ea typeface="ヒラギノ角ゴ Pro W3"/>
              <a:cs typeface="ヒラギノ角ゴ Pro W3"/>
            </a:endParaRPr>
          </a:p>
          <a:p>
            <a:pPr>
              <a:spcBef>
                <a:spcPct val="0"/>
              </a:spcBef>
              <a:buFontTx/>
              <a:buAutoNum type="arabicPeriod"/>
            </a:pPr>
            <a:r>
              <a:rPr lang="en-GB" altLang="en-US" sz="1700" dirty="0"/>
              <a:t>Columbia University (US)</a:t>
            </a:r>
          </a:p>
          <a:p>
            <a:pPr>
              <a:spcBef>
                <a:spcPct val="0"/>
              </a:spcBef>
              <a:buFontTx/>
              <a:buAutoNum type="arabicPeriod"/>
            </a:pPr>
            <a:r>
              <a:rPr lang="en-GB" altLang="en-US" sz="1700" dirty="0">
                <a:ea typeface="ヒラギノ角ゴ Pro W3"/>
                <a:cs typeface="ヒラギノ角ゴ Pro W3"/>
              </a:rPr>
              <a:t>University of Texas </a:t>
            </a:r>
            <a:r>
              <a:rPr lang="en-GB" altLang="en-US" sz="1700" dirty="0"/>
              <a:t>(US)</a:t>
            </a:r>
          </a:p>
          <a:p>
            <a:pPr>
              <a:spcBef>
                <a:spcPct val="0"/>
              </a:spcBef>
              <a:buFontTx/>
              <a:buAutoNum type="arabicPeriod"/>
            </a:pPr>
            <a:r>
              <a:rPr lang="en-GB" altLang="en-US" sz="1700" dirty="0"/>
              <a:t>Harvard University (US)</a:t>
            </a:r>
          </a:p>
          <a:p>
            <a:pPr>
              <a:spcBef>
                <a:spcPct val="0"/>
              </a:spcBef>
              <a:buFontTx/>
              <a:buAutoNum type="arabicPeriod"/>
            </a:pPr>
            <a:r>
              <a:rPr lang="en-GB" altLang="en-US" sz="1700" dirty="0"/>
              <a:t>Johns Hopkins (US)</a:t>
            </a:r>
          </a:p>
          <a:p>
            <a:pPr>
              <a:spcBef>
                <a:spcPct val="0"/>
              </a:spcBef>
              <a:buFontTx/>
              <a:buAutoNum type="arabicPeriod"/>
            </a:pPr>
            <a:r>
              <a:rPr lang="en-GB" altLang="en-US" sz="1700" dirty="0">
                <a:ea typeface="ヒラギノ角ゴ Pro W3"/>
                <a:cs typeface="ヒラギノ角ゴ Pro W3"/>
              </a:rPr>
              <a:t>Korea Advanced Institute of Science and Technology (KR)</a:t>
            </a:r>
            <a:endParaRPr lang="en-GB" altLang="en-US" sz="1700" dirty="0"/>
          </a:p>
          <a:p>
            <a:pPr>
              <a:spcBef>
                <a:spcPct val="0"/>
              </a:spcBef>
              <a:buFontTx/>
              <a:buAutoNum type="arabicPeriod"/>
            </a:pPr>
            <a:r>
              <a:rPr lang="en-GB" altLang="en-US" sz="1700" dirty="0"/>
              <a:t>Leland Stanford University (US)</a:t>
            </a:r>
          </a:p>
          <a:p>
            <a:pPr>
              <a:spcBef>
                <a:spcPct val="0"/>
              </a:spcBef>
              <a:buFontTx/>
              <a:buAutoNum type="arabicPeriod"/>
            </a:pPr>
            <a:r>
              <a:rPr lang="en-GB" altLang="en-US" sz="1700" dirty="0"/>
              <a:t>Cornell University (US)</a:t>
            </a:r>
          </a:p>
          <a:p>
            <a:pPr>
              <a:spcBef>
                <a:spcPct val="0"/>
              </a:spcBef>
              <a:buFontTx/>
              <a:buAutoNum type="arabicPeriod"/>
            </a:pPr>
            <a:r>
              <a:rPr lang="en-GB" altLang="en-US" sz="1700" dirty="0"/>
              <a:t>Cal Tech (US)</a:t>
            </a:r>
          </a:p>
          <a:p>
            <a:pPr>
              <a:spcBef>
                <a:spcPct val="0"/>
              </a:spcBef>
              <a:buFontTx/>
              <a:buAutoNum type="arabicPeriod"/>
            </a:pPr>
            <a:r>
              <a:rPr lang="en-GB" altLang="en-US" sz="1700" dirty="0"/>
              <a:t>University of Florida (US)</a:t>
            </a:r>
          </a:p>
          <a:p>
            <a:pPr>
              <a:spcBef>
                <a:spcPct val="0"/>
              </a:spcBef>
              <a:buFontTx/>
              <a:buAutoNum type="arabicPeriod"/>
            </a:pPr>
            <a:r>
              <a:rPr lang="en-GB" altLang="en-US" sz="1700" dirty="0" err="1"/>
              <a:t>Postech</a:t>
            </a:r>
            <a:r>
              <a:rPr lang="en-GB" altLang="en-US" sz="1700" dirty="0"/>
              <a:t> Foundation (KR)</a:t>
            </a:r>
          </a:p>
          <a:p>
            <a:pPr>
              <a:spcBef>
                <a:spcPct val="0"/>
              </a:spcBef>
              <a:buFontTx/>
              <a:buAutoNum type="arabicPeriod"/>
            </a:pPr>
            <a:r>
              <a:rPr lang="en-GB" altLang="en-US" sz="1700" dirty="0"/>
              <a:t>Seoul National University (KR)</a:t>
            </a:r>
          </a:p>
          <a:p>
            <a:pPr>
              <a:spcBef>
                <a:spcPct val="0"/>
              </a:spcBef>
              <a:buFontTx/>
              <a:buAutoNum type="arabicPeriod"/>
            </a:pPr>
            <a:r>
              <a:rPr lang="en-GB" altLang="en-US" sz="1700" dirty="0">
                <a:ea typeface="ヒラギノ角ゴ Pro W3"/>
                <a:cs typeface="ヒラギノ角ゴ Pro W3"/>
              </a:rPr>
              <a:t>Peking University (CN)</a:t>
            </a:r>
          </a:p>
          <a:p>
            <a:pPr>
              <a:spcBef>
                <a:spcPct val="0"/>
              </a:spcBef>
              <a:buFontTx/>
              <a:buAutoNum type="arabicPeriod"/>
            </a:pPr>
            <a:r>
              <a:rPr lang="en-GB" altLang="en-US" sz="1700" dirty="0" err="1"/>
              <a:t>Nanyang</a:t>
            </a:r>
            <a:r>
              <a:rPr lang="en-GB" altLang="en-US" sz="1700" dirty="0"/>
              <a:t> Technical U</a:t>
            </a:r>
            <a:r>
              <a:rPr lang="en-US" altLang="en-US" sz="1700" dirty="0" err="1"/>
              <a:t>niversity</a:t>
            </a:r>
            <a:r>
              <a:rPr lang="en-US" altLang="en-US" sz="1700" dirty="0"/>
              <a:t> (CN)</a:t>
            </a:r>
          </a:p>
          <a:p>
            <a:pPr>
              <a:spcBef>
                <a:spcPct val="0"/>
              </a:spcBef>
              <a:buFontTx/>
              <a:buAutoNum type="arabicPeriod"/>
            </a:pPr>
            <a:r>
              <a:rPr lang="en-GB" altLang="en-US" sz="1700" dirty="0">
                <a:ea typeface="ヒラギノ角ゴ Pro W3"/>
                <a:cs typeface="ヒラギノ角ゴ Pro W3"/>
              </a:rPr>
              <a:t>University of Tokyo (JP)</a:t>
            </a:r>
          </a:p>
          <a:p>
            <a:pPr>
              <a:spcBef>
                <a:spcPct val="0"/>
              </a:spcBef>
              <a:buFontTx/>
              <a:buAutoNum type="arabicPeriod"/>
            </a:pPr>
            <a:r>
              <a:rPr lang="en-GB" altLang="en-US" sz="1700" dirty="0"/>
              <a:t>Isis Innovation Limited (GB)</a:t>
            </a:r>
          </a:p>
          <a:p>
            <a:pPr>
              <a:spcBef>
                <a:spcPct val="0"/>
              </a:spcBef>
              <a:buFontTx/>
              <a:buAutoNum type="arabicPeriod"/>
            </a:pPr>
            <a:r>
              <a:rPr lang="en-GB" altLang="en-US" sz="1700" dirty="0">
                <a:ea typeface="ヒラギノ角ゴ Pro W3"/>
                <a:cs typeface="ヒラギノ角ゴ Pro W3"/>
              </a:rPr>
              <a:t>University o</a:t>
            </a:r>
            <a:r>
              <a:rPr lang="en-US" altLang="en-US" sz="1700" dirty="0">
                <a:ea typeface="ヒラギノ角ゴ Pro W3"/>
                <a:cs typeface="ヒラギノ角ゴ Pro W3"/>
              </a:rPr>
              <a:t>f Pennsylvania (US)</a:t>
            </a:r>
          </a:p>
          <a:p>
            <a:pPr>
              <a:spcBef>
                <a:spcPct val="0"/>
              </a:spcBef>
              <a:buFontTx/>
              <a:buAutoNum type="arabicPeriod"/>
            </a:pPr>
            <a:r>
              <a:rPr lang="en-GB" altLang="en-US" sz="1700" dirty="0">
                <a:ea typeface="ヒラギノ角ゴ Pro W3"/>
                <a:cs typeface="ヒラギノ角ゴ Pro W3"/>
              </a:rPr>
              <a:t>University of Michigan </a:t>
            </a:r>
            <a:r>
              <a:rPr lang="en-GB" altLang="en-US" sz="1700" dirty="0"/>
              <a:t>(US)</a:t>
            </a:r>
            <a:endParaRPr lang="en-GB" altLang="en-US" sz="1700" dirty="0">
              <a:ea typeface="ヒラギノ角ゴ Pro W3"/>
              <a:cs typeface="ヒラギノ角ゴ Pro W3"/>
            </a:endParaRPr>
          </a:p>
          <a:p>
            <a:pPr>
              <a:spcBef>
                <a:spcPct val="0"/>
              </a:spcBef>
              <a:buFontTx/>
              <a:buAutoNum type="arabicPeriod"/>
            </a:pPr>
            <a:r>
              <a:rPr lang="en-GB" altLang="en-US" sz="1700" dirty="0">
                <a:ea typeface="ヒラギノ角ゴ Pro W3"/>
                <a:cs typeface="ヒラギノ角ゴ Pro W3"/>
              </a:rPr>
              <a:t>National University of Sin</a:t>
            </a:r>
            <a:r>
              <a:rPr lang="en-US" altLang="en-US" sz="1700" dirty="0" err="1">
                <a:ea typeface="ヒラギノ角ゴ Pro W3"/>
                <a:cs typeface="ヒラギノ角ゴ Pro W3"/>
              </a:rPr>
              <a:t>gapore</a:t>
            </a:r>
            <a:r>
              <a:rPr lang="en-US" altLang="en-US" sz="1700" dirty="0">
                <a:ea typeface="ヒラギノ角ゴ Pro W3"/>
                <a:cs typeface="ヒラギノ角ゴ Pro W3"/>
              </a:rPr>
              <a:t> (SG)</a:t>
            </a:r>
            <a:endParaRPr lang="en-GB" altLang="en-US" sz="1700" dirty="0">
              <a:ea typeface="ヒラギノ角ゴ Pro W3"/>
              <a:cs typeface="ヒラギノ角ゴ Pro W3"/>
            </a:endParaRPr>
          </a:p>
        </p:txBody>
      </p:sp>
    </p:spTree>
    <p:extLst>
      <p:ext uri="{BB962C8B-B14F-4D97-AF65-F5344CB8AC3E}">
        <p14:creationId xmlns:p14="http://schemas.microsoft.com/office/powerpoint/2010/main" val="109149585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528" y="116632"/>
            <a:ext cx="8568630" cy="908050"/>
          </a:xfrm>
        </p:spPr>
        <p:txBody>
          <a:bodyPr/>
          <a:lstStyle/>
          <a:p>
            <a:pPr algn="ctr"/>
            <a:r>
              <a:rPr lang="en-US" altLang="en-US" sz="3000" dirty="0" smtClean="0">
                <a:solidFill>
                  <a:srgbClr val="002060"/>
                </a:solidFill>
              </a:rPr>
              <a:t>PCT USE IN ITALY</a:t>
            </a:r>
            <a:r>
              <a:rPr lang="en-US" altLang="en-US" dirty="0" smtClean="0">
                <a:solidFill>
                  <a:srgbClr val="002060"/>
                </a:solidFill>
              </a:rPr>
              <a:t/>
            </a:r>
            <a:br>
              <a:rPr lang="en-US" altLang="en-US" dirty="0" smtClean="0">
                <a:solidFill>
                  <a:srgbClr val="002060"/>
                </a:solidFill>
              </a:rPr>
            </a:br>
            <a:r>
              <a:rPr lang="en-US" altLang="en-US" sz="1400" dirty="0" smtClean="0">
                <a:solidFill>
                  <a:srgbClr val="002060"/>
                </a:solidFill>
              </a:rPr>
              <a:t>(BY COUNTRY OF ORIGIN)</a:t>
            </a:r>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1794811136"/>
              </p:ext>
            </p:extLst>
          </p:nvPr>
        </p:nvGraphicFramePr>
        <p:xfrm>
          <a:off x="107504" y="48638"/>
          <a:ext cx="9036496" cy="6146800"/>
        </p:xfrm>
        <a:graphic>
          <a:graphicData uri="http://schemas.openxmlformats.org/presentationml/2006/ole">
            <mc:AlternateContent xmlns:mc="http://schemas.openxmlformats.org/markup-compatibility/2006">
              <mc:Choice xmlns:v="urn:schemas-microsoft-com:vml" Requires="v">
                <p:oleObj spid="_x0000_s6168"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107504" y="48638"/>
                        <a:ext cx="9036496" cy="6146800"/>
                      </a:xfrm>
                      <a:prstGeom prst="rect">
                        <a:avLst/>
                      </a:prstGeom>
                      <a:noFill/>
                      <a:ln>
                        <a:noFill/>
                      </a:ln>
                      <a:effectLst/>
                      <a:extLst/>
                    </p:spPr>
                  </p:pic>
                </p:oleObj>
              </mc:Fallback>
            </mc:AlternateContent>
          </a:graphicData>
        </a:graphic>
      </p:graphicFrame>
      <p:sp>
        <p:nvSpPr>
          <p:cNvPr id="2" name="TextBox 1"/>
          <p:cNvSpPr txBox="1"/>
          <p:nvPr/>
        </p:nvSpPr>
        <p:spPr>
          <a:xfrm>
            <a:off x="467544" y="5972928"/>
            <a:ext cx="7632848"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Joined PCT effective 28 March 1985</a:t>
            </a:r>
          </a:p>
          <a:p>
            <a:pPr marL="285750" indent="-285750">
              <a:buFont typeface="Arial" panose="020B0604020202020204" pitchFamily="34" charset="0"/>
              <a:buChar char="•"/>
            </a:pPr>
            <a:r>
              <a:rPr lang="en-US" sz="1400" dirty="0" smtClean="0"/>
              <a:t>Italy closed national route for PCT protection (only via EP)</a:t>
            </a:r>
          </a:p>
          <a:p>
            <a:pPr marL="285750" indent="-285750">
              <a:buFont typeface="Arial" panose="020B0604020202020204" pitchFamily="34" charset="0"/>
              <a:buChar char="•"/>
            </a:pPr>
            <a:r>
              <a:rPr lang="en-US" sz="1400" dirty="0" smtClean="0"/>
              <a:t>2,836 PCT applications filed by IT applicants in 2013 </a:t>
            </a:r>
            <a:endParaRPr lang="en-US" sz="1400" dirty="0"/>
          </a:p>
        </p:txBody>
      </p:sp>
    </p:spTree>
    <p:extLst>
      <p:ext uri="{BB962C8B-B14F-4D97-AF65-F5344CB8AC3E}">
        <p14:creationId xmlns:p14="http://schemas.microsoft.com/office/powerpoint/2010/main" val="1751008713"/>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59413" y="620688"/>
            <a:ext cx="8389051" cy="553998"/>
          </a:xfrm>
        </p:spPr>
        <p:txBody>
          <a:bodyPr wrap="square">
            <a:spAutoFit/>
          </a:bodyPr>
          <a:lstStyle/>
          <a:p>
            <a:pPr algn="ctr"/>
            <a:r>
              <a:rPr lang="en-GB" altLang="en-US" sz="3000" dirty="0" smtClean="0">
                <a:solidFill>
                  <a:srgbClr val="002060"/>
                </a:solidFill>
              </a:rPr>
              <a:t>SOME ITALIAN PCT APPLICANTS</a:t>
            </a:r>
          </a:p>
        </p:txBody>
      </p:sp>
      <p:sp>
        <p:nvSpPr>
          <p:cNvPr id="18435" name="Rectangle 3"/>
          <p:cNvSpPr>
            <a:spLocks noChangeArrowheads="1"/>
          </p:cNvSpPr>
          <p:nvPr/>
        </p:nvSpPr>
        <p:spPr bwMode="auto">
          <a:xfrm>
            <a:off x="2483768" y="1916832"/>
            <a:ext cx="6059016" cy="326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nSpc>
                <a:spcPct val="150000"/>
              </a:lnSpc>
              <a:spcBef>
                <a:spcPct val="0"/>
              </a:spcBef>
              <a:buFontTx/>
              <a:buNone/>
            </a:pPr>
            <a:r>
              <a:rPr lang="it-IT" altLang="en-US" sz="2000" dirty="0" smtClean="0">
                <a:ea typeface="ヒラギノ角ゴ Pro W3"/>
                <a:cs typeface="ヒラギノ角ゴ Pro W3"/>
              </a:rPr>
              <a:t>Telecom Italia S.P.A.</a:t>
            </a:r>
          </a:p>
          <a:p>
            <a:pPr>
              <a:lnSpc>
                <a:spcPct val="150000"/>
              </a:lnSpc>
              <a:spcBef>
                <a:spcPct val="0"/>
              </a:spcBef>
              <a:buFontTx/>
              <a:buNone/>
            </a:pPr>
            <a:r>
              <a:rPr lang="it-IT" altLang="en-US" sz="2000" dirty="0" smtClean="0">
                <a:ea typeface="ヒラギノ角ゴ Pro W3"/>
                <a:cs typeface="ヒラギノ角ゴ Pro W3"/>
              </a:rPr>
              <a:t>Pirelli Tyre S.P.A.</a:t>
            </a:r>
          </a:p>
          <a:p>
            <a:pPr>
              <a:lnSpc>
                <a:spcPct val="150000"/>
              </a:lnSpc>
              <a:spcBef>
                <a:spcPct val="0"/>
              </a:spcBef>
              <a:buFontTx/>
              <a:buNone/>
            </a:pPr>
            <a:r>
              <a:rPr lang="it-IT" altLang="en-US" sz="2000" dirty="0" smtClean="0">
                <a:ea typeface="ヒラギノ角ゴ Pro W3"/>
                <a:cs typeface="ヒラギノ角ゴ Pro W3"/>
              </a:rPr>
              <a:t>Consiglio Nazionale delle Richerche</a:t>
            </a:r>
          </a:p>
          <a:p>
            <a:pPr>
              <a:lnSpc>
                <a:spcPct val="150000"/>
              </a:lnSpc>
              <a:spcBef>
                <a:spcPct val="0"/>
              </a:spcBef>
              <a:buFontTx/>
              <a:buNone/>
            </a:pPr>
            <a:r>
              <a:rPr lang="it-IT" altLang="en-US" sz="2000" dirty="0" smtClean="0">
                <a:ea typeface="ヒラギノ角ゴ Pro W3"/>
                <a:cs typeface="ヒラギノ角ゴ Pro W3"/>
              </a:rPr>
              <a:t>Basell Poliolefine Italia S.R.L.</a:t>
            </a:r>
          </a:p>
          <a:p>
            <a:pPr>
              <a:lnSpc>
                <a:spcPct val="150000"/>
              </a:lnSpc>
              <a:spcBef>
                <a:spcPct val="0"/>
              </a:spcBef>
              <a:buFontTx/>
              <a:buNone/>
            </a:pPr>
            <a:r>
              <a:rPr lang="it-IT" altLang="en-US" sz="2000" dirty="0" smtClean="0">
                <a:ea typeface="ヒラギノ角ゴ Pro W3"/>
                <a:cs typeface="ヒラギノ角ゴ Pro W3"/>
              </a:rPr>
              <a:t>Eni S.P.A.</a:t>
            </a:r>
          </a:p>
          <a:p>
            <a:pPr>
              <a:lnSpc>
                <a:spcPct val="150000"/>
              </a:lnSpc>
              <a:spcBef>
                <a:spcPct val="0"/>
              </a:spcBef>
              <a:buFontTx/>
              <a:buNone/>
            </a:pPr>
            <a:r>
              <a:rPr lang="it-IT" altLang="en-US" sz="2000" dirty="0" smtClean="0">
                <a:ea typeface="ヒラギノ角ゴ Pro W3"/>
                <a:cs typeface="ヒラギノ角ゴ Pro W3"/>
              </a:rPr>
              <a:t>Danieli &amp; C. Officine Meccaniche S.P.A.</a:t>
            </a:r>
          </a:p>
          <a:p>
            <a:pPr>
              <a:lnSpc>
                <a:spcPct val="150000"/>
              </a:lnSpc>
              <a:spcBef>
                <a:spcPct val="0"/>
              </a:spcBef>
              <a:buFontTx/>
              <a:buNone/>
            </a:pPr>
            <a:r>
              <a:rPr lang="it-IT" altLang="en-US" sz="2000" dirty="0" smtClean="0">
                <a:ea typeface="ヒラギノ角ゴ Pro W3"/>
                <a:cs typeface="ヒラギノ角ゴ Pro W3"/>
              </a:rPr>
              <a:t>Sigma-Tau Industrie Farmaceutiche Riunite S.P.A</a:t>
            </a:r>
            <a:r>
              <a:rPr lang="en-US" altLang="en-US" sz="2000" dirty="0" smtClean="0">
                <a:ea typeface="ヒラギノ角ゴ Pro W3"/>
                <a:cs typeface="ヒラギノ角ゴ Pro W3"/>
              </a:rPr>
              <a:t>.</a:t>
            </a:r>
            <a:endParaRPr lang="en-GB" altLang="en-US" sz="2000" dirty="0">
              <a:ea typeface="ヒラギノ角ゴ Pro W3"/>
              <a:cs typeface="ヒラギノ角ゴ Pro W3"/>
            </a:endParaRPr>
          </a:p>
        </p:txBody>
      </p:sp>
    </p:spTree>
    <p:extLst>
      <p:ext uri="{BB962C8B-B14F-4D97-AF65-F5344CB8AC3E}">
        <p14:creationId xmlns:p14="http://schemas.microsoft.com/office/powerpoint/2010/main" val="272528495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95" y="188640"/>
            <a:ext cx="8928992" cy="1008112"/>
          </a:xfrm>
        </p:spPr>
        <p:txBody>
          <a:bodyPr/>
          <a:lstStyle/>
          <a:p>
            <a:pPr algn="ctr"/>
            <a:r>
              <a:rPr lang="en-US" dirty="0" smtClean="0"/>
              <a:t>   </a:t>
            </a:r>
            <a:r>
              <a:rPr lang="en-US" sz="3000" dirty="0" smtClean="0"/>
              <a:t>LA PROPRIETÀ INTELLETTUALE: RAGGIO D’AZIONE</a:t>
            </a:r>
            <a:endParaRPr lang="en-US" sz="3000" dirty="0"/>
          </a:p>
        </p:txBody>
      </p:sp>
      <p:graphicFrame>
        <p:nvGraphicFramePr>
          <p:cNvPr id="4" name="Objet 3"/>
          <p:cNvGraphicFramePr>
            <a:graphicFrameLocks noChangeAspect="1"/>
          </p:cNvGraphicFramePr>
          <p:nvPr>
            <p:extLst>
              <p:ext uri="{D42A27DB-BD31-4B8C-83A1-F6EECF244321}">
                <p14:modId xmlns:p14="http://schemas.microsoft.com/office/powerpoint/2010/main" val="3837328496"/>
              </p:ext>
            </p:extLst>
          </p:nvPr>
        </p:nvGraphicFramePr>
        <p:xfrm>
          <a:off x="467544" y="2420888"/>
          <a:ext cx="5976664" cy="3215878"/>
        </p:xfrm>
        <a:graphic>
          <a:graphicData uri="http://schemas.openxmlformats.org/presentationml/2006/ole">
            <mc:AlternateContent xmlns:mc="http://schemas.openxmlformats.org/markup-compatibility/2006">
              <mc:Choice xmlns:v="urn:schemas-microsoft-com:vml" Requires="v">
                <p:oleObj spid="_x0000_s1132" r:id="rId3" imgW="6769100" imgH="4127500" progId="">
                  <p:embed/>
                </p:oleObj>
              </mc:Choice>
              <mc:Fallback>
                <p:oleObj r:id="rId3" imgW="6769100" imgH="4127500" progId="">
                  <p:embed/>
                  <p:pic>
                    <p:nvPicPr>
                      <p:cNvPr id="0" name=""/>
                      <p:cNvPicPr/>
                      <p:nvPr/>
                    </p:nvPicPr>
                    <p:blipFill>
                      <a:blip r:embed="rId4"/>
                      <a:stretch>
                        <a:fillRect/>
                      </a:stretch>
                    </p:blipFill>
                    <p:spPr>
                      <a:xfrm>
                        <a:off x="467544" y="2420888"/>
                        <a:ext cx="5976664" cy="3215878"/>
                      </a:xfrm>
                      <a:prstGeom prst="rect">
                        <a:avLst/>
                      </a:prstGeom>
                    </p:spPr>
                  </p:pic>
                </p:oleObj>
              </mc:Fallback>
            </mc:AlternateContent>
          </a:graphicData>
        </a:graphic>
      </p:graphicFrame>
      <p:sp>
        <p:nvSpPr>
          <p:cNvPr id="5" name="ZoneTexte 4"/>
          <p:cNvSpPr txBox="1"/>
          <p:nvPr/>
        </p:nvSpPr>
        <p:spPr>
          <a:xfrm>
            <a:off x="1043608" y="1871891"/>
            <a:ext cx="6912767" cy="338554"/>
          </a:xfrm>
          <a:prstGeom prst="rect">
            <a:avLst/>
          </a:prstGeom>
          <a:noFill/>
        </p:spPr>
        <p:txBody>
          <a:bodyPr wrap="square" rtlCol="0">
            <a:spAutoFit/>
          </a:bodyPr>
          <a:lstStyle/>
          <a:p>
            <a:pPr fontAlgn="base">
              <a:spcBef>
                <a:spcPct val="50000"/>
              </a:spcBef>
              <a:spcAft>
                <a:spcPct val="0"/>
              </a:spcAft>
            </a:pPr>
            <a:r>
              <a:rPr lang="fr-FR" sz="1600" dirty="0" smtClean="0">
                <a:solidFill>
                  <a:srgbClr val="000080"/>
                </a:solidFill>
              </a:rPr>
              <a:t>SETTORE PUBBLICO E RESPONSABILI DELLE LINEE DI POLITICA</a:t>
            </a:r>
            <a:endParaRPr lang="fr-FR" sz="1600" dirty="0">
              <a:solidFill>
                <a:srgbClr val="000080"/>
              </a:solidFill>
            </a:endParaRPr>
          </a:p>
        </p:txBody>
      </p:sp>
      <p:sp>
        <p:nvSpPr>
          <p:cNvPr id="6" name="ZoneTexte 5"/>
          <p:cNvSpPr txBox="1"/>
          <p:nvPr/>
        </p:nvSpPr>
        <p:spPr>
          <a:xfrm>
            <a:off x="6660231" y="3795469"/>
            <a:ext cx="3523511" cy="584775"/>
          </a:xfrm>
          <a:prstGeom prst="rect">
            <a:avLst/>
          </a:prstGeom>
          <a:noFill/>
        </p:spPr>
        <p:txBody>
          <a:bodyPr wrap="square" rtlCol="0">
            <a:spAutoFit/>
          </a:bodyPr>
          <a:lstStyle/>
          <a:p>
            <a:pPr fontAlgn="base">
              <a:spcBef>
                <a:spcPct val="50000"/>
              </a:spcBef>
              <a:spcAft>
                <a:spcPct val="0"/>
              </a:spcAft>
            </a:pPr>
            <a:r>
              <a:rPr lang="fr-FR" sz="1600" dirty="0" smtClean="0">
                <a:solidFill>
                  <a:srgbClr val="000080"/>
                </a:solidFill>
              </a:rPr>
              <a:t>UFFICI DI PROPRIETÀ INTELLETTUALE</a:t>
            </a:r>
            <a:endParaRPr lang="fr-FR" sz="1600" dirty="0">
              <a:solidFill>
                <a:srgbClr val="000080"/>
              </a:solidFill>
            </a:endParaRPr>
          </a:p>
        </p:txBody>
      </p:sp>
      <p:sp>
        <p:nvSpPr>
          <p:cNvPr id="7" name="ZoneTexte 6"/>
          <p:cNvSpPr txBox="1"/>
          <p:nvPr/>
        </p:nvSpPr>
        <p:spPr>
          <a:xfrm>
            <a:off x="1115616" y="3861048"/>
            <a:ext cx="4320480" cy="461665"/>
          </a:xfrm>
          <a:prstGeom prst="rect">
            <a:avLst/>
          </a:prstGeom>
          <a:noFill/>
        </p:spPr>
        <p:txBody>
          <a:bodyPr wrap="square" rtlCol="0">
            <a:spAutoFit/>
          </a:bodyPr>
          <a:lstStyle/>
          <a:p>
            <a:pPr fontAlgn="base">
              <a:spcBef>
                <a:spcPct val="50000"/>
              </a:spcBef>
              <a:spcAft>
                <a:spcPct val="0"/>
              </a:spcAft>
            </a:pPr>
            <a:r>
              <a:rPr lang="fr-FR" sz="2400" b="1" dirty="0" smtClean="0">
                <a:solidFill>
                  <a:srgbClr val="000080"/>
                </a:solidFill>
              </a:rPr>
              <a:t>SENSIBILIZZAZIONE</a:t>
            </a:r>
            <a:endParaRPr lang="fr-FR" sz="2400" b="1" dirty="0">
              <a:solidFill>
                <a:srgbClr val="000080"/>
              </a:solidFill>
            </a:endParaRPr>
          </a:p>
        </p:txBody>
      </p:sp>
      <p:sp>
        <p:nvSpPr>
          <p:cNvPr id="9" name="ZoneTexte 8"/>
          <p:cNvSpPr txBox="1"/>
          <p:nvPr/>
        </p:nvSpPr>
        <p:spPr>
          <a:xfrm>
            <a:off x="1691680" y="5949280"/>
            <a:ext cx="5328592" cy="338554"/>
          </a:xfrm>
          <a:prstGeom prst="rect">
            <a:avLst/>
          </a:prstGeom>
          <a:noFill/>
        </p:spPr>
        <p:txBody>
          <a:bodyPr wrap="square" rtlCol="0">
            <a:spAutoFit/>
          </a:bodyPr>
          <a:lstStyle/>
          <a:p>
            <a:pPr fontAlgn="base">
              <a:spcBef>
                <a:spcPct val="50000"/>
              </a:spcBef>
              <a:spcAft>
                <a:spcPct val="0"/>
              </a:spcAft>
            </a:pPr>
            <a:r>
              <a:rPr lang="fr-FR" sz="1600" dirty="0" smtClean="0">
                <a:solidFill>
                  <a:srgbClr val="000080"/>
                </a:solidFill>
              </a:rPr>
              <a:t>GRANDE PUBBLICO E SOCIETÀ CIVILE</a:t>
            </a:r>
            <a:endParaRPr lang="fr-FR" sz="1600" dirty="0">
              <a:solidFill>
                <a:srgbClr val="000080"/>
              </a:solidFill>
            </a:endParaRPr>
          </a:p>
        </p:txBody>
      </p:sp>
    </p:spTree>
    <p:extLst>
      <p:ext uri="{BB962C8B-B14F-4D97-AF65-F5344CB8AC3E}">
        <p14:creationId xmlns:p14="http://schemas.microsoft.com/office/powerpoint/2010/main" val="4033144721"/>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5536" y="332656"/>
            <a:ext cx="8229600" cy="765175"/>
          </a:xfrm>
        </p:spPr>
        <p:txBody>
          <a:bodyPr/>
          <a:lstStyle/>
          <a:p>
            <a:pPr algn="ctr"/>
            <a:r>
              <a:rPr lang="de-CH" altLang="en-US" sz="3000" u="sng" dirty="0" smtClean="0">
                <a:solidFill>
                  <a:srgbClr val="002060"/>
                </a:solidFill>
              </a:rPr>
              <a:t>RECENT</a:t>
            </a:r>
            <a:r>
              <a:rPr lang="de-CH" altLang="en-US" sz="3000" dirty="0" smtClean="0">
                <a:solidFill>
                  <a:srgbClr val="002060"/>
                </a:solidFill>
              </a:rPr>
              <a:t> PCT DEVELOPMENTS</a:t>
            </a:r>
            <a:endParaRPr lang="en-US" altLang="en-US" sz="3000" dirty="0" smtClean="0">
              <a:solidFill>
                <a:srgbClr val="002060"/>
              </a:solidFill>
            </a:endParaRPr>
          </a:p>
        </p:txBody>
      </p:sp>
      <p:sp>
        <p:nvSpPr>
          <p:cNvPr id="20483" name="Rectangle 3"/>
          <p:cNvSpPr>
            <a:spLocks noGrp="1" noChangeArrowheads="1"/>
          </p:cNvSpPr>
          <p:nvPr>
            <p:ph type="body" idx="4294967295"/>
          </p:nvPr>
        </p:nvSpPr>
        <p:spPr>
          <a:xfrm>
            <a:off x="467544" y="1501775"/>
            <a:ext cx="8142287" cy="5356225"/>
          </a:xfrm>
        </p:spPr>
        <p:txBody>
          <a:bodyPr/>
          <a:lstStyle/>
          <a:p>
            <a:pPr>
              <a:buFontTx/>
              <a:buNone/>
            </a:pPr>
            <a:endParaRPr lang="de-CH" altLang="en-US" sz="2000" dirty="0" smtClean="0"/>
          </a:p>
          <a:p>
            <a:r>
              <a:rPr lang="en-US" altLang="en-US" sz="2000" dirty="0" smtClean="0"/>
              <a:t>3</a:t>
            </a:r>
            <a:r>
              <a:rPr lang="en-US" altLang="en-US" sz="2000" baseline="30000" dirty="0" smtClean="0"/>
              <a:t>rd</a:t>
            </a:r>
            <a:r>
              <a:rPr lang="en-US" altLang="en-US" sz="2000" dirty="0" smtClean="0"/>
              <a:t> Party Observation system</a:t>
            </a:r>
          </a:p>
          <a:p>
            <a:pPr marL="0" indent="0">
              <a:buNone/>
            </a:pPr>
            <a:endParaRPr lang="en-US" altLang="en-US" sz="2000" dirty="0" smtClean="0"/>
          </a:p>
          <a:p>
            <a:r>
              <a:rPr lang="de-CH" altLang="en-US" sz="2000" dirty="0" smtClean="0"/>
              <a:t>Indication of availability for license</a:t>
            </a:r>
          </a:p>
          <a:p>
            <a:pPr marL="0" indent="0">
              <a:buNone/>
            </a:pPr>
            <a:endParaRPr lang="de-CH" altLang="en-US" sz="2000" dirty="0" smtClean="0"/>
          </a:p>
          <a:p>
            <a:pPr>
              <a:spcBef>
                <a:spcPct val="10000"/>
              </a:spcBef>
            </a:pPr>
            <a:r>
              <a:rPr lang="en-US" altLang="en-US" sz="2000" dirty="0" smtClean="0"/>
              <a:t>ePCT</a:t>
            </a:r>
          </a:p>
          <a:p>
            <a:pPr marL="0" indent="0">
              <a:spcBef>
                <a:spcPct val="10000"/>
              </a:spcBef>
              <a:buNone/>
            </a:pPr>
            <a:endParaRPr lang="en-US" altLang="en-US" sz="2000" dirty="0" smtClean="0"/>
          </a:p>
          <a:p>
            <a:pPr>
              <a:spcBef>
                <a:spcPct val="10000"/>
              </a:spcBef>
            </a:pPr>
            <a:r>
              <a:rPr lang="en-US" altLang="en-US" sz="2000" dirty="0" smtClean="0"/>
              <a:t>PCT-PPH</a:t>
            </a:r>
          </a:p>
          <a:p>
            <a:pPr marL="0" indent="0">
              <a:spcBef>
                <a:spcPct val="10000"/>
              </a:spcBef>
              <a:buNone/>
            </a:pPr>
            <a:endParaRPr lang="en-US" altLang="en-US" sz="2000" dirty="0" smtClean="0"/>
          </a:p>
          <a:p>
            <a:pPr>
              <a:spcBef>
                <a:spcPct val="10000"/>
              </a:spcBef>
            </a:pPr>
            <a:r>
              <a:rPr lang="en-US" altLang="en-US" sz="2000" dirty="0" smtClean="0"/>
              <a:t>WIPO AMC fee reduction for PCT users </a:t>
            </a:r>
          </a:p>
          <a:p>
            <a:pPr marL="0" indent="0">
              <a:spcBef>
                <a:spcPct val="10000"/>
              </a:spcBef>
              <a:buNone/>
            </a:pPr>
            <a:endParaRPr lang="en-US" altLang="en-US" sz="2000" dirty="0" smtClean="0"/>
          </a:p>
          <a:p>
            <a:pPr>
              <a:spcBef>
                <a:spcPct val="10000"/>
              </a:spcBef>
            </a:pPr>
            <a:r>
              <a:rPr lang="en-US" altLang="en-US" sz="2000" dirty="0" smtClean="0"/>
              <a:t>Misleading invitations</a:t>
            </a:r>
          </a:p>
          <a:p>
            <a:pPr>
              <a:spcBef>
                <a:spcPct val="10000"/>
              </a:spcBef>
            </a:pPr>
            <a:endParaRPr lang="en-US" altLang="en-US" dirty="0" smtClean="0"/>
          </a:p>
        </p:txBody>
      </p:sp>
    </p:spTree>
    <p:extLst>
      <p:ext uri="{BB962C8B-B14F-4D97-AF65-F5344CB8AC3E}">
        <p14:creationId xmlns:p14="http://schemas.microsoft.com/office/powerpoint/2010/main" val="3017105110"/>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539552" y="260648"/>
            <a:ext cx="8352928" cy="765175"/>
          </a:xfrm>
        </p:spPr>
        <p:txBody>
          <a:bodyPr/>
          <a:lstStyle/>
          <a:p>
            <a:pPr algn="ctr"/>
            <a:r>
              <a:rPr lang="en-US" altLang="ja-JP" sz="3000" dirty="0" smtClean="0">
                <a:solidFill>
                  <a:schemeClr val="accent2"/>
                </a:solidFill>
                <a:ea typeface="MS PGothic" pitchFamily="34" charset="-128"/>
              </a:rPr>
              <a:t>3</a:t>
            </a:r>
            <a:r>
              <a:rPr lang="en-US" altLang="ja-JP" sz="3000" baseline="30000" dirty="0" smtClean="0">
                <a:solidFill>
                  <a:schemeClr val="accent2"/>
                </a:solidFill>
                <a:ea typeface="MS PGothic" pitchFamily="34" charset="-128"/>
              </a:rPr>
              <a:t>RD</a:t>
            </a:r>
            <a:r>
              <a:rPr lang="en-US" altLang="ja-JP" sz="3000" dirty="0" smtClean="0">
                <a:solidFill>
                  <a:schemeClr val="accent2"/>
                </a:solidFill>
                <a:ea typeface="MS PGothic" pitchFamily="34" charset="-128"/>
              </a:rPr>
              <a:t> PARTY OBSERVATION SYSTEM</a:t>
            </a:r>
            <a:endParaRPr lang="en-US" altLang="en-US" sz="3000" dirty="0" smtClean="0">
              <a:solidFill>
                <a:schemeClr val="accent2"/>
              </a:solidFill>
            </a:endParaRPr>
          </a:p>
        </p:txBody>
      </p:sp>
      <p:sp>
        <p:nvSpPr>
          <p:cNvPr id="22531" name="Rectangle 3"/>
          <p:cNvSpPr>
            <a:spLocks noGrp="1" noChangeArrowheads="1"/>
          </p:cNvSpPr>
          <p:nvPr>
            <p:ph type="body" idx="4294967295"/>
          </p:nvPr>
        </p:nvSpPr>
        <p:spPr>
          <a:xfrm>
            <a:off x="179512" y="1556792"/>
            <a:ext cx="8964488" cy="6165403"/>
          </a:xfrm>
        </p:spPr>
        <p:txBody>
          <a:bodyPr/>
          <a:lstStyle/>
          <a:p>
            <a:pPr>
              <a:spcBef>
                <a:spcPct val="0"/>
              </a:spcBef>
            </a:pPr>
            <a:r>
              <a:rPr lang="en-US" altLang="en-US" sz="1800" dirty="0" smtClean="0"/>
              <a:t>Allows third parties to submit prior art observations relevant to </a:t>
            </a:r>
            <a:r>
              <a:rPr lang="en-US" altLang="en-US" sz="1800" u="sng" dirty="0" smtClean="0"/>
              <a:t>novelty</a:t>
            </a:r>
            <a:r>
              <a:rPr lang="en-US" altLang="en-US" sz="1800" dirty="0" smtClean="0"/>
              <a:t> and </a:t>
            </a:r>
            <a:r>
              <a:rPr lang="en-US" altLang="en-US" sz="1800" u="sng" dirty="0" smtClean="0"/>
              <a:t>inventive step</a:t>
            </a:r>
            <a:r>
              <a:rPr lang="en-US" altLang="en-US" sz="1800" dirty="0" smtClean="0"/>
              <a:t> as to published PCT applications</a:t>
            </a:r>
          </a:p>
          <a:p>
            <a:pPr>
              <a:spcBef>
                <a:spcPct val="0"/>
              </a:spcBef>
              <a:buFont typeface="Wingdings" panose="05000000000000000000" pitchFamily="2" charset="2"/>
              <a:buChar char="Ø"/>
            </a:pPr>
            <a:endParaRPr lang="fr-CH" altLang="en-US" sz="1600" dirty="0" smtClean="0"/>
          </a:p>
          <a:p>
            <a:pPr lvl="1">
              <a:spcBef>
                <a:spcPct val="0"/>
              </a:spcBef>
              <a:buFont typeface="Wingdings" panose="05000000000000000000" pitchFamily="2" charset="2"/>
              <a:buChar char="Ø"/>
            </a:pPr>
            <a:r>
              <a:rPr lang="en-US" altLang="en-US" sz="1600" dirty="0" smtClean="0"/>
              <a:t>Goal: Improve patent quality--give national offices (and PCT Authorities) better/more complete information on which to base their decisions</a:t>
            </a:r>
          </a:p>
          <a:p>
            <a:pPr marL="457200" lvl="1" indent="0">
              <a:spcBef>
                <a:spcPct val="0"/>
              </a:spcBef>
              <a:buNone/>
            </a:pPr>
            <a:endParaRPr lang="en-US" altLang="en-US" sz="1800" dirty="0" smtClean="0"/>
          </a:p>
          <a:p>
            <a:pPr>
              <a:spcBef>
                <a:spcPct val="0"/>
              </a:spcBef>
            </a:pPr>
            <a:r>
              <a:rPr lang="en-US" altLang="en-US" sz="1800" dirty="0" smtClean="0"/>
              <a:t>Web-based system using in PATENTSCOPE or via ePCT public services</a:t>
            </a:r>
          </a:p>
          <a:p>
            <a:pPr marL="0" indent="0">
              <a:spcBef>
                <a:spcPct val="0"/>
              </a:spcBef>
              <a:buNone/>
            </a:pPr>
            <a:endParaRPr lang="en-US" altLang="en-US" sz="1800" dirty="0" smtClean="0"/>
          </a:p>
          <a:p>
            <a:pPr>
              <a:spcBef>
                <a:spcPct val="0"/>
              </a:spcBef>
            </a:pPr>
            <a:r>
              <a:rPr lang="en-US" altLang="en-US" sz="1800" dirty="0" smtClean="0"/>
              <a:t>Free-of-charge</a:t>
            </a:r>
          </a:p>
          <a:p>
            <a:pPr marL="0" indent="0">
              <a:spcBef>
                <a:spcPct val="0"/>
              </a:spcBef>
              <a:buNone/>
            </a:pPr>
            <a:endParaRPr lang="en-US" altLang="en-US" sz="1800" dirty="0" smtClean="0"/>
          </a:p>
          <a:p>
            <a:pPr>
              <a:spcBef>
                <a:spcPct val="0"/>
              </a:spcBef>
            </a:pPr>
            <a:r>
              <a:rPr lang="en-US" altLang="en-US" sz="1800" dirty="0" smtClean="0"/>
              <a:t>Submissions possible until the expiration of </a:t>
            </a:r>
            <a:r>
              <a:rPr lang="en-US" altLang="en-US" sz="1800" u="sng" dirty="0" smtClean="0"/>
              <a:t>28 months</a:t>
            </a:r>
            <a:r>
              <a:rPr lang="en-US" altLang="en-US" sz="1800" dirty="0" smtClean="0"/>
              <a:t> from the priority date</a:t>
            </a:r>
          </a:p>
          <a:p>
            <a:pPr marL="0" indent="0">
              <a:spcBef>
                <a:spcPct val="0"/>
              </a:spcBef>
              <a:buNone/>
            </a:pPr>
            <a:endParaRPr lang="en-US" altLang="en-US" sz="1800" dirty="0" smtClean="0"/>
          </a:p>
          <a:p>
            <a:pPr>
              <a:spcBef>
                <a:spcPct val="0"/>
              </a:spcBef>
            </a:pPr>
            <a:r>
              <a:rPr lang="en-US" altLang="en-US" sz="1800" dirty="0" smtClean="0"/>
              <a:t>Applicants may submit comments in response to submitted observations until the expiration of </a:t>
            </a:r>
            <a:r>
              <a:rPr lang="en-US" altLang="en-US" sz="1800" u="sng" dirty="0" smtClean="0"/>
              <a:t>30 months</a:t>
            </a:r>
            <a:r>
              <a:rPr lang="en-US" altLang="en-US" sz="1800" dirty="0" smtClean="0"/>
              <a:t> from the priority date</a:t>
            </a:r>
          </a:p>
          <a:p>
            <a:pPr marL="0" indent="0">
              <a:spcBef>
                <a:spcPct val="0"/>
              </a:spcBef>
              <a:buNone/>
            </a:pPr>
            <a:endParaRPr lang="en-US" altLang="en-US" sz="1800" dirty="0" smtClean="0"/>
          </a:p>
          <a:p>
            <a:pPr>
              <a:spcBef>
                <a:spcPct val="0"/>
              </a:spcBef>
            </a:pPr>
            <a:r>
              <a:rPr lang="en-US" altLang="en-US" sz="1800" dirty="0" smtClean="0"/>
              <a:t>Anonymous submission of third party observations possible</a:t>
            </a:r>
          </a:p>
        </p:txBody>
      </p:sp>
    </p:spTree>
    <p:extLst>
      <p:ext uri="{BB962C8B-B14F-4D97-AF65-F5344CB8AC3E}">
        <p14:creationId xmlns:p14="http://schemas.microsoft.com/office/powerpoint/2010/main" val="115972168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323528" y="260648"/>
            <a:ext cx="8568952" cy="863600"/>
          </a:xfrm>
        </p:spPr>
        <p:txBody>
          <a:bodyPr/>
          <a:lstStyle/>
          <a:p>
            <a:pPr algn="ctr"/>
            <a:r>
              <a:rPr lang="en-US" altLang="en-US" sz="2800" dirty="0" smtClean="0">
                <a:solidFill>
                  <a:srgbClr val="002060"/>
                </a:solidFill>
              </a:rPr>
              <a:t>INDICATION OF AVAILABILITY FOR LICENSE</a:t>
            </a:r>
          </a:p>
        </p:txBody>
      </p:sp>
      <p:sp>
        <p:nvSpPr>
          <p:cNvPr id="23555" name="Rectangle 3"/>
          <p:cNvSpPr>
            <a:spLocks noGrp="1" noChangeArrowheads="1"/>
          </p:cNvSpPr>
          <p:nvPr>
            <p:ph type="body" idx="4294967295"/>
          </p:nvPr>
        </p:nvSpPr>
        <p:spPr>
          <a:xfrm>
            <a:off x="210361" y="1196752"/>
            <a:ext cx="8964488" cy="6165850"/>
          </a:xfrm>
        </p:spPr>
        <p:txBody>
          <a:bodyPr/>
          <a:lstStyle/>
          <a:p>
            <a:pPr>
              <a:spcBef>
                <a:spcPct val="0"/>
              </a:spcBef>
            </a:pPr>
            <a:r>
              <a:rPr lang="en-US" altLang="en-US" sz="1800" dirty="0" smtClean="0"/>
              <a:t>PCT applicants can indicate in relation to their published applications that the invention is available for license</a:t>
            </a:r>
          </a:p>
          <a:p>
            <a:pPr marL="0" indent="0">
              <a:spcBef>
                <a:spcPct val="0"/>
              </a:spcBef>
              <a:buNone/>
            </a:pPr>
            <a:endParaRPr lang="en-US" altLang="en-US" sz="1800" dirty="0" smtClean="0"/>
          </a:p>
          <a:p>
            <a:pPr lvl="1">
              <a:spcBef>
                <a:spcPct val="0"/>
              </a:spcBef>
              <a:buFont typeface="Wingdings" panose="05000000000000000000" pitchFamily="2" charset="2"/>
              <a:buChar char="Ø"/>
            </a:pPr>
            <a:r>
              <a:rPr lang="en-US" altLang="en-US" sz="1500" dirty="0" smtClean="0"/>
              <a:t>How? Applicants may submit a “licensing request” (see PCT Form PCT/IB/382) directly to the IB</a:t>
            </a:r>
          </a:p>
          <a:p>
            <a:pPr lvl="1">
              <a:spcBef>
                <a:spcPct val="0"/>
              </a:spcBef>
              <a:buFont typeface="Wingdings" panose="05000000000000000000" pitchFamily="2" charset="2"/>
              <a:buChar char="Ø"/>
            </a:pPr>
            <a:r>
              <a:rPr lang="en-US" altLang="en-US" sz="1500" dirty="0" smtClean="0"/>
              <a:t>When? At the time of filing or within 30 months from the priority date</a:t>
            </a:r>
          </a:p>
          <a:p>
            <a:pPr lvl="1">
              <a:spcBef>
                <a:spcPct val="0"/>
              </a:spcBef>
              <a:buFont typeface="Wingdings" panose="05000000000000000000" pitchFamily="2" charset="2"/>
              <a:buChar char="Ø"/>
            </a:pPr>
            <a:r>
              <a:rPr lang="en-US" altLang="en-US" sz="1500" dirty="0" smtClean="0"/>
              <a:t>Free of charge</a:t>
            </a:r>
          </a:p>
          <a:p>
            <a:pPr lvl="1">
              <a:spcBef>
                <a:spcPct val="0"/>
              </a:spcBef>
              <a:buFont typeface="Wingdings" panose="05000000000000000000" pitchFamily="2" charset="2"/>
              <a:buChar char="Ø"/>
            </a:pPr>
            <a:r>
              <a:rPr lang="en-US" altLang="en-US" sz="1500" dirty="0" smtClean="0"/>
              <a:t>Applicants can file multiple licensing requests or update previously submitted ones (within 30 months from the priority date) and such requests may be revoked by the applicant at any time, that is, also after 30 months from the priority date</a:t>
            </a:r>
          </a:p>
          <a:p>
            <a:pPr marL="457200" lvl="1" indent="0">
              <a:spcBef>
                <a:spcPct val="0"/>
              </a:spcBef>
              <a:buNone/>
            </a:pPr>
            <a:endParaRPr lang="en-US" altLang="en-US" sz="1700" dirty="0" smtClean="0"/>
          </a:p>
          <a:p>
            <a:pPr>
              <a:spcBef>
                <a:spcPct val="0"/>
              </a:spcBef>
            </a:pPr>
            <a:r>
              <a:rPr lang="en-US" altLang="en-US" sz="1800" dirty="0" smtClean="0"/>
              <a:t>Submitted licensing indications made publicly available after international publication of the application on PATENTSCOPE under “</a:t>
            </a:r>
            <a:r>
              <a:rPr lang="en-US" altLang="en-US" sz="1800" i="1" dirty="0" smtClean="0"/>
              <a:t>Bibliographic data</a:t>
            </a:r>
            <a:r>
              <a:rPr lang="en-US" altLang="en-US" sz="1800" dirty="0" smtClean="0"/>
              <a:t>” tab with a link to the submitted licensing request itself</a:t>
            </a:r>
          </a:p>
          <a:p>
            <a:pPr marL="0" indent="0">
              <a:spcBef>
                <a:spcPct val="0"/>
              </a:spcBef>
              <a:buNone/>
            </a:pPr>
            <a:endParaRPr lang="en-US" altLang="en-US" sz="1800" dirty="0" smtClean="0"/>
          </a:p>
          <a:p>
            <a:pPr>
              <a:spcBef>
                <a:spcPct val="0"/>
              </a:spcBef>
            </a:pPr>
            <a:r>
              <a:rPr lang="en-US" altLang="en-US" sz="1800" dirty="0" smtClean="0"/>
              <a:t>International applications containing such licensing indication requests can be searched in PATENTSCOPE</a:t>
            </a:r>
          </a:p>
          <a:p>
            <a:pPr marL="0" indent="0">
              <a:spcBef>
                <a:spcPct val="0"/>
              </a:spcBef>
              <a:buNone/>
            </a:pPr>
            <a:endParaRPr lang="en-US" altLang="en-US" sz="1800" dirty="0" smtClean="0"/>
          </a:p>
          <a:p>
            <a:pPr>
              <a:spcBef>
                <a:spcPct val="0"/>
              </a:spcBef>
            </a:pPr>
            <a:r>
              <a:rPr lang="en-US" altLang="en-US" sz="1800" dirty="0" smtClean="0"/>
              <a:t>Most use thus far from universities/research institutions</a:t>
            </a:r>
          </a:p>
          <a:p>
            <a:pPr>
              <a:spcBef>
                <a:spcPct val="0"/>
              </a:spcBef>
            </a:pPr>
            <a:endParaRPr lang="en-US" altLang="en-US" sz="2000" dirty="0" smtClean="0"/>
          </a:p>
        </p:txBody>
      </p:sp>
    </p:spTree>
    <p:extLst>
      <p:ext uri="{BB962C8B-B14F-4D97-AF65-F5344CB8AC3E}">
        <p14:creationId xmlns:p14="http://schemas.microsoft.com/office/powerpoint/2010/main" val="102347552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51520" y="188640"/>
            <a:ext cx="8229600" cy="620713"/>
          </a:xfrm>
        </p:spPr>
        <p:txBody>
          <a:bodyPr/>
          <a:lstStyle/>
          <a:p>
            <a:pPr algn="ctr"/>
            <a:r>
              <a:rPr lang="en-US" altLang="en-US" sz="3000" dirty="0" smtClean="0">
                <a:solidFill>
                  <a:srgbClr val="002060"/>
                </a:solidFill>
              </a:rPr>
              <a:t>ePCT</a:t>
            </a:r>
          </a:p>
        </p:txBody>
      </p:sp>
      <p:sp>
        <p:nvSpPr>
          <p:cNvPr id="44035" name="Rectangle 3"/>
          <p:cNvSpPr>
            <a:spLocks noGrp="1" noChangeArrowheads="1"/>
          </p:cNvSpPr>
          <p:nvPr>
            <p:ph type="body" idx="4294967295"/>
          </p:nvPr>
        </p:nvSpPr>
        <p:spPr>
          <a:xfrm>
            <a:off x="76072" y="908720"/>
            <a:ext cx="9036496" cy="6048375"/>
          </a:xfrm>
        </p:spPr>
        <p:txBody>
          <a:bodyPr/>
          <a:lstStyle/>
          <a:p>
            <a:pPr>
              <a:spcBef>
                <a:spcPct val="25000"/>
              </a:spcBef>
              <a:spcAft>
                <a:spcPct val="25000"/>
              </a:spcAft>
              <a:defRPr/>
            </a:pPr>
            <a:r>
              <a:rPr lang="en-US" altLang="en-US" sz="1700" dirty="0" smtClean="0"/>
              <a:t>WIPO online service that provides secure electronic access to/interaction with IB’s PCT application files by applicants/agents</a:t>
            </a:r>
          </a:p>
          <a:p>
            <a:pPr marL="0" indent="0">
              <a:spcBef>
                <a:spcPct val="25000"/>
              </a:spcBef>
              <a:spcAft>
                <a:spcPct val="25000"/>
              </a:spcAft>
              <a:buNone/>
              <a:defRPr/>
            </a:pPr>
            <a:endParaRPr lang="en-US" altLang="en-US" sz="1800" dirty="0" smtClean="0"/>
          </a:p>
          <a:p>
            <a:pPr>
              <a:spcBef>
                <a:spcPct val="15000"/>
              </a:spcBef>
              <a:spcAft>
                <a:spcPct val="15000"/>
              </a:spcAft>
              <a:defRPr/>
            </a:pPr>
            <a:r>
              <a:rPr lang="en-US" altLang="en-US" sz="1700" dirty="0" smtClean="0"/>
              <a:t>8500 users in over 100 countries, 30+ offices</a:t>
            </a:r>
          </a:p>
          <a:p>
            <a:pPr>
              <a:spcBef>
                <a:spcPct val="15000"/>
              </a:spcBef>
              <a:spcAft>
                <a:spcPct val="15000"/>
              </a:spcAft>
              <a:defRPr/>
            </a:pPr>
            <a:endParaRPr lang="en-US" altLang="en-US" sz="1700" dirty="0" smtClean="0"/>
          </a:p>
          <a:p>
            <a:pPr>
              <a:spcBef>
                <a:spcPct val="15000"/>
              </a:spcBef>
              <a:spcAft>
                <a:spcPct val="15000"/>
              </a:spcAft>
              <a:defRPr/>
            </a:pPr>
            <a:r>
              <a:rPr lang="en-US" altLang="en-US" sz="1700" dirty="0" smtClean="0"/>
              <a:t>Positive feedback from users</a:t>
            </a:r>
          </a:p>
          <a:p>
            <a:pPr marL="0" indent="0">
              <a:spcBef>
                <a:spcPct val="15000"/>
              </a:spcBef>
              <a:spcAft>
                <a:spcPct val="15000"/>
              </a:spcAft>
              <a:buNone/>
              <a:defRPr/>
            </a:pPr>
            <a:endParaRPr lang="en-US" altLang="en-US" sz="1800" dirty="0" smtClean="0"/>
          </a:p>
          <a:p>
            <a:pPr lvl="1">
              <a:buFont typeface="Wingdings" panose="05000000000000000000" pitchFamily="2" charset="2"/>
              <a:buChar char="Ø"/>
              <a:defRPr/>
            </a:pPr>
            <a:r>
              <a:rPr lang="en-US" altLang="en-US" sz="1400" dirty="0" smtClean="0"/>
              <a:t>applicant features generally reckoned best in class</a:t>
            </a:r>
          </a:p>
          <a:p>
            <a:pPr lvl="1">
              <a:buFont typeface="Wingdings" panose="05000000000000000000" pitchFamily="2" charset="2"/>
              <a:buChar char="Ø"/>
              <a:defRPr/>
            </a:pPr>
            <a:r>
              <a:rPr lang="en-US" altLang="en-US" sz="1400" dirty="0" smtClean="0"/>
              <a:t>unique notifications feature already saved applicants</a:t>
            </a:r>
          </a:p>
          <a:p>
            <a:pPr lvl="1">
              <a:buFont typeface="Wingdings" panose="05000000000000000000" pitchFamily="2" charset="2"/>
              <a:buChar char="Ø"/>
              <a:defRPr/>
            </a:pPr>
            <a:r>
              <a:rPr lang="en-US" altLang="en-US" sz="1400" dirty="0" smtClean="0"/>
              <a:t>Office features found easy to use</a:t>
            </a:r>
          </a:p>
          <a:p>
            <a:pPr marL="457200" lvl="1" indent="0">
              <a:buNone/>
              <a:defRPr/>
            </a:pPr>
            <a:endParaRPr lang="en-US" altLang="en-US" sz="1500" dirty="0" smtClean="0"/>
          </a:p>
          <a:p>
            <a:pPr>
              <a:spcBef>
                <a:spcPct val="25000"/>
              </a:spcBef>
              <a:spcAft>
                <a:spcPct val="25000"/>
              </a:spcAft>
              <a:defRPr/>
            </a:pPr>
            <a:r>
              <a:rPr lang="en-US" altLang="en-US" sz="1700" dirty="0" smtClean="0"/>
              <a:t>More information: </a:t>
            </a:r>
            <a:r>
              <a:rPr lang="en-US" altLang="en-US" sz="1700" dirty="0" smtClean="0">
                <a:hlinkClick r:id="rId2"/>
              </a:rPr>
              <a:t>https://pct.wipo.int/ePCT</a:t>
            </a:r>
            <a:endParaRPr lang="en-US" altLang="en-US" sz="1700" dirty="0" smtClean="0"/>
          </a:p>
          <a:p>
            <a:pPr marL="0" indent="0">
              <a:spcBef>
                <a:spcPct val="25000"/>
              </a:spcBef>
              <a:spcAft>
                <a:spcPct val="25000"/>
              </a:spcAft>
              <a:buNone/>
              <a:defRPr/>
            </a:pPr>
            <a:endParaRPr lang="en-US" altLang="en-US" sz="1700" dirty="0" smtClean="0"/>
          </a:p>
          <a:p>
            <a:pPr>
              <a:spcBef>
                <a:spcPct val="0"/>
              </a:spcBef>
              <a:defRPr/>
            </a:pPr>
            <a:r>
              <a:rPr lang="en-US" altLang="en-US" sz="1700" dirty="0" smtClean="0"/>
              <a:t>ePCT-Filing: web-based </a:t>
            </a:r>
            <a:r>
              <a:rPr lang="en-US" altLang="en-US" sz="1700" dirty="0"/>
              <a:t>electronic filing of new PCT </a:t>
            </a:r>
            <a:r>
              <a:rPr lang="en-US" altLang="en-US" sz="1700" dirty="0" smtClean="0"/>
              <a:t>applications</a:t>
            </a:r>
          </a:p>
          <a:p>
            <a:pPr marL="0" indent="0">
              <a:spcBef>
                <a:spcPct val="0"/>
              </a:spcBef>
              <a:buNone/>
              <a:defRPr/>
            </a:pPr>
            <a:endParaRPr lang="en-US" altLang="en-US" sz="1800" dirty="0"/>
          </a:p>
          <a:p>
            <a:pPr lvl="1">
              <a:spcBef>
                <a:spcPct val="0"/>
              </a:spcBef>
              <a:buFont typeface="Wingdings" panose="05000000000000000000" pitchFamily="2" charset="2"/>
              <a:buChar char="Ø"/>
              <a:defRPr/>
            </a:pPr>
            <a:r>
              <a:rPr lang="en-US" altLang="en-US" sz="1400" dirty="0"/>
              <a:t>Currently </a:t>
            </a:r>
            <a:r>
              <a:rPr lang="en-US" altLang="en-US" sz="1400" dirty="0" smtClean="0"/>
              <a:t>available live </a:t>
            </a:r>
            <a:r>
              <a:rPr lang="en-US" altLang="en-US" sz="1400" dirty="0"/>
              <a:t>for filings with </a:t>
            </a:r>
            <a:r>
              <a:rPr lang="en-US" altLang="en-US" sz="1400" dirty="0" smtClean="0"/>
              <a:t>RO/IB, RO/AT, RO/SE and RO/AU; </a:t>
            </a:r>
            <a:r>
              <a:rPr lang="en-US" altLang="en-US" sz="1400" dirty="0"/>
              <a:t>awaiting other ROs</a:t>
            </a:r>
          </a:p>
          <a:p>
            <a:pPr lvl="1">
              <a:spcBef>
                <a:spcPct val="0"/>
              </a:spcBef>
              <a:buFont typeface="Wingdings" panose="05000000000000000000" pitchFamily="2" charset="2"/>
              <a:buChar char="Ø"/>
              <a:defRPr/>
            </a:pPr>
            <a:r>
              <a:rPr lang="en-US" altLang="en-US" sz="1400" dirty="0" smtClean="0"/>
              <a:t>Up-to-date validations </a:t>
            </a:r>
            <a:r>
              <a:rPr lang="en-US" altLang="en-US" sz="1400" dirty="0"/>
              <a:t>direct from IB database, and validations and feedback not possible with PCT-SAFE (such as automatically detecting and converting color drawings to B/W)</a:t>
            </a:r>
          </a:p>
          <a:p>
            <a:pPr>
              <a:spcBef>
                <a:spcPct val="25000"/>
              </a:spcBef>
              <a:spcAft>
                <a:spcPct val="25000"/>
              </a:spcAft>
              <a:defRPr/>
            </a:pPr>
            <a:endParaRPr lang="en-US" altLang="en-US" dirty="0" smtClean="0"/>
          </a:p>
        </p:txBody>
      </p:sp>
    </p:spTree>
    <p:extLst>
      <p:ext uri="{BB962C8B-B14F-4D97-AF65-F5344CB8AC3E}">
        <p14:creationId xmlns:p14="http://schemas.microsoft.com/office/powerpoint/2010/main" val="27068397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23528" y="260648"/>
            <a:ext cx="8280920" cy="581025"/>
          </a:xfrm>
        </p:spPr>
        <p:txBody>
          <a:bodyPr/>
          <a:lstStyle/>
          <a:p>
            <a:pPr algn="ctr"/>
            <a:r>
              <a:rPr lang="en-US" altLang="en-US" sz="3000" dirty="0" smtClean="0">
                <a:solidFill>
                  <a:srgbClr val="002060"/>
                </a:solidFill>
              </a:rPr>
              <a:t>PCT-PPH (1)</a:t>
            </a:r>
          </a:p>
        </p:txBody>
      </p:sp>
      <p:sp>
        <p:nvSpPr>
          <p:cNvPr id="25603" name="Rectangle 3"/>
          <p:cNvSpPr>
            <a:spLocks noGrp="1" noChangeArrowheads="1"/>
          </p:cNvSpPr>
          <p:nvPr>
            <p:ph type="body" idx="4294967295"/>
          </p:nvPr>
        </p:nvSpPr>
        <p:spPr>
          <a:xfrm>
            <a:off x="265778" y="1230389"/>
            <a:ext cx="8856984" cy="5805488"/>
          </a:xfrm>
        </p:spPr>
        <p:txBody>
          <a:bodyPr/>
          <a:lstStyle/>
          <a:p>
            <a:pPr>
              <a:lnSpc>
                <a:spcPct val="95000"/>
              </a:lnSpc>
              <a:spcBef>
                <a:spcPct val="10000"/>
              </a:spcBef>
              <a:spcAft>
                <a:spcPct val="10000"/>
              </a:spcAft>
            </a:pPr>
            <a:r>
              <a:rPr lang="en-US" altLang="en-US" sz="1800" dirty="0" smtClean="0"/>
              <a:t>Accelerated national phase examination based on positive work product of PCT International Authority (written opinion of the ISA or the IPEA, IPRP (</a:t>
            </a:r>
            <a:r>
              <a:rPr lang="en-US" altLang="en-US" sz="1800" dirty="0" err="1" smtClean="0"/>
              <a:t>Ch</a:t>
            </a:r>
            <a:r>
              <a:rPr lang="en-US" altLang="en-US" sz="1800" dirty="0" smtClean="0"/>
              <a:t> I or II))</a:t>
            </a:r>
          </a:p>
          <a:p>
            <a:pPr marL="0" indent="0">
              <a:lnSpc>
                <a:spcPct val="95000"/>
              </a:lnSpc>
              <a:spcBef>
                <a:spcPct val="10000"/>
              </a:spcBef>
              <a:spcAft>
                <a:spcPct val="10000"/>
              </a:spcAft>
              <a:buNone/>
            </a:pPr>
            <a:endParaRPr lang="en-US" altLang="en-US" sz="1800" dirty="0" smtClean="0"/>
          </a:p>
          <a:p>
            <a:pPr>
              <a:lnSpc>
                <a:spcPct val="95000"/>
              </a:lnSpc>
              <a:spcBef>
                <a:spcPct val="10000"/>
              </a:spcBef>
              <a:spcAft>
                <a:spcPct val="10000"/>
              </a:spcAft>
            </a:pPr>
            <a:r>
              <a:rPr lang="en-US" altLang="en-US" sz="1800" dirty="0" smtClean="0"/>
              <a:t>MANY individual PCT-PPH pathways</a:t>
            </a:r>
          </a:p>
          <a:p>
            <a:pPr marL="0" indent="0">
              <a:lnSpc>
                <a:spcPct val="95000"/>
              </a:lnSpc>
              <a:spcBef>
                <a:spcPct val="10000"/>
              </a:spcBef>
              <a:spcAft>
                <a:spcPct val="10000"/>
              </a:spcAft>
              <a:buNone/>
            </a:pPr>
            <a:endParaRPr lang="en-US" altLang="en-US" sz="1800" dirty="0" smtClean="0"/>
          </a:p>
          <a:p>
            <a:pPr lvl="2">
              <a:lnSpc>
                <a:spcPct val="95000"/>
              </a:lnSpc>
              <a:spcBef>
                <a:spcPct val="10000"/>
              </a:spcBef>
              <a:spcAft>
                <a:spcPct val="10000"/>
              </a:spcAft>
              <a:buFont typeface="Wingdings" panose="05000000000000000000" pitchFamily="2" charset="2"/>
              <a:buChar char="Ø"/>
            </a:pPr>
            <a:r>
              <a:rPr lang="en-US" altLang="en-US" sz="1800" dirty="0" smtClean="0"/>
              <a:t>Information on the PCT  Website: </a:t>
            </a:r>
            <a:r>
              <a:rPr lang="en-US" altLang="en-US" sz="1500" dirty="0" smtClean="0">
                <a:hlinkClick r:id="rId3"/>
              </a:rPr>
              <a:t>http://www.wipo.int/pct/en/filing/pct_pph.html</a:t>
            </a:r>
            <a:endParaRPr lang="en-US" altLang="en-US" sz="1500"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dirty="0" smtClean="0"/>
          </a:p>
          <a:p>
            <a:pPr>
              <a:lnSpc>
                <a:spcPct val="95000"/>
              </a:lnSpc>
              <a:spcBef>
                <a:spcPct val="10000"/>
              </a:spcBef>
              <a:spcAft>
                <a:spcPct val="10000"/>
              </a:spcAft>
            </a:pPr>
            <a:endParaRPr lang="en-US" altLang="en-US" sz="1800" dirty="0" smtClean="0"/>
          </a:p>
          <a:p>
            <a:pPr>
              <a:lnSpc>
                <a:spcPct val="95000"/>
              </a:lnSpc>
              <a:spcBef>
                <a:spcPct val="10000"/>
              </a:spcBef>
              <a:spcAft>
                <a:spcPct val="10000"/>
              </a:spcAft>
            </a:pPr>
            <a:r>
              <a:rPr lang="en-US" altLang="en-US" sz="1800" dirty="0" smtClean="0"/>
              <a:t>PCT-PPH user experience/strategy: </a:t>
            </a:r>
            <a:r>
              <a:rPr lang="en-US" altLang="en-US" sz="1500" dirty="0" smtClean="0">
                <a:hlinkClick r:id="rId4"/>
              </a:rPr>
              <a:t>http://www.youtube.com/watch?v=XnSShsUHXss</a:t>
            </a:r>
            <a:r>
              <a:rPr lang="en-US" altLang="en-US" sz="1500" dirty="0" smtClean="0"/>
              <a:t> </a:t>
            </a:r>
            <a:r>
              <a:rPr lang="en-US" altLang="en-US" sz="1800" dirty="0" smtClean="0"/>
              <a:t>(Carl </a:t>
            </a:r>
            <a:r>
              <a:rPr lang="en-US" altLang="en-US" sz="1800" dirty="0" err="1" smtClean="0"/>
              <a:t>Oppedahl</a:t>
            </a:r>
            <a:r>
              <a:rPr lang="en-US" altLang="en-US" sz="1800" dirty="0" smtClean="0"/>
              <a:t> video)</a:t>
            </a:r>
          </a:p>
        </p:txBody>
      </p:sp>
      <p:pic>
        <p:nvPicPr>
          <p:cNvPr id="25604" name="Picture 4" descr="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034" y="3193653"/>
            <a:ext cx="2726926" cy="217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67731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23850" y="115888"/>
            <a:ext cx="8352606" cy="581025"/>
          </a:xfrm>
        </p:spPr>
        <p:txBody>
          <a:bodyPr/>
          <a:lstStyle/>
          <a:p>
            <a:pPr algn="ctr"/>
            <a:r>
              <a:rPr lang="en-US" altLang="en-US" sz="3000" dirty="0" smtClean="0">
                <a:solidFill>
                  <a:schemeClr val="accent2"/>
                </a:solidFill>
              </a:rPr>
              <a:t>PCT-PPH (2)</a:t>
            </a:r>
          </a:p>
        </p:txBody>
      </p:sp>
      <p:graphicFrame>
        <p:nvGraphicFramePr>
          <p:cNvPr id="801795" name="Group 3"/>
          <p:cNvGraphicFramePr>
            <a:graphicFrameLocks noGrp="1"/>
          </p:cNvGraphicFramePr>
          <p:nvPr>
            <p:extLst>
              <p:ext uri="{D42A27DB-BD31-4B8C-83A1-F6EECF244321}">
                <p14:modId xmlns:p14="http://schemas.microsoft.com/office/powerpoint/2010/main" val="2272851427"/>
              </p:ext>
            </p:extLst>
          </p:nvPr>
        </p:nvGraphicFramePr>
        <p:xfrm>
          <a:off x="827088" y="836613"/>
          <a:ext cx="7272337" cy="5168900"/>
        </p:xfrm>
        <a:graphic>
          <a:graphicData uri="http://schemas.openxmlformats.org/drawingml/2006/table">
            <a:tbl>
              <a:tblPr/>
              <a:tblGrid>
                <a:gridCol w="2232025"/>
                <a:gridCol w="1008062"/>
                <a:gridCol w="1123950"/>
                <a:gridCol w="1454150"/>
                <a:gridCol w="1454150"/>
              </a:tblGrid>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JP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KR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cs typeface="Arial" pitchFamily="34" charset="0"/>
                        </a:rPr>
                        <a:t>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Grant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94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(71)</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90.3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87.1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92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a:t>
                      </a:r>
                      <a:r>
                        <a:rPr kumimoji="0" lang="en-US" sz="1600" b="0" i="0" u="none" strike="noStrike" cap="none" normalizeH="0" baseline="30000" smtClean="0">
                          <a:ln>
                            <a:noFill/>
                          </a:ln>
                          <a:solidFill>
                            <a:schemeClr val="tx1"/>
                          </a:solidFill>
                          <a:effectLst/>
                          <a:latin typeface="Arial" pitchFamily="34" charset="0"/>
                          <a:cs typeface="Arial" pitchFamily="34" charset="0"/>
                        </a:rPr>
                        <a:t>st</a:t>
                      </a:r>
                      <a:r>
                        <a:rPr kumimoji="0" lang="en-US" sz="1600" b="0" i="0" u="none" strike="noStrike" cap="none" normalizeH="0" baseline="0" smtClean="0">
                          <a:ln>
                            <a:noFill/>
                          </a:ln>
                          <a:solidFill>
                            <a:schemeClr val="tx1"/>
                          </a:solidFill>
                          <a:effectLst/>
                          <a:latin typeface="Arial" pitchFamily="34" charset="0"/>
                          <a:cs typeface="Arial" pitchFamily="34" charset="0"/>
                        </a:rPr>
                        <a:t> action allowance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19.9</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31.16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42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First Office Action {months}</a:t>
                      </a:r>
                      <a:r>
                        <a:rPr kumimoji="0" lang="en-US" sz="1600" b="0" i="0" u="none" strike="noStrike" cap="none" normalizeH="0" baseline="0" smtClean="0">
                          <a:ln>
                            <a:noFill/>
                          </a:ln>
                          <a:solidFill>
                            <a:schemeClr val="tx1"/>
                          </a:solidFill>
                          <a:effectLst/>
                          <a:latin typeface="Arial" pitchFamily="34" charset="0"/>
                          <a:cs typeface="Arial" pitchFamily="34" charset="0"/>
                          <a:hlinkClick r:id="rId3"/>
                        </a:rPr>
                        <a:t> </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5.2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Pendency from PPH Request </a:t>
                      </a:r>
                      <a:br>
                        <a:rPr kumimoji="0" lang="en-US" sz="1600" b="0" i="0" u="none" strike="noStrike" cap="none" normalizeH="0" baseline="0" smtClean="0">
                          <a:ln>
                            <a:noFill/>
                          </a:ln>
                          <a:solidFill>
                            <a:schemeClr val="tx1"/>
                          </a:solidFill>
                          <a:effectLst/>
                          <a:latin typeface="Arial" pitchFamily="34" charset="0"/>
                          <a:cs typeface="Arial" pitchFamily="34" charset="0"/>
                        </a:rPr>
                      </a:br>
                      <a:r>
                        <a:rPr kumimoji="0" lang="en-US" sz="1600" b="0" i="0" u="none" strike="noStrike" cap="none" normalizeH="0" baseline="0" smtClean="0">
                          <a:ln>
                            <a:noFill/>
                          </a:ln>
                          <a:solidFill>
                            <a:schemeClr val="tx1"/>
                          </a:solidFill>
                          <a:effectLst/>
                          <a:latin typeface="Arial" pitchFamily="34" charset="0"/>
                          <a:cs typeface="Arial" pitchFamily="34" charset="0"/>
                        </a:rPr>
                        <a:t>to Final Decision {months}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4.1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14.1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(19.1)</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Average Number of Office Actions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0.46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TBD</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0.6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671" name="Text Box 47"/>
          <p:cNvSpPr txBox="1">
            <a:spLocks noChangeArrowheads="1"/>
          </p:cNvSpPr>
          <p:nvPr/>
        </p:nvSpPr>
        <p:spPr bwMode="auto">
          <a:xfrm>
            <a:off x="179512" y="6144909"/>
            <a:ext cx="7920880" cy="669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50000"/>
              </a:spcBef>
              <a:buFontTx/>
              <a:buNone/>
            </a:pPr>
            <a:r>
              <a:rPr lang="en-US" altLang="en-US" sz="1500" dirty="0"/>
              <a:t> </a:t>
            </a:r>
            <a:r>
              <a:rPr lang="en-US" altLang="en-US" sz="1400" dirty="0"/>
              <a:t>See </a:t>
            </a:r>
            <a:r>
              <a:rPr lang="en-US" altLang="en-US" sz="1400" dirty="0">
                <a:hlinkClick r:id="rId5"/>
              </a:rPr>
              <a:t>http://www.jpo.go.jp/ppph-portal/statistics.htm</a:t>
            </a:r>
            <a:endParaRPr lang="en-US" altLang="en-US" sz="1400" dirty="0"/>
          </a:p>
          <a:p>
            <a:pPr>
              <a:spcBef>
                <a:spcPct val="50000"/>
              </a:spcBef>
              <a:buFontTx/>
              <a:buNone/>
            </a:pPr>
            <a:r>
              <a:rPr lang="en-US" altLang="en-US" sz="1400" dirty="0"/>
              <a:t>() = all applications (PPH and non-PPH)</a:t>
            </a:r>
          </a:p>
        </p:txBody>
      </p:sp>
    </p:spTree>
    <p:extLst>
      <p:ext uri="{BB962C8B-B14F-4D97-AF65-F5344CB8AC3E}">
        <p14:creationId xmlns:p14="http://schemas.microsoft.com/office/powerpoint/2010/main" val="403421742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323850" y="115888"/>
            <a:ext cx="8496300" cy="581025"/>
          </a:xfrm>
        </p:spPr>
        <p:txBody>
          <a:bodyPr/>
          <a:lstStyle/>
          <a:p>
            <a:pPr algn="ctr"/>
            <a:r>
              <a:rPr lang="en-US" altLang="en-US" b="1" smtClean="0">
                <a:solidFill>
                  <a:schemeClr val="accent2"/>
                </a:solidFill>
              </a:rPr>
              <a:t>PCT-PPH (3)</a:t>
            </a:r>
          </a:p>
        </p:txBody>
      </p:sp>
      <p:sp>
        <p:nvSpPr>
          <p:cNvPr id="27652" name="TextBox 2"/>
          <p:cNvSpPr txBox="1">
            <a:spLocks noChangeArrowheads="1"/>
          </p:cNvSpPr>
          <p:nvPr/>
        </p:nvSpPr>
        <p:spPr bwMode="auto">
          <a:xfrm>
            <a:off x="179388" y="5157192"/>
            <a:ext cx="8064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3"/>
              </a:buBlip>
              <a:defRPr sz="2400">
                <a:solidFill>
                  <a:schemeClr val="tx1"/>
                </a:solidFill>
                <a:latin typeface="Arial" pitchFamily="34" charset="0"/>
                <a:cs typeface="Arial" pitchFamily="34" charset="0"/>
              </a:defRPr>
            </a:lvl4pPr>
            <a:lvl5pPr marL="2057400" indent="-22860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spcBef>
                <a:spcPct val="0"/>
              </a:spcBef>
              <a:buFontTx/>
              <a:buChar char="•"/>
            </a:pPr>
            <a:r>
              <a:rPr lang="en-US" altLang="en-US" sz="1800" dirty="0"/>
              <a:t> Global Patent Prosecution Highway (GPPH) pilot began 6 January 2014, using single set of qualifying requirements, and includes PCT reports </a:t>
            </a:r>
          </a:p>
          <a:p>
            <a:pPr>
              <a:spcBef>
                <a:spcPct val="0"/>
              </a:spcBef>
              <a:buFontTx/>
              <a:buChar char="•"/>
            </a:pPr>
            <a:endParaRPr lang="en-US" altLang="en-US" sz="1800" dirty="0"/>
          </a:p>
          <a:p>
            <a:pPr>
              <a:spcBef>
                <a:spcPct val="0"/>
              </a:spcBef>
              <a:buFontTx/>
              <a:buChar char="•"/>
            </a:pPr>
            <a:r>
              <a:rPr lang="en-US" altLang="en-US" sz="1800" dirty="0"/>
              <a:t> Framework provisions: </a:t>
            </a:r>
            <a:r>
              <a:rPr lang="en-US" altLang="en-US" sz="1800" dirty="0">
                <a:hlinkClick r:id="rId4"/>
              </a:rPr>
              <a:t>http://www.jpo.go.jp/ppph-portal/globalpph.htm</a:t>
            </a:r>
            <a:endParaRPr lang="en-US" altLang="en-US" sz="1800" dirty="0"/>
          </a:p>
          <a:p>
            <a:pPr>
              <a:spcBef>
                <a:spcPct val="0"/>
              </a:spcBef>
              <a:buFontTx/>
              <a:buChar char="•"/>
            </a:pPr>
            <a:endParaRPr lang="en-US" altLang="en-US" sz="1800" dirty="0"/>
          </a:p>
        </p:txBody>
      </p:sp>
      <p:pic>
        <p:nvPicPr>
          <p:cNvPr id="70658" name="Picture 2" descr="http://www.jpo.go.jp/ppph-portal/images/globalpp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620688"/>
            <a:ext cx="6191250"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7806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07504" y="260648"/>
            <a:ext cx="8964613" cy="620713"/>
          </a:xfrm>
        </p:spPr>
        <p:txBody>
          <a:bodyPr/>
          <a:lstStyle/>
          <a:p>
            <a:pPr algn="ctr"/>
            <a:r>
              <a:rPr lang="en-US" altLang="en-US" sz="3000" dirty="0" smtClean="0">
                <a:solidFill>
                  <a:srgbClr val="002060"/>
                </a:solidFill>
              </a:rPr>
              <a:t>WIPO AMC FEE REDUCTION FOR PCT USERS</a:t>
            </a:r>
          </a:p>
        </p:txBody>
      </p:sp>
      <p:sp>
        <p:nvSpPr>
          <p:cNvPr id="28675" name="Rectangle 3"/>
          <p:cNvSpPr>
            <a:spLocks noGrp="1" noChangeArrowheads="1"/>
          </p:cNvSpPr>
          <p:nvPr>
            <p:ph type="body" sz="half" idx="4294967295"/>
          </p:nvPr>
        </p:nvSpPr>
        <p:spPr>
          <a:xfrm>
            <a:off x="107504" y="1052736"/>
            <a:ext cx="9036496" cy="1655763"/>
          </a:xfrm>
        </p:spPr>
        <p:txBody>
          <a:bodyPr/>
          <a:lstStyle/>
          <a:p>
            <a:pPr marL="228600" indent="-228600">
              <a:lnSpc>
                <a:spcPct val="80000"/>
              </a:lnSpc>
              <a:spcBef>
                <a:spcPct val="10000"/>
              </a:spcBef>
            </a:pPr>
            <a:r>
              <a:rPr lang="en-US" altLang="en-US" dirty="0" smtClean="0"/>
              <a:t> </a:t>
            </a:r>
            <a:r>
              <a:rPr lang="en-US" altLang="en-US" sz="1800" dirty="0" smtClean="0"/>
              <a:t>AMC=WIPO Arbitration and Mediation Center</a:t>
            </a:r>
          </a:p>
          <a:p>
            <a:pPr marL="228600" indent="-228600">
              <a:lnSpc>
                <a:spcPct val="80000"/>
              </a:lnSpc>
              <a:spcBef>
                <a:spcPct val="10000"/>
              </a:spcBef>
            </a:pPr>
            <a:endParaRPr lang="fr-CH" altLang="en-US" sz="1000" dirty="0" smtClean="0"/>
          </a:p>
          <a:p>
            <a:pPr marL="0" indent="0">
              <a:lnSpc>
                <a:spcPct val="80000"/>
              </a:lnSpc>
              <a:spcBef>
                <a:spcPct val="10000"/>
              </a:spcBef>
              <a:buNone/>
            </a:pPr>
            <a:endParaRPr lang="en-US" altLang="en-US" sz="1000" dirty="0" smtClean="0"/>
          </a:p>
          <a:p>
            <a:pPr marL="685800" lvl="1" indent="-342900">
              <a:lnSpc>
                <a:spcPct val="80000"/>
              </a:lnSpc>
              <a:spcBef>
                <a:spcPct val="10000"/>
              </a:spcBef>
              <a:buFont typeface="Wingdings" panose="05000000000000000000" pitchFamily="2" charset="2"/>
              <a:buChar char="Ø"/>
            </a:pPr>
            <a:r>
              <a:rPr lang="en-US" altLang="en-US" b="1" i="1" dirty="0" smtClean="0"/>
              <a:t> </a:t>
            </a:r>
            <a:r>
              <a:rPr lang="en-US" altLang="en-US" sz="1500" b="1" i="1" dirty="0" smtClean="0"/>
              <a:t>AMC offers a 25% reduction in the Center’s registration and administration fees where at least one party to the dispute has been named as an applicant or inventor in a published PCT application </a:t>
            </a:r>
          </a:p>
          <a:p>
            <a:pPr marL="520700" lvl="1" indent="-177800">
              <a:lnSpc>
                <a:spcPct val="80000"/>
              </a:lnSpc>
              <a:spcBef>
                <a:spcPct val="10000"/>
              </a:spcBef>
            </a:pPr>
            <a:endParaRPr lang="en-US" altLang="en-US" b="1" i="1" dirty="0" smtClean="0"/>
          </a:p>
        </p:txBody>
      </p:sp>
      <p:graphicFrame>
        <p:nvGraphicFramePr>
          <p:cNvPr id="803844" name="Group 4"/>
          <p:cNvGraphicFramePr>
            <a:graphicFrameLocks noGrp="1"/>
          </p:cNvGraphicFramePr>
          <p:nvPr>
            <p:ph sz="half" idx="4294967295"/>
            <p:extLst>
              <p:ext uri="{D42A27DB-BD31-4B8C-83A1-F6EECF244321}">
                <p14:modId xmlns:p14="http://schemas.microsoft.com/office/powerpoint/2010/main" val="4010551633"/>
              </p:ext>
            </p:extLst>
          </p:nvPr>
        </p:nvGraphicFramePr>
        <p:xfrm>
          <a:off x="467544" y="2852936"/>
          <a:ext cx="4176712" cy="3856038"/>
        </p:xfrm>
        <a:graphic>
          <a:graphicData uri="http://schemas.openxmlformats.org/drawingml/2006/table">
            <a:tbl>
              <a:tblPr/>
              <a:tblGrid>
                <a:gridCol w="1044575"/>
                <a:gridCol w="1044575"/>
                <a:gridCol w="1042987"/>
                <a:gridCol w="1044575"/>
              </a:tblGrid>
              <a:tr h="6047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Type of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Amount in dispute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Expedited Arbitration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Arbitration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Registration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Any amount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Administration fee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Up to 2.5M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2,000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2.5M and up to 10M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10,000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6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cs typeface="Arial" pitchFamily="34"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Over 10M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USD 5,000 </a:t>
                      </a:r>
                      <a:br>
                        <a:rPr kumimoji="0" lang="en-US" sz="1200" b="0" i="0" u="none" strike="noStrike" cap="none" normalizeH="0" baseline="0" smtClean="0">
                          <a:ln>
                            <a:noFill/>
                          </a:ln>
                          <a:solidFill>
                            <a:schemeClr val="tx1"/>
                          </a:solidFill>
                          <a:effectLst/>
                          <a:latin typeface="Arial" pitchFamily="34" charset="0"/>
                          <a:cs typeface="Arial" pitchFamily="34" charset="0"/>
                        </a:rPr>
                      </a:br>
                      <a:r>
                        <a:rPr kumimoji="0" lang="en-US" sz="1200" b="0" i="0" u="none" strike="noStrike" cap="none" normalizeH="0" baseline="0" smtClean="0">
                          <a:ln>
                            <a:noFill/>
                          </a:ln>
                          <a:solidFill>
                            <a:schemeClr val="tx1"/>
                          </a:solidFill>
                          <a:effectLst/>
                          <a:latin typeface="Arial" pitchFamily="34" charset="0"/>
                          <a:cs typeface="Arial" pitchFamily="34" charset="0"/>
                        </a:rPr>
                        <a:t>+0.05% of amount over $10M up to a maximum fee of $15,000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USD 10,000 </a:t>
                      </a:r>
                      <a:br>
                        <a:rPr kumimoji="0" lang="en-US" sz="1200" b="0" i="0" u="none" strike="noStrike" cap="none" normalizeH="0" baseline="0" dirty="0" smtClean="0">
                          <a:ln>
                            <a:noFill/>
                          </a:ln>
                          <a:solidFill>
                            <a:schemeClr val="tx1"/>
                          </a:solidFill>
                          <a:effectLst/>
                          <a:latin typeface="Arial" pitchFamily="34" charset="0"/>
                          <a:cs typeface="Arial" pitchFamily="34" charset="0"/>
                        </a:rPr>
                      </a:br>
                      <a:r>
                        <a:rPr kumimoji="0" lang="en-US" sz="1200" b="0" i="0" u="none" strike="noStrike" cap="none" normalizeH="0" baseline="0" dirty="0" smtClean="0">
                          <a:ln>
                            <a:noFill/>
                          </a:ln>
                          <a:solidFill>
                            <a:schemeClr val="tx1"/>
                          </a:solidFill>
                          <a:effectLst/>
                          <a:latin typeface="Arial" pitchFamily="34" charset="0"/>
                          <a:cs typeface="Arial" pitchFamily="34" charset="0"/>
                        </a:rPr>
                        <a:t>+0.05% of amount over $10M up to a maximum fee of $25,000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803876" name="Group 36"/>
          <p:cNvGraphicFramePr>
            <a:graphicFrameLocks noGrp="1"/>
          </p:cNvGraphicFramePr>
          <p:nvPr>
            <p:extLst>
              <p:ext uri="{D42A27DB-BD31-4B8C-83A1-F6EECF244321}">
                <p14:modId xmlns:p14="http://schemas.microsoft.com/office/powerpoint/2010/main" val="3612173699"/>
              </p:ext>
            </p:extLst>
          </p:nvPr>
        </p:nvGraphicFramePr>
        <p:xfrm>
          <a:off x="4788024" y="2852936"/>
          <a:ext cx="4103688" cy="1085851"/>
        </p:xfrm>
        <a:graphic>
          <a:graphicData uri="http://schemas.openxmlformats.org/drawingml/2006/table">
            <a:tbl>
              <a:tblPr/>
              <a:tblGrid>
                <a:gridCol w="2052638"/>
                <a:gridCol w="2051050"/>
              </a:tblGrid>
              <a:tr h="4458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dirty="0" smtClean="0">
                          <a:ln>
                            <a:noFill/>
                          </a:ln>
                          <a:solidFill>
                            <a:schemeClr val="tx1"/>
                          </a:solidFill>
                          <a:effectLst/>
                          <a:latin typeface="Arial" pitchFamily="34" charset="0"/>
                          <a:cs typeface="Arial" pitchFamily="34" charset="0"/>
                        </a:rPr>
                        <a:t>Type of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sng" strike="noStrike" cap="none" normalizeH="0" baseline="0" smtClean="0">
                          <a:ln>
                            <a:noFill/>
                          </a:ln>
                          <a:solidFill>
                            <a:schemeClr val="tx1"/>
                          </a:solidFill>
                          <a:effectLst/>
                          <a:latin typeface="Arial" pitchFamily="34" charset="0"/>
                          <a:cs typeface="Arial" pitchFamily="34" charset="0"/>
                        </a:rPr>
                        <a:t>Mediation</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Administration fee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0.10% of the value of the mediation, subject to a maximum of USD 10,000 </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08747619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0"/>
            <a:ext cx="47847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16930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0"/>
            <a:ext cx="515620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58048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549275"/>
            <a:ext cx="91090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fr-CH" sz="3000" dirty="0" smtClean="0">
                <a:solidFill>
                  <a:srgbClr val="002060"/>
                </a:solidFill>
                <a:cs typeface="Arial Unicode MS" charset="0"/>
              </a:rPr>
              <a:t>ATTIVITÀ PRINCIPALI DELL’OMPI</a:t>
            </a:r>
            <a:endParaRPr lang="en-US" sz="3000" dirty="0">
              <a:solidFill>
                <a:srgbClr val="002060"/>
              </a:solidFill>
              <a:cs typeface="Arial Unicode MS" charset="0"/>
            </a:endParaRPr>
          </a:p>
        </p:txBody>
      </p:sp>
      <p:sp>
        <p:nvSpPr>
          <p:cNvPr id="7171" name="AutoShape 4"/>
          <p:cNvSpPr>
            <a:spLocks noChangeArrowheads="1"/>
          </p:cNvSpPr>
          <p:nvPr/>
        </p:nvSpPr>
        <p:spPr bwMode="auto">
          <a:xfrm>
            <a:off x="5508714" y="2693060"/>
            <a:ext cx="609600" cy="457200"/>
          </a:xfrm>
          <a:prstGeom prst="righ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002060"/>
              </a:solidFill>
            </a:endParaRPr>
          </a:p>
        </p:txBody>
      </p:sp>
      <p:sp>
        <p:nvSpPr>
          <p:cNvPr id="7172" name="Text Box 5"/>
          <p:cNvSpPr txBox="1">
            <a:spLocks noChangeArrowheads="1"/>
          </p:cNvSpPr>
          <p:nvPr/>
        </p:nvSpPr>
        <p:spPr bwMode="auto">
          <a:xfrm>
            <a:off x="6444208" y="2708920"/>
            <a:ext cx="216024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it-IT" sz="1800" dirty="0" smtClean="0">
                <a:solidFill>
                  <a:srgbClr val="333399"/>
                </a:solidFill>
                <a:latin typeface="Arial"/>
                <a:cs typeface="Arial"/>
              </a:rPr>
              <a:t>Attività normativa</a:t>
            </a:r>
            <a:r>
              <a:rPr lang="en-US" sz="2800" dirty="0">
                <a:solidFill>
                  <a:srgbClr val="333399"/>
                </a:solidFill>
                <a:latin typeface="Tahoma" charset="0"/>
              </a:rPr>
              <a:t/>
            </a:r>
            <a:br>
              <a:rPr lang="en-US" sz="2800" dirty="0">
                <a:solidFill>
                  <a:srgbClr val="333399"/>
                </a:solidFill>
                <a:latin typeface="Tahoma" charset="0"/>
              </a:rPr>
            </a:br>
            <a:endParaRPr lang="en-US" sz="1200" dirty="0">
              <a:solidFill>
                <a:srgbClr val="333399"/>
              </a:solidFill>
              <a:latin typeface="Comic Sans MS" charset="0"/>
            </a:endParaRPr>
          </a:p>
        </p:txBody>
      </p:sp>
      <p:sp>
        <p:nvSpPr>
          <p:cNvPr id="7173" name="AutoShape 6"/>
          <p:cNvSpPr>
            <a:spLocks noChangeArrowheads="1"/>
          </p:cNvSpPr>
          <p:nvPr/>
        </p:nvSpPr>
        <p:spPr bwMode="auto">
          <a:xfrm rot="18424123">
            <a:off x="5392913" y="4423467"/>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23559" name="Text Box 7"/>
          <p:cNvSpPr txBox="1">
            <a:spLocks noChangeArrowheads="1"/>
          </p:cNvSpPr>
          <p:nvPr/>
        </p:nvSpPr>
        <p:spPr bwMode="auto">
          <a:xfrm>
            <a:off x="-180528" y="2780928"/>
            <a:ext cx="28083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it-IT" dirty="0" smtClean="0">
                <a:solidFill>
                  <a:srgbClr val="000090"/>
                </a:solidFill>
              </a:rPr>
              <a:t>Sviluppo economico</a:t>
            </a:r>
            <a:endParaRPr lang="it-IT" dirty="0">
              <a:solidFill>
                <a:srgbClr val="000090"/>
              </a:solidFill>
            </a:endParaRPr>
          </a:p>
        </p:txBody>
      </p:sp>
      <p:sp>
        <p:nvSpPr>
          <p:cNvPr id="7175" name="AutoShape 8"/>
          <p:cNvSpPr>
            <a:spLocks noChangeArrowheads="1"/>
          </p:cNvSpPr>
          <p:nvPr/>
        </p:nvSpPr>
        <p:spPr bwMode="auto">
          <a:xfrm>
            <a:off x="2615991" y="2757319"/>
            <a:ext cx="609600" cy="457200"/>
          </a:xfrm>
          <a:prstGeom prst="leftArrow">
            <a:avLst>
              <a:gd name="adj1" fmla="val 50000"/>
              <a:gd name="adj2" fmla="val 33333"/>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6" name="Text Box 9"/>
          <p:cNvSpPr txBox="1">
            <a:spLocks noChangeArrowheads="1"/>
          </p:cNvSpPr>
          <p:nvPr/>
        </p:nvSpPr>
        <p:spPr bwMode="auto">
          <a:xfrm>
            <a:off x="-179556" y="4967063"/>
            <a:ext cx="34198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it-IT" sz="1800" dirty="0" smtClean="0">
                <a:solidFill>
                  <a:srgbClr val="000090"/>
                </a:solidFill>
                <a:latin typeface="Arial"/>
                <a:ea typeface="Arial Unicode MS" pitchFamily="34" charset="-128"/>
                <a:cs typeface="Arial"/>
              </a:rPr>
              <a:t>Infrastruttura globale</a:t>
            </a:r>
            <a:endParaRPr lang="it-IT" sz="1800" dirty="0">
              <a:solidFill>
                <a:srgbClr val="000090"/>
              </a:solidFill>
              <a:latin typeface="Arial"/>
              <a:ea typeface="Arial Unicode MS" pitchFamily="34" charset="-128"/>
              <a:cs typeface="Arial"/>
            </a:endParaRPr>
          </a:p>
        </p:txBody>
      </p:sp>
      <p:pic>
        <p:nvPicPr>
          <p:cNvPr id="7177" name="Picture 10" descr="WIPO-E-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9855" y="2358172"/>
            <a:ext cx="2244967"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2"/>
          <p:cNvSpPr>
            <a:spLocks noChangeArrowheads="1"/>
          </p:cNvSpPr>
          <p:nvPr/>
        </p:nvSpPr>
        <p:spPr bwMode="auto">
          <a:xfrm rot="3163675">
            <a:off x="2977858" y="4373308"/>
            <a:ext cx="457200" cy="533400"/>
          </a:xfrm>
          <a:prstGeom prst="downArrow">
            <a:avLst>
              <a:gd name="adj1" fmla="val 50000"/>
              <a:gd name="adj2" fmla="val 29167"/>
            </a:avLst>
          </a:prstGeom>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50000"/>
              </a:spcBef>
              <a:spcAft>
                <a:spcPct val="0"/>
              </a:spcAft>
            </a:pPr>
            <a:endParaRPr lang="es-ES_tradnl" sz="2400" dirty="0">
              <a:solidFill>
                <a:srgbClr val="FFFFFF"/>
              </a:solidFill>
            </a:endParaRPr>
          </a:p>
        </p:txBody>
      </p:sp>
      <p:sp>
        <p:nvSpPr>
          <p:cNvPr id="7179" name="Text Box 13"/>
          <p:cNvSpPr txBox="1">
            <a:spLocks noChangeArrowheads="1"/>
          </p:cNvSpPr>
          <p:nvPr/>
        </p:nvSpPr>
        <p:spPr bwMode="auto">
          <a:xfrm>
            <a:off x="5580683" y="4973103"/>
            <a:ext cx="35283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algn="ctr" fontAlgn="base">
              <a:spcBef>
                <a:spcPct val="50000"/>
              </a:spcBef>
              <a:spcAft>
                <a:spcPct val="0"/>
              </a:spcAft>
            </a:pPr>
            <a:r>
              <a:rPr lang="it-IT" sz="1800" dirty="0" smtClean="0">
                <a:solidFill>
                  <a:srgbClr val="000090"/>
                </a:solidFill>
                <a:latin typeface="Arial"/>
                <a:ea typeface="Arial Unicode MS" pitchFamily="34" charset="-128"/>
                <a:cs typeface="Arial"/>
              </a:rPr>
              <a:t>Servizi per l’industria</a:t>
            </a:r>
            <a:endParaRPr lang="it-IT" sz="1800" dirty="0">
              <a:solidFill>
                <a:srgbClr val="000090"/>
              </a:solidFill>
              <a:latin typeface="Arial"/>
              <a:ea typeface="Arial Unicode MS" pitchFamily="34" charset="-128"/>
              <a:cs typeface="Arial"/>
            </a:endParaRPr>
          </a:p>
        </p:txBody>
      </p:sp>
    </p:spTree>
    <p:extLst>
      <p:ext uri="{BB962C8B-B14F-4D97-AF65-F5344CB8AC3E}">
        <p14:creationId xmlns:p14="http://schemas.microsoft.com/office/powerpoint/2010/main" val="2330206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3000" fill="hold"/>
                                        <p:tgtEl>
                                          <p:spTgt spid="71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6000000">
                                      <p:cBhvr>
                                        <p:cTn id="10" dur="3000" fill="hold"/>
                                        <p:tgtEl>
                                          <p:spTgt spid="717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5400000">
                                      <p:cBhvr>
                                        <p:cTn id="14" dur="3000" fill="hold"/>
                                        <p:tgtEl>
                                          <p:spTgt spid="717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10800000">
                                      <p:cBhvr>
                                        <p:cTn id="18" dur="3000" fill="hold"/>
                                        <p:tgtEl>
                                          <p:spTgt spid="71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P spid="7175" grpId="0" animBg="1"/>
      <p:bldP spid="717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76672"/>
            <a:ext cx="7704856" cy="936104"/>
          </a:xfrm>
        </p:spPr>
        <p:txBody>
          <a:bodyPr/>
          <a:lstStyle/>
          <a:p>
            <a:pPr algn="ctr"/>
            <a:r>
              <a:rPr lang="en-US" altLang="en-US" sz="3000" dirty="0" smtClean="0">
                <a:solidFill>
                  <a:srgbClr val="002060"/>
                </a:solidFill>
              </a:rPr>
              <a:t>WIPO WARNINGS</a:t>
            </a:r>
            <a:r>
              <a:rPr lang="en-US" altLang="en-US" b="1" dirty="0" smtClean="0">
                <a:solidFill>
                  <a:srgbClr val="002060"/>
                </a:solidFill>
              </a:rPr>
              <a:t/>
            </a:r>
            <a:br>
              <a:rPr lang="en-US" altLang="en-US" b="1"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79512" y="1772816"/>
            <a:ext cx="8784976" cy="4352925"/>
          </a:xfrm>
        </p:spPr>
        <p:txBody>
          <a:bodyPr/>
          <a:lstStyle/>
          <a:p>
            <a:pPr>
              <a:lnSpc>
                <a:spcPct val="95000"/>
              </a:lnSpc>
              <a:spcBef>
                <a:spcPct val="10000"/>
              </a:spcBef>
              <a:spcAft>
                <a:spcPct val="10000"/>
              </a:spcAft>
            </a:pPr>
            <a:r>
              <a:rPr lang="en-US" altLang="en-US" sz="1800" dirty="0">
                <a:hlinkClick r:id="rId2"/>
              </a:rPr>
              <a:t>http://www.wipo.int/pct/en/warning/pct_warning.html</a:t>
            </a:r>
            <a:endParaRPr lang="en-US" altLang="en-US" sz="1800" dirty="0"/>
          </a:p>
          <a:p>
            <a:pPr marL="0" indent="0">
              <a:lnSpc>
                <a:spcPct val="95000"/>
              </a:lnSpc>
              <a:spcBef>
                <a:spcPct val="10000"/>
              </a:spcBef>
              <a:spcAft>
                <a:spcPct val="10000"/>
              </a:spcAft>
              <a:buNone/>
            </a:pPr>
            <a:endParaRPr lang="en-US" altLang="en-US" sz="1800" dirty="0"/>
          </a:p>
          <a:p>
            <a:pPr>
              <a:lnSpc>
                <a:spcPct val="95000"/>
              </a:lnSpc>
              <a:spcBef>
                <a:spcPct val="10000"/>
              </a:spcBef>
              <a:spcAft>
                <a:spcPct val="10000"/>
              </a:spcAft>
            </a:pPr>
            <a:r>
              <a:rPr lang="en-US" altLang="en-US" sz="1800" dirty="0"/>
              <a:t>WIPO continues various efforts concerning such notifications, including</a:t>
            </a:r>
            <a:r>
              <a:rPr lang="en-US" altLang="en-US" sz="1800" dirty="0" smtClean="0"/>
              <a:t>:</a:t>
            </a:r>
          </a:p>
          <a:p>
            <a:pPr marL="0" indent="0">
              <a:lnSpc>
                <a:spcPct val="95000"/>
              </a:lnSpc>
              <a:spcBef>
                <a:spcPct val="10000"/>
              </a:spcBef>
              <a:spcAft>
                <a:spcPct val="10000"/>
              </a:spcAft>
              <a:buNone/>
            </a:pPr>
            <a:endParaRPr lang="fr-CH" altLang="en-US" sz="1800" dirty="0" smtClean="0"/>
          </a:p>
          <a:p>
            <a:pPr marL="0" indent="0">
              <a:lnSpc>
                <a:spcPct val="95000"/>
              </a:lnSpc>
              <a:spcBef>
                <a:spcPct val="10000"/>
              </a:spcBef>
              <a:spcAft>
                <a:spcPct val="10000"/>
              </a:spcAft>
              <a:buNone/>
            </a:pPr>
            <a:endParaRPr lang="en-US" altLang="en-US" sz="1800" dirty="0"/>
          </a:p>
          <a:p>
            <a:pPr lvl="1">
              <a:lnSpc>
                <a:spcPct val="95000"/>
              </a:lnSpc>
              <a:spcBef>
                <a:spcPct val="10000"/>
              </a:spcBef>
              <a:spcAft>
                <a:spcPct val="10000"/>
              </a:spcAft>
              <a:buFontTx/>
              <a:buChar char="•"/>
            </a:pPr>
            <a:r>
              <a:rPr lang="en-US" altLang="en-US" sz="1700" dirty="0"/>
              <a:t> </a:t>
            </a:r>
            <a:r>
              <a:rPr lang="en-US" altLang="en-US" sz="1500" dirty="0"/>
              <a:t>keeping the warning page up to date with newly submitted examples</a:t>
            </a:r>
          </a:p>
          <a:p>
            <a:pPr lvl="1">
              <a:lnSpc>
                <a:spcPct val="95000"/>
              </a:lnSpc>
              <a:spcBef>
                <a:spcPct val="10000"/>
              </a:spcBef>
              <a:spcAft>
                <a:spcPct val="10000"/>
              </a:spcAft>
              <a:buFontTx/>
              <a:buChar char="•"/>
            </a:pPr>
            <a:r>
              <a:rPr lang="en-US" altLang="en-US" sz="1500" dirty="0"/>
              <a:t> WIPO letters to offices requesting assistance and cooperation</a:t>
            </a:r>
          </a:p>
          <a:p>
            <a:pPr lvl="1">
              <a:lnSpc>
                <a:spcPct val="95000"/>
              </a:lnSpc>
              <a:spcBef>
                <a:spcPct val="10000"/>
              </a:spcBef>
              <a:spcAft>
                <a:spcPct val="10000"/>
              </a:spcAft>
              <a:buFontTx/>
              <a:buChar char="•"/>
            </a:pPr>
            <a:r>
              <a:rPr lang="en-US" altLang="en-US" sz="1500" dirty="0"/>
              <a:t> WIPO letters to IP associations requesting that all clients be warned</a:t>
            </a:r>
          </a:p>
          <a:p>
            <a:pPr lvl="1">
              <a:lnSpc>
                <a:spcPct val="95000"/>
              </a:lnSpc>
              <a:spcBef>
                <a:spcPct val="10000"/>
              </a:spcBef>
              <a:spcAft>
                <a:spcPct val="10000"/>
              </a:spcAft>
              <a:buFontTx/>
              <a:buChar char="•"/>
            </a:pPr>
            <a:r>
              <a:rPr lang="en-US" altLang="en-US" sz="1500" dirty="0"/>
              <a:t> WIPO letters to banks doing business with the entities behind these notifications</a:t>
            </a:r>
          </a:p>
          <a:p>
            <a:pPr lvl="1">
              <a:lnSpc>
                <a:spcPct val="95000"/>
              </a:lnSpc>
              <a:spcBef>
                <a:spcPct val="10000"/>
              </a:spcBef>
              <a:spcAft>
                <a:spcPct val="10000"/>
              </a:spcAft>
              <a:buFontTx/>
              <a:buChar char="•"/>
            </a:pPr>
            <a:r>
              <a:rPr lang="en-US" altLang="en-US" sz="1500" dirty="0"/>
              <a:t> working with government agencies in countries where these entities are </a:t>
            </a:r>
            <a:r>
              <a:rPr lang="en-US" altLang="en-US" sz="1500" dirty="0" smtClean="0"/>
              <a:t>based</a:t>
            </a:r>
          </a:p>
          <a:p>
            <a:pPr marL="457200" lvl="1" indent="0">
              <a:lnSpc>
                <a:spcPct val="95000"/>
              </a:lnSpc>
              <a:spcBef>
                <a:spcPct val="10000"/>
              </a:spcBef>
              <a:spcAft>
                <a:spcPct val="10000"/>
              </a:spcAft>
              <a:buNone/>
            </a:pPr>
            <a:endParaRPr lang="fr-CH" altLang="en-US" sz="1700" dirty="0"/>
          </a:p>
          <a:p>
            <a:pPr marL="457200" lvl="1" indent="0">
              <a:lnSpc>
                <a:spcPct val="95000"/>
              </a:lnSpc>
              <a:spcBef>
                <a:spcPct val="10000"/>
              </a:spcBef>
              <a:spcAft>
                <a:spcPct val="10000"/>
              </a:spcAft>
              <a:buNone/>
            </a:pPr>
            <a:endParaRPr lang="en-US" altLang="en-US" sz="1700" dirty="0"/>
          </a:p>
          <a:p>
            <a:pPr>
              <a:lnSpc>
                <a:spcPct val="95000"/>
              </a:lnSpc>
              <a:spcBef>
                <a:spcPct val="10000"/>
              </a:spcBef>
              <a:spcAft>
                <a:spcPct val="10000"/>
              </a:spcAft>
            </a:pPr>
            <a:r>
              <a:rPr lang="en-US" altLang="en-US" sz="1800" dirty="0"/>
              <a:t>Help us by making complaints to appropriate consumer protection authorities in your country and/or state/locality</a:t>
            </a:r>
          </a:p>
          <a:p>
            <a:pPr marL="0" indent="0">
              <a:buNone/>
            </a:pPr>
            <a:endParaRPr lang="en-US" dirty="0"/>
          </a:p>
        </p:txBody>
      </p:sp>
    </p:spTree>
    <p:extLst>
      <p:ext uri="{BB962C8B-B14F-4D97-AF65-F5344CB8AC3E}">
        <p14:creationId xmlns:p14="http://schemas.microsoft.com/office/powerpoint/2010/main" val="451042495"/>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95536" y="476672"/>
            <a:ext cx="8229600" cy="765175"/>
          </a:xfrm>
        </p:spPr>
        <p:txBody>
          <a:bodyPr/>
          <a:lstStyle/>
          <a:p>
            <a:pPr algn="ctr"/>
            <a:r>
              <a:rPr lang="de-CH" altLang="en-US" sz="3000" u="sng" dirty="0" smtClean="0">
                <a:solidFill>
                  <a:srgbClr val="002060"/>
                </a:solidFill>
              </a:rPr>
              <a:t>FUTURE</a:t>
            </a:r>
            <a:r>
              <a:rPr lang="de-CH" altLang="en-US" sz="3000" dirty="0" smtClean="0">
                <a:solidFill>
                  <a:srgbClr val="002060"/>
                </a:solidFill>
              </a:rPr>
              <a:t> PCT DEVELOPMENTS</a:t>
            </a:r>
            <a:endParaRPr lang="en-US" altLang="en-US" sz="3000" dirty="0" smtClean="0">
              <a:solidFill>
                <a:srgbClr val="002060"/>
              </a:solidFill>
            </a:endParaRPr>
          </a:p>
        </p:txBody>
      </p:sp>
      <p:sp>
        <p:nvSpPr>
          <p:cNvPr id="33795" name="Rectangle 3"/>
          <p:cNvSpPr>
            <a:spLocks noGrp="1" noChangeArrowheads="1"/>
          </p:cNvSpPr>
          <p:nvPr>
            <p:ph type="body" idx="4294967295"/>
          </p:nvPr>
        </p:nvSpPr>
        <p:spPr>
          <a:xfrm>
            <a:off x="2771800" y="2060848"/>
            <a:ext cx="4176464" cy="6337300"/>
          </a:xfrm>
        </p:spPr>
        <p:txBody>
          <a:bodyPr/>
          <a:lstStyle/>
          <a:p>
            <a:pPr>
              <a:buFontTx/>
              <a:buNone/>
            </a:pPr>
            <a:endParaRPr lang="de-CH" altLang="en-US" sz="2000" dirty="0" smtClean="0"/>
          </a:p>
          <a:p>
            <a:pPr>
              <a:spcBef>
                <a:spcPct val="10000"/>
              </a:spcBef>
            </a:pPr>
            <a:r>
              <a:rPr lang="en-US" altLang="en-US" sz="2000" dirty="0" smtClean="0"/>
              <a:t>New Rules—July 2014</a:t>
            </a:r>
          </a:p>
          <a:p>
            <a:pPr marL="0" indent="0">
              <a:spcBef>
                <a:spcPct val="10000"/>
              </a:spcBef>
              <a:buNone/>
            </a:pPr>
            <a:endParaRPr lang="en-US" altLang="en-US" sz="2000" dirty="0" smtClean="0"/>
          </a:p>
          <a:p>
            <a:pPr>
              <a:spcBef>
                <a:spcPct val="10000"/>
              </a:spcBef>
            </a:pPr>
            <a:r>
              <a:rPr lang="en-US" altLang="en-US" sz="2000" dirty="0" smtClean="0"/>
              <a:t>ePCT further improvements</a:t>
            </a:r>
          </a:p>
          <a:p>
            <a:pPr marL="0" indent="0">
              <a:spcBef>
                <a:spcPct val="10000"/>
              </a:spcBef>
              <a:buNone/>
            </a:pPr>
            <a:endParaRPr lang="en-US" altLang="en-US" sz="2000" dirty="0" smtClean="0"/>
          </a:p>
          <a:p>
            <a:pPr>
              <a:spcBef>
                <a:spcPct val="10000"/>
              </a:spcBef>
            </a:pPr>
            <a:r>
              <a:rPr lang="en-US" altLang="en-US" sz="2000" dirty="0" smtClean="0"/>
              <a:t>PCT/WG 2014</a:t>
            </a:r>
          </a:p>
          <a:p>
            <a:pPr marL="0" indent="0">
              <a:spcBef>
                <a:spcPct val="10000"/>
              </a:spcBef>
              <a:buNone/>
            </a:pPr>
            <a:endParaRPr lang="en-US" altLang="en-US" sz="2000" dirty="0" smtClean="0"/>
          </a:p>
          <a:p>
            <a:pPr>
              <a:spcBef>
                <a:spcPct val="10000"/>
              </a:spcBef>
            </a:pPr>
            <a:r>
              <a:rPr lang="en-US" altLang="en-US" sz="2000" dirty="0" smtClean="0"/>
              <a:t>Collaborative search</a:t>
            </a:r>
          </a:p>
          <a:p>
            <a:pPr>
              <a:spcBef>
                <a:spcPct val="10000"/>
              </a:spcBef>
            </a:pPr>
            <a:endParaRPr lang="en-US" altLang="en-US" dirty="0" smtClean="0"/>
          </a:p>
        </p:txBody>
      </p:sp>
    </p:spTree>
    <p:extLst>
      <p:ext uri="{BB962C8B-B14F-4D97-AF65-F5344CB8AC3E}">
        <p14:creationId xmlns:p14="http://schemas.microsoft.com/office/powerpoint/2010/main" val="269861707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264" y="404664"/>
            <a:ext cx="9144000" cy="581025"/>
          </a:xfrm>
        </p:spPr>
        <p:txBody>
          <a:bodyPr/>
          <a:lstStyle/>
          <a:p>
            <a:pPr algn="ctr"/>
            <a:r>
              <a:rPr lang="en-US" altLang="en-US" sz="3000" dirty="0" smtClean="0">
                <a:solidFill>
                  <a:srgbClr val="002060"/>
                </a:solidFill>
              </a:rPr>
              <a:t>AMENDED PCT REGULATIONS—JULY 2014</a:t>
            </a:r>
          </a:p>
        </p:txBody>
      </p:sp>
      <p:sp>
        <p:nvSpPr>
          <p:cNvPr id="34819" name="Rectangle 3"/>
          <p:cNvSpPr>
            <a:spLocks noGrp="1" noChangeArrowheads="1"/>
          </p:cNvSpPr>
          <p:nvPr>
            <p:ph type="body" idx="4294967295"/>
          </p:nvPr>
        </p:nvSpPr>
        <p:spPr>
          <a:xfrm>
            <a:off x="179512" y="1628800"/>
            <a:ext cx="8784976" cy="5689600"/>
          </a:xfrm>
        </p:spPr>
        <p:txBody>
          <a:bodyPr/>
          <a:lstStyle/>
          <a:p>
            <a:r>
              <a:rPr lang="en-US" altLang="zh-CN" sz="1800" dirty="0" smtClean="0">
                <a:ea typeface="SimSun" pitchFamily="2" charset="-122"/>
              </a:rPr>
              <a:t>2 sets of amendments approved by PCT Assembly 2013</a:t>
            </a:r>
          </a:p>
          <a:p>
            <a:pPr marL="0" indent="0">
              <a:buNone/>
            </a:pPr>
            <a:endParaRPr lang="fr-CH" altLang="zh-CN" sz="2000" dirty="0" smtClean="0">
              <a:ea typeface="SimSun" pitchFamily="2" charset="-122"/>
            </a:endParaRPr>
          </a:p>
          <a:p>
            <a:pPr marL="0" indent="0">
              <a:buNone/>
            </a:pPr>
            <a:endParaRPr lang="fr-CH" altLang="zh-CN" sz="2000" dirty="0">
              <a:ea typeface="SimSun" pitchFamily="2" charset="-122"/>
            </a:endParaRPr>
          </a:p>
          <a:p>
            <a:pPr lvl="1">
              <a:buFont typeface="Wingdings" panose="05000000000000000000" pitchFamily="2" charset="2"/>
              <a:buChar char="Ø"/>
            </a:pPr>
            <a:r>
              <a:rPr lang="en-US" altLang="en-US" sz="1600" dirty="0"/>
              <a:t>Amend PCT Rules 66 and 70 to require IPEAs to conduct top-up searches during IPE</a:t>
            </a:r>
          </a:p>
          <a:p>
            <a:pPr lvl="1">
              <a:buFont typeface="Wingdings" panose="05000000000000000000" pitchFamily="2" charset="2"/>
              <a:buChar char="Ø"/>
            </a:pPr>
            <a:endParaRPr lang="en-US" altLang="en-US" sz="1600" dirty="0"/>
          </a:p>
          <a:p>
            <a:pPr lvl="1">
              <a:buFont typeface="Wingdings" panose="05000000000000000000" pitchFamily="2" charset="2"/>
              <a:buChar char="Ø"/>
            </a:pPr>
            <a:r>
              <a:rPr lang="en-US" altLang="en-US" sz="1600" dirty="0"/>
              <a:t>Delete PCT Rule 44</a:t>
            </a:r>
            <a:r>
              <a:rPr lang="en-US" altLang="en-US" sz="1600" i="1" dirty="0"/>
              <a:t>ter</a:t>
            </a:r>
            <a:r>
              <a:rPr lang="en-US" altLang="en-US" sz="1600" dirty="0"/>
              <a:t> and amend PCT Rule 94 to make WO/ISA available to the public via PATENTSCOPE </a:t>
            </a:r>
            <a:r>
              <a:rPr lang="en-US" altLang="en-US" sz="1600" u="sng" dirty="0"/>
              <a:t>at international publication</a:t>
            </a:r>
          </a:p>
          <a:p>
            <a:pPr marL="0" indent="0">
              <a:buNone/>
            </a:pPr>
            <a:endParaRPr lang="fr-CH" altLang="zh-CN" sz="2000" dirty="0" smtClean="0">
              <a:ea typeface="SimSun" pitchFamily="2" charset="-122"/>
            </a:endParaRPr>
          </a:p>
          <a:p>
            <a:pPr marL="0" indent="0">
              <a:buNone/>
            </a:pPr>
            <a:endParaRPr lang="en-US" altLang="zh-CN" sz="2000" dirty="0" smtClean="0">
              <a:ea typeface="SimSun" pitchFamily="2" charset="-122"/>
            </a:endParaRPr>
          </a:p>
          <a:p>
            <a:pPr marL="342900" lvl="1" indent="-342900"/>
            <a:r>
              <a:rPr lang="en-US" altLang="en-US" sz="1800" dirty="0"/>
              <a:t>These amendments to the PCT Regulations will enter into force July 1, 2014, for demands for IPE filed on or after that date, and for applications filed on or after that date, respectively</a:t>
            </a:r>
          </a:p>
          <a:p>
            <a:pPr marL="0" indent="0">
              <a:buNone/>
            </a:pPr>
            <a:endParaRPr lang="en-US" altLang="zh-CN" sz="2000" dirty="0" smtClean="0">
              <a:ea typeface="SimSun" pitchFamily="2" charset="-122"/>
            </a:endParaRPr>
          </a:p>
          <a:p>
            <a:pPr marL="868363" lvl="1" indent="-411163"/>
            <a:endParaRPr lang="en-US" altLang="en-US" sz="1600" dirty="0" smtClean="0"/>
          </a:p>
          <a:p>
            <a:pPr marL="457200" lvl="1" indent="0">
              <a:buNone/>
            </a:pPr>
            <a:endParaRPr lang="en-US" altLang="en-US" sz="1600" u="sng" dirty="0"/>
          </a:p>
          <a:p>
            <a:endParaRPr lang="en-US" altLang="en-US" dirty="0" smtClean="0"/>
          </a:p>
          <a:p>
            <a:pPr>
              <a:buFontTx/>
              <a:buNone/>
            </a:pPr>
            <a:endParaRPr lang="en-US" altLang="en-US" sz="1800" dirty="0" smtClean="0"/>
          </a:p>
        </p:txBody>
      </p:sp>
    </p:spTree>
    <p:extLst>
      <p:ext uri="{BB962C8B-B14F-4D97-AF65-F5344CB8AC3E}">
        <p14:creationId xmlns:p14="http://schemas.microsoft.com/office/powerpoint/2010/main" val="91701183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95536" y="404664"/>
            <a:ext cx="8280400" cy="581025"/>
          </a:xfrm>
        </p:spPr>
        <p:txBody>
          <a:bodyPr/>
          <a:lstStyle/>
          <a:p>
            <a:pPr algn="ctr"/>
            <a:r>
              <a:rPr lang="en-US" altLang="en-US" sz="3000" dirty="0" smtClean="0">
                <a:solidFill>
                  <a:srgbClr val="002060"/>
                </a:solidFill>
              </a:rPr>
              <a:t>ePCT: FURTHER IMPROVEMENTS</a:t>
            </a:r>
          </a:p>
        </p:txBody>
      </p:sp>
      <p:sp>
        <p:nvSpPr>
          <p:cNvPr id="45059" name="Rectangle 3"/>
          <p:cNvSpPr>
            <a:spLocks noGrp="1" noChangeArrowheads="1"/>
          </p:cNvSpPr>
          <p:nvPr>
            <p:ph type="body" idx="4294967295"/>
          </p:nvPr>
        </p:nvSpPr>
        <p:spPr>
          <a:xfrm>
            <a:off x="251520" y="1124744"/>
            <a:ext cx="8712968" cy="6192837"/>
          </a:xfrm>
        </p:spPr>
        <p:txBody>
          <a:bodyPr/>
          <a:lstStyle/>
          <a:p>
            <a:pPr>
              <a:defRPr/>
            </a:pPr>
            <a:endParaRPr lang="en-US" altLang="en-US" sz="1800" dirty="0" smtClean="0"/>
          </a:p>
          <a:p>
            <a:pPr>
              <a:spcBef>
                <a:spcPct val="0"/>
              </a:spcBef>
              <a:defRPr/>
            </a:pPr>
            <a:r>
              <a:rPr lang="en-US" altLang="en-US" sz="1800" dirty="0" smtClean="0"/>
              <a:t>Aiming for fully hosted RO service by end 2014</a:t>
            </a:r>
          </a:p>
          <a:p>
            <a:pPr>
              <a:spcBef>
                <a:spcPct val="0"/>
              </a:spcBef>
              <a:defRPr/>
            </a:pPr>
            <a:endParaRPr lang="en-US" altLang="en-US" sz="1800" dirty="0" smtClean="0"/>
          </a:p>
          <a:p>
            <a:pPr>
              <a:spcBef>
                <a:spcPct val="0"/>
              </a:spcBef>
              <a:defRPr/>
            </a:pPr>
            <a:r>
              <a:rPr lang="en-US" altLang="en-US" sz="1800" dirty="0" smtClean="0"/>
              <a:t>Multilingual interface (eventually 10 languages)</a:t>
            </a:r>
          </a:p>
          <a:p>
            <a:pPr>
              <a:spcBef>
                <a:spcPct val="0"/>
              </a:spcBef>
              <a:defRPr/>
            </a:pPr>
            <a:endParaRPr lang="en-US" altLang="en-US" sz="1800" dirty="0" smtClean="0"/>
          </a:p>
          <a:p>
            <a:pPr>
              <a:spcBef>
                <a:spcPct val="0"/>
              </a:spcBef>
              <a:defRPr/>
            </a:pPr>
            <a:r>
              <a:rPr lang="en-US" altLang="en-US" sz="1800" dirty="0" smtClean="0"/>
              <a:t>Extension of </a:t>
            </a:r>
            <a:r>
              <a:rPr lang="en-US" altLang="en-US" sz="1800" dirty="0" err="1" smtClean="0"/>
              <a:t>ePCT</a:t>
            </a:r>
            <a:r>
              <a:rPr lang="en-US" altLang="en-US" sz="1800" dirty="0" smtClean="0"/>
              <a:t> to interested Offices in their various capacities (RO, ISA, SISA, IPEA, DO, EO)</a:t>
            </a:r>
          </a:p>
          <a:p>
            <a:pPr>
              <a:spcBef>
                <a:spcPct val="0"/>
              </a:spcBef>
              <a:defRPr/>
            </a:pPr>
            <a:endParaRPr lang="en-US" altLang="en-US" sz="1800" dirty="0" smtClean="0"/>
          </a:p>
          <a:p>
            <a:pPr marL="355600" indent="-355600">
              <a:spcBef>
                <a:spcPct val="0"/>
              </a:spcBef>
              <a:defRPr/>
            </a:pPr>
            <a:r>
              <a:rPr lang="en-US" altLang="en-US" sz="1800" dirty="0" smtClean="0"/>
              <a:t>Goal to offer centralized real-time credit card transactions for all fee types and all authorities</a:t>
            </a:r>
          </a:p>
          <a:p>
            <a:pPr marL="0" indent="0">
              <a:spcBef>
                <a:spcPct val="0"/>
              </a:spcBef>
              <a:defRPr/>
            </a:pPr>
            <a:endParaRPr lang="en-US" altLang="en-US" sz="1800" dirty="0" smtClean="0"/>
          </a:p>
          <a:p>
            <a:pPr>
              <a:spcBef>
                <a:spcPct val="0"/>
              </a:spcBef>
              <a:defRPr/>
            </a:pPr>
            <a:r>
              <a:rPr lang="en-US" altLang="en-US" sz="1800" dirty="0" smtClean="0"/>
              <a:t>National phase entry function could be added to ePCT</a:t>
            </a:r>
          </a:p>
          <a:p>
            <a:pPr marL="0" indent="0">
              <a:spcBef>
                <a:spcPct val="0"/>
              </a:spcBef>
              <a:buNone/>
              <a:defRPr/>
            </a:pPr>
            <a:endParaRPr lang="en-US" altLang="en-US" sz="1400" dirty="0" smtClean="0"/>
          </a:p>
          <a:p>
            <a:pPr lvl="1">
              <a:spcBef>
                <a:spcPct val="0"/>
              </a:spcBef>
              <a:buFont typeface="Wingdings" panose="05000000000000000000" pitchFamily="2" charset="2"/>
              <a:buChar char="Ø"/>
              <a:defRPr/>
            </a:pPr>
            <a:r>
              <a:rPr lang="en-US" altLang="en-US" sz="1400" dirty="0" smtClean="0"/>
              <a:t>Opt-in for Dos</a:t>
            </a:r>
          </a:p>
          <a:p>
            <a:pPr marL="457200" lvl="1" indent="0">
              <a:spcBef>
                <a:spcPct val="0"/>
              </a:spcBef>
              <a:buNone/>
              <a:defRPr/>
            </a:pPr>
            <a:endParaRPr lang="en-US" altLang="en-US" sz="1400" dirty="0" smtClean="0"/>
          </a:p>
          <a:p>
            <a:pPr lvl="1">
              <a:spcBef>
                <a:spcPct val="0"/>
              </a:spcBef>
              <a:buFont typeface="Wingdings" panose="05000000000000000000" pitchFamily="2" charset="2"/>
              <a:buChar char="Ø"/>
              <a:defRPr/>
            </a:pPr>
            <a:r>
              <a:rPr lang="en-US" altLang="en-US" sz="1400" dirty="0" smtClean="0"/>
              <a:t>Applicant would select from among participating DOs, upload any necessary documents and add any bibliographic data not already available to IB</a:t>
            </a:r>
          </a:p>
          <a:p>
            <a:pPr marL="457200" lvl="1" indent="0">
              <a:spcBef>
                <a:spcPct val="0"/>
              </a:spcBef>
              <a:buNone/>
              <a:defRPr/>
            </a:pPr>
            <a:endParaRPr lang="en-US" altLang="en-US" sz="1400" dirty="0" smtClean="0"/>
          </a:p>
          <a:p>
            <a:pPr lvl="1">
              <a:spcBef>
                <a:spcPct val="0"/>
              </a:spcBef>
              <a:buFont typeface="Wingdings" panose="05000000000000000000" pitchFamily="2" charset="2"/>
              <a:buChar char="Ø"/>
              <a:defRPr/>
            </a:pPr>
            <a:r>
              <a:rPr lang="en-US" altLang="en-US" sz="1400" dirty="0" smtClean="0"/>
              <a:t>Local counsel could be fully involved, as needed</a:t>
            </a:r>
          </a:p>
          <a:p>
            <a:pPr marL="457200" lvl="1" indent="0">
              <a:spcBef>
                <a:spcPct val="0"/>
              </a:spcBef>
              <a:buNone/>
              <a:defRPr/>
            </a:pPr>
            <a:endParaRPr lang="en-US" altLang="en-US" sz="1400" dirty="0" smtClean="0"/>
          </a:p>
          <a:p>
            <a:pPr lvl="1">
              <a:spcBef>
                <a:spcPct val="0"/>
              </a:spcBef>
              <a:buFont typeface="Wingdings" panose="05000000000000000000" pitchFamily="2" charset="2"/>
              <a:buChar char="Ø"/>
              <a:defRPr/>
            </a:pPr>
            <a:r>
              <a:rPr lang="en-US" altLang="en-US" sz="1400" dirty="0" smtClean="0"/>
              <a:t>Positive reaction during an initial discussion at Feb. 2013 IP5 meeting</a:t>
            </a:r>
          </a:p>
          <a:p>
            <a:pPr marL="468313" indent="-411163">
              <a:spcBef>
                <a:spcPct val="0"/>
              </a:spcBef>
              <a:defRPr/>
            </a:pPr>
            <a:endParaRPr lang="en-US" altLang="en-US" sz="2800" dirty="0" smtClean="0"/>
          </a:p>
        </p:txBody>
      </p:sp>
    </p:spTree>
    <p:extLst>
      <p:ext uri="{BB962C8B-B14F-4D97-AF65-F5344CB8AC3E}">
        <p14:creationId xmlns:p14="http://schemas.microsoft.com/office/powerpoint/2010/main" val="259837929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4294967295"/>
          </p:nvPr>
        </p:nvSpPr>
        <p:spPr>
          <a:xfrm>
            <a:off x="323528" y="692696"/>
            <a:ext cx="8928992" cy="6308725"/>
          </a:xfrm>
        </p:spPr>
        <p:txBody>
          <a:bodyPr/>
          <a:lstStyle/>
          <a:p>
            <a:pPr>
              <a:spcBef>
                <a:spcPct val="0"/>
              </a:spcBef>
              <a:spcAft>
                <a:spcPct val="15000"/>
              </a:spcAft>
            </a:pPr>
            <a:r>
              <a:rPr lang="en-GB" altLang="en-US" sz="1500" dirty="0" smtClean="0"/>
              <a:t>Review of revised US/UK “20/20” proposals</a:t>
            </a:r>
          </a:p>
          <a:p>
            <a:pPr marL="0" indent="0">
              <a:spcBef>
                <a:spcPct val="0"/>
              </a:spcBef>
              <a:spcAft>
                <a:spcPct val="15000"/>
              </a:spcAft>
              <a:buNone/>
            </a:pPr>
            <a:endParaRPr lang="en-GB" altLang="en-US" sz="1800" dirty="0" smtClean="0"/>
          </a:p>
          <a:p>
            <a:pPr lvl="1">
              <a:spcBef>
                <a:spcPct val="0"/>
              </a:spcBef>
              <a:spcAft>
                <a:spcPct val="15000"/>
              </a:spcAft>
              <a:buFont typeface="Wingdings" panose="05000000000000000000" pitchFamily="2" charset="2"/>
              <a:buChar char="Ø"/>
            </a:pPr>
            <a:r>
              <a:rPr lang="en-GB" altLang="en-US" sz="1400" dirty="0" smtClean="0"/>
              <a:t>Limited Ch. I amendments</a:t>
            </a:r>
          </a:p>
          <a:p>
            <a:pPr lvl="1">
              <a:spcBef>
                <a:spcPct val="0"/>
              </a:spcBef>
              <a:spcAft>
                <a:spcPct val="15000"/>
              </a:spcAft>
              <a:buFont typeface="Wingdings" panose="05000000000000000000" pitchFamily="2" charset="2"/>
              <a:buChar char="Ø"/>
            </a:pPr>
            <a:r>
              <a:rPr lang="en-GB" altLang="en-US" sz="1400" dirty="0" smtClean="0"/>
              <a:t>Self-service changes</a:t>
            </a:r>
          </a:p>
          <a:p>
            <a:pPr lvl="1">
              <a:spcBef>
                <a:spcPct val="0"/>
              </a:spcBef>
              <a:spcAft>
                <a:spcPct val="15000"/>
              </a:spcAft>
              <a:buFont typeface="Wingdings" panose="05000000000000000000" pitchFamily="2" charset="2"/>
              <a:buChar char="Ø"/>
            </a:pPr>
            <a:r>
              <a:rPr lang="en-GB" altLang="en-US" sz="1400" dirty="0" smtClean="0"/>
              <a:t>Simplifying withdrawal</a:t>
            </a:r>
          </a:p>
          <a:p>
            <a:pPr lvl="1">
              <a:spcBef>
                <a:spcPct val="0"/>
              </a:spcBef>
              <a:spcAft>
                <a:spcPct val="15000"/>
              </a:spcAft>
              <a:buFont typeface="Wingdings" panose="05000000000000000000" pitchFamily="2" charset="2"/>
              <a:buChar char="Ø"/>
            </a:pPr>
            <a:r>
              <a:rPr lang="en-GB" altLang="en-US" sz="1400" dirty="0" smtClean="0"/>
              <a:t>Mandatory response to negative written opinion</a:t>
            </a:r>
          </a:p>
          <a:p>
            <a:pPr lvl="1">
              <a:spcBef>
                <a:spcPct val="0"/>
              </a:spcBef>
              <a:spcAft>
                <a:spcPct val="15000"/>
              </a:spcAft>
              <a:buFont typeface="Wingdings" panose="05000000000000000000" pitchFamily="2" charset="2"/>
              <a:buChar char="Ø"/>
            </a:pPr>
            <a:r>
              <a:rPr lang="en-GB" altLang="en-US" sz="1400" dirty="0" smtClean="0"/>
              <a:t>Formal PCT integration of PPH</a:t>
            </a:r>
          </a:p>
          <a:p>
            <a:pPr lvl="1">
              <a:spcBef>
                <a:spcPct val="0"/>
              </a:spcBef>
              <a:spcAft>
                <a:spcPct val="15000"/>
              </a:spcAft>
              <a:buFont typeface="Wingdings" panose="05000000000000000000" pitchFamily="2" charset="2"/>
              <a:buChar char="Ø"/>
            </a:pPr>
            <a:r>
              <a:rPr lang="en-GB" altLang="en-US" sz="1400" dirty="0" smtClean="0"/>
              <a:t>International/national phase linkage</a:t>
            </a:r>
          </a:p>
          <a:p>
            <a:pPr lvl="1">
              <a:spcBef>
                <a:spcPct val="0"/>
              </a:spcBef>
              <a:spcAft>
                <a:spcPct val="15000"/>
              </a:spcAft>
              <a:buFont typeface="Wingdings" panose="05000000000000000000" pitchFamily="2" charset="2"/>
              <a:buChar char="Ø"/>
            </a:pPr>
            <a:r>
              <a:rPr lang="en-GB" altLang="en-US" sz="1400" dirty="0" smtClean="0"/>
              <a:t>National phase fee reductions</a:t>
            </a:r>
          </a:p>
          <a:p>
            <a:pPr marL="457200" lvl="1" indent="0">
              <a:spcBef>
                <a:spcPct val="0"/>
              </a:spcBef>
              <a:spcAft>
                <a:spcPct val="15000"/>
              </a:spcAft>
              <a:buNone/>
            </a:pPr>
            <a:endParaRPr lang="en-GB" altLang="en-US" sz="1500" dirty="0" smtClean="0"/>
          </a:p>
          <a:p>
            <a:pPr>
              <a:spcBef>
                <a:spcPct val="0"/>
              </a:spcBef>
              <a:spcAft>
                <a:spcPct val="15000"/>
              </a:spcAft>
            </a:pPr>
            <a:r>
              <a:rPr lang="en-GB" altLang="en-US" sz="1500" dirty="0" smtClean="0"/>
              <a:t>Appointment of International Authorities</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Collaborative international search</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err="1" smtClean="0"/>
              <a:t>Color</a:t>
            </a:r>
            <a:r>
              <a:rPr lang="en-GB" altLang="en-US" sz="1500" dirty="0" smtClean="0"/>
              <a:t> drawings</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Amend Schedule of Fees (delete PCT-EASY fee reduction)</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Revision of ST.14</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Third party observations report &amp; changes</a:t>
            </a:r>
          </a:p>
          <a:p>
            <a:pPr marL="0" indent="0">
              <a:spcBef>
                <a:spcPct val="0"/>
              </a:spcBef>
              <a:spcAft>
                <a:spcPct val="15000"/>
              </a:spcAft>
              <a:buNone/>
            </a:pPr>
            <a:endParaRPr lang="en-GB" altLang="en-US" sz="1500" dirty="0" smtClean="0"/>
          </a:p>
          <a:p>
            <a:pPr>
              <a:spcBef>
                <a:spcPct val="0"/>
              </a:spcBef>
              <a:spcAft>
                <a:spcPct val="15000"/>
              </a:spcAft>
            </a:pPr>
            <a:r>
              <a:rPr lang="en-GB" altLang="en-US" sz="1500" dirty="0" smtClean="0"/>
              <a:t>Fee reductions for SMEs, </a:t>
            </a:r>
            <a:r>
              <a:rPr lang="en-GB" altLang="en-US" sz="1500" dirty="0" err="1" smtClean="0"/>
              <a:t>etc</a:t>
            </a:r>
            <a:r>
              <a:rPr lang="en-GB" altLang="en-US" sz="1500" dirty="0" smtClean="0"/>
              <a:t>?</a:t>
            </a:r>
          </a:p>
          <a:p>
            <a:pPr>
              <a:spcBef>
                <a:spcPct val="0"/>
              </a:spcBef>
              <a:spcAft>
                <a:spcPct val="15000"/>
              </a:spcAft>
            </a:pPr>
            <a:endParaRPr lang="en-GB" altLang="en-US" dirty="0" smtClean="0"/>
          </a:p>
        </p:txBody>
      </p:sp>
      <p:sp>
        <p:nvSpPr>
          <p:cNvPr id="36867" name="Rectangle 3"/>
          <p:cNvSpPr>
            <a:spLocks noGrp="1" noChangeArrowheads="1"/>
          </p:cNvSpPr>
          <p:nvPr>
            <p:ph type="title" idx="4294967295"/>
          </p:nvPr>
        </p:nvSpPr>
        <p:spPr>
          <a:xfrm>
            <a:off x="539552" y="-99392"/>
            <a:ext cx="8208912" cy="981076"/>
          </a:xfrm>
        </p:spPr>
        <p:txBody>
          <a:bodyPr/>
          <a:lstStyle/>
          <a:p>
            <a:pPr algn="ctr"/>
            <a:r>
              <a:rPr lang="en-US" altLang="en-US" sz="2800" dirty="0" smtClean="0">
                <a:solidFill>
                  <a:schemeClr val="accent2"/>
                </a:solidFill>
              </a:rPr>
              <a:t>PCT/WG 2014</a:t>
            </a:r>
          </a:p>
        </p:txBody>
      </p:sp>
    </p:spTree>
    <p:extLst>
      <p:ext uri="{BB962C8B-B14F-4D97-AF65-F5344CB8AC3E}">
        <p14:creationId xmlns:p14="http://schemas.microsoft.com/office/powerpoint/2010/main" val="3800685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4294967295"/>
          </p:nvPr>
        </p:nvSpPr>
        <p:spPr>
          <a:xfrm>
            <a:off x="251520" y="764704"/>
            <a:ext cx="8784976" cy="5832053"/>
          </a:xfrm>
        </p:spPr>
        <p:txBody>
          <a:bodyPr/>
          <a:lstStyle/>
          <a:p>
            <a:pPr>
              <a:spcBef>
                <a:spcPct val="0"/>
              </a:spcBef>
              <a:spcAft>
                <a:spcPct val="15000"/>
              </a:spcAft>
            </a:pPr>
            <a:endParaRPr lang="en-GB" altLang="en-US" dirty="0" smtClean="0"/>
          </a:p>
          <a:p>
            <a:pPr>
              <a:spcBef>
                <a:spcPct val="0"/>
              </a:spcBef>
              <a:spcAft>
                <a:spcPct val="15000"/>
              </a:spcAft>
            </a:pPr>
            <a:r>
              <a:rPr lang="en-GB" altLang="en-US" sz="1800" dirty="0" smtClean="0"/>
              <a:t>PCT past discussions</a:t>
            </a:r>
          </a:p>
          <a:p>
            <a:pPr marL="0" indent="0">
              <a:spcBef>
                <a:spcPct val="0"/>
              </a:spcBef>
              <a:spcAft>
                <a:spcPct val="15000"/>
              </a:spcAft>
              <a:buNone/>
            </a:pPr>
            <a:endParaRPr lang="en-GB" altLang="en-US" dirty="0" smtClean="0"/>
          </a:p>
          <a:p>
            <a:pPr lvl="1">
              <a:spcBef>
                <a:spcPct val="0"/>
              </a:spcBef>
              <a:spcAft>
                <a:spcPct val="15000"/>
              </a:spcAft>
              <a:buFont typeface="Wingdings" panose="05000000000000000000" pitchFamily="2" charset="2"/>
              <a:buChar char="Ø"/>
            </a:pPr>
            <a:r>
              <a:rPr lang="en-GB" altLang="en-US" sz="1400" dirty="0" smtClean="0"/>
              <a:t>PCT Collaborative Search (and Examination) were important elements of initial “PCT Roadmap” proposal presented at the 2009 PCT WG</a:t>
            </a:r>
          </a:p>
          <a:p>
            <a:pPr marL="457200" lvl="1" indent="0">
              <a:spcBef>
                <a:spcPct val="0"/>
              </a:spcBef>
              <a:spcAft>
                <a:spcPct val="15000"/>
              </a:spcAft>
              <a:buNone/>
            </a:pPr>
            <a:endParaRPr lang="en-GB" altLang="en-US" sz="1400" dirty="0" smtClean="0"/>
          </a:p>
          <a:p>
            <a:pPr lvl="1">
              <a:spcBef>
                <a:spcPct val="0"/>
              </a:spcBef>
              <a:spcAft>
                <a:spcPct val="15000"/>
              </a:spcAft>
              <a:buFont typeface="Wingdings" panose="05000000000000000000" pitchFamily="2" charset="2"/>
              <a:buChar char="Ø"/>
            </a:pPr>
            <a:r>
              <a:rPr lang="en-GB" altLang="en-US" sz="1400" dirty="0" smtClean="0"/>
              <a:t>Most recent status reports at 2013 PCT MIA (PCT/MIA/20/4) and 2013 PCT WG (PCT/WG/6/22 Rev.)</a:t>
            </a:r>
          </a:p>
          <a:p>
            <a:pPr lvl="1">
              <a:spcBef>
                <a:spcPct val="0"/>
              </a:spcBef>
              <a:spcAft>
                <a:spcPct val="15000"/>
              </a:spcAft>
            </a:pPr>
            <a:endParaRPr lang="en-GB" altLang="en-US" sz="1800" dirty="0" smtClean="0"/>
          </a:p>
          <a:p>
            <a:pPr>
              <a:spcBef>
                <a:spcPct val="0"/>
              </a:spcBef>
              <a:spcAft>
                <a:spcPct val="15000"/>
              </a:spcAft>
            </a:pPr>
            <a:r>
              <a:rPr lang="en-GB" altLang="en-US" sz="1800" dirty="0" smtClean="0"/>
              <a:t>2nd IP5 pilot</a:t>
            </a:r>
          </a:p>
          <a:p>
            <a:pPr marL="0" indent="0">
              <a:spcBef>
                <a:spcPct val="0"/>
              </a:spcBef>
              <a:spcAft>
                <a:spcPct val="15000"/>
              </a:spcAft>
              <a:buNone/>
            </a:pPr>
            <a:endParaRPr lang="en-GB" altLang="en-US" sz="1800" dirty="0" smtClean="0"/>
          </a:p>
          <a:p>
            <a:pPr lvl="1">
              <a:spcBef>
                <a:spcPct val="0"/>
              </a:spcBef>
              <a:spcAft>
                <a:spcPct val="15000"/>
              </a:spcAft>
              <a:buFont typeface="Wingdings" panose="05000000000000000000" pitchFamily="2" charset="2"/>
              <a:buChar char="Ø"/>
            </a:pPr>
            <a:r>
              <a:rPr lang="en-GB" altLang="en-US" sz="1400" dirty="0" smtClean="0"/>
              <a:t>In very large % of pilot cases (from 40% to almost 90%), collaboration between examiners resulted in new citations in ISR</a:t>
            </a:r>
          </a:p>
          <a:p>
            <a:pPr lvl="1">
              <a:spcBef>
                <a:spcPct val="0"/>
              </a:spcBef>
              <a:spcAft>
                <a:spcPct val="15000"/>
              </a:spcAft>
              <a:buFont typeface="Wingdings" panose="05000000000000000000" pitchFamily="2" charset="2"/>
              <a:buChar char="Ø"/>
            </a:pPr>
            <a:endParaRPr lang="en-GB" altLang="en-US" sz="1400" dirty="0" smtClean="0"/>
          </a:p>
          <a:p>
            <a:pPr lvl="1">
              <a:spcBef>
                <a:spcPct val="0"/>
              </a:spcBef>
              <a:spcAft>
                <a:spcPct val="15000"/>
              </a:spcAft>
              <a:buFont typeface="Wingdings" panose="05000000000000000000" pitchFamily="2" charset="2"/>
              <a:buChar char="Ø"/>
            </a:pPr>
            <a:r>
              <a:rPr lang="en-GB" altLang="en-US" sz="1400" dirty="0" smtClean="0"/>
              <a:t>In vast majority of pilot cases, examiners perceived significant improvement in quality as a result of collaboration, and would trust search and examination results produced via collaboration in national/regional phases</a:t>
            </a:r>
          </a:p>
          <a:p>
            <a:pPr lvl="1">
              <a:spcBef>
                <a:spcPct val="0"/>
              </a:spcBef>
              <a:spcAft>
                <a:spcPct val="15000"/>
              </a:spcAft>
            </a:pPr>
            <a:endParaRPr lang="en-GB" altLang="en-US" sz="1800" dirty="0" smtClean="0"/>
          </a:p>
          <a:p>
            <a:pPr>
              <a:spcBef>
                <a:spcPct val="0"/>
              </a:spcBef>
              <a:spcAft>
                <a:spcPct val="15000"/>
              </a:spcAft>
            </a:pPr>
            <a:r>
              <a:rPr lang="en-GB" altLang="en-US" sz="1800" dirty="0" smtClean="0"/>
              <a:t>3</a:t>
            </a:r>
            <a:r>
              <a:rPr lang="en-GB" altLang="en-US" sz="1800" baseline="30000" dirty="0" smtClean="0"/>
              <a:t>rd</a:t>
            </a:r>
            <a:r>
              <a:rPr lang="en-GB" altLang="en-US" sz="1800" dirty="0" smtClean="0"/>
              <a:t> pilot</a:t>
            </a:r>
          </a:p>
          <a:p>
            <a:pPr marL="0" indent="0">
              <a:spcBef>
                <a:spcPct val="0"/>
              </a:spcBef>
              <a:spcAft>
                <a:spcPct val="15000"/>
              </a:spcAft>
              <a:buNone/>
            </a:pPr>
            <a:endParaRPr lang="en-GB" altLang="en-US" sz="1800" dirty="0" smtClean="0"/>
          </a:p>
          <a:p>
            <a:pPr lvl="1">
              <a:spcBef>
                <a:spcPct val="0"/>
              </a:spcBef>
              <a:spcAft>
                <a:spcPct val="15000"/>
              </a:spcAft>
              <a:buFont typeface="Wingdings" panose="05000000000000000000" pitchFamily="2" charset="2"/>
              <a:buChar char="Ø"/>
            </a:pPr>
            <a:r>
              <a:rPr lang="en-GB" altLang="en-US" sz="1400" dirty="0" smtClean="0"/>
              <a:t>Being planned</a:t>
            </a:r>
          </a:p>
          <a:p>
            <a:pPr lvl="1">
              <a:spcBef>
                <a:spcPct val="0"/>
              </a:spcBef>
              <a:spcAft>
                <a:spcPct val="15000"/>
              </a:spcAft>
            </a:pPr>
            <a:endParaRPr lang="en-GB" altLang="en-US" dirty="0" smtClean="0"/>
          </a:p>
        </p:txBody>
      </p:sp>
      <p:sp>
        <p:nvSpPr>
          <p:cNvPr id="37891" name="Rectangle 3"/>
          <p:cNvSpPr>
            <a:spLocks noGrp="1" noChangeArrowheads="1"/>
          </p:cNvSpPr>
          <p:nvPr>
            <p:ph type="title" idx="4294967295"/>
          </p:nvPr>
        </p:nvSpPr>
        <p:spPr>
          <a:xfrm>
            <a:off x="539552" y="116632"/>
            <a:ext cx="8064895" cy="981076"/>
          </a:xfrm>
        </p:spPr>
        <p:txBody>
          <a:bodyPr/>
          <a:lstStyle/>
          <a:p>
            <a:pPr algn="ctr"/>
            <a:r>
              <a:rPr lang="en-US" altLang="en-US" sz="3000" dirty="0" smtClean="0">
                <a:solidFill>
                  <a:srgbClr val="002060"/>
                </a:solidFill>
              </a:rPr>
              <a:t>COLLABORATIVE PCT SEARCH</a:t>
            </a:r>
          </a:p>
        </p:txBody>
      </p:sp>
    </p:spTree>
    <p:extLst>
      <p:ext uri="{BB962C8B-B14F-4D97-AF65-F5344CB8AC3E}">
        <p14:creationId xmlns:p14="http://schemas.microsoft.com/office/powerpoint/2010/main" val="377440437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3568" y="332656"/>
            <a:ext cx="7737475" cy="581025"/>
          </a:xfrm>
        </p:spPr>
        <p:txBody>
          <a:bodyPr/>
          <a:lstStyle/>
          <a:p>
            <a:pPr algn="ctr"/>
            <a:r>
              <a:rPr lang="en-US" altLang="en-US" sz="3000" dirty="0" smtClean="0">
                <a:solidFill>
                  <a:srgbClr val="002060"/>
                </a:solidFill>
              </a:rPr>
              <a:t>PCT TRAINING OPTIONS</a:t>
            </a:r>
          </a:p>
        </p:txBody>
      </p:sp>
      <p:sp>
        <p:nvSpPr>
          <p:cNvPr id="38915" name="Rectangle 3"/>
          <p:cNvSpPr>
            <a:spLocks noGrp="1" noChangeArrowheads="1"/>
          </p:cNvSpPr>
          <p:nvPr>
            <p:ph type="body" idx="1"/>
          </p:nvPr>
        </p:nvSpPr>
        <p:spPr>
          <a:xfrm>
            <a:off x="251520" y="1340768"/>
            <a:ext cx="8640763" cy="4824413"/>
          </a:xfrm>
        </p:spPr>
        <p:txBody>
          <a:bodyPr/>
          <a:lstStyle/>
          <a:p>
            <a:pPr>
              <a:lnSpc>
                <a:spcPct val="95000"/>
              </a:lnSpc>
              <a:spcBef>
                <a:spcPct val="25000"/>
              </a:spcBef>
              <a:spcAft>
                <a:spcPct val="25000"/>
              </a:spcAft>
            </a:pPr>
            <a:r>
              <a:rPr lang="en-US" altLang="en-US" sz="1800" dirty="0" smtClean="0">
                <a:solidFill>
                  <a:srgbClr val="FF0000"/>
                </a:solidFill>
              </a:rPr>
              <a:t>New:</a:t>
            </a:r>
            <a:r>
              <a:rPr lang="en-US" altLang="en-US" sz="1800" dirty="0" smtClean="0"/>
              <a:t> 29 video segments on WIPO’s YouTube channel and WIPO’s PCT page about individual PCT topics</a:t>
            </a:r>
          </a:p>
          <a:p>
            <a:pPr marL="0"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1800" dirty="0" smtClean="0"/>
              <a:t>PCT Distance learning course content available in the 10 PCT publication languages</a:t>
            </a:r>
          </a:p>
          <a:p>
            <a:pPr marL="0" indent="0">
              <a:lnSpc>
                <a:spcPct val="95000"/>
              </a:lnSpc>
              <a:spcBef>
                <a:spcPct val="25000"/>
              </a:spcBef>
              <a:spcAft>
                <a:spcPct val="25000"/>
              </a:spcAft>
              <a:buNone/>
            </a:pPr>
            <a:endParaRPr lang="en-US" altLang="en-US" sz="1800" dirty="0" smtClean="0"/>
          </a:p>
          <a:p>
            <a:pPr>
              <a:lnSpc>
                <a:spcPct val="95000"/>
              </a:lnSpc>
              <a:spcBef>
                <a:spcPct val="25000"/>
              </a:spcBef>
              <a:spcAft>
                <a:spcPct val="25000"/>
              </a:spcAft>
            </a:pPr>
            <a:r>
              <a:rPr lang="en-US" altLang="en-US" sz="1800" dirty="0" smtClean="0"/>
              <a:t>PCT Webinars </a:t>
            </a:r>
          </a:p>
          <a:p>
            <a:pPr marL="0" indent="0">
              <a:lnSpc>
                <a:spcPct val="95000"/>
              </a:lnSpc>
              <a:spcBef>
                <a:spcPct val="25000"/>
              </a:spcBef>
              <a:spcAft>
                <a:spcPct val="25000"/>
              </a:spcAft>
              <a:buNone/>
            </a:pPr>
            <a:endParaRPr lang="en-US" altLang="en-US" sz="1800" dirty="0" smtClean="0"/>
          </a:p>
          <a:p>
            <a:pPr lvl="1">
              <a:lnSpc>
                <a:spcPct val="95000"/>
              </a:lnSpc>
              <a:spcBef>
                <a:spcPct val="25000"/>
              </a:spcBef>
              <a:spcAft>
                <a:spcPct val="25000"/>
              </a:spcAft>
              <a:buFont typeface="Wingdings" panose="05000000000000000000" pitchFamily="2" charset="2"/>
              <a:buChar char="Ø"/>
            </a:pPr>
            <a:r>
              <a:rPr lang="en-US" altLang="en-US" sz="1600" dirty="0" smtClean="0"/>
              <a:t>providing free updates on developments in PCT procedures, and PCT strategies—previous webinars are archived and freely available</a:t>
            </a:r>
          </a:p>
          <a:p>
            <a:pPr lvl="1">
              <a:lnSpc>
                <a:spcPct val="95000"/>
              </a:lnSpc>
              <a:spcBef>
                <a:spcPct val="25000"/>
              </a:spcBef>
              <a:spcAft>
                <a:spcPct val="25000"/>
              </a:spcAft>
              <a:buFont typeface="Wingdings" panose="05000000000000000000" pitchFamily="2" charset="2"/>
              <a:buChar char="Ø"/>
            </a:pPr>
            <a:r>
              <a:rPr lang="en-US" altLang="en-US" sz="1600" dirty="0" smtClean="0"/>
              <a:t>upon request also for companies or law firms, for example, for focused training on how to use ePCT </a:t>
            </a:r>
          </a:p>
          <a:p>
            <a:pPr marL="457200" lvl="1" indent="0">
              <a:lnSpc>
                <a:spcPct val="95000"/>
              </a:lnSpc>
              <a:spcBef>
                <a:spcPct val="25000"/>
              </a:spcBef>
              <a:spcAft>
                <a:spcPct val="25000"/>
              </a:spcAft>
              <a:buNone/>
            </a:pPr>
            <a:endParaRPr lang="en-US" altLang="en-US" sz="1600" dirty="0" smtClean="0"/>
          </a:p>
          <a:p>
            <a:pPr>
              <a:lnSpc>
                <a:spcPct val="95000"/>
              </a:lnSpc>
              <a:spcBef>
                <a:spcPct val="25000"/>
              </a:spcBef>
              <a:spcAft>
                <a:spcPct val="25000"/>
              </a:spcAft>
            </a:pPr>
            <a:r>
              <a:rPr lang="en-US" altLang="en-US" sz="1800" dirty="0" smtClean="0"/>
              <a:t>In-person PCT Seminars and training sessions </a:t>
            </a:r>
          </a:p>
          <a:p>
            <a:pPr marL="868363" lvl="1" indent="-411163">
              <a:lnSpc>
                <a:spcPct val="95000"/>
              </a:lnSpc>
              <a:spcBef>
                <a:spcPct val="25000"/>
              </a:spcBef>
              <a:spcAft>
                <a:spcPct val="25000"/>
              </a:spcAft>
            </a:pPr>
            <a:endParaRPr lang="en-US" altLang="en-US" sz="2400" dirty="0" smtClean="0"/>
          </a:p>
        </p:txBody>
      </p:sp>
    </p:spTree>
    <p:extLst>
      <p:ext uri="{BB962C8B-B14F-4D97-AF65-F5344CB8AC3E}">
        <p14:creationId xmlns:p14="http://schemas.microsoft.com/office/powerpoint/2010/main" val="958479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95170" y="1340768"/>
            <a:ext cx="8964488" cy="56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9525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Clr>
                <a:schemeClr val="tx1"/>
              </a:buClr>
              <a:buFontTx/>
              <a:buNone/>
            </a:pPr>
            <a:r>
              <a:rPr lang="en-US" altLang="en-US" sz="1800" b="1" dirty="0">
                <a:ea typeface="ヒラギノ角ゴ Pro W3"/>
                <a:cs typeface="ヒラギノ角ゴ Pro W3"/>
              </a:rPr>
              <a:t>For further information about the PCT, </a:t>
            </a:r>
            <a:r>
              <a:rPr lang="en-US" altLang="en-US" sz="1800" b="1" dirty="0" smtClean="0">
                <a:ea typeface="ヒラギノ角ゴ Pro W3"/>
                <a:cs typeface="ヒラギノ角ゴ Pro W3"/>
              </a:rPr>
              <a:t>see: </a:t>
            </a:r>
            <a:r>
              <a:rPr lang="en-US" altLang="en-US" sz="2200" b="1" dirty="0" smtClean="0">
                <a:solidFill>
                  <a:srgbClr val="004072"/>
                </a:solidFill>
                <a:ea typeface="ヒラギノ角ゴ Pro W3"/>
                <a:cs typeface="ヒラギノ角ゴ Pro W3"/>
              </a:rPr>
              <a:t> </a:t>
            </a:r>
            <a:r>
              <a:rPr lang="en-US" altLang="en-US" sz="1700" dirty="0">
                <a:solidFill>
                  <a:srgbClr val="004072"/>
                </a:solidFill>
                <a:ea typeface="ヒラギノ角ゴ Pro W3"/>
                <a:cs typeface="ヒラギノ角ゴ Pro W3"/>
                <a:hlinkClick r:id="rId3"/>
              </a:rPr>
              <a:t>http://www.wipo.int/pct/en</a:t>
            </a:r>
            <a:r>
              <a:rPr lang="en-US" altLang="en-US" sz="1700" dirty="0" smtClean="0">
                <a:solidFill>
                  <a:srgbClr val="004072"/>
                </a:solidFill>
                <a:ea typeface="ヒラギノ角ゴ Pro W3"/>
                <a:cs typeface="ヒラギノ角ゴ Pro W3"/>
                <a:hlinkClick r:id="rId3"/>
              </a:rPr>
              <a:t>/</a:t>
            </a:r>
            <a:endParaRPr lang="en-US" altLang="en-US" sz="1700" dirty="0" smtClean="0">
              <a:solidFill>
                <a:srgbClr val="004072"/>
              </a:solidFill>
              <a:ea typeface="ヒラギノ角ゴ Pro W3"/>
              <a:cs typeface="ヒラギノ角ゴ Pro W3"/>
            </a:endParaRPr>
          </a:p>
          <a:p>
            <a:pPr>
              <a:spcBef>
                <a:spcPct val="50000"/>
              </a:spcBef>
              <a:buFontTx/>
              <a:buNone/>
            </a:pPr>
            <a:endParaRPr lang="fr-CH" altLang="en-US" sz="2200" b="1" dirty="0" smtClean="0">
              <a:solidFill>
                <a:srgbClr val="004072"/>
              </a:solidFill>
              <a:ea typeface="ヒラギノ角ゴ Pro W3"/>
              <a:cs typeface="ヒラギノ角ゴ Pro W3"/>
            </a:endParaRPr>
          </a:p>
          <a:p>
            <a:pPr>
              <a:spcBef>
                <a:spcPct val="50000"/>
              </a:spcBef>
              <a:buFontTx/>
              <a:buNone/>
            </a:pPr>
            <a:endParaRPr lang="en-US" altLang="en-US" sz="2200" b="1" dirty="0">
              <a:solidFill>
                <a:srgbClr val="004072"/>
              </a:solidFill>
              <a:ea typeface="ヒラギノ角ゴ Pro W3"/>
              <a:cs typeface="ヒラギノ角ゴ Pro W3"/>
            </a:endParaRPr>
          </a:p>
          <a:p>
            <a:pPr>
              <a:spcBef>
                <a:spcPct val="50000"/>
              </a:spcBef>
              <a:buFontTx/>
              <a:buNone/>
            </a:pPr>
            <a:r>
              <a:rPr lang="en-US" altLang="en-US" sz="1800" b="1" dirty="0">
                <a:ea typeface="ヒラギノ角ゴ Pro W3"/>
                <a:cs typeface="ヒラギノ角ゴ Pro W3"/>
              </a:rPr>
              <a:t>For general questions about the PCT, contact the PCT Information Service at:</a:t>
            </a:r>
          </a:p>
          <a:p>
            <a:pPr>
              <a:lnSpc>
                <a:spcPct val="70000"/>
              </a:lnSpc>
              <a:spcBef>
                <a:spcPct val="50000"/>
              </a:spcBef>
              <a:buFontTx/>
              <a:buNone/>
            </a:pPr>
            <a:endParaRPr lang="en-US" altLang="en-US" dirty="0">
              <a:solidFill>
                <a:srgbClr val="AF3737"/>
              </a:solidFill>
              <a:ea typeface="ヒラギノ角ゴ Pro W3"/>
              <a:cs typeface="ヒラギノ角ゴ Pro W3"/>
            </a:endParaRPr>
          </a:p>
          <a:p>
            <a:pPr lvl="3">
              <a:lnSpc>
                <a:spcPct val="70000"/>
              </a:lnSpc>
              <a:spcBef>
                <a:spcPts val="500"/>
              </a:spcBef>
              <a:spcAft>
                <a:spcPts val="500"/>
              </a:spcAft>
              <a:buFont typeface="Symbol" pitchFamily="18" charset="2"/>
              <a:buNone/>
            </a:pPr>
            <a:r>
              <a:rPr lang="en-US" altLang="en-US" sz="1700" dirty="0">
                <a:solidFill>
                  <a:srgbClr val="004072"/>
                </a:solidFill>
                <a:ea typeface="ヒラギノ角ゴ Pro W3"/>
                <a:cs typeface="ヒラギノ角ゴ Pro W3"/>
              </a:rPr>
              <a:t>Telephone: (+41-22) 338 83 38 </a:t>
            </a:r>
          </a:p>
          <a:p>
            <a:pPr lvl="3">
              <a:spcBef>
                <a:spcPts val="500"/>
              </a:spcBef>
              <a:spcAft>
                <a:spcPts val="500"/>
              </a:spcAft>
              <a:buFont typeface="Symbol" pitchFamily="18" charset="2"/>
              <a:buNone/>
            </a:pPr>
            <a:r>
              <a:rPr lang="en-US" altLang="en-US" sz="1700" dirty="0">
                <a:solidFill>
                  <a:srgbClr val="004072"/>
                </a:solidFill>
                <a:ea typeface="ヒラギノ角ゴ Pro W3"/>
                <a:cs typeface="ヒラギノ角ゴ Pro W3"/>
              </a:rPr>
              <a:t>Facsimile: (+41-22) 338 83 39 </a:t>
            </a:r>
          </a:p>
          <a:p>
            <a:pPr lvl="3">
              <a:spcBef>
                <a:spcPts val="500"/>
              </a:spcBef>
              <a:spcAft>
                <a:spcPts val="500"/>
              </a:spcAft>
              <a:buFont typeface="Symbol" pitchFamily="18" charset="2"/>
              <a:buNone/>
            </a:pPr>
            <a:r>
              <a:rPr lang="en-US" altLang="en-US" sz="1700" dirty="0">
                <a:solidFill>
                  <a:srgbClr val="004072"/>
                </a:solidFill>
                <a:ea typeface="ヒラギノ角ゴ Pro W3"/>
                <a:cs typeface="ヒラギノ角ゴ Pro W3"/>
              </a:rPr>
              <a:t>E-mail: pct.infoline@wipo.int </a:t>
            </a:r>
          </a:p>
          <a:p>
            <a:pPr lvl="3">
              <a:spcBef>
                <a:spcPts val="500"/>
              </a:spcBef>
              <a:spcAft>
                <a:spcPts val="500"/>
              </a:spcAft>
              <a:buFont typeface="Symbol" pitchFamily="18" charset="2"/>
              <a:buNone/>
            </a:pPr>
            <a:endParaRPr lang="fr-CH" altLang="en-US" sz="2200" dirty="0" smtClean="0">
              <a:solidFill>
                <a:srgbClr val="004072"/>
              </a:solidFill>
              <a:ea typeface="ヒラギノ角ゴ Pro W3"/>
              <a:cs typeface="ヒラギノ角ゴ Pro W3"/>
            </a:endParaRPr>
          </a:p>
          <a:p>
            <a:pPr lvl="3">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 typeface="Symbol" pitchFamily="18" charset="2"/>
              <a:buNone/>
            </a:pPr>
            <a:r>
              <a:rPr lang="en-US" altLang="en-US" sz="2200" dirty="0">
                <a:solidFill>
                  <a:srgbClr val="004072"/>
                </a:solidFill>
                <a:ea typeface="ヒラギノ角ゴ Pro W3"/>
                <a:cs typeface="ヒラギノ角ゴ Pro W3"/>
              </a:rPr>
              <a:t> </a:t>
            </a:r>
            <a:r>
              <a:rPr lang="en-US" altLang="en-US" sz="1800" b="1" dirty="0" smtClean="0">
                <a:ea typeface="ヒラギノ角ゴ Pro W3"/>
                <a:cs typeface="ヒラギノ角ゴ Pro W3"/>
              </a:rPr>
              <a:t>Email:</a:t>
            </a:r>
            <a:r>
              <a:rPr lang="en-US" altLang="en-US" sz="2200" b="1" dirty="0" smtClean="0">
                <a:solidFill>
                  <a:srgbClr val="004072"/>
                </a:solidFill>
                <a:ea typeface="ヒラギノ角ゴ Pro W3"/>
                <a:cs typeface="ヒラギノ角ゴ Pro W3"/>
              </a:rPr>
              <a:t> </a:t>
            </a:r>
            <a:r>
              <a:rPr lang="en-US" altLang="en-US" sz="1700" dirty="0" smtClean="0">
                <a:solidFill>
                  <a:srgbClr val="004072"/>
                </a:solidFill>
                <a:ea typeface="ヒラギノ角ゴ Pro W3"/>
                <a:cs typeface="ヒラギノ角ゴ Pro W3"/>
                <a:hlinkClick r:id="rId4"/>
              </a:rPr>
              <a:t>matthew.bryan@wipo.int</a:t>
            </a:r>
            <a:endParaRPr lang="en-US" altLang="en-US" sz="1700" dirty="0">
              <a:solidFill>
                <a:srgbClr val="004072"/>
              </a:solidFill>
              <a:ea typeface="ヒラギノ角ゴ Pro W3"/>
              <a:cs typeface="ヒラギノ角ゴ Pro W3"/>
            </a:endParaRPr>
          </a:p>
          <a:p>
            <a:pPr>
              <a:spcBef>
                <a:spcPts val="500"/>
              </a:spcBef>
              <a:spcAft>
                <a:spcPts val="500"/>
              </a:spcAft>
              <a:buFont typeface="Symbol" pitchFamily="18" charset="2"/>
              <a:buNone/>
            </a:pPr>
            <a:endParaRPr lang="en-US" altLang="en-US" sz="2200" dirty="0">
              <a:solidFill>
                <a:srgbClr val="004072"/>
              </a:solidFill>
              <a:ea typeface="ヒラギノ角ゴ Pro W3"/>
              <a:cs typeface="ヒラギノ角ゴ Pro W3"/>
            </a:endParaRPr>
          </a:p>
          <a:p>
            <a:pPr>
              <a:spcBef>
                <a:spcPts val="500"/>
              </a:spcBef>
              <a:spcAft>
                <a:spcPts val="500"/>
              </a:spcAft>
              <a:buFontTx/>
              <a:buNone/>
            </a:pPr>
            <a:r>
              <a:rPr lang="en-GB" altLang="en-US" dirty="0">
                <a:solidFill>
                  <a:srgbClr val="CCCC00"/>
                </a:solidFill>
                <a:ea typeface="ヒラギノ角ゴ Pro W3"/>
                <a:cs typeface="ヒラギノ角ゴ Pro W3"/>
              </a:rPr>
              <a:t> </a:t>
            </a:r>
          </a:p>
        </p:txBody>
      </p:sp>
      <p:sp>
        <p:nvSpPr>
          <p:cNvPr id="39939" name="Rectangle 3"/>
          <p:cNvSpPr>
            <a:spLocks noChangeArrowheads="1"/>
          </p:cNvSpPr>
          <p:nvPr/>
        </p:nvSpPr>
        <p:spPr bwMode="auto">
          <a:xfrm>
            <a:off x="1619672" y="338403"/>
            <a:ext cx="64801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ja-JP" sz="3000" dirty="0" smtClean="0">
                <a:solidFill>
                  <a:srgbClr val="002060"/>
                </a:solidFill>
                <a:ea typeface="MS PGothic" pitchFamily="34" charset="-128"/>
              </a:rPr>
              <a:t>PCT RESOURCES/INFORMATION</a:t>
            </a:r>
            <a:endParaRPr lang="en-US" altLang="en-US" sz="3000" dirty="0">
              <a:solidFill>
                <a:srgbClr val="002060"/>
              </a:solidFill>
              <a:ea typeface="ヒラギノ角ゴ Pro W3"/>
              <a:cs typeface="ヒラギノ角ゴ Pro W3"/>
            </a:endParaRPr>
          </a:p>
        </p:txBody>
      </p:sp>
    </p:spTree>
    <p:extLst>
      <p:ext uri="{BB962C8B-B14F-4D97-AF65-F5344CB8AC3E}">
        <p14:creationId xmlns:p14="http://schemas.microsoft.com/office/powerpoint/2010/main" val="1501396346"/>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5085184"/>
            <a:ext cx="9036613" cy="936104"/>
          </a:xfrm>
        </p:spPr>
        <p:txBody>
          <a:bodyPr/>
          <a:lstStyle/>
          <a:p>
            <a:r>
              <a:rPr lang="fr-CH" sz="1200" dirty="0" smtClean="0"/>
              <a:t>Speaker: Mr. Neil Wilson, Director, Registries Support Division, Brands and Designs Sector (BDS), WIPO </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79" y="1556792"/>
            <a:ext cx="8676755" cy="2895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421556" y="404664"/>
            <a:ext cx="8254900" cy="830997"/>
          </a:xfrm>
          <a:prstGeom prst="rect">
            <a:avLst/>
          </a:prstGeom>
        </p:spPr>
        <p:txBody>
          <a:bodyPr wrap="square">
            <a:spAutoFit/>
          </a:bodyPr>
          <a:lstStyle/>
          <a:p>
            <a:pPr algn="ctr"/>
            <a:r>
              <a:rPr lang="es-ES" sz="2400" dirty="0" smtClean="0">
                <a:solidFill>
                  <a:srgbClr val="002A7E"/>
                </a:solidFill>
              </a:rPr>
              <a:t>GLOBAL IP SYSTEMS: </a:t>
            </a:r>
          </a:p>
          <a:p>
            <a:pPr algn="ctr"/>
            <a:r>
              <a:rPr lang="es-ES" sz="2400" dirty="0" smtClean="0">
                <a:solidFill>
                  <a:srgbClr val="002A7E"/>
                </a:solidFill>
              </a:rPr>
              <a:t>THE MADRID, HAGUE AND LISBON SYSTEMS </a:t>
            </a:r>
            <a:endParaRPr lang="es-ES" sz="2400" dirty="0">
              <a:solidFill>
                <a:srgbClr val="002A7E"/>
              </a:solidFill>
            </a:endParaRPr>
          </a:p>
        </p:txBody>
      </p:sp>
    </p:spTree>
    <p:extLst>
      <p:ext uri="{BB962C8B-B14F-4D97-AF65-F5344CB8AC3E}">
        <p14:creationId xmlns:p14="http://schemas.microsoft.com/office/powerpoint/2010/main" val="1252476745"/>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1259632" y="1772816"/>
            <a:ext cx="652145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lnSpc>
                <a:spcPct val="80000"/>
              </a:lnSpc>
              <a:buFontTx/>
              <a:buNone/>
            </a:pPr>
            <a:endParaRPr lang="en-US" altLang="en-US" dirty="0">
              <a:solidFill>
                <a:srgbClr val="000066"/>
              </a:solidFill>
              <a:ea typeface="ヒラギノ角ゴ Pro W3" pitchFamily="1" charset="-128"/>
            </a:endParaRPr>
          </a:p>
          <a:p>
            <a:pPr algn="ctr" eaLnBrk="1" hangingPunct="1">
              <a:lnSpc>
                <a:spcPct val="80000"/>
              </a:lnSpc>
              <a:buFontTx/>
              <a:buNone/>
            </a:pPr>
            <a:endParaRPr lang="en-US" altLang="en-US" dirty="0">
              <a:solidFill>
                <a:srgbClr val="000066"/>
              </a:solidFill>
              <a:ea typeface="ヒラギノ角ゴ Pro W3" pitchFamily="1" charset="-128"/>
            </a:endParaRPr>
          </a:p>
          <a:p>
            <a:pPr algn="ctr" eaLnBrk="1" hangingPunct="1">
              <a:lnSpc>
                <a:spcPct val="80000"/>
              </a:lnSpc>
              <a:buFontTx/>
              <a:buNone/>
            </a:pPr>
            <a:r>
              <a:rPr lang="en-US" altLang="en-US" sz="3000" dirty="0">
                <a:solidFill>
                  <a:srgbClr val="000066"/>
                </a:solidFill>
                <a:ea typeface="ヒラギノ角ゴ Pro W3" pitchFamily="1" charset="-128"/>
              </a:rPr>
              <a:t>The Madrid System</a:t>
            </a:r>
            <a:endParaRPr lang="fr-CH" altLang="en-US" sz="3000" dirty="0">
              <a:solidFill>
                <a:srgbClr val="000066"/>
              </a:solidFill>
              <a:ea typeface="ヒラギノ角ゴ Pro W3" pitchFamily="1" charset="-128"/>
            </a:endParaRPr>
          </a:p>
          <a:p>
            <a:pPr algn="ctr" eaLnBrk="1" hangingPunct="1">
              <a:lnSpc>
                <a:spcPct val="80000"/>
              </a:lnSpc>
              <a:buFontTx/>
              <a:buNone/>
            </a:pPr>
            <a:endParaRPr lang="fr-CH" altLang="en-US" dirty="0">
              <a:solidFill>
                <a:srgbClr val="000066"/>
              </a:solidFill>
              <a:ea typeface="ヒラギノ角ゴ Pro W3" pitchFamily="1" charset="-128"/>
            </a:endParaRPr>
          </a:p>
          <a:p>
            <a:pPr algn="ctr" eaLnBrk="1" hangingPunct="1">
              <a:lnSpc>
                <a:spcPct val="80000"/>
              </a:lnSpc>
              <a:buFontTx/>
              <a:buNone/>
            </a:pPr>
            <a:endParaRPr lang="en-US" altLang="en-US" dirty="0">
              <a:solidFill>
                <a:srgbClr val="000066"/>
              </a:solidFill>
              <a:ea typeface="ヒラギノ角ゴ Pro W3" pitchFamily="1" charset="-128"/>
            </a:endParaRPr>
          </a:p>
        </p:txBody>
      </p:sp>
    </p:spTree>
    <p:extLst>
      <p:ext uri="{BB962C8B-B14F-4D97-AF65-F5344CB8AC3E}">
        <p14:creationId xmlns:p14="http://schemas.microsoft.com/office/powerpoint/2010/main" val="1051897567"/>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784976" cy="1152128"/>
          </a:xfrm>
        </p:spPr>
        <p:txBody>
          <a:bodyPr/>
          <a:lstStyle/>
          <a:p>
            <a:pPr algn="ctr"/>
            <a:r>
              <a:rPr lang="en-US" sz="2800" dirty="0" smtClean="0"/>
              <a:t>OMPI … PRINCIPALE REFERENTE IN MATERIA DI SERVIZI GLOBALI DI PI</a:t>
            </a:r>
            <a:endParaRPr lang="en-US" sz="2800" dirty="0"/>
          </a:p>
        </p:txBody>
      </p:sp>
      <p:sp>
        <p:nvSpPr>
          <p:cNvPr id="3" name="Espace réservé du contenu 2"/>
          <p:cNvSpPr>
            <a:spLocks noGrp="1"/>
          </p:cNvSpPr>
          <p:nvPr>
            <p:ph idx="1"/>
          </p:nvPr>
        </p:nvSpPr>
        <p:spPr>
          <a:xfrm>
            <a:off x="323528" y="1700808"/>
            <a:ext cx="8712968" cy="4896544"/>
          </a:xfrm>
        </p:spPr>
        <p:txBody>
          <a:bodyPr/>
          <a:lstStyle/>
          <a:p>
            <a:r>
              <a:rPr lang="it-IT" sz="1800" dirty="0" smtClean="0">
                <a:ea typeface="Arial Unicode MS" pitchFamily="34" charset="-128"/>
                <a:cs typeface="Arial Unicode MS" pitchFamily="34" charset="-128"/>
              </a:rPr>
              <a:t>Principali settori generatori di reddito :</a:t>
            </a:r>
          </a:p>
          <a:p>
            <a:pPr marL="0" indent="0">
              <a:buNone/>
            </a:pPr>
            <a:endParaRPr lang="it-IT" sz="20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Trattato di Cooperazione in materia di Brevetti (PCT)</a:t>
            </a:r>
          </a:p>
          <a:p>
            <a:pPr marL="457200" lvl="1" indent="0">
              <a:buNone/>
            </a:pPr>
            <a:endParaRPr lang="it-IT" sz="16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Sistema di Madrid (Marchi)</a:t>
            </a:r>
          </a:p>
          <a:p>
            <a:pPr marL="457200" lvl="1" indent="0">
              <a:buNone/>
            </a:pPr>
            <a:endParaRPr lang="it-IT" sz="16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Sistema dell’Aia (Disegno Industriale )</a:t>
            </a:r>
          </a:p>
          <a:p>
            <a:pPr marL="457200" lvl="1" indent="0">
              <a:buNone/>
            </a:pPr>
            <a:endParaRPr lang="it-IT" sz="16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Sistema di Lisbona (Indicazioni Geografiche) </a:t>
            </a:r>
          </a:p>
          <a:p>
            <a:pPr marL="457200" lvl="1" indent="0">
              <a:buNone/>
            </a:pPr>
            <a:endParaRPr lang="it-IT" sz="1600" dirty="0" smtClean="0">
              <a:ea typeface="Arial Unicode MS" pitchFamily="34" charset="-128"/>
              <a:cs typeface="Arial Unicode MS" pitchFamily="34" charset="-128"/>
            </a:endParaRPr>
          </a:p>
          <a:p>
            <a:pPr lvl="1">
              <a:buFont typeface="Wingdings" charset="2"/>
              <a:buChar char="Ø"/>
            </a:pPr>
            <a:r>
              <a:rPr lang="it-IT" sz="1600" dirty="0" smtClean="0">
                <a:ea typeface="Arial Unicode MS" pitchFamily="34" charset="-128"/>
                <a:cs typeface="Arial Unicode MS" pitchFamily="34" charset="-128"/>
              </a:rPr>
              <a:t>Centro di Arbitrato e Mediazione dell’OMPI </a:t>
            </a:r>
          </a:p>
          <a:p>
            <a:pPr marL="0" indent="0">
              <a:buNone/>
            </a:pPr>
            <a:endParaRPr lang="it-IT" sz="2000" dirty="0" smtClean="0">
              <a:ea typeface="Arial Unicode MS" pitchFamily="34" charset="-128"/>
              <a:cs typeface="Arial Unicode MS" pitchFamily="34" charset="-128"/>
            </a:endParaRPr>
          </a:p>
          <a:p>
            <a:r>
              <a:rPr lang="it-IT" sz="1800" b="1" dirty="0" smtClean="0">
                <a:solidFill>
                  <a:srgbClr val="000080"/>
                </a:solidFill>
                <a:ea typeface="Arial Unicode MS" pitchFamily="34" charset="-128"/>
                <a:cs typeface="Arial Unicode MS" pitchFamily="34" charset="-128"/>
              </a:rPr>
              <a:t>SCOPO:  </a:t>
            </a:r>
            <a:r>
              <a:rPr lang="it-IT" sz="1800" dirty="0" smtClean="0">
                <a:ea typeface="Arial Unicode MS" pitchFamily="34" charset="-128"/>
                <a:cs typeface="Arial Unicode MS" pitchFamily="34" charset="-128"/>
              </a:rPr>
              <a:t>essere l’Organizzazione di prima scelta per gli utilizzatori, continuando ad offrire servizi efficaci e con valore aggiunto</a:t>
            </a:r>
          </a:p>
          <a:p>
            <a:pPr marL="0" indent="0">
              <a:buNone/>
            </a:pPr>
            <a:endParaRPr lang="en-US" sz="1800" dirty="0">
              <a:ea typeface="Arial Unicode MS" pitchFamily="34" charset="-128"/>
              <a:cs typeface="Arial Unicode MS" pitchFamily="34" charset="-128"/>
            </a:endParaRPr>
          </a:p>
          <a:p>
            <a:pPr marL="457200" lvl="1" indent="0">
              <a:buNone/>
            </a:pPr>
            <a:endParaRPr lang="en-US" sz="1800" dirty="0">
              <a:ea typeface="Arial Unicode MS" pitchFamily="34" charset="-128"/>
              <a:cs typeface="Arial Unicode MS" pitchFamily="34" charset="-128"/>
            </a:endParaRPr>
          </a:p>
        </p:txBody>
      </p:sp>
    </p:spTree>
    <p:extLst>
      <p:ext uri="{BB962C8B-B14F-4D97-AF65-F5344CB8AC3E}">
        <p14:creationId xmlns:p14="http://schemas.microsoft.com/office/powerpoint/2010/main" val="3088791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2" dur="1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98510" y="548680"/>
            <a:ext cx="8136904"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2060"/>
                </a:solidFill>
              </a:rPr>
              <a:t>THE MADRID SYSTEM</a:t>
            </a:r>
            <a:endParaRPr lang="en-US" altLang="en-US" sz="3000" dirty="0">
              <a:solidFill>
                <a:srgbClr val="002060"/>
              </a:solidFill>
            </a:endParaRPr>
          </a:p>
        </p:txBody>
      </p:sp>
      <p:sp>
        <p:nvSpPr>
          <p:cNvPr id="5123" name="Rectangle 3"/>
          <p:cNvSpPr>
            <a:spLocks noChangeArrowheads="1"/>
          </p:cNvSpPr>
          <p:nvPr/>
        </p:nvSpPr>
        <p:spPr bwMode="auto">
          <a:xfrm>
            <a:off x="2699792" y="2109305"/>
            <a:ext cx="5770562"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a:t>Madrid System Operation in Italy</a:t>
            </a:r>
          </a:p>
          <a:p>
            <a:pPr lvl="1" eaLnBrk="1" hangingPunct="1">
              <a:lnSpc>
                <a:spcPct val="90000"/>
              </a:lnSpc>
              <a:buFontTx/>
              <a:buNone/>
            </a:pPr>
            <a:endParaRPr lang="fr-CH" altLang="en-US" sz="1800" dirty="0"/>
          </a:p>
          <a:p>
            <a:pPr lvl="1" eaLnBrk="1" hangingPunct="1">
              <a:lnSpc>
                <a:spcPct val="90000"/>
              </a:lnSpc>
              <a:buFontTx/>
              <a:buNone/>
            </a:pPr>
            <a:endParaRPr lang="fr-CH" altLang="en-US" sz="1800" dirty="0"/>
          </a:p>
          <a:p>
            <a:pPr lvl="1" eaLnBrk="1" hangingPunct="1">
              <a:lnSpc>
                <a:spcPct val="90000"/>
              </a:lnSpc>
              <a:buFontTx/>
              <a:buNone/>
            </a:pPr>
            <a:endParaRPr lang="en-US" altLang="en-US" sz="1800" dirty="0"/>
          </a:p>
          <a:p>
            <a:pPr eaLnBrk="1" hangingPunct="1">
              <a:lnSpc>
                <a:spcPct val="90000"/>
              </a:lnSpc>
            </a:pPr>
            <a:r>
              <a:rPr lang="en-US" altLang="en-US" sz="1800" dirty="0"/>
              <a:t>Latest Developments</a:t>
            </a:r>
          </a:p>
          <a:p>
            <a:pPr eaLnBrk="1" hangingPunct="1">
              <a:lnSpc>
                <a:spcPct val="90000"/>
              </a:lnSpc>
              <a:buFontTx/>
              <a:buNone/>
            </a:pPr>
            <a:endParaRPr lang="fr-CH" altLang="en-US" sz="1800" dirty="0"/>
          </a:p>
          <a:p>
            <a:pPr eaLnBrk="1" hangingPunct="1">
              <a:lnSpc>
                <a:spcPct val="90000"/>
              </a:lnSpc>
              <a:buFontTx/>
              <a:buNone/>
            </a:pPr>
            <a:endParaRPr lang="fr-CH" altLang="en-US" sz="1800" dirty="0"/>
          </a:p>
          <a:p>
            <a:pPr eaLnBrk="1" hangingPunct="1">
              <a:lnSpc>
                <a:spcPct val="90000"/>
              </a:lnSpc>
              <a:buFontTx/>
              <a:buNone/>
            </a:pPr>
            <a:endParaRPr lang="en-US" altLang="en-US" sz="1800" dirty="0"/>
          </a:p>
          <a:p>
            <a:pPr eaLnBrk="1" hangingPunct="1">
              <a:lnSpc>
                <a:spcPct val="90000"/>
              </a:lnSpc>
            </a:pPr>
            <a:r>
              <a:rPr lang="en-US" altLang="en-US" sz="1800" dirty="0"/>
              <a:t>Simplification and Modernization</a:t>
            </a:r>
          </a:p>
        </p:txBody>
      </p:sp>
    </p:spTree>
    <p:extLst>
      <p:ext uri="{BB962C8B-B14F-4D97-AF65-F5344CB8AC3E}">
        <p14:creationId xmlns:p14="http://schemas.microsoft.com/office/powerpoint/2010/main" val="1608847084"/>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0"/>
          <p:cNvSpPr txBox="1">
            <a:spLocks noChangeArrowheads="1"/>
          </p:cNvSpPr>
          <p:nvPr/>
        </p:nvSpPr>
        <p:spPr bwMode="auto">
          <a:xfrm>
            <a:off x="323850" y="6280150"/>
            <a:ext cx="162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000" b="1">
                <a:solidFill>
                  <a:srgbClr val="000066"/>
                </a:solidFill>
              </a:rPr>
              <a:t>Source -WIPO Statistics</a:t>
            </a:r>
          </a:p>
        </p:txBody>
      </p:sp>
      <p:sp>
        <p:nvSpPr>
          <p:cNvPr id="6147" name="Rectangle 2"/>
          <p:cNvSpPr>
            <a:spLocks noChangeArrowheads="1"/>
          </p:cNvSpPr>
          <p:nvPr/>
        </p:nvSpPr>
        <p:spPr bwMode="auto">
          <a:xfrm>
            <a:off x="378272" y="165519"/>
            <a:ext cx="8229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000" dirty="0" smtClean="0">
                <a:solidFill>
                  <a:srgbClr val="002060"/>
                </a:solidFill>
              </a:rPr>
              <a:t>IT AND EU ORIGIN INTERNATIONAL APPLICATIONS  </a:t>
            </a:r>
            <a:endParaRPr lang="en-US" altLang="en-US" sz="2000" dirty="0">
              <a:solidFill>
                <a:srgbClr val="002060"/>
              </a:solidFill>
            </a:endParaRPr>
          </a:p>
        </p:txBody>
      </p:sp>
      <p:pic>
        <p:nvPicPr>
          <p:cNvPr id="61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73" y="741782"/>
            <a:ext cx="8654799" cy="533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981547824"/>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1121" y="-148247"/>
            <a:ext cx="9289033"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000" dirty="0" smtClean="0">
                <a:solidFill>
                  <a:srgbClr val="000066"/>
                </a:solidFill>
              </a:rPr>
              <a:t>IT AND EU DESIGNATIONS FROM ABROAD </a:t>
            </a:r>
            <a:endParaRPr lang="en-US" altLang="en-US" sz="2000" dirty="0">
              <a:solidFill>
                <a:srgbClr val="000066"/>
              </a:solidFill>
            </a:endParaRPr>
          </a:p>
        </p:txBody>
      </p:sp>
      <p:sp>
        <p:nvSpPr>
          <p:cNvPr id="7171" name="Text Box 7"/>
          <p:cNvSpPr txBox="1">
            <a:spLocks noChangeArrowheads="1"/>
          </p:cNvSpPr>
          <p:nvPr/>
        </p:nvSpPr>
        <p:spPr bwMode="auto">
          <a:xfrm>
            <a:off x="425450" y="6353175"/>
            <a:ext cx="162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000" b="1">
                <a:solidFill>
                  <a:srgbClr val="000066"/>
                </a:solidFill>
              </a:rPr>
              <a:t>Source -WIPO Statistics</a:t>
            </a:r>
          </a:p>
        </p:txBody>
      </p:sp>
      <p:pic>
        <p:nvPicPr>
          <p:cNvPr id="71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717649"/>
            <a:ext cx="8634584" cy="536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870006106"/>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51520" y="444145"/>
            <a:ext cx="8424936"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000" dirty="0" smtClean="0">
                <a:solidFill>
                  <a:srgbClr val="000066"/>
                </a:solidFill>
              </a:rPr>
              <a:t>LATEST DEVELOPMENTS </a:t>
            </a:r>
            <a:endParaRPr lang="en-US" altLang="en-US" sz="2000" dirty="0">
              <a:solidFill>
                <a:srgbClr val="000066"/>
              </a:solidFill>
            </a:endParaRPr>
          </a:p>
        </p:txBody>
      </p:sp>
      <p:sp>
        <p:nvSpPr>
          <p:cNvPr id="8195" name="Rectangle 3"/>
          <p:cNvSpPr>
            <a:spLocks noChangeArrowheads="1"/>
          </p:cNvSpPr>
          <p:nvPr/>
        </p:nvSpPr>
        <p:spPr bwMode="auto">
          <a:xfrm>
            <a:off x="2467494" y="1484784"/>
            <a:ext cx="5770563"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2000" dirty="0" smtClean="0">
                <a:solidFill>
                  <a:srgbClr val="20125E"/>
                </a:solidFill>
              </a:rPr>
              <a:t>Accessions</a:t>
            </a:r>
          </a:p>
          <a:p>
            <a:pPr marL="0" indent="0" eaLnBrk="1" hangingPunct="1">
              <a:lnSpc>
                <a:spcPct val="90000"/>
              </a:lnSpc>
              <a:buNone/>
            </a:pPr>
            <a:endParaRPr lang="en-US" altLang="en-US" sz="2000" dirty="0">
              <a:solidFill>
                <a:srgbClr val="20125E"/>
              </a:solidFill>
            </a:endParaRPr>
          </a:p>
          <a:p>
            <a:pPr eaLnBrk="1" hangingPunct="1">
              <a:lnSpc>
                <a:spcPct val="90000"/>
              </a:lnSpc>
            </a:pPr>
            <a:endParaRPr lang="en-US" altLang="en-US" sz="1600" dirty="0">
              <a:solidFill>
                <a:srgbClr val="20125E"/>
              </a:solidFill>
            </a:endParaRPr>
          </a:p>
          <a:p>
            <a:pPr lvl="2" eaLnBrk="1" hangingPunct="1">
              <a:lnSpc>
                <a:spcPct val="90000"/>
              </a:lnSpc>
              <a:buFontTx/>
              <a:buNone/>
            </a:pPr>
            <a:r>
              <a:rPr lang="en-US" altLang="en-US" sz="1600" dirty="0" smtClean="0"/>
              <a:t>New Zealand</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India</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Colombia</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Mexico</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Philippines</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Rwanda</a:t>
            </a:r>
          </a:p>
          <a:p>
            <a:pPr lvl="2" eaLnBrk="1" hangingPunct="1">
              <a:lnSpc>
                <a:spcPct val="90000"/>
              </a:lnSpc>
              <a:buFontTx/>
              <a:buNone/>
            </a:pPr>
            <a:endParaRPr lang="en-US" altLang="en-US" sz="1600" dirty="0" smtClean="0"/>
          </a:p>
          <a:p>
            <a:pPr lvl="2" eaLnBrk="1" hangingPunct="1">
              <a:lnSpc>
                <a:spcPct val="90000"/>
              </a:lnSpc>
              <a:buFontTx/>
              <a:buNone/>
            </a:pPr>
            <a:r>
              <a:rPr lang="en-US" altLang="en-US" sz="1600" dirty="0" smtClean="0"/>
              <a:t>Tunisia</a:t>
            </a:r>
          </a:p>
          <a:p>
            <a:pPr lvl="1" eaLnBrk="1" hangingPunct="1">
              <a:lnSpc>
                <a:spcPct val="90000"/>
              </a:lnSpc>
              <a:buFontTx/>
              <a:buNone/>
            </a:pPr>
            <a:endParaRPr lang="en-US" altLang="en-US" sz="2000" dirty="0">
              <a:solidFill>
                <a:srgbClr val="20125E"/>
              </a:solidFill>
            </a:endParaRPr>
          </a:p>
          <a:p>
            <a:pPr eaLnBrk="1" hangingPunct="1">
              <a:lnSpc>
                <a:spcPct val="90000"/>
              </a:lnSpc>
            </a:pPr>
            <a:endParaRPr lang="fr-CH" altLang="en-US" sz="2000" dirty="0">
              <a:solidFill>
                <a:srgbClr val="20125E"/>
              </a:solidFill>
            </a:endParaRPr>
          </a:p>
        </p:txBody>
      </p:sp>
    </p:spTree>
    <p:extLst>
      <p:ext uri="{BB962C8B-B14F-4D97-AF65-F5344CB8AC3E}">
        <p14:creationId xmlns:p14="http://schemas.microsoft.com/office/powerpoint/2010/main" val="1772187305"/>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23178" y="404663"/>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0066"/>
                </a:solidFill>
              </a:rPr>
              <a:t>LATEST DEVELOPMENTS </a:t>
            </a:r>
            <a:endParaRPr lang="en-US" altLang="en-US" sz="3000" dirty="0">
              <a:solidFill>
                <a:srgbClr val="000066"/>
              </a:solidFill>
            </a:endParaRPr>
          </a:p>
        </p:txBody>
      </p:sp>
      <p:sp>
        <p:nvSpPr>
          <p:cNvPr id="9219" name="Rectangle 3"/>
          <p:cNvSpPr>
            <a:spLocks noChangeArrowheads="1"/>
          </p:cNvSpPr>
          <p:nvPr/>
        </p:nvSpPr>
        <p:spPr bwMode="auto">
          <a:xfrm>
            <a:off x="2348047" y="1314450"/>
            <a:ext cx="5770562"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eaLnBrk="1" hangingPunct="1">
              <a:buFontTx/>
              <a:buNone/>
            </a:pPr>
            <a:endParaRPr lang="fr-CH" altLang="en-US" sz="2000" dirty="0">
              <a:solidFill>
                <a:srgbClr val="20125E"/>
              </a:solidFill>
            </a:endParaRPr>
          </a:p>
          <a:p>
            <a:pPr eaLnBrk="1" hangingPunct="1"/>
            <a:endParaRPr lang="en-US" altLang="en-US" sz="1800" dirty="0" smtClean="0"/>
          </a:p>
          <a:p>
            <a:pPr lvl="1" eaLnBrk="1" hangingPunct="1"/>
            <a:r>
              <a:rPr lang="en-US" altLang="en-US" sz="1800" dirty="0" smtClean="0"/>
              <a:t>EU class heading issue</a:t>
            </a:r>
          </a:p>
          <a:p>
            <a:pPr lvl="1" eaLnBrk="1" hangingPunct="1"/>
            <a:endParaRPr lang="en-US" altLang="en-US" sz="1800" dirty="0" smtClean="0"/>
          </a:p>
          <a:p>
            <a:pPr lvl="1" eaLnBrk="1" hangingPunct="1"/>
            <a:r>
              <a:rPr lang="en-US" altLang="en-US" sz="1800" dirty="0" smtClean="0"/>
              <a:t>Article 14.5 and Philippines, India, </a:t>
            </a:r>
            <a:r>
              <a:rPr lang="en-US" altLang="en-US" sz="1800" dirty="0" err="1" smtClean="0"/>
              <a:t>etc</a:t>
            </a:r>
            <a:endParaRPr lang="en-US" altLang="en-US" sz="1800" dirty="0" smtClean="0"/>
          </a:p>
          <a:p>
            <a:pPr lvl="1" eaLnBrk="1" hangingPunct="1"/>
            <a:endParaRPr lang="en-US" altLang="en-US" sz="1800" dirty="0" smtClean="0"/>
          </a:p>
          <a:p>
            <a:pPr lvl="1" eaLnBrk="1" hangingPunct="1"/>
            <a:r>
              <a:rPr lang="en-US" altLang="en-US" sz="1800" dirty="0" smtClean="0"/>
              <a:t>Syria denounces Agreement</a:t>
            </a:r>
          </a:p>
          <a:p>
            <a:pPr lvl="1" eaLnBrk="1" hangingPunct="1"/>
            <a:endParaRPr lang="en-US" altLang="en-US" sz="1800" dirty="0" smtClean="0"/>
          </a:p>
          <a:p>
            <a:pPr lvl="1" eaLnBrk="1" hangingPunct="1"/>
            <a:r>
              <a:rPr lang="en-US" altLang="en-US" sz="1800" dirty="0" smtClean="0"/>
              <a:t>Tunisia rejoins Madrid</a:t>
            </a:r>
          </a:p>
          <a:p>
            <a:pPr lvl="1" eaLnBrk="1" hangingPunct="1"/>
            <a:endParaRPr lang="en-US" altLang="en-US" sz="1800" dirty="0" smtClean="0"/>
          </a:p>
          <a:p>
            <a:pPr lvl="1" eaLnBrk="1" hangingPunct="1"/>
            <a:r>
              <a:rPr lang="en-US" altLang="en-US" sz="1800" dirty="0" smtClean="0"/>
              <a:t>New services</a:t>
            </a:r>
          </a:p>
          <a:p>
            <a:pPr lvl="1" eaLnBrk="1" hangingPunct="1">
              <a:buFontTx/>
              <a:buNone/>
            </a:pPr>
            <a:endParaRPr lang="fr-CH" altLang="en-US" sz="2000" dirty="0">
              <a:solidFill>
                <a:srgbClr val="20125E"/>
              </a:solidFill>
            </a:endParaRPr>
          </a:p>
        </p:txBody>
      </p:sp>
    </p:spTree>
    <p:extLst>
      <p:ext uri="{BB962C8B-B14F-4D97-AF65-F5344CB8AC3E}">
        <p14:creationId xmlns:p14="http://schemas.microsoft.com/office/powerpoint/2010/main" val="2693316500"/>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539552" y="572509"/>
            <a:ext cx="8074818"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2060"/>
                </a:solidFill>
              </a:rPr>
              <a:t>SIMPLYFING MADRID</a:t>
            </a:r>
            <a:endParaRPr lang="en-US" altLang="en-US" sz="3000" dirty="0">
              <a:solidFill>
                <a:srgbClr val="002060"/>
              </a:solidFill>
            </a:endParaRPr>
          </a:p>
        </p:txBody>
      </p:sp>
      <p:sp>
        <p:nvSpPr>
          <p:cNvPr id="10243" name="Rectangle 3"/>
          <p:cNvSpPr>
            <a:spLocks noChangeArrowheads="1"/>
          </p:cNvSpPr>
          <p:nvPr/>
        </p:nvSpPr>
        <p:spPr bwMode="auto">
          <a:xfrm>
            <a:off x="2843808" y="2060848"/>
            <a:ext cx="577056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smtClean="0"/>
              <a:t>Retiring the Agreement</a:t>
            </a:r>
          </a:p>
          <a:p>
            <a:pPr lvl="1" eaLnBrk="1" hangingPunct="1">
              <a:lnSpc>
                <a:spcPct val="90000"/>
              </a:lnSpc>
              <a:buFontTx/>
              <a:buNone/>
            </a:pPr>
            <a:endParaRPr lang="en-US" altLang="en-US" sz="1800" dirty="0" smtClean="0"/>
          </a:p>
          <a:p>
            <a:pPr lvl="1" eaLnBrk="1" hangingPunct="1">
              <a:lnSpc>
                <a:spcPct val="90000"/>
              </a:lnSpc>
              <a:buFontTx/>
              <a:buNone/>
            </a:pPr>
            <a:endParaRPr lang="en-US" altLang="en-US" sz="1800" dirty="0" smtClean="0"/>
          </a:p>
          <a:p>
            <a:pPr lvl="1" eaLnBrk="1" hangingPunct="1">
              <a:lnSpc>
                <a:spcPct val="90000"/>
              </a:lnSpc>
              <a:buFontTx/>
              <a:buNone/>
            </a:pPr>
            <a:endParaRPr lang="en-US" altLang="en-US" sz="1800" dirty="0" smtClean="0"/>
          </a:p>
          <a:p>
            <a:pPr eaLnBrk="1" hangingPunct="1">
              <a:lnSpc>
                <a:spcPct val="90000"/>
              </a:lnSpc>
            </a:pPr>
            <a:r>
              <a:rPr lang="en-US" altLang="en-US" sz="1800" dirty="0" smtClean="0"/>
              <a:t>The Basic Mark</a:t>
            </a:r>
          </a:p>
          <a:p>
            <a:pPr eaLnBrk="1" hangingPunct="1">
              <a:lnSpc>
                <a:spcPct val="90000"/>
              </a:lnSpc>
              <a:buFontTx/>
              <a:buNone/>
            </a:pPr>
            <a:endParaRPr lang="en-US" altLang="en-US" sz="1800" dirty="0" smtClean="0"/>
          </a:p>
          <a:p>
            <a:pPr eaLnBrk="1" hangingPunct="1">
              <a:lnSpc>
                <a:spcPct val="90000"/>
              </a:lnSpc>
              <a:buFontTx/>
              <a:buNone/>
            </a:pPr>
            <a:endParaRPr lang="en-US" altLang="en-US" sz="1800" dirty="0" smtClean="0"/>
          </a:p>
          <a:p>
            <a:pPr eaLnBrk="1" hangingPunct="1">
              <a:lnSpc>
                <a:spcPct val="90000"/>
              </a:lnSpc>
              <a:buFontTx/>
              <a:buNone/>
            </a:pPr>
            <a:endParaRPr lang="en-US" altLang="en-US" sz="1800" dirty="0" smtClean="0"/>
          </a:p>
          <a:p>
            <a:pPr eaLnBrk="1" hangingPunct="1">
              <a:lnSpc>
                <a:spcPct val="90000"/>
              </a:lnSpc>
            </a:pPr>
            <a:r>
              <a:rPr lang="en-US" altLang="en-US" sz="1800" dirty="0" smtClean="0"/>
              <a:t>Working Languages</a:t>
            </a:r>
            <a:endParaRPr lang="en-US" altLang="en-US" sz="1800" dirty="0"/>
          </a:p>
        </p:txBody>
      </p:sp>
    </p:spTree>
    <p:extLst>
      <p:ext uri="{BB962C8B-B14F-4D97-AF65-F5344CB8AC3E}">
        <p14:creationId xmlns:p14="http://schemas.microsoft.com/office/powerpoint/2010/main" val="558577450"/>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51520" y="391483"/>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2060"/>
                </a:solidFill>
              </a:rPr>
              <a:t>MODERNISING MADRID </a:t>
            </a:r>
            <a:endParaRPr lang="en-US" altLang="en-US" sz="3000" dirty="0">
              <a:solidFill>
                <a:srgbClr val="002060"/>
              </a:solidFill>
            </a:endParaRPr>
          </a:p>
        </p:txBody>
      </p:sp>
      <p:sp>
        <p:nvSpPr>
          <p:cNvPr id="11267" name="Rectangle 5"/>
          <p:cNvSpPr>
            <a:spLocks noChangeArrowheads="1"/>
          </p:cNvSpPr>
          <p:nvPr/>
        </p:nvSpPr>
        <p:spPr bwMode="auto">
          <a:xfrm>
            <a:off x="78438" y="1124744"/>
            <a:ext cx="888605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80000"/>
              </a:lnSpc>
            </a:pPr>
            <a:endParaRPr lang="en-US" altLang="en-US" sz="2000" dirty="0">
              <a:solidFill>
                <a:srgbClr val="20125E"/>
              </a:solidFill>
            </a:endParaRPr>
          </a:p>
          <a:p>
            <a:pPr lvl="1" eaLnBrk="1" hangingPunct="1">
              <a:lnSpc>
                <a:spcPct val="80000"/>
              </a:lnSpc>
            </a:pPr>
            <a:r>
              <a:rPr lang="fr-CH" altLang="en-US" sz="1800" dirty="0"/>
              <a:t>IT Modernisation Program</a:t>
            </a:r>
          </a:p>
          <a:p>
            <a:pPr lvl="1" eaLnBrk="1" hangingPunct="1">
              <a:lnSpc>
                <a:spcPct val="80000"/>
              </a:lnSpc>
              <a:buFontTx/>
              <a:buNone/>
            </a:pPr>
            <a:endParaRPr lang="fr-CH" altLang="en-US" sz="2000" dirty="0" smtClean="0">
              <a:solidFill>
                <a:srgbClr val="20125E"/>
              </a:solidFill>
            </a:endParaRPr>
          </a:p>
          <a:p>
            <a:pPr lvl="1" eaLnBrk="1" hangingPunct="1">
              <a:lnSpc>
                <a:spcPct val="80000"/>
              </a:lnSpc>
              <a:buFontTx/>
              <a:buNone/>
            </a:pPr>
            <a:endParaRPr lang="fr-CH" altLang="en-US" sz="2000" dirty="0">
              <a:solidFill>
                <a:srgbClr val="20125E"/>
              </a:solidFill>
            </a:endParaRPr>
          </a:p>
          <a:p>
            <a:pPr eaLnBrk="1" hangingPunct="1">
              <a:lnSpc>
                <a:spcPct val="80000"/>
              </a:lnSpc>
            </a:pPr>
            <a:endParaRPr lang="fr-CH" altLang="en-US" sz="2000" dirty="0">
              <a:solidFill>
                <a:srgbClr val="20125E"/>
              </a:solidFill>
            </a:endParaRPr>
          </a:p>
          <a:p>
            <a:pPr lvl="1" eaLnBrk="1" hangingPunct="1">
              <a:lnSpc>
                <a:spcPct val="80000"/>
              </a:lnSpc>
              <a:buFontTx/>
              <a:buNone/>
            </a:pPr>
            <a:r>
              <a:rPr lang="fr-CH" altLang="en-US" sz="2000" dirty="0">
                <a:solidFill>
                  <a:srgbClr val="20125E"/>
                </a:solidFill>
              </a:rPr>
              <a:t>                </a:t>
            </a:r>
            <a:r>
              <a:rPr lang="en-US" altLang="en-US" sz="2000" b="1" dirty="0" smtClean="0">
                <a:solidFill>
                  <a:srgbClr val="20125E"/>
                </a:solidFill>
              </a:rPr>
              <a:t>Madrid Goods and Services Manager</a:t>
            </a:r>
          </a:p>
          <a:p>
            <a:pPr lvl="1" eaLnBrk="1" hangingPunct="1">
              <a:lnSpc>
                <a:spcPct val="80000"/>
              </a:lnSpc>
              <a:buFontTx/>
              <a:buNone/>
            </a:pPr>
            <a:endParaRPr lang="fr-CH" altLang="en-US" sz="2000" dirty="0" smtClean="0">
              <a:solidFill>
                <a:srgbClr val="20125E"/>
              </a:solidFill>
            </a:endParaRPr>
          </a:p>
          <a:p>
            <a:pPr lvl="1" eaLnBrk="1" hangingPunct="1">
              <a:lnSpc>
                <a:spcPct val="80000"/>
              </a:lnSpc>
              <a:buFontTx/>
              <a:buNone/>
            </a:pPr>
            <a:r>
              <a:rPr lang="fr-CH" altLang="en-US" sz="2000" dirty="0">
                <a:solidFill>
                  <a:srgbClr val="20125E"/>
                </a:solidFill>
              </a:rPr>
              <a:t>	</a:t>
            </a:r>
            <a:r>
              <a:rPr lang="en-US" altLang="en-US" sz="1500" dirty="0" smtClean="0"/>
              <a:t>An online tool for drafting correct specifications of goods and services, in 15 languages</a:t>
            </a:r>
          </a:p>
          <a:p>
            <a:pPr lvl="1" eaLnBrk="1" hangingPunct="1">
              <a:lnSpc>
                <a:spcPct val="80000"/>
              </a:lnSpc>
              <a:buFontTx/>
              <a:buNone/>
            </a:pPr>
            <a:endParaRPr lang="en-US" altLang="en-US" sz="2000" dirty="0">
              <a:solidFill>
                <a:srgbClr val="20125E"/>
              </a:solidFill>
            </a:endParaRPr>
          </a:p>
          <a:p>
            <a:pPr lvl="1" eaLnBrk="1" hangingPunct="1">
              <a:lnSpc>
                <a:spcPct val="80000"/>
              </a:lnSpc>
              <a:buFontTx/>
              <a:buNone/>
            </a:pPr>
            <a:endParaRPr lang="fr-CH" altLang="en-US" sz="2000" dirty="0" smtClean="0">
              <a:solidFill>
                <a:srgbClr val="20125E"/>
              </a:solidFill>
            </a:endParaRPr>
          </a:p>
          <a:p>
            <a:pPr lvl="1" eaLnBrk="1" hangingPunct="1">
              <a:lnSpc>
                <a:spcPct val="80000"/>
              </a:lnSpc>
              <a:buFontTx/>
              <a:buNone/>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r>
              <a:rPr lang="en-US" altLang="en-US" sz="2000" b="1" dirty="0">
                <a:solidFill>
                  <a:srgbClr val="20125E"/>
                </a:solidFill>
              </a:rPr>
              <a:t>Madrid Portfolio Manager</a:t>
            </a:r>
            <a:r>
              <a:rPr lang="en-US" altLang="en-US" sz="2000" dirty="0">
                <a:solidFill>
                  <a:srgbClr val="20125E"/>
                </a:solidFill>
              </a:rPr>
              <a:t> </a:t>
            </a:r>
          </a:p>
          <a:p>
            <a:pPr eaLnBrk="1" hangingPunct="1">
              <a:lnSpc>
                <a:spcPct val="80000"/>
              </a:lnSpc>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r>
              <a:rPr lang="en-US" altLang="en-US" sz="1500" dirty="0" smtClean="0"/>
              <a:t>A </a:t>
            </a:r>
            <a:r>
              <a:rPr lang="en-US" altLang="en-US" sz="1500" dirty="0"/>
              <a:t>tool to allow the holders and representatives of International Registrations to view and modify the International Registrations for which they are responsible, with</a:t>
            </a:r>
            <a:r>
              <a:rPr lang="fr-CH" altLang="en-US" sz="1500" dirty="0"/>
              <a:t> </a:t>
            </a:r>
            <a:r>
              <a:rPr lang="en-US" altLang="en-US" sz="1500" dirty="0"/>
              <a:t>tailored links to e-renewal and e-payment</a:t>
            </a:r>
            <a:r>
              <a:rPr lang="fr-CH" altLang="en-US" sz="1500" dirty="0"/>
              <a:t> </a:t>
            </a:r>
          </a:p>
          <a:p>
            <a:pPr lvl="1" eaLnBrk="1" hangingPunct="1">
              <a:lnSpc>
                <a:spcPct val="80000"/>
              </a:lnSpc>
              <a:buFontTx/>
              <a:buNone/>
            </a:pPr>
            <a:endParaRPr lang="en-US" altLang="en-US" sz="2000" dirty="0">
              <a:solidFill>
                <a:srgbClr val="20125E"/>
              </a:solidFill>
            </a:endParaRPr>
          </a:p>
          <a:p>
            <a:pPr lvl="1" eaLnBrk="1" hangingPunct="1">
              <a:lnSpc>
                <a:spcPct val="80000"/>
              </a:lnSpc>
              <a:buFontTx/>
              <a:buNone/>
            </a:pPr>
            <a:endParaRPr lang="en-US" altLang="en-US" sz="2000" dirty="0">
              <a:solidFill>
                <a:srgbClr val="20125E"/>
              </a:solidFill>
            </a:endParaRPr>
          </a:p>
        </p:txBody>
      </p:sp>
      <p:pic>
        <p:nvPicPr>
          <p:cNvPr id="1126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17" y="2420888"/>
            <a:ext cx="6667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847" y="4288699"/>
            <a:ext cx="6667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568408"/>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57200" y="461962"/>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0066"/>
                </a:solidFill>
              </a:rPr>
              <a:t>MODERNISING MADRID </a:t>
            </a:r>
            <a:endParaRPr lang="en-US" altLang="en-US" sz="3000" dirty="0">
              <a:solidFill>
                <a:srgbClr val="000066"/>
              </a:solidFill>
            </a:endParaRPr>
          </a:p>
        </p:txBody>
      </p:sp>
      <p:sp>
        <p:nvSpPr>
          <p:cNvPr id="12291" name="Rectangle 3"/>
          <p:cNvSpPr>
            <a:spLocks noChangeArrowheads="1"/>
          </p:cNvSpPr>
          <p:nvPr/>
        </p:nvSpPr>
        <p:spPr bwMode="auto">
          <a:xfrm>
            <a:off x="107504" y="1268760"/>
            <a:ext cx="8928992"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80000"/>
              </a:lnSpc>
            </a:pPr>
            <a:endParaRPr lang="en-US" altLang="en-US" sz="2000" dirty="0">
              <a:solidFill>
                <a:srgbClr val="20125E"/>
              </a:solidFill>
            </a:endParaRPr>
          </a:p>
          <a:p>
            <a:pPr eaLnBrk="1" hangingPunct="1">
              <a:lnSpc>
                <a:spcPct val="80000"/>
              </a:lnSpc>
              <a:buFontTx/>
              <a:buNone/>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r>
              <a:rPr lang="en-US" altLang="en-US" sz="2000" b="1" dirty="0">
                <a:solidFill>
                  <a:srgbClr val="20125E"/>
                </a:solidFill>
              </a:rPr>
              <a:t>Madrid Real-time Status</a:t>
            </a:r>
          </a:p>
          <a:p>
            <a:pPr eaLnBrk="1" hangingPunct="1">
              <a:lnSpc>
                <a:spcPct val="80000"/>
              </a:lnSpc>
              <a:buFontTx/>
              <a:buNone/>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p>
          <a:p>
            <a:pPr lvl="1" eaLnBrk="1" hangingPunct="1">
              <a:lnSpc>
                <a:spcPct val="80000"/>
              </a:lnSpc>
              <a:buFontTx/>
              <a:buNone/>
            </a:pPr>
            <a:r>
              <a:rPr lang="en-US" altLang="en-US" sz="1500" dirty="0"/>
              <a:t>	An online tool to allow users to determine the current status of their applications at WIPO</a:t>
            </a:r>
          </a:p>
          <a:p>
            <a:pPr lvl="1" eaLnBrk="1" hangingPunct="1">
              <a:lnSpc>
                <a:spcPct val="80000"/>
              </a:lnSpc>
              <a:buFontTx/>
              <a:buNone/>
            </a:pPr>
            <a:endParaRPr lang="fr-CH" altLang="en-US" sz="2000" dirty="0">
              <a:solidFill>
                <a:srgbClr val="20125E"/>
              </a:solidFill>
            </a:endParaRPr>
          </a:p>
          <a:p>
            <a:pPr lvl="1" eaLnBrk="1" hangingPunct="1">
              <a:lnSpc>
                <a:spcPct val="80000"/>
              </a:lnSpc>
              <a:buFontTx/>
              <a:buNone/>
            </a:pPr>
            <a:endParaRPr lang="fr-CH" altLang="en-US" sz="2000" dirty="0">
              <a:solidFill>
                <a:srgbClr val="20125E"/>
              </a:solidFill>
            </a:endParaRPr>
          </a:p>
          <a:p>
            <a:pPr lvl="1" eaLnBrk="1" hangingPunct="1">
              <a:lnSpc>
                <a:spcPct val="80000"/>
              </a:lnSpc>
              <a:buFontTx/>
              <a:buNone/>
            </a:pPr>
            <a:endParaRPr lang="fr-CH" altLang="en-US" sz="2000" dirty="0">
              <a:solidFill>
                <a:srgbClr val="20125E"/>
              </a:solidFill>
            </a:endParaRPr>
          </a:p>
          <a:p>
            <a:pPr lvl="1" eaLnBrk="1" hangingPunct="1">
              <a:lnSpc>
                <a:spcPct val="80000"/>
              </a:lnSpc>
              <a:buFontTx/>
              <a:buNone/>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r>
              <a:rPr lang="en-US" altLang="en-US" sz="2000" b="1" dirty="0">
                <a:solidFill>
                  <a:srgbClr val="20125E"/>
                </a:solidFill>
              </a:rPr>
              <a:t>Madrid Electronic Alert</a:t>
            </a:r>
            <a:r>
              <a:rPr lang="en-US" altLang="en-US" sz="2000" dirty="0">
                <a:solidFill>
                  <a:srgbClr val="20125E"/>
                </a:solidFill>
              </a:rPr>
              <a:t> </a:t>
            </a:r>
          </a:p>
          <a:p>
            <a:pPr eaLnBrk="1" hangingPunct="1">
              <a:lnSpc>
                <a:spcPct val="80000"/>
              </a:lnSpc>
            </a:pPr>
            <a:endParaRPr lang="en-US" altLang="en-US" sz="2000" dirty="0">
              <a:solidFill>
                <a:srgbClr val="20125E"/>
              </a:solidFill>
            </a:endParaRPr>
          </a:p>
          <a:p>
            <a:pPr lvl="1" eaLnBrk="1" hangingPunct="1">
              <a:lnSpc>
                <a:spcPct val="80000"/>
              </a:lnSpc>
              <a:buFontTx/>
              <a:buNone/>
            </a:pPr>
            <a:r>
              <a:rPr lang="en-US" altLang="en-US" sz="2000" dirty="0">
                <a:solidFill>
                  <a:srgbClr val="20125E"/>
                </a:solidFill>
              </a:rPr>
              <a:t>	</a:t>
            </a:r>
            <a:endParaRPr lang="en-US" altLang="en-US" sz="1500" dirty="0"/>
          </a:p>
          <a:p>
            <a:pPr lvl="1" eaLnBrk="1" hangingPunct="1">
              <a:lnSpc>
                <a:spcPct val="80000"/>
              </a:lnSpc>
              <a:buFontTx/>
              <a:buNone/>
            </a:pPr>
            <a:r>
              <a:rPr lang="en-US" altLang="en-US" sz="1500" dirty="0"/>
              <a:t>	A tool to allow users to register a list of International Registrations and to be informed by email when any of them change</a:t>
            </a:r>
          </a:p>
          <a:p>
            <a:pPr lvl="1" eaLnBrk="1" hangingPunct="1">
              <a:lnSpc>
                <a:spcPct val="80000"/>
              </a:lnSpc>
            </a:pPr>
            <a:endParaRPr lang="en-US" altLang="en-US" sz="2000" dirty="0">
              <a:solidFill>
                <a:srgbClr val="20125E"/>
              </a:solidFill>
            </a:endParaRPr>
          </a:p>
          <a:p>
            <a:pPr lvl="1" eaLnBrk="1" hangingPunct="1">
              <a:lnSpc>
                <a:spcPct val="80000"/>
              </a:lnSpc>
              <a:buFontTx/>
              <a:buNone/>
            </a:pPr>
            <a:endParaRPr lang="en-US" altLang="en-US" sz="2000" dirty="0">
              <a:solidFill>
                <a:srgbClr val="20125E"/>
              </a:solidFill>
            </a:endParaRPr>
          </a:p>
        </p:txBody>
      </p:sp>
      <p:pic>
        <p:nvPicPr>
          <p:cNvPr id="1229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080" y="4084226"/>
            <a:ext cx="6667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844824"/>
            <a:ext cx="6667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400217"/>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1475656" y="1700808"/>
            <a:ext cx="6408712"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lnSpc>
                <a:spcPct val="80000"/>
              </a:lnSpc>
              <a:buFontTx/>
              <a:buNone/>
            </a:pPr>
            <a:endParaRPr lang="en-US" altLang="en-US" dirty="0">
              <a:solidFill>
                <a:srgbClr val="000066"/>
              </a:solidFill>
              <a:ea typeface="ヒラギノ角ゴ Pro W3" pitchFamily="1" charset="-128"/>
            </a:endParaRPr>
          </a:p>
          <a:p>
            <a:pPr algn="ctr" eaLnBrk="1" hangingPunct="1">
              <a:lnSpc>
                <a:spcPct val="80000"/>
              </a:lnSpc>
              <a:buFontTx/>
              <a:buNone/>
            </a:pPr>
            <a:endParaRPr lang="en-US" altLang="en-US" sz="3000" dirty="0">
              <a:solidFill>
                <a:srgbClr val="000066"/>
              </a:solidFill>
              <a:ea typeface="ヒラギノ角ゴ Pro W3" pitchFamily="1" charset="-128"/>
            </a:endParaRPr>
          </a:p>
          <a:p>
            <a:pPr algn="ctr" eaLnBrk="1" hangingPunct="1">
              <a:lnSpc>
                <a:spcPct val="80000"/>
              </a:lnSpc>
              <a:buFontTx/>
              <a:buNone/>
            </a:pPr>
            <a:r>
              <a:rPr lang="en-US" altLang="en-US" sz="3000" dirty="0">
                <a:solidFill>
                  <a:srgbClr val="000066"/>
                </a:solidFill>
                <a:ea typeface="ヒラギノ角ゴ Pro W3" pitchFamily="1" charset="-128"/>
              </a:rPr>
              <a:t>The Hague System</a:t>
            </a:r>
            <a:endParaRPr lang="fr-CH" altLang="en-US" sz="3000" dirty="0">
              <a:solidFill>
                <a:srgbClr val="000066"/>
              </a:solidFill>
              <a:ea typeface="ヒラギノ角ゴ Pro W3" pitchFamily="1" charset="-128"/>
            </a:endParaRPr>
          </a:p>
          <a:p>
            <a:pPr algn="ctr" eaLnBrk="1" hangingPunct="1">
              <a:lnSpc>
                <a:spcPct val="80000"/>
              </a:lnSpc>
              <a:buFontTx/>
              <a:buNone/>
            </a:pPr>
            <a:endParaRPr lang="fr-CH" altLang="en-US" dirty="0">
              <a:solidFill>
                <a:srgbClr val="000066"/>
              </a:solidFill>
              <a:ea typeface="ヒラギノ角ゴ Pro W3" pitchFamily="1" charset="-128"/>
            </a:endParaRPr>
          </a:p>
          <a:p>
            <a:pPr algn="ctr" eaLnBrk="1" hangingPunct="1">
              <a:lnSpc>
                <a:spcPct val="80000"/>
              </a:lnSpc>
              <a:buFontTx/>
              <a:buNone/>
            </a:pPr>
            <a:endParaRPr lang="en-US" altLang="en-US" dirty="0">
              <a:solidFill>
                <a:srgbClr val="000066"/>
              </a:solidFill>
              <a:ea typeface="ヒラギノ角ゴ Pro W3" pitchFamily="1" charset="-128"/>
            </a:endParaRPr>
          </a:p>
        </p:txBody>
      </p:sp>
    </p:spTree>
    <p:extLst>
      <p:ext uri="{BB962C8B-B14F-4D97-AF65-F5344CB8AC3E}">
        <p14:creationId xmlns:p14="http://schemas.microsoft.com/office/powerpoint/2010/main" val="2996389489"/>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39552" y="397279"/>
            <a:ext cx="8136904"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000" dirty="0" smtClean="0">
                <a:solidFill>
                  <a:srgbClr val="000066"/>
                </a:solidFill>
              </a:rPr>
              <a:t>HAGUE SYSTEM - EXPECTED ACCESSIONS</a:t>
            </a:r>
            <a:endParaRPr lang="en-US" altLang="en-US" sz="2000" dirty="0">
              <a:solidFill>
                <a:srgbClr val="000066"/>
              </a:solidFill>
            </a:endParaRPr>
          </a:p>
        </p:txBody>
      </p:sp>
      <p:sp>
        <p:nvSpPr>
          <p:cNvPr id="14339" name="Rectangle 3"/>
          <p:cNvSpPr>
            <a:spLocks noChangeArrowheads="1"/>
          </p:cNvSpPr>
          <p:nvPr/>
        </p:nvSpPr>
        <p:spPr bwMode="auto">
          <a:xfrm>
            <a:off x="3563888" y="1444224"/>
            <a:ext cx="8229600"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150000"/>
              </a:lnSpc>
            </a:pPr>
            <a:r>
              <a:rPr lang="en-US" altLang="en-US" sz="1500" dirty="0"/>
              <a:t>China  </a:t>
            </a:r>
          </a:p>
          <a:p>
            <a:pPr eaLnBrk="1" hangingPunct="1">
              <a:lnSpc>
                <a:spcPct val="150000"/>
              </a:lnSpc>
            </a:pPr>
            <a:r>
              <a:rPr lang="en-US" altLang="en-US" sz="1500" dirty="0"/>
              <a:t>USA </a:t>
            </a:r>
          </a:p>
          <a:p>
            <a:pPr eaLnBrk="1" hangingPunct="1">
              <a:lnSpc>
                <a:spcPct val="150000"/>
              </a:lnSpc>
            </a:pPr>
            <a:r>
              <a:rPr lang="en-US" altLang="en-US" sz="1500" dirty="0"/>
              <a:t>Republic of Korea - *</a:t>
            </a:r>
          </a:p>
          <a:p>
            <a:pPr eaLnBrk="1" hangingPunct="1">
              <a:lnSpc>
                <a:spcPct val="150000"/>
              </a:lnSpc>
            </a:pPr>
            <a:r>
              <a:rPr lang="en-US" altLang="en-US" sz="1500" dirty="0"/>
              <a:t>Russian Federation</a:t>
            </a:r>
          </a:p>
          <a:p>
            <a:pPr eaLnBrk="1" hangingPunct="1">
              <a:lnSpc>
                <a:spcPct val="150000"/>
              </a:lnSpc>
            </a:pPr>
            <a:r>
              <a:rPr lang="en-US" altLang="en-US" sz="1500" dirty="0"/>
              <a:t>Belarus</a:t>
            </a:r>
          </a:p>
          <a:p>
            <a:pPr eaLnBrk="1" hangingPunct="1">
              <a:lnSpc>
                <a:spcPct val="150000"/>
              </a:lnSpc>
            </a:pPr>
            <a:r>
              <a:rPr lang="en-US" altLang="en-US" sz="1500" dirty="0"/>
              <a:t>Japan </a:t>
            </a:r>
          </a:p>
          <a:p>
            <a:pPr eaLnBrk="1" hangingPunct="1">
              <a:lnSpc>
                <a:spcPct val="150000"/>
              </a:lnSpc>
            </a:pPr>
            <a:r>
              <a:rPr lang="en-US" altLang="en-US" sz="1500" dirty="0"/>
              <a:t>Morocco </a:t>
            </a:r>
          </a:p>
          <a:p>
            <a:pPr eaLnBrk="1" hangingPunct="1">
              <a:lnSpc>
                <a:spcPct val="150000"/>
              </a:lnSpc>
            </a:pPr>
            <a:r>
              <a:rPr lang="en-US" altLang="en-US" sz="1500" dirty="0"/>
              <a:t>ASEAN Countries </a:t>
            </a:r>
          </a:p>
          <a:p>
            <a:pPr eaLnBrk="1" hangingPunct="1">
              <a:lnSpc>
                <a:spcPct val="150000"/>
              </a:lnSpc>
            </a:pPr>
            <a:r>
              <a:rPr lang="en-US" altLang="en-US" sz="1500" dirty="0"/>
              <a:t>Trinidad and Tobago</a:t>
            </a:r>
          </a:p>
          <a:p>
            <a:pPr eaLnBrk="1" hangingPunct="1">
              <a:lnSpc>
                <a:spcPct val="150000"/>
              </a:lnSpc>
            </a:pPr>
            <a:r>
              <a:rPr lang="en-US" altLang="en-US" sz="1500" dirty="0"/>
              <a:t>Barbados</a:t>
            </a:r>
          </a:p>
          <a:p>
            <a:pPr eaLnBrk="1" hangingPunct="1">
              <a:lnSpc>
                <a:spcPct val="150000"/>
              </a:lnSpc>
            </a:pPr>
            <a:r>
              <a:rPr lang="en-US" altLang="en-US" sz="1500" dirty="0"/>
              <a:t>Brunei</a:t>
            </a:r>
          </a:p>
          <a:p>
            <a:pPr eaLnBrk="1" hangingPunct="1">
              <a:lnSpc>
                <a:spcPct val="150000"/>
              </a:lnSpc>
            </a:pPr>
            <a:r>
              <a:rPr lang="en-US" altLang="en-US" sz="1500" dirty="0"/>
              <a:t>Madagascar</a:t>
            </a:r>
          </a:p>
          <a:p>
            <a:pPr eaLnBrk="1" hangingPunct="1">
              <a:lnSpc>
                <a:spcPct val="90000"/>
              </a:lnSpc>
            </a:pPr>
            <a:endParaRPr lang="en-US" altLang="en-US" sz="2000" dirty="0">
              <a:solidFill>
                <a:srgbClr val="20125E"/>
              </a:solidFill>
            </a:endParaRP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859902995"/>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35346" y="116632"/>
            <a:ext cx="8065046" cy="1143000"/>
          </a:xfrm>
        </p:spPr>
        <p:txBody>
          <a:bodyPr/>
          <a:lstStyle/>
          <a:p>
            <a:pPr algn="ctr"/>
            <a:r>
              <a:rPr lang="en-US" dirty="0" smtClean="0">
                <a:latin typeface="Arial" charset="0"/>
                <a:cs typeface="Arial" charset="0"/>
              </a:rPr>
              <a:t>        </a:t>
            </a:r>
            <a:r>
              <a:rPr lang="en-US" sz="3000" dirty="0" smtClean="0">
                <a:latin typeface="Arial" charset="0"/>
                <a:cs typeface="Arial" charset="0"/>
              </a:rPr>
              <a:t>PRINCIPALI FONTI DI REDDITO</a:t>
            </a:r>
            <a:endParaRPr lang="en-US" sz="3000" dirty="0">
              <a:latin typeface="Arial" charset="0"/>
              <a:cs typeface="Arial" charset="0"/>
            </a:endParaRPr>
          </a:p>
        </p:txBody>
      </p:sp>
      <p:graphicFrame>
        <p:nvGraphicFramePr>
          <p:cNvPr id="2" name="Graphique 2"/>
          <p:cNvGraphicFramePr>
            <a:graphicFrameLocks/>
          </p:cNvGraphicFramePr>
          <p:nvPr>
            <p:extLst>
              <p:ext uri="{D42A27DB-BD31-4B8C-83A1-F6EECF244321}">
                <p14:modId xmlns:p14="http://schemas.microsoft.com/office/powerpoint/2010/main" val="299147576"/>
              </p:ext>
            </p:extLst>
          </p:nvPr>
        </p:nvGraphicFramePr>
        <p:xfrm>
          <a:off x="179512" y="1772816"/>
          <a:ext cx="8856984" cy="45483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1661541"/>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578150" y="221637"/>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0066"/>
                </a:solidFill>
              </a:rPr>
              <a:t>HAGUE SYSTEM - GEOGRAPHICAL SCOPE</a:t>
            </a:r>
            <a:endParaRPr lang="en-US" altLang="en-US" sz="3000" dirty="0">
              <a:solidFill>
                <a:srgbClr val="000066"/>
              </a:solidFill>
            </a:endParaRPr>
          </a:p>
        </p:txBody>
      </p:sp>
      <p:sp>
        <p:nvSpPr>
          <p:cNvPr id="15363" name="Rectangle 3"/>
          <p:cNvSpPr>
            <a:spLocks noChangeArrowheads="1"/>
          </p:cNvSpPr>
          <p:nvPr/>
        </p:nvSpPr>
        <p:spPr bwMode="auto">
          <a:xfrm>
            <a:off x="3708400" y="6165850"/>
            <a:ext cx="36734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tabLst>
                <a:tab pos="2857500" algn="l"/>
              </a:tabLst>
              <a:defRPr sz="2400">
                <a:solidFill>
                  <a:schemeClr val="tx1"/>
                </a:solidFill>
                <a:latin typeface="Arial" charset="0"/>
                <a:cs typeface="Arial" charset="0"/>
              </a:defRPr>
            </a:lvl1pPr>
            <a:lvl2pPr marL="742950" indent="-285750" eaLnBrk="0" hangingPunct="0">
              <a:spcBef>
                <a:spcPct val="20000"/>
              </a:spcBef>
              <a:buBlip>
                <a:blip r:embed="rId3"/>
              </a:buBlip>
              <a:tabLst>
                <a:tab pos="2857500" algn="l"/>
              </a:tabLst>
              <a:defRPr sz="2400">
                <a:solidFill>
                  <a:schemeClr val="tx1"/>
                </a:solidFill>
                <a:latin typeface="Arial" charset="0"/>
                <a:cs typeface="Arial" charset="0"/>
              </a:defRPr>
            </a:lvl2pPr>
            <a:lvl3pPr marL="1143000" indent="-228600" eaLnBrk="0" hangingPunct="0">
              <a:spcBef>
                <a:spcPct val="20000"/>
              </a:spcBef>
              <a:buBlip>
                <a:blip r:embed="rId3"/>
              </a:buBlip>
              <a:tabLst>
                <a:tab pos="2857500" algn="l"/>
              </a:tabLst>
              <a:defRPr sz="2400">
                <a:solidFill>
                  <a:schemeClr val="tx1"/>
                </a:solidFill>
                <a:latin typeface="Arial" charset="0"/>
                <a:cs typeface="Arial" charset="0"/>
              </a:defRPr>
            </a:lvl3pPr>
            <a:lvl4pPr marL="1600200" indent="-228600" eaLnBrk="0" hangingPunct="0">
              <a:spcBef>
                <a:spcPct val="20000"/>
              </a:spcBef>
              <a:buBlip>
                <a:blip r:embed="rId3"/>
              </a:buBlip>
              <a:tabLst>
                <a:tab pos="2857500" algn="l"/>
              </a:tabLst>
              <a:defRPr sz="2400">
                <a:solidFill>
                  <a:schemeClr val="tx1"/>
                </a:solidFill>
                <a:latin typeface="Arial" charset="0"/>
                <a:cs typeface="Arial" charset="0"/>
              </a:defRPr>
            </a:lvl4pPr>
            <a:lvl5pPr marL="2057400" indent="-228600" eaLnBrk="0" hangingPunct="0">
              <a:spcBef>
                <a:spcPct val="20000"/>
              </a:spcBef>
              <a:buBlip>
                <a:blip r:embed="rId3"/>
              </a:buBlip>
              <a:tabLst>
                <a:tab pos="2857500" algn="l"/>
              </a:tabLst>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tabLst>
                <a:tab pos="2857500" algn="l"/>
              </a:tabLst>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tabLst>
                <a:tab pos="2857500" algn="l"/>
              </a:tabLst>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tabLst>
                <a:tab pos="2857500" algn="l"/>
              </a:tabLst>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tabLst>
                <a:tab pos="2857500" algn="l"/>
              </a:tabLst>
              <a:defRPr sz="2400">
                <a:solidFill>
                  <a:schemeClr val="tx1"/>
                </a:solidFill>
                <a:latin typeface="Arial" charset="0"/>
                <a:cs typeface="Arial" charset="0"/>
              </a:defRPr>
            </a:lvl9pPr>
          </a:lstStyle>
          <a:p>
            <a:pPr>
              <a:spcBef>
                <a:spcPct val="0"/>
              </a:spcBef>
              <a:buFontTx/>
              <a:buNone/>
            </a:pPr>
            <a:r>
              <a:rPr lang="en-US" altLang="en-US" b="1">
                <a:solidFill>
                  <a:srgbClr val="FF3300"/>
                </a:solidFill>
              </a:rPr>
              <a:t>Coming Soon!</a:t>
            </a:r>
          </a:p>
        </p:txBody>
      </p:sp>
      <p:sp>
        <p:nvSpPr>
          <p:cNvPr id="15364" name="Rectangle 467" descr="Large checker board"/>
          <p:cNvSpPr>
            <a:spLocks noChangeArrowheads="1"/>
          </p:cNvSpPr>
          <p:nvPr/>
        </p:nvSpPr>
        <p:spPr bwMode="auto">
          <a:xfrm>
            <a:off x="2819400" y="6021388"/>
            <a:ext cx="649288" cy="576262"/>
          </a:xfrm>
          <a:prstGeom prst="rect">
            <a:avLst/>
          </a:prstGeom>
          <a:pattFill prst="lgCheck">
            <a:fgClr>
              <a:srgbClr val="3333CC"/>
            </a:fgClr>
            <a:bgClr>
              <a:schemeClr val="bg1"/>
            </a:bgClr>
          </a:pattFill>
          <a:ln w="9525">
            <a:solidFill>
              <a:schemeClr val="tx1"/>
            </a:solidFill>
            <a:miter lim="800000"/>
            <a:headEnd/>
            <a:tailEnd/>
          </a:ln>
        </p:spPr>
        <p:txBody>
          <a:bodyPr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grpSp>
        <p:nvGrpSpPr>
          <p:cNvPr id="15365" name="Group 5"/>
          <p:cNvGrpSpPr>
            <a:grpSpLocks/>
          </p:cNvGrpSpPr>
          <p:nvPr/>
        </p:nvGrpSpPr>
        <p:grpSpPr bwMode="auto">
          <a:xfrm>
            <a:off x="0" y="1341438"/>
            <a:ext cx="9144000" cy="4960937"/>
            <a:chOff x="113" y="935"/>
            <a:chExt cx="5534" cy="2916"/>
          </a:xfrm>
        </p:grpSpPr>
        <p:sp>
          <p:nvSpPr>
            <p:cNvPr id="15366" name="Freeform 6"/>
            <p:cNvSpPr>
              <a:spLocks/>
            </p:cNvSpPr>
            <p:nvPr/>
          </p:nvSpPr>
          <p:spPr bwMode="auto">
            <a:xfrm>
              <a:off x="1488" y="3804"/>
              <a:ext cx="65" cy="47"/>
            </a:xfrm>
            <a:custGeom>
              <a:avLst/>
              <a:gdLst>
                <a:gd name="T0" fmla="*/ 25 w 59"/>
                <a:gd name="T1" fmla="*/ 176 h 38"/>
                <a:gd name="T2" fmla="*/ 0 w 59"/>
                <a:gd name="T3" fmla="*/ 0 h 38"/>
                <a:gd name="T4" fmla="*/ 31 w 59"/>
                <a:gd name="T5" fmla="*/ 480 h 38"/>
                <a:gd name="T6" fmla="*/ 69 w 59"/>
                <a:gd name="T7" fmla="*/ 919 h 38"/>
                <a:gd name="T8" fmla="*/ 162 w 59"/>
                <a:gd name="T9" fmla="*/ 919 h 38"/>
                <a:gd name="T10" fmla="*/ 252 w 59"/>
                <a:gd name="T11" fmla="*/ 919 h 38"/>
                <a:gd name="T12" fmla="*/ 243 w 59"/>
                <a:gd name="T13" fmla="*/ 805 h 38"/>
                <a:gd name="T14" fmla="*/ 112 w 59"/>
                <a:gd name="T15" fmla="*/ 594 h 38"/>
                <a:gd name="T16" fmla="*/ 25 w 59"/>
                <a:gd name="T17" fmla="*/ 176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38"/>
                <a:gd name="T29" fmla="*/ 59 w 5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round/>
              <a:headEnd/>
              <a:tailEnd/>
            </a:ln>
          </p:spPr>
          <p:txBody>
            <a:bodyPr/>
            <a:lstStyle/>
            <a:p>
              <a:endParaRPr lang="en-US"/>
            </a:p>
          </p:txBody>
        </p:sp>
        <p:sp>
          <p:nvSpPr>
            <p:cNvPr id="15367" name="Freeform 7"/>
            <p:cNvSpPr>
              <a:spLocks/>
            </p:cNvSpPr>
            <p:nvPr/>
          </p:nvSpPr>
          <p:spPr bwMode="auto">
            <a:xfrm>
              <a:off x="1452" y="3802"/>
              <a:ext cx="53" cy="49"/>
            </a:xfrm>
            <a:custGeom>
              <a:avLst/>
              <a:gdLst>
                <a:gd name="T0" fmla="*/ 185 w 47"/>
                <a:gd name="T1" fmla="*/ 2 h 40"/>
                <a:gd name="T2" fmla="*/ 229 w 47"/>
                <a:gd name="T3" fmla="*/ 447 h 40"/>
                <a:gd name="T4" fmla="*/ 290 w 47"/>
                <a:gd name="T5" fmla="*/ 832 h 40"/>
                <a:gd name="T6" fmla="*/ 258 w 47"/>
                <a:gd name="T7" fmla="*/ 832 h 40"/>
                <a:gd name="T8" fmla="*/ 226 w 47"/>
                <a:gd name="T9" fmla="*/ 832 h 40"/>
                <a:gd name="T10" fmla="*/ 112 w 47"/>
                <a:gd name="T11" fmla="*/ 758 h 40"/>
                <a:gd name="T12" fmla="*/ 87 w 47"/>
                <a:gd name="T13" fmla="*/ 758 h 40"/>
                <a:gd name="T14" fmla="*/ 0 w 47"/>
                <a:gd name="T15" fmla="*/ 742 h 40"/>
                <a:gd name="T16" fmla="*/ 3 w 47"/>
                <a:gd name="T17" fmla="*/ 742 h 40"/>
                <a:gd name="T18" fmla="*/ 77 w 47"/>
                <a:gd name="T19" fmla="*/ 679 h 40"/>
                <a:gd name="T20" fmla="*/ 99 w 47"/>
                <a:gd name="T21" fmla="*/ 742 h 40"/>
                <a:gd name="T22" fmla="*/ 126 w 47"/>
                <a:gd name="T23" fmla="*/ 742 h 40"/>
                <a:gd name="T24" fmla="*/ 77 w 47"/>
                <a:gd name="T25" fmla="*/ 619 h 40"/>
                <a:gd name="T26" fmla="*/ 142 w 47"/>
                <a:gd name="T27" fmla="*/ 679 h 40"/>
                <a:gd name="T28" fmla="*/ 159 w 47"/>
                <a:gd name="T29" fmla="*/ 679 h 40"/>
                <a:gd name="T30" fmla="*/ 226 w 47"/>
                <a:gd name="T31" fmla="*/ 742 h 40"/>
                <a:gd name="T32" fmla="*/ 229 w 47"/>
                <a:gd name="T33" fmla="*/ 742 h 40"/>
                <a:gd name="T34" fmla="*/ 112 w 47"/>
                <a:gd name="T35" fmla="*/ 474 h 40"/>
                <a:gd name="T36" fmla="*/ 159 w 47"/>
                <a:gd name="T37" fmla="*/ 360 h 40"/>
                <a:gd name="T38" fmla="*/ 87 w 47"/>
                <a:gd name="T39" fmla="*/ 360 h 40"/>
                <a:gd name="T40" fmla="*/ 77 w 47"/>
                <a:gd name="T41" fmla="*/ 87 h 40"/>
                <a:gd name="T42" fmla="*/ 99 w 47"/>
                <a:gd name="T43" fmla="*/ 0 h 40"/>
                <a:gd name="T44" fmla="*/ 185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0"/>
                <a:gd name="T71" fmla="*/ 47 w 47"/>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round/>
              <a:headEnd/>
              <a:tailEnd/>
            </a:ln>
          </p:spPr>
          <p:txBody>
            <a:bodyPr/>
            <a:lstStyle/>
            <a:p>
              <a:endParaRPr lang="en-US"/>
            </a:p>
          </p:txBody>
        </p:sp>
        <p:sp>
          <p:nvSpPr>
            <p:cNvPr id="15368" name="Freeform 8"/>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0" y="2"/>
                  </a:lnTo>
                  <a:lnTo>
                    <a:pt x="0" y="0"/>
                  </a:lnTo>
                  <a:lnTo>
                    <a:pt x="4" y="0"/>
                  </a:lnTo>
                  <a:close/>
                </a:path>
              </a:pathLst>
            </a:custGeom>
            <a:solidFill>
              <a:srgbClr val="E1E1E1"/>
            </a:solidFill>
            <a:ln w="3175">
              <a:solidFill>
                <a:srgbClr val="000000"/>
              </a:solidFill>
              <a:round/>
              <a:headEnd/>
              <a:tailEnd/>
            </a:ln>
          </p:spPr>
          <p:txBody>
            <a:bodyPr/>
            <a:lstStyle/>
            <a:p>
              <a:endParaRPr lang="en-US"/>
            </a:p>
          </p:txBody>
        </p:sp>
        <p:sp>
          <p:nvSpPr>
            <p:cNvPr id="15369" name="Freeform 9" descr="Large checker board"/>
            <p:cNvSpPr>
              <a:spLocks/>
            </p:cNvSpPr>
            <p:nvPr/>
          </p:nvSpPr>
          <p:spPr bwMode="auto">
            <a:xfrm>
              <a:off x="4433" y="2551"/>
              <a:ext cx="179" cy="187"/>
            </a:xfrm>
            <a:custGeom>
              <a:avLst/>
              <a:gdLst>
                <a:gd name="T0" fmla="*/ 943 w 159"/>
                <a:gd name="T1" fmla="*/ 1531 h 151"/>
                <a:gd name="T2" fmla="*/ 858 w 159"/>
                <a:gd name="T3" fmla="*/ 1531 h 151"/>
                <a:gd name="T4" fmla="*/ 840 w 159"/>
                <a:gd name="T5" fmla="*/ 1531 h 151"/>
                <a:gd name="T6" fmla="*/ 800 w 159"/>
                <a:gd name="T7" fmla="*/ 2090 h 151"/>
                <a:gd name="T8" fmla="*/ 815 w 159"/>
                <a:gd name="T9" fmla="*/ 2090 h 151"/>
                <a:gd name="T10" fmla="*/ 800 w 159"/>
                <a:gd name="T11" fmla="*/ 2348 h 151"/>
                <a:gd name="T12" fmla="*/ 746 w 159"/>
                <a:gd name="T13" fmla="*/ 2453 h 151"/>
                <a:gd name="T14" fmla="*/ 701 w 159"/>
                <a:gd name="T15" fmla="*/ 2739 h 151"/>
                <a:gd name="T16" fmla="*/ 701 w 159"/>
                <a:gd name="T17" fmla="*/ 2908 h 151"/>
                <a:gd name="T18" fmla="*/ 714 w 159"/>
                <a:gd name="T19" fmla="*/ 2908 h 151"/>
                <a:gd name="T20" fmla="*/ 701 w 159"/>
                <a:gd name="T21" fmla="*/ 3038 h 151"/>
                <a:gd name="T22" fmla="*/ 673 w 159"/>
                <a:gd name="T23" fmla="*/ 3205 h 151"/>
                <a:gd name="T24" fmla="*/ 663 w 159"/>
                <a:gd name="T25" fmla="*/ 3536 h 151"/>
                <a:gd name="T26" fmla="*/ 531 w 159"/>
                <a:gd name="T27" fmla="*/ 3736 h 151"/>
                <a:gd name="T28" fmla="*/ 521 w 159"/>
                <a:gd name="T29" fmla="*/ 3449 h 151"/>
                <a:gd name="T30" fmla="*/ 490 w 159"/>
                <a:gd name="T31" fmla="*/ 3392 h 151"/>
                <a:gd name="T32" fmla="*/ 435 w 159"/>
                <a:gd name="T33" fmla="*/ 3392 h 151"/>
                <a:gd name="T34" fmla="*/ 374 w 159"/>
                <a:gd name="T35" fmla="*/ 3257 h 151"/>
                <a:gd name="T36" fmla="*/ 329 w 159"/>
                <a:gd name="T37" fmla="*/ 3392 h 151"/>
                <a:gd name="T38" fmla="*/ 262 w 159"/>
                <a:gd name="T39" fmla="*/ 3449 h 151"/>
                <a:gd name="T40" fmla="*/ 256 w 159"/>
                <a:gd name="T41" fmla="*/ 3205 h 151"/>
                <a:gd name="T42" fmla="*/ 178 w 159"/>
                <a:gd name="T43" fmla="*/ 3257 h 151"/>
                <a:gd name="T44" fmla="*/ 182 w 159"/>
                <a:gd name="T45" fmla="*/ 3205 h 151"/>
                <a:gd name="T46" fmla="*/ 178 w 159"/>
                <a:gd name="T47" fmla="*/ 3257 h 151"/>
                <a:gd name="T48" fmla="*/ 111 w 159"/>
                <a:gd name="T49" fmla="*/ 3205 h 151"/>
                <a:gd name="T50" fmla="*/ 99 w 159"/>
                <a:gd name="T51" fmla="*/ 2739 h 151"/>
                <a:gd name="T52" fmla="*/ 99 w 159"/>
                <a:gd name="T53" fmla="*/ 2411 h 151"/>
                <a:gd name="T54" fmla="*/ 47 w 159"/>
                <a:gd name="T55" fmla="*/ 2212 h 151"/>
                <a:gd name="T56" fmla="*/ 47 w 159"/>
                <a:gd name="T57" fmla="*/ 2212 h 151"/>
                <a:gd name="T58" fmla="*/ 33 w 159"/>
                <a:gd name="T59" fmla="*/ 1981 h 151"/>
                <a:gd name="T60" fmla="*/ 33 w 159"/>
                <a:gd name="T61" fmla="*/ 1861 h 151"/>
                <a:gd name="T62" fmla="*/ 0 w 159"/>
                <a:gd name="T63" fmla="*/ 1576 h 151"/>
                <a:gd name="T64" fmla="*/ 33 w 159"/>
                <a:gd name="T65" fmla="*/ 1273 h 151"/>
                <a:gd name="T66" fmla="*/ 3 w 159"/>
                <a:gd name="T67" fmla="*/ 1273 h 151"/>
                <a:gd name="T68" fmla="*/ 77 w 159"/>
                <a:gd name="T69" fmla="*/ 998 h 151"/>
                <a:gd name="T70" fmla="*/ 99 w 159"/>
                <a:gd name="T71" fmla="*/ 1273 h 151"/>
                <a:gd name="T72" fmla="*/ 182 w 159"/>
                <a:gd name="T73" fmla="*/ 1531 h 151"/>
                <a:gd name="T74" fmla="*/ 305 w 159"/>
                <a:gd name="T75" fmla="*/ 1419 h 151"/>
                <a:gd name="T76" fmla="*/ 332 w 159"/>
                <a:gd name="T77" fmla="*/ 1236 h 151"/>
                <a:gd name="T78" fmla="*/ 469 w 159"/>
                <a:gd name="T79" fmla="*/ 1349 h 151"/>
                <a:gd name="T80" fmla="*/ 531 w 159"/>
                <a:gd name="T81" fmla="*/ 1236 h 151"/>
                <a:gd name="T82" fmla="*/ 571 w 159"/>
                <a:gd name="T83" fmla="*/ 828 h 151"/>
                <a:gd name="T84" fmla="*/ 601 w 159"/>
                <a:gd name="T85" fmla="*/ 651 h 151"/>
                <a:gd name="T86" fmla="*/ 621 w 159"/>
                <a:gd name="T87" fmla="*/ 343 h 151"/>
                <a:gd name="T88" fmla="*/ 643 w 159"/>
                <a:gd name="T89" fmla="*/ 0 h 151"/>
                <a:gd name="T90" fmla="*/ 724 w 159"/>
                <a:gd name="T91" fmla="*/ 2 h 151"/>
                <a:gd name="T92" fmla="*/ 800 w 159"/>
                <a:gd name="T93" fmla="*/ 118 h 151"/>
                <a:gd name="T94" fmla="*/ 800 w 159"/>
                <a:gd name="T95" fmla="*/ 118 h 151"/>
                <a:gd name="T96" fmla="*/ 800 w 159"/>
                <a:gd name="T97" fmla="*/ 181 h 151"/>
                <a:gd name="T98" fmla="*/ 815 w 159"/>
                <a:gd name="T99" fmla="*/ 343 h 151"/>
                <a:gd name="T100" fmla="*/ 800 w 159"/>
                <a:gd name="T101" fmla="*/ 343 h 151"/>
                <a:gd name="T102" fmla="*/ 767 w 159"/>
                <a:gd name="T103" fmla="*/ 343 h 151"/>
                <a:gd name="T104" fmla="*/ 787 w 159"/>
                <a:gd name="T105" fmla="*/ 526 h 151"/>
                <a:gd name="T106" fmla="*/ 858 w 159"/>
                <a:gd name="T107" fmla="*/ 931 h 151"/>
                <a:gd name="T108" fmla="*/ 840 w 159"/>
                <a:gd name="T109" fmla="*/ 1101 h 151"/>
                <a:gd name="T110" fmla="*/ 880 w 159"/>
                <a:gd name="T111" fmla="*/ 1273 h 151"/>
                <a:gd name="T112" fmla="*/ 943 w 159"/>
                <a:gd name="T113" fmla="*/ 1531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
                <a:gd name="T172" fmla="*/ 0 h 151"/>
                <a:gd name="T173" fmla="*/ 159 w 159"/>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0" name="Freeform 10" descr="Large checker board"/>
            <p:cNvSpPr>
              <a:spLocks/>
            </p:cNvSpPr>
            <p:nvPr/>
          </p:nvSpPr>
          <p:spPr bwMode="auto">
            <a:xfrm>
              <a:off x="4191" y="2525"/>
              <a:ext cx="193" cy="251"/>
            </a:xfrm>
            <a:custGeom>
              <a:avLst/>
              <a:gdLst>
                <a:gd name="T0" fmla="*/ 967 w 172"/>
                <a:gd name="T1" fmla="*/ 3780 h 203"/>
                <a:gd name="T2" fmla="*/ 952 w 172"/>
                <a:gd name="T3" fmla="*/ 3806 h 203"/>
                <a:gd name="T4" fmla="*/ 949 w 172"/>
                <a:gd name="T5" fmla="*/ 4318 h 203"/>
                <a:gd name="T6" fmla="*/ 929 w 172"/>
                <a:gd name="T7" fmla="*/ 4895 h 203"/>
                <a:gd name="T8" fmla="*/ 886 w 172"/>
                <a:gd name="T9" fmla="*/ 4718 h 203"/>
                <a:gd name="T10" fmla="*/ 879 w 172"/>
                <a:gd name="T11" fmla="*/ 4862 h 203"/>
                <a:gd name="T12" fmla="*/ 839 w 172"/>
                <a:gd name="T13" fmla="*/ 4802 h 203"/>
                <a:gd name="T14" fmla="*/ 839 w 172"/>
                <a:gd name="T15" fmla="*/ 4895 h 203"/>
                <a:gd name="T16" fmla="*/ 755 w 172"/>
                <a:gd name="T17" fmla="*/ 4550 h 203"/>
                <a:gd name="T18" fmla="*/ 699 w 172"/>
                <a:gd name="T19" fmla="*/ 4318 h 203"/>
                <a:gd name="T20" fmla="*/ 652 w 172"/>
                <a:gd name="T21" fmla="*/ 4106 h 203"/>
                <a:gd name="T22" fmla="*/ 599 w 172"/>
                <a:gd name="T23" fmla="*/ 3885 h 203"/>
                <a:gd name="T24" fmla="*/ 555 w 172"/>
                <a:gd name="T25" fmla="*/ 3680 h 203"/>
                <a:gd name="T26" fmla="*/ 518 w 172"/>
                <a:gd name="T27" fmla="*/ 3358 h 203"/>
                <a:gd name="T28" fmla="*/ 491 w 172"/>
                <a:gd name="T29" fmla="*/ 3027 h 203"/>
                <a:gd name="T30" fmla="*/ 465 w 172"/>
                <a:gd name="T31" fmla="*/ 2885 h 203"/>
                <a:gd name="T32" fmla="*/ 425 w 172"/>
                <a:gd name="T33" fmla="*/ 2630 h 203"/>
                <a:gd name="T34" fmla="*/ 379 w 172"/>
                <a:gd name="T35" fmla="*/ 2263 h 203"/>
                <a:gd name="T36" fmla="*/ 338 w 172"/>
                <a:gd name="T37" fmla="*/ 2006 h 203"/>
                <a:gd name="T38" fmla="*/ 323 w 172"/>
                <a:gd name="T39" fmla="*/ 1720 h 203"/>
                <a:gd name="T40" fmla="*/ 255 w 172"/>
                <a:gd name="T41" fmla="*/ 1407 h 203"/>
                <a:gd name="T42" fmla="*/ 199 w 172"/>
                <a:gd name="T43" fmla="*/ 1087 h 203"/>
                <a:gd name="T44" fmla="*/ 120 w 172"/>
                <a:gd name="T45" fmla="*/ 802 h 203"/>
                <a:gd name="T46" fmla="*/ 48 w 172"/>
                <a:gd name="T47" fmla="*/ 511 h 203"/>
                <a:gd name="T48" fmla="*/ 0 w 172"/>
                <a:gd name="T49" fmla="*/ 0 h 203"/>
                <a:gd name="T50" fmla="*/ 68 w 172"/>
                <a:gd name="T51" fmla="*/ 2 h 203"/>
                <a:gd name="T52" fmla="*/ 131 w 172"/>
                <a:gd name="T53" fmla="*/ 115 h 203"/>
                <a:gd name="T54" fmla="*/ 199 w 172"/>
                <a:gd name="T55" fmla="*/ 176 h 203"/>
                <a:gd name="T56" fmla="*/ 261 w 172"/>
                <a:gd name="T57" fmla="*/ 554 h 203"/>
                <a:gd name="T58" fmla="*/ 291 w 172"/>
                <a:gd name="T59" fmla="*/ 632 h 203"/>
                <a:gd name="T60" fmla="*/ 362 w 172"/>
                <a:gd name="T61" fmla="*/ 919 h 203"/>
                <a:gd name="T62" fmla="*/ 441 w 172"/>
                <a:gd name="T63" fmla="*/ 1253 h 203"/>
                <a:gd name="T64" fmla="*/ 518 w 172"/>
                <a:gd name="T65" fmla="*/ 1549 h 203"/>
                <a:gd name="T66" fmla="*/ 508 w 172"/>
                <a:gd name="T67" fmla="*/ 1407 h 203"/>
                <a:gd name="T68" fmla="*/ 586 w 172"/>
                <a:gd name="T69" fmla="*/ 1720 h 203"/>
                <a:gd name="T70" fmla="*/ 623 w 172"/>
                <a:gd name="T71" fmla="*/ 1935 h 203"/>
                <a:gd name="T72" fmla="*/ 724 w 172"/>
                <a:gd name="T73" fmla="*/ 2151 h 203"/>
                <a:gd name="T74" fmla="*/ 724 w 172"/>
                <a:gd name="T75" fmla="*/ 2151 h 203"/>
                <a:gd name="T76" fmla="*/ 783 w 172"/>
                <a:gd name="T77" fmla="*/ 2393 h 203"/>
                <a:gd name="T78" fmla="*/ 732 w 172"/>
                <a:gd name="T79" fmla="*/ 2540 h 203"/>
                <a:gd name="T80" fmla="*/ 744 w 172"/>
                <a:gd name="T81" fmla="*/ 2542 h 203"/>
                <a:gd name="T82" fmla="*/ 732 w 172"/>
                <a:gd name="T83" fmla="*/ 2630 h 203"/>
                <a:gd name="T84" fmla="*/ 755 w 172"/>
                <a:gd name="T85" fmla="*/ 2747 h 203"/>
                <a:gd name="T86" fmla="*/ 821 w 172"/>
                <a:gd name="T87" fmla="*/ 2859 h 203"/>
                <a:gd name="T88" fmla="*/ 839 w 172"/>
                <a:gd name="T89" fmla="*/ 3142 h 203"/>
                <a:gd name="T90" fmla="*/ 847 w 172"/>
                <a:gd name="T91" fmla="*/ 3252 h 203"/>
                <a:gd name="T92" fmla="*/ 847 w 172"/>
                <a:gd name="T93" fmla="*/ 3451 h 203"/>
                <a:gd name="T94" fmla="*/ 929 w 172"/>
                <a:gd name="T95" fmla="*/ 3451 h 203"/>
                <a:gd name="T96" fmla="*/ 967 w 172"/>
                <a:gd name="T97" fmla="*/ 3780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
                <a:gd name="T148" fmla="*/ 0 h 203"/>
                <a:gd name="T149" fmla="*/ 172 w 172"/>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1" name="Freeform 11" descr="Large checker board"/>
            <p:cNvSpPr>
              <a:spLocks/>
            </p:cNvSpPr>
            <p:nvPr/>
          </p:nvSpPr>
          <p:spPr bwMode="auto">
            <a:xfrm>
              <a:off x="4826" y="2656"/>
              <a:ext cx="170" cy="194"/>
            </a:xfrm>
            <a:custGeom>
              <a:avLst/>
              <a:gdLst>
                <a:gd name="T0" fmla="*/ 573 w 153"/>
                <a:gd name="T1" fmla="*/ 3480 h 156"/>
                <a:gd name="T2" fmla="*/ 600 w 153"/>
                <a:gd name="T3" fmla="*/ 3587 h 156"/>
                <a:gd name="T4" fmla="*/ 671 w 153"/>
                <a:gd name="T5" fmla="*/ 3783 h 156"/>
                <a:gd name="T6" fmla="*/ 723 w 153"/>
                <a:gd name="T7" fmla="*/ 3751 h 156"/>
                <a:gd name="T8" fmla="*/ 738 w 153"/>
                <a:gd name="T9" fmla="*/ 3016 h 156"/>
                <a:gd name="T10" fmla="*/ 744 w 153"/>
                <a:gd name="T11" fmla="*/ 2178 h 156"/>
                <a:gd name="T12" fmla="*/ 744 w 153"/>
                <a:gd name="T13" fmla="*/ 1454 h 156"/>
                <a:gd name="T14" fmla="*/ 699 w 153"/>
                <a:gd name="T15" fmla="*/ 989 h 156"/>
                <a:gd name="T16" fmla="*/ 516 w 153"/>
                <a:gd name="T17" fmla="*/ 502 h 156"/>
                <a:gd name="T18" fmla="*/ 392 w 153"/>
                <a:gd name="T19" fmla="*/ 956 h 156"/>
                <a:gd name="T20" fmla="*/ 287 w 153"/>
                <a:gd name="T21" fmla="*/ 1230 h 156"/>
                <a:gd name="T22" fmla="*/ 252 w 153"/>
                <a:gd name="T23" fmla="*/ 1122 h 156"/>
                <a:gd name="T24" fmla="*/ 227 w 153"/>
                <a:gd name="T25" fmla="*/ 354 h 156"/>
                <a:gd name="T26" fmla="*/ 164 w 153"/>
                <a:gd name="T27" fmla="*/ 77 h 156"/>
                <a:gd name="T28" fmla="*/ 2 w 153"/>
                <a:gd name="T29" fmla="*/ 325 h 156"/>
                <a:gd name="T30" fmla="*/ 51 w 153"/>
                <a:gd name="T31" fmla="*/ 624 h 156"/>
                <a:gd name="T32" fmla="*/ 164 w 153"/>
                <a:gd name="T33" fmla="*/ 863 h 156"/>
                <a:gd name="T34" fmla="*/ 204 w 153"/>
                <a:gd name="T35" fmla="*/ 956 h 156"/>
                <a:gd name="T36" fmla="*/ 189 w 153"/>
                <a:gd name="T37" fmla="*/ 989 h 156"/>
                <a:gd name="T38" fmla="*/ 101 w 153"/>
                <a:gd name="T39" fmla="*/ 1122 h 156"/>
                <a:gd name="T40" fmla="*/ 134 w 153"/>
                <a:gd name="T41" fmla="*/ 1492 h 156"/>
                <a:gd name="T42" fmla="*/ 164 w 153"/>
                <a:gd name="T43" fmla="*/ 1735 h 156"/>
                <a:gd name="T44" fmla="*/ 189 w 153"/>
                <a:gd name="T45" fmla="*/ 1550 h 156"/>
                <a:gd name="T46" fmla="*/ 276 w 153"/>
                <a:gd name="T47" fmla="*/ 1675 h 156"/>
                <a:gd name="T48" fmla="*/ 326 w 153"/>
                <a:gd name="T49" fmla="*/ 1928 h 156"/>
                <a:gd name="T50" fmla="*/ 444 w 153"/>
                <a:gd name="T51" fmla="*/ 2178 h 156"/>
                <a:gd name="T52" fmla="*/ 521 w 153"/>
                <a:gd name="T53" fmla="*/ 2512 h 156"/>
                <a:gd name="T54" fmla="*/ 579 w 153"/>
                <a:gd name="T55" fmla="*/ 3124 h 156"/>
                <a:gd name="T56" fmla="*/ 600 w 153"/>
                <a:gd name="T57" fmla="*/ 3191 h 156"/>
                <a:gd name="T58" fmla="*/ 573 w 153"/>
                <a:gd name="T59" fmla="*/ 3369 h 156"/>
                <a:gd name="T60" fmla="*/ 469 w 153"/>
                <a:gd name="T61" fmla="*/ 3751 h 156"/>
                <a:gd name="T62" fmla="*/ 573 w 153"/>
                <a:gd name="T63" fmla="*/ 3420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56"/>
                <a:gd name="T98" fmla="*/ 153 w 153"/>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2" name="Freeform 12" descr="Large checker board"/>
            <p:cNvSpPr>
              <a:spLocks/>
            </p:cNvSpPr>
            <p:nvPr/>
          </p:nvSpPr>
          <p:spPr bwMode="auto">
            <a:xfrm>
              <a:off x="4610" y="2613"/>
              <a:ext cx="113" cy="161"/>
            </a:xfrm>
            <a:custGeom>
              <a:avLst/>
              <a:gdLst>
                <a:gd name="T0" fmla="*/ 544 w 101"/>
                <a:gd name="T1" fmla="*/ 2 h 130"/>
                <a:gd name="T2" fmla="*/ 522 w 101"/>
                <a:gd name="T3" fmla="*/ 0 h 130"/>
                <a:gd name="T4" fmla="*/ 434 w 101"/>
                <a:gd name="T5" fmla="*/ 343 h 130"/>
                <a:gd name="T6" fmla="*/ 328 w 101"/>
                <a:gd name="T7" fmla="*/ 317 h 130"/>
                <a:gd name="T8" fmla="*/ 213 w 101"/>
                <a:gd name="T9" fmla="*/ 181 h 130"/>
                <a:gd name="T10" fmla="*/ 179 w 101"/>
                <a:gd name="T11" fmla="*/ 181 h 130"/>
                <a:gd name="T12" fmla="*/ 136 w 101"/>
                <a:gd name="T13" fmla="*/ 343 h 130"/>
                <a:gd name="T14" fmla="*/ 122 w 101"/>
                <a:gd name="T15" fmla="*/ 343 h 130"/>
                <a:gd name="T16" fmla="*/ 77 w 101"/>
                <a:gd name="T17" fmla="*/ 698 h 130"/>
                <a:gd name="T18" fmla="*/ 86 w 101"/>
                <a:gd name="T19" fmla="*/ 1028 h 130"/>
                <a:gd name="T20" fmla="*/ 77 w 101"/>
                <a:gd name="T21" fmla="*/ 1028 h 130"/>
                <a:gd name="T22" fmla="*/ 36 w 101"/>
                <a:gd name="T23" fmla="*/ 1442 h 130"/>
                <a:gd name="T24" fmla="*/ 0 w 101"/>
                <a:gd name="T25" fmla="*/ 1848 h 130"/>
                <a:gd name="T26" fmla="*/ 2 w 101"/>
                <a:gd name="T27" fmla="*/ 2281 h 130"/>
                <a:gd name="T28" fmla="*/ 45 w 101"/>
                <a:gd name="T29" fmla="*/ 2305 h 130"/>
                <a:gd name="T30" fmla="*/ 45 w 101"/>
                <a:gd name="T31" fmla="*/ 2613 h 130"/>
                <a:gd name="T32" fmla="*/ 45 w 101"/>
                <a:gd name="T33" fmla="*/ 2908 h 130"/>
                <a:gd name="T34" fmla="*/ 45 w 101"/>
                <a:gd name="T35" fmla="*/ 3209 h 130"/>
                <a:gd name="T36" fmla="*/ 122 w 101"/>
                <a:gd name="T37" fmla="*/ 3100 h 130"/>
                <a:gd name="T38" fmla="*/ 122 w 101"/>
                <a:gd name="T39" fmla="*/ 2613 h 130"/>
                <a:gd name="T40" fmla="*/ 109 w 101"/>
                <a:gd name="T41" fmla="*/ 2031 h 130"/>
                <a:gd name="T42" fmla="*/ 179 w 101"/>
                <a:gd name="T43" fmla="*/ 1848 h 130"/>
                <a:gd name="T44" fmla="*/ 179 w 101"/>
                <a:gd name="T45" fmla="*/ 2092 h 130"/>
                <a:gd name="T46" fmla="*/ 188 w 101"/>
                <a:gd name="T47" fmla="*/ 2305 h 130"/>
                <a:gd name="T48" fmla="*/ 213 w 101"/>
                <a:gd name="T49" fmla="*/ 2567 h 130"/>
                <a:gd name="T50" fmla="*/ 238 w 101"/>
                <a:gd name="T51" fmla="*/ 2785 h 130"/>
                <a:gd name="T52" fmla="*/ 263 w 101"/>
                <a:gd name="T53" fmla="*/ 2785 h 130"/>
                <a:gd name="T54" fmla="*/ 318 w 101"/>
                <a:gd name="T55" fmla="*/ 2613 h 130"/>
                <a:gd name="T56" fmla="*/ 333 w 101"/>
                <a:gd name="T57" fmla="*/ 2567 h 130"/>
                <a:gd name="T58" fmla="*/ 282 w 101"/>
                <a:gd name="T59" fmla="*/ 2212 h 130"/>
                <a:gd name="T60" fmla="*/ 298 w 101"/>
                <a:gd name="T61" fmla="*/ 2092 h 130"/>
                <a:gd name="T62" fmla="*/ 263 w 101"/>
                <a:gd name="T63" fmla="*/ 1786 h 130"/>
                <a:gd name="T64" fmla="*/ 213 w 101"/>
                <a:gd name="T65" fmla="*/ 1503 h 130"/>
                <a:gd name="T66" fmla="*/ 238 w 101"/>
                <a:gd name="T67" fmla="*/ 1503 h 130"/>
                <a:gd name="T68" fmla="*/ 298 w 101"/>
                <a:gd name="T69" fmla="*/ 1349 h 130"/>
                <a:gd name="T70" fmla="*/ 367 w 101"/>
                <a:gd name="T71" fmla="*/ 1101 h 130"/>
                <a:gd name="T72" fmla="*/ 396 w 101"/>
                <a:gd name="T73" fmla="*/ 1101 h 130"/>
                <a:gd name="T74" fmla="*/ 378 w 101"/>
                <a:gd name="T75" fmla="*/ 931 h 130"/>
                <a:gd name="T76" fmla="*/ 333 w 101"/>
                <a:gd name="T77" fmla="*/ 998 h 130"/>
                <a:gd name="T78" fmla="*/ 238 w 101"/>
                <a:gd name="T79" fmla="*/ 1101 h 130"/>
                <a:gd name="T80" fmla="*/ 179 w 101"/>
                <a:gd name="T81" fmla="*/ 1349 h 130"/>
                <a:gd name="T82" fmla="*/ 96 w 101"/>
                <a:gd name="T83" fmla="*/ 864 h 130"/>
                <a:gd name="T84" fmla="*/ 136 w 101"/>
                <a:gd name="T85" fmla="*/ 487 h 130"/>
                <a:gd name="T86" fmla="*/ 254 w 101"/>
                <a:gd name="T87" fmla="*/ 526 h 130"/>
                <a:gd name="T88" fmla="*/ 367 w 101"/>
                <a:gd name="T89" fmla="*/ 564 h 130"/>
                <a:gd name="T90" fmla="*/ 496 w 101"/>
                <a:gd name="T91" fmla="*/ 487 h 130"/>
                <a:gd name="T92" fmla="*/ 544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30"/>
                <a:gd name="T143" fmla="*/ 101 w 101"/>
                <a:gd name="T144" fmla="*/ 130 h 1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3" name="Freeform 13" descr="Large checker board"/>
            <p:cNvSpPr>
              <a:spLocks/>
            </p:cNvSpPr>
            <p:nvPr/>
          </p:nvSpPr>
          <p:spPr bwMode="auto">
            <a:xfrm>
              <a:off x="4367" y="2779"/>
              <a:ext cx="160" cy="62"/>
            </a:xfrm>
            <a:custGeom>
              <a:avLst/>
              <a:gdLst>
                <a:gd name="T0" fmla="*/ 854 w 142"/>
                <a:gd name="T1" fmla="*/ 1255 h 50"/>
                <a:gd name="T2" fmla="*/ 854 w 142"/>
                <a:gd name="T3" fmla="*/ 1213 h 50"/>
                <a:gd name="T4" fmla="*/ 854 w 142"/>
                <a:gd name="T5" fmla="*/ 844 h 50"/>
                <a:gd name="T6" fmla="*/ 781 w 142"/>
                <a:gd name="T7" fmla="*/ 844 h 50"/>
                <a:gd name="T8" fmla="*/ 712 w 142"/>
                <a:gd name="T9" fmla="*/ 761 h 50"/>
                <a:gd name="T10" fmla="*/ 677 w 142"/>
                <a:gd name="T11" fmla="*/ 491 h 50"/>
                <a:gd name="T12" fmla="*/ 569 w 142"/>
                <a:gd name="T13" fmla="*/ 396 h 50"/>
                <a:gd name="T14" fmla="*/ 530 w 142"/>
                <a:gd name="T15" fmla="*/ 257 h 50"/>
                <a:gd name="T16" fmla="*/ 498 w 142"/>
                <a:gd name="T17" fmla="*/ 428 h 50"/>
                <a:gd name="T18" fmla="*/ 417 w 142"/>
                <a:gd name="T19" fmla="*/ 428 h 50"/>
                <a:gd name="T20" fmla="*/ 341 w 142"/>
                <a:gd name="T21" fmla="*/ 428 h 50"/>
                <a:gd name="T22" fmla="*/ 309 w 142"/>
                <a:gd name="T23" fmla="*/ 257 h 50"/>
                <a:gd name="T24" fmla="*/ 183 w 142"/>
                <a:gd name="T25" fmla="*/ 77 h 50"/>
                <a:gd name="T26" fmla="*/ 77 w 142"/>
                <a:gd name="T27" fmla="*/ 0 h 50"/>
                <a:gd name="T28" fmla="*/ 33 w 142"/>
                <a:gd name="T29" fmla="*/ 319 h 50"/>
                <a:gd name="T30" fmla="*/ 0 w 142"/>
                <a:gd name="T31" fmla="*/ 396 h 50"/>
                <a:gd name="T32" fmla="*/ 99 w 142"/>
                <a:gd name="T33" fmla="*/ 491 h 50"/>
                <a:gd name="T34" fmla="*/ 99 w 142"/>
                <a:gd name="T35" fmla="*/ 541 h 50"/>
                <a:gd name="T36" fmla="*/ 183 w 142"/>
                <a:gd name="T37" fmla="*/ 658 h 50"/>
                <a:gd name="T38" fmla="*/ 291 w 142"/>
                <a:gd name="T39" fmla="*/ 761 h 50"/>
                <a:gd name="T40" fmla="*/ 384 w 142"/>
                <a:gd name="T41" fmla="*/ 844 h 50"/>
                <a:gd name="T42" fmla="*/ 470 w 142"/>
                <a:gd name="T43" fmla="*/ 944 h 50"/>
                <a:gd name="T44" fmla="*/ 583 w 142"/>
                <a:gd name="T45" fmla="*/ 1032 h 50"/>
                <a:gd name="T46" fmla="*/ 712 w 142"/>
                <a:gd name="T47" fmla="*/ 1075 h 50"/>
                <a:gd name="T48" fmla="*/ 781 w 142"/>
                <a:gd name="T49" fmla="*/ 1146 h 50"/>
                <a:gd name="T50" fmla="*/ 854 w 142"/>
                <a:gd name="T51" fmla="*/ 1255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2"/>
                <a:gd name="T79" fmla="*/ 0 h 50"/>
                <a:gd name="T80" fmla="*/ 142 w 1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74" name="Freeform 14"/>
            <p:cNvSpPr>
              <a:spLocks/>
            </p:cNvSpPr>
            <p:nvPr/>
          </p:nvSpPr>
          <p:spPr bwMode="auto">
            <a:xfrm>
              <a:off x="4684" y="2835"/>
              <a:ext cx="67" cy="40"/>
            </a:xfrm>
            <a:custGeom>
              <a:avLst/>
              <a:gdLst>
                <a:gd name="T0" fmla="*/ 254 w 61"/>
                <a:gd name="T1" fmla="*/ 0 h 33"/>
                <a:gd name="T2" fmla="*/ 159 w 61"/>
                <a:gd name="T3" fmla="*/ 0 h 33"/>
                <a:gd name="T4" fmla="*/ 93 w 61"/>
                <a:gd name="T5" fmla="*/ 184 h 33"/>
                <a:gd name="T6" fmla="*/ 29 w 61"/>
                <a:gd name="T7" fmla="*/ 299 h 33"/>
                <a:gd name="T8" fmla="*/ 2 w 61"/>
                <a:gd name="T9" fmla="*/ 510 h 33"/>
                <a:gd name="T10" fmla="*/ 0 w 61"/>
                <a:gd name="T11" fmla="*/ 556 h 33"/>
                <a:gd name="T12" fmla="*/ 2 w 61"/>
                <a:gd name="T13" fmla="*/ 582 h 33"/>
                <a:gd name="T14" fmla="*/ 85 w 61"/>
                <a:gd name="T15" fmla="*/ 421 h 33"/>
                <a:gd name="T16" fmla="*/ 175 w 61"/>
                <a:gd name="T17" fmla="*/ 223 h 33"/>
                <a:gd name="T18" fmla="*/ 254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3"/>
                <a:gd name="T32" fmla="*/ 61 w 61"/>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round/>
              <a:headEnd/>
              <a:tailEnd/>
            </a:ln>
          </p:spPr>
          <p:txBody>
            <a:bodyPr/>
            <a:lstStyle/>
            <a:p>
              <a:endParaRPr lang="en-US"/>
            </a:p>
          </p:txBody>
        </p:sp>
        <p:sp>
          <p:nvSpPr>
            <p:cNvPr id="15375" name="Freeform 15"/>
            <p:cNvSpPr>
              <a:spLocks/>
            </p:cNvSpPr>
            <p:nvPr/>
          </p:nvSpPr>
          <p:spPr bwMode="auto">
            <a:xfrm>
              <a:off x="4762" y="2600"/>
              <a:ext cx="24" cy="69"/>
            </a:xfrm>
            <a:custGeom>
              <a:avLst/>
              <a:gdLst>
                <a:gd name="T0" fmla="*/ 155 w 21"/>
                <a:gd name="T1" fmla="*/ 1061 h 55"/>
                <a:gd name="T2" fmla="*/ 104 w 21"/>
                <a:gd name="T3" fmla="*/ 672 h 55"/>
                <a:gd name="T4" fmla="*/ 143 w 21"/>
                <a:gd name="T5" fmla="*/ 428 h 55"/>
                <a:gd name="T6" fmla="*/ 104 w 21"/>
                <a:gd name="T7" fmla="*/ 302 h 55"/>
                <a:gd name="T8" fmla="*/ 64 w 21"/>
                <a:gd name="T9" fmla="*/ 488 h 55"/>
                <a:gd name="T10" fmla="*/ 33 w 21"/>
                <a:gd name="T11" fmla="*/ 723 h 55"/>
                <a:gd name="T12" fmla="*/ 33 w 21"/>
                <a:gd name="T13" fmla="*/ 576 h 55"/>
                <a:gd name="T14" fmla="*/ 49 w 21"/>
                <a:gd name="T15" fmla="*/ 217 h 55"/>
                <a:gd name="T16" fmla="*/ 49 w 21"/>
                <a:gd name="T17" fmla="*/ 0 h 55"/>
                <a:gd name="T18" fmla="*/ 0 w 21"/>
                <a:gd name="T19" fmla="*/ 366 h 55"/>
                <a:gd name="T20" fmla="*/ 2 w 21"/>
                <a:gd name="T21" fmla="*/ 723 h 55"/>
                <a:gd name="T22" fmla="*/ 2 w 21"/>
                <a:gd name="T23" fmla="*/ 1138 h 55"/>
                <a:gd name="T24" fmla="*/ 104 w 21"/>
                <a:gd name="T25" fmla="*/ 1665 h 55"/>
                <a:gd name="T26" fmla="*/ 49 w 21"/>
                <a:gd name="T27" fmla="*/ 963 h 55"/>
                <a:gd name="T28" fmla="*/ 155 w 21"/>
                <a:gd name="T29" fmla="*/ 1061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55"/>
                <a:gd name="T47" fmla="*/ 21 w 21"/>
                <a:gd name="T48" fmla="*/ 55 h 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round/>
              <a:headEnd/>
              <a:tailEnd/>
            </a:ln>
          </p:spPr>
          <p:txBody>
            <a:bodyPr/>
            <a:lstStyle/>
            <a:p>
              <a:endParaRPr lang="en-US"/>
            </a:p>
          </p:txBody>
        </p:sp>
        <p:sp>
          <p:nvSpPr>
            <p:cNvPr id="15376" name="Freeform 16"/>
            <p:cNvSpPr>
              <a:spLocks/>
            </p:cNvSpPr>
            <p:nvPr/>
          </p:nvSpPr>
          <p:spPr bwMode="auto">
            <a:xfrm>
              <a:off x="4770" y="2709"/>
              <a:ext cx="49" cy="24"/>
            </a:xfrm>
            <a:custGeom>
              <a:avLst/>
              <a:gdLst>
                <a:gd name="T0" fmla="*/ 161 w 45"/>
                <a:gd name="T1" fmla="*/ 523 h 19"/>
                <a:gd name="T2" fmla="*/ 150 w 45"/>
                <a:gd name="T3" fmla="*/ 630 h 19"/>
                <a:gd name="T4" fmla="*/ 83 w 45"/>
                <a:gd name="T5" fmla="*/ 307 h 19"/>
                <a:gd name="T6" fmla="*/ 41 w 45"/>
                <a:gd name="T7" fmla="*/ 395 h 19"/>
                <a:gd name="T8" fmla="*/ 0 w 45"/>
                <a:gd name="T9" fmla="*/ 243 h 19"/>
                <a:gd name="T10" fmla="*/ 0 w 45"/>
                <a:gd name="T11" fmla="*/ 395 h 19"/>
                <a:gd name="T12" fmla="*/ 0 w 45"/>
                <a:gd name="T13" fmla="*/ 129 h 19"/>
                <a:gd name="T14" fmla="*/ 32 w 45"/>
                <a:gd name="T15" fmla="*/ 0 h 19"/>
                <a:gd name="T16" fmla="*/ 83 w 45"/>
                <a:gd name="T17" fmla="*/ 81 h 19"/>
                <a:gd name="T18" fmla="*/ 136 w 45"/>
                <a:gd name="T19" fmla="*/ 129 h 19"/>
                <a:gd name="T20" fmla="*/ 161 w 45"/>
                <a:gd name="T21" fmla="*/ 523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9"/>
                <a:gd name="T35" fmla="*/ 45 w 4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round/>
              <a:headEnd/>
              <a:tailEnd/>
            </a:ln>
          </p:spPr>
          <p:txBody>
            <a:bodyPr/>
            <a:lstStyle/>
            <a:p>
              <a:endParaRPr lang="en-US"/>
            </a:p>
          </p:txBody>
        </p:sp>
        <p:sp>
          <p:nvSpPr>
            <p:cNvPr id="15377" name="Freeform 17"/>
            <p:cNvSpPr>
              <a:spLocks/>
            </p:cNvSpPr>
            <p:nvPr/>
          </p:nvSpPr>
          <p:spPr bwMode="auto">
            <a:xfrm>
              <a:off x="4620" y="2830"/>
              <a:ext cx="57" cy="14"/>
            </a:xfrm>
            <a:custGeom>
              <a:avLst/>
              <a:gdLst>
                <a:gd name="T0" fmla="*/ 207 w 52"/>
                <a:gd name="T1" fmla="*/ 95 h 11"/>
                <a:gd name="T2" fmla="*/ 189 w 52"/>
                <a:gd name="T3" fmla="*/ 0 h 11"/>
                <a:gd name="T4" fmla="*/ 172 w 52"/>
                <a:gd name="T5" fmla="*/ 154 h 11"/>
                <a:gd name="T6" fmla="*/ 130 w 52"/>
                <a:gd name="T7" fmla="*/ 154 h 11"/>
                <a:gd name="T8" fmla="*/ 82 w 52"/>
                <a:gd name="T9" fmla="*/ 95 h 11"/>
                <a:gd name="T10" fmla="*/ 29 w 52"/>
                <a:gd name="T11" fmla="*/ 95 h 11"/>
                <a:gd name="T12" fmla="*/ 0 w 52"/>
                <a:gd name="T13" fmla="*/ 325 h 11"/>
                <a:gd name="T14" fmla="*/ 29 w 52"/>
                <a:gd name="T15" fmla="*/ 414 h 11"/>
                <a:gd name="T16" fmla="*/ 95 w 52"/>
                <a:gd name="T17" fmla="*/ 325 h 11"/>
                <a:gd name="T18" fmla="*/ 150 w 52"/>
                <a:gd name="T19" fmla="*/ 325 h 11"/>
                <a:gd name="T20" fmla="*/ 207 w 52"/>
                <a:gd name="T21" fmla="*/ 95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11"/>
                <a:gd name="T35" fmla="*/ 52 w 5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round/>
              <a:headEnd/>
              <a:tailEnd/>
            </a:ln>
          </p:spPr>
          <p:txBody>
            <a:bodyPr/>
            <a:lstStyle/>
            <a:p>
              <a:endParaRPr lang="en-US"/>
            </a:p>
          </p:txBody>
        </p:sp>
        <p:sp>
          <p:nvSpPr>
            <p:cNvPr id="15378" name="Freeform 18"/>
            <p:cNvSpPr>
              <a:spLocks/>
            </p:cNvSpPr>
            <p:nvPr/>
          </p:nvSpPr>
          <p:spPr bwMode="auto">
            <a:xfrm>
              <a:off x="4367" y="2683"/>
              <a:ext cx="29" cy="31"/>
            </a:xfrm>
            <a:custGeom>
              <a:avLst/>
              <a:gdLst>
                <a:gd name="T0" fmla="*/ 133 w 26"/>
                <a:gd name="T1" fmla="*/ 249 h 26"/>
                <a:gd name="T2" fmla="*/ 122 w 26"/>
                <a:gd name="T3" fmla="*/ 360 h 26"/>
                <a:gd name="T4" fmla="*/ 62 w 26"/>
                <a:gd name="T5" fmla="*/ 249 h 26"/>
                <a:gd name="T6" fmla="*/ 36 w 26"/>
                <a:gd name="T7" fmla="*/ 147 h 26"/>
                <a:gd name="T8" fmla="*/ 0 w 26"/>
                <a:gd name="T9" fmla="*/ 72 h 26"/>
                <a:gd name="T10" fmla="*/ 36 w 26"/>
                <a:gd name="T11" fmla="*/ 50 h 26"/>
                <a:gd name="T12" fmla="*/ 62 w 26"/>
                <a:gd name="T13" fmla="*/ 0 h 26"/>
                <a:gd name="T14" fmla="*/ 86 w 26"/>
                <a:gd name="T15" fmla="*/ 210 h 26"/>
                <a:gd name="T16" fmla="*/ 133 w 26"/>
                <a:gd name="T17" fmla="*/ 24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round/>
              <a:headEnd/>
              <a:tailEnd/>
            </a:ln>
          </p:spPr>
          <p:txBody>
            <a:bodyPr/>
            <a:lstStyle/>
            <a:p>
              <a:endParaRPr lang="en-US"/>
            </a:p>
          </p:txBody>
        </p:sp>
        <p:sp>
          <p:nvSpPr>
            <p:cNvPr id="15379" name="Freeform 19"/>
            <p:cNvSpPr>
              <a:spLocks/>
            </p:cNvSpPr>
            <p:nvPr/>
          </p:nvSpPr>
          <p:spPr bwMode="auto">
            <a:xfrm>
              <a:off x="4567" y="2826"/>
              <a:ext cx="43" cy="21"/>
            </a:xfrm>
            <a:custGeom>
              <a:avLst/>
              <a:gdLst>
                <a:gd name="T0" fmla="*/ 240 w 38"/>
                <a:gd name="T1" fmla="*/ 231 h 17"/>
                <a:gd name="T2" fmla="*/ 227 w 38"/>
                <a:gd name="T3" fmla="*/ 115 h 17"/>
                <a:gd name="T4" fmla="*/ 187 w 38"/>
                <a:gd name="T5" fmla="*/ 175 h 17"/>
                <a:gd name="T6" fmla="*/ 100 w 38"/>
                <a:gd name="T7" fmla="*/ 0 h 17"/>
                <a:gd name="T8" fmla="*/ 145 w 38"/>
                <a:gd name="T9" fmla="*/ 231 h 17"/>
                <a:gd name="T10" fmla="*/ 100 w 38"/>
                <a:gd name="T11" fmla="*/ 231 h 17"/>
                <a:gd name="T12" fmla="*/ 2 w 38"/>
                <a:gd name="T13" fmla="*/ 175 h 17"/>
                <a:gd name="T14" fmla="*/ 0 w 38"/>
                <a:gd name="T15" fmla="*/ 408 h 17"/>
                <a:gd name="T16" fmla="*/ 78 w 38"/>
                <a:gd name="T17" fmla="*/ 330 h 17"/>
                <a:gd name="T18" fmla="*/ 164 w 38"/>
                <a:gd name="T19" fmla="*/ 285 h 17"/>
                <a:gd name="T20" fmla="*/ 187 w 38"/>
                <a:gd name="T21" fmla="*/ 285 h 17"/>
                <a:gd name="T22" fmla="*/ 187 w 38"/>
                <a:gd name="T23" fmla="*/ 285 h 17"/>
                <a:gd name="T24" fmla="*/ 240 w 38"/>
                <a:gd name="T25" fmla="*/ 23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round/>
              <a:headEnd/>
              <a:tailEnd/>
            </a:ln>
          </p:spPr>
          <p:txBody>
            <a:bodyPr/>
            <a:lstStyle/>
            <a:p>
              <a:endParaRPr lang="en-US"/>
            </a:p>
          </p:txBody>
        </p:sp>
        <p:sp>
          <p:nvSpPr>
            <p:cNvPr id="15380" name="Freeform 20"/>
            <p:cNvSpPr>
              <a:spLocks/>
            </p:cNvSpPr>
            <p:nvPr/>
          </p:nvSpPr>
          <p:spPr bwMode="auto">
            <a:xfrm>
              <a:off x="4605" y="2855"/>
              <a:ext cx="29" cy="20"/>
            </a:xfrm>
            <a:custGeom>
              <a:avLst/>
              <a:gdLst>
                <a:gd name="T0" fmla="*/ 133 w 26"/>
                <a:gd name="T1" fmla="*/ 341 h 16"/>
                <a:gd name="T2" fmla="*/ 86 w 26"/>
                <a:gd name="T3" fmla="*/ 455 h 16"/>
                <a:gd name="T4" fmla="*/ 3 w 26"/>
                <a:gd name="T5" fmla="*/ 188 h 16"/>
                <a:gd name="T6" fmla="*/ 0 w 26"/>
                <a:gd name="T7" fmla="*/ 0 h 16"/>
                <a:gd name="T8" fmla="*/ 86 w 26"/>
                <a:gd name="T9" fmla="*/ 0 h 16"/>
                <a:gd name="T10" fmla="*/ 133 w 26"/>
                <a:gd name="T11" fmla="*/ 341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round/>
              <a:headEnd/>
              <a:tailEnd/>
            </a:ln>
          </p:spPr>
          <p:txBody>
            <a:bodyPr/>
            <a:lstStyle/>
            <a:p>
              <a:endParaRPr lang="en-US"/>
            </a:p>
          </p:txBody>
        </p:sp>
        <p:sp>
          <p:nvSpPr>
            <p:cNvPr id="15381" name="Freeform 21"/>
            <p:cNvSpPr>
              <a:spLocks/>
            </p:cNvSpPr>
            <p:nvPr/>
          </p:nvSpPr>
          <p:spPr bwMode="auto">
            <a:xfrm>
              <a:off x="4734" y="2714"/>
              <a:ext cx="22" cy="19"/>
            </a:xfrm>
            <a:custGeom>
              <a:avLst/>
              <a:gdLst>
                <a:gd name="T0" fmla="*/ 40 w 21"/>
                <a:gd name="T1" fmla="*/ 272 h 15"/>
                <a:gd name="T2" fmla="*/ 29 w 21"/>
                <a:gd name="T3" fmla="*/ 512 h 15"/>
                <a:gd name="T4" fmla="*/ 0 w 21"/>
                <a:gd name="T5" fmla="*/ 170 h 15"/>
                <a:gd name="T6" fmla="*/ 9 w 21"/>
                <a:gd name="T7" fmla="*/ 0 h 15"/>
                <a:gd name="T8" fmla="*/ 40 w 21"/>
                <a:gd name="T9" fmla="*/ 272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21" y="8"/>
                  </a:moveTo>
                  <a:lnTo>
                    <a:pt x="14" y="15"/>
                  </a:lnTo>
                  <a:lnTo>
                    <a:pt x="0" y="5"/>
                  </a:lnTo>
                  <a:lnTo>
                    <a:pt x="9" y="0"/>
                  </a:lnTo>
                  <a:lnTo>
                    <a:pt x="21" y="8"/>
                  </a:lnTo>
                  <a:close/>
                </a:path>
              </a:pathLst>
            </a:custGeom>
            <a:solidFill>
              <a:srgbClr val="E1E1E1"/>
            </a:solidFill>
            <a:ln w="3175">
              <a:solidFill>
                <a:srgbClr val="000000"/>
              </a:solidFill>
              <a:round/>
              <a:headEnd/>
              <a:tailEnd/>
            </a:ln>
          </p:spPr>
          <p:txBody>
            <a:bodyPr/>
            <a:lstStyle/>
            <a:p>
              <a:endParaRPr lang="en-US"/>
            </a:p>
          </p:txBody>
        </p:sp>
        <p:sp>
          <p:nvSpPr>
            <p:cNvPr id="15382" name="Freeform 22"/>
            <p:cNvSpPr>
              <a:spLocks/>
            </p:cNvSpPr>
            <p:nvPr/>
          </p:nvSpPr>
          <p:spPr bwMode="auto">
            <a:xfrm>
              <a:off x="4527" y="2826"/>
              <a:ext cx="21" cy="15"/>
            </a:xfrm>
            <a:custGeom>
              <a:avLst/>
              <a:gdLst>
                <a:gd name="T0" fmla="*/ 84 w 19"/>
                <a:gd name="T1" fmla="*/ 149 h 12"/>
                <a:gd name="T2" fmla="*/ 76 w 19"/>
                <a:gd name="T3" fmla="*/ 95 h 12"/>
                <a:gd name="T4" fmla="*/ 0 w 19"/>
                <a:gd name="T5" fmla="*/ 0 h 12"/>
                <a:gd name="T6" fmla="*/ 42 w 19"/>
                <a:gd name="T7" fmla="*/ 344 h 12"/>
                <a:gd name="T8" fmla="*/ 84 w 19"/>
                <a:gd name="T9" fmla="*/ 149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5"/>
                  </a:moveTo>
                  <a:lnTo>
                    <a:pt x="17" y="3"/>
                  </a:lnTo>
                  <a:lnTo>
                    <a:pt x="0" y="0"/>
                  </a:lnTo>
                  <a:lnTo>
                    <a:pt x="10" y="12"/>
                  </a:lnTo>
                  <a:lnTo>
                    <a:pt x="19" y="5"/>
                  </a:lnTo>
                  <a:close/>
                </a:path>
              </a:pathLst>
            </a:custGeom>
            <a:solidFill>
              <a:srgbClr val="E1E1E1"/>
            </a:solidFill>
            <a:ln w="3175">
              <a:solidFill>
                <a:srgbClr val="000000"/>
              </a:solidFill>
              <a:round/>
              <a:headEnd/>
              <a:tailEnd/>
            </a:ln>
          </p:spPr>
          <p:txBody>
            <a:bodyPr/>
            <a:lstStyle/>
            <a:p>
              <a:endParaRPr lang="en-US"/>
            </a:p>
          </p:txBody>
        </p:sp>
        <p:sp>
          <p:nvSpPr>
            <p:cNvPr id="15383" name="Freeform 23"/>
            <p:cNvSpPr>
              <a:spLocks/>
            </p:cNvSpPr>
            <p:nvPr/>
          </p:nvSpPr>
          <p:spPr bwMode="auto">
            <a:xfrm>
              <a:off x="4228" y="2616"/>
              <a:ext cx="13" cy="20"/>
            </a:xfrm>
            <a:custGeom>
              <a:avLst/>
              <a:gdLst>
                <a:gd name="T0" fmla="*/ 39 w 12"/>
                <a:gd name="T1" fmla="*/ 111 h 17"/>
                <a:gd name="T2" fmla="*/ 39 w 12"/>
                <a:gd name="T3" fmla="*/ 199 h 17"/>
                <a:gd name="T4" fmla="*/ 0 w 12"/>
                <a:gd name="T5" fmla="*/ 0 h 17"/>
                <a:gd name="T6" fmla="*/ 2 w 12"/>
                <a:gd name="T7" fmla="*/ 0 h 17"/>
                <a:gd name="T8" fmla="*/ 39 w 12"/>
                <a:gd name="T9" fmla="*/ 111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0"/>
                  </a:moveTo>
                  <a:lnTo>
                    <a:pt x="12" y="17"/>
                  </a:lnTo>
                  <a:lnTo>
                    <a:pt x="0" y="0"/>
                  </a:lnTo>
                  <a:lnTo>
                    <a:pt x="2" y="0"/>
                  </a:lnTo>
                  <a:lnTo>
                    <a:pt x="12" y="10"/>
                  </a:lnTo>
                  <a:close/>
                </a:path>
              </a:pathLst>
            </a:custGeom>
            <a:solidFill>
              <a:srgbClr val="E1E1E1"/>
            </a:solidFill>
            <a:ln w="3175">
              <a:solidFill>
                <a:srgbClr val="000000"/>
              </a:solidFill>
              <a:round/>
              <a:headEnd/>
              <a:tailEnd/>
            </a:ln>
          </p:spPr>
          <p:txBody>
            <a:bodyPr/>
            <a:lstStyle/>
            <a:p>
              <a:endParaRPr lang="en-US"/>
            </a:p>
          </p:txBody>
        </p:sp>
        <p:sp>
          <p:nvSpPr>
            <p:cNvPr id="15384" name="Freeform 24"/>
            <p:cNvSpPr>
              <a:spLocks/>
            </p:cNvSpPr>
            <p:nvPr/>
          </p:nvSpPr>
          <p:spPr bwMode="auto">
            <a:xfrm>
              <a:off x="4552" y="2830"/>
              <a:ext cx="15" cy="17"/>
            </a:xfrm>
            <a:custGeom>
              <a:avLst/>
              <a:gdLst>
                <a:gd name="T0" fmla="*/ 344 w 12"/>
                <a:gd name="T1" fmla="*/ 2 h 14"/>
                <a:gd name="T2" fmla="*/ 188 w 12"/>
                <a:gd name="T3" fmla="*/ 0 h 14"/>
                <a:gd name="T4" fmla="*/ 0 w 12"/>
                <a:gd name="T5" fmla="*/ 160 h 14"/>
                <a:gd name="T6" fmla="*/ 149 w 12"/>
                <a:gd name="T7" fmla="*/ 270 h 14"/>
                <a:gd name="T8" fmla="*/ 344 w 12"/>
                <a:gd name="T9" fmla="*/ 2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2"/>
                  </a:moveTo>
                  <a:lnTo>
                    <a:pt x="7" y="0"/>
                  </a:lnTo>
                  <a:lnTo>
                    <a:pt x="0" y="9"/>
                  </a:lnTo>
                  <a:lnTo>
                    <a:pt x="5" y="14"/>
                  </a:lnTo>
                  <a:lnTo>
                    <a:pt x="12" y="2"/>
                  </a:lnTo>
                  <a:close/>
                </a:path>
              </a:pathLst>
            </a:custGeom>
            <a:solidFill>
              <a:srgbClr val="E1E1E1"/>
            </a:solidFill>
            <a:ln w="3175">
              <a:solidFill>
                <a:srgbClr val="000000"/>
              </a:solidFill>
              <a:round/>
              <a:headEnd/>
              <a:tailEnd/>
            </a:ln>
          </p:spPr>
          <p:txBody>
            <a:bodyPr/>
            <a:lstStyle/>
            <a:p>
              <a:endParaRPr lang="en-US"/>
            </a:p>
          </p:txBody>
        </p:sp>
        <p:sp>
          <p:nvSpPr>
            <p:cNvPr id="15385" name="Freeform 25"/>
            <p:cNvSpPr>
              <a:spLocks/>
            </p:cNvSpPr>
            <p:nvPr/>
          </p:nvSpPr>
          <p:spPr bwMode="auto">
            <a:xfrm>
              <a:off x="4413" y="2706"/>
              <a:ext cx="11" cy="12"/>
            </a:xfrm>
            <a:custGeom>
              <a:avLst/>
              <a:gdLst>
                <a:gd name="T0" fmla="*/ 177 w 9"/>
                <a:gd name="T1" fmla="*/ 50 h 10"/>
                <a:gd name="T2" fmla="*/ 2 w 9"/>
                <a:gd name="T3" fmla="*/ 149 h 10"/>
                <a:gd name="T4" fmla="*/ 0 w 9"/>
                <a:gd name="T5" fmla="*/ 149 h 10"/>
                <a:gd name="T6" fmla="*/ 0 w 9"/>
                <a:gd name="T7" fmla="*/ 0 h 10"/>
                <a:gd name="T8" fmla="*/ 177 w 9"/>
                <a:gd name="T9" fmla="*/ 50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2" y="10"/>
                  </a:lnTo>
                  <a:lnTo>
                    <a:pt x="0" y="10"/>
                  </a:lnTo>
                  <a:lnTo>
                    <a:pt x="0" y="0"/>
                  </a:lnTo>
                  <a:lnTo>
                    <a:pt x="9" y="3"/>
                  </a:lnTo>
                  <a:close/>
                </a:path>
              </a:pathLst>
            </a:custGeom>
            <a:solidFill>
              <a:srgbClr val="E1E1E1"/>
            </a:solidFill>
            <a:ln w="3175">
              <a:solidFill>
                <a:srgbClr val="000000"/>
              </a:solidFill>
              <a:round/>
              <a:headEnd/>
              <a:tailEnd/>
            </a:ln>
          </p:spPr>
          <p:txBody>
            <a:bodyPr/>
            <a:lstStyle/>
            <a:p>
              <a:endParaRPr lang="en-US"/>
            </a:p>
          </p:txBody>
        </p:sp>
        <p:sp>
          <p:nvSpPr>
            <p:cNvPr id="15386" name="Freeform 26"/>
            <p:cNvSpPr>
              <a:spLocks/>
            </p:cNvSpPr>
            <p:nvPr/>
          </p:nvSpPr>
          <p:spPr bwMode="auto">
            <a:xfrm>
              <a:off x="4671" y="2746"/>
              <a:ext cx="14" cy="28"/>
            </a:xfrm>
            <a:custGeom>
              <a:avLst/>
              <a:gdLst>
                <a:gd name="T0" fmla="*/ 121 w 12"/>
                <a:gd name="T1" fmla="*/ 559 h 22"/>
                <a:gd name="T2" fmla="*/ 67 w 12"/>
                <a:gd name="T3" fmla="*/ 439 h 22"/>
                <a:gd name="T4" fmla="*/ 104 w 12"/>
                <a:gd name="T5" fmla="*/ 196 h 22"/>
                <a:gd name="T6" fmla="*/ 104 w 12"/>
                <a:gd name="T7" fmla="*/ 0 h 22"/>
                <a:gd name="T8" fmla="*/ 0 w 12"/>
                <a:gd name="T9" fmla="*/ 831 h 22"/>
                <a:gd name="T10" fmla="*/ 121 w 12"/>
                <a:gd name="T11" fmla="*/ 559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round/>
              <a:headEnd/>
              <a:tailEnd/>
            </a:ln>
          </p:spPr>
          <p:txBody>
            <a:bodyPr/>
            <a:lstStyle/>
            <a:p>
              <a:endParaRPr lang="en-US"/>
            </a:p>
          </p:txBody>
        </p:sp>
        <p:sp>
          <p:nvSpPr>
            <p:cNvPr id="15387" name="Freeform 27" descr="Large checker board"/>
            <p:cNvSpPr>
              <a:spLocks/>
            </p:cNvSpPr>
            <p:nvPr/>
          </p:nvSpPr>
          <p:spPr bwMode="auto">
            <a:xfrm>
              <a:off x="4879" y="2770"/>
              <a:ext cx="6" cy="19"/>
            </a:xfrm>
            <a:custGeom>
              <a:avLst/>
              <a:gdLst>
                <a:gd name="T0" fmla="*/ 3 w 7"/>
                <a:gd name="T1" fmla="*/ 345 h 15"/>
                <a:gd name="T2" fmla="*/ 3 w 7"/>
                <a:gd name="T3" fmla="*/ 0 h 15"/>
                <a:gd name="T4" fmla="*/ 0 w 7"/>
                <a:gd name="T5" fmla="*/ 106 h 15"/>
                <a:gd name="T6" fmla="*/ 0 w 7"/>
                <a:gd name="T7" fmla="*/ 512 h 15"/>
                <a:gd name="T8" fmla="*/ 3 w 7"/>
                <a:gd name="T9" fmla="*/ 345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7" y="10"/>
                  </a:moveTo>
                  <a:lnTo>
                    <a:pt x="5" y="0"/>
                  </a:lnTo>
                  <a:lnTo>
                    <a:pt x="0" y="3"/>
                  </a:lnTo>
                  <a:lnTo>
                    <a:pt x="0" y="15"/>
                  </a:lnTo>
                  <a:lnTo>
                    <a:pt x="7" y="1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88" name="Freeform 28"/>
            <p:cNvSpPr>
              <a:spLocks/>
            </p:cNvSpPr>
            <p:nvPr/>
          </p:nvSpPr>
          <p:spPr bwMode="auto">
            <a:xfrm>
              <a:off x="4254" y="2669"/>
              <a:ext cx="11" cy="17"/>
            </a:xfrm>
            <a:custGeom>
              <a:avLst/>
              <a:gdLst>
                <a:gd name="T0" fmla="*/ 177 w 9"/>
                <a:gd name="T1" fmla="*/ 270 h 14"/>
                <a:gd name="T2" fmla="*/ 2 w 9"/>
                <a:gd name="T3" fmla="*/ 270 h 14"/>
                <a:gd name="T4" fmla="*/ 0 w 9"/>
                <a:gd name="T5" fmla="*/ 0 h 14"/>
                <a:gd name="T6" fmla="*/ 177 w 9"/>
                <a:gd name="T7" fmla="*/ 270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9" y="14"/>
                  </a:moveTo>
                  <a:lnTo>
                    <a:pt x="2" y="14"/>
                  </a:lnTo>
                  <a:lnTo>
                    <a:pt x="0" y="0"/>
                  </a:lnTo>
                  <a:lnTo>
                    <a:pt x="9" y="14"/>
                  </a:lnTo>
                  <a:close/>
                </a:path>
              </a:pathLst>
            </a:custGeom>
            <a:solidFill>
              <a:srgbClr val="E1E1E1"/>
            </a:solidFill>
            <a:ln w="3175">
              <a:solidFill>
                <a:srgbClr val="000000"/>
              </a:solidFill>
              <a:round/>
              <a:headEnd/>
              <a:tailEnd/>
            </a:ln>
          </p:spPr>
          <p:txBody>
            <a:bodyPr/>
            <a:lstStyle/>
            <a:p>
              <a:endParaRPr lang="en-US"/>
            </a:p>
          </p:txBody>
        </p:sp>
        <p:sp>
          <p:nvSpPr>
            <p:cNvPr id="15389" name="Freeform 29" descr="Large checker board"/>
            <p:cNvSpPr>
              <a:spLocks/>
            </p:cNvSpPr>
            <p:nvPr/>
          </p:nvSpPr>
          <p:spPr bwMode="auto">
            <a:xfrm>
              <a:off x="4670" y="2750"/>
              <a:ext cx="7" cy="18"/>
            </a:xfrm>
            <a:custGeom>
              <a:avLst/>
              <a:gdLst>
                <a:gd name="T0" fmla="*/ 7 w 7"/>
                <a:gd name="T1" fmla="*/ 297 h 14"/>
                <a:gd name="T2" fmla="*/ 7 w 7"/>
                <a:gd name="T3" fmla="*/ 0 h 14"/>
                <a:gd name="T4" fmla="*/ 2 w 7"/>
                <a:gd name="T5" fmla="*/ 98 h 14"/>
                <a:gd name="T6" fmla="*/ 0 w 7"/>
                <a:gd name="T7" fmla="*/ 612 h 14"/>
                <a:gd name="T8" fmla="*/ 7 w 7"/>
                <a:gd name="T9" fmla="*/ 297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7"/>
                  </a:moveTo>
                  <a:lnTo>
                    <a:pt x="7" y="0"/>
                  </a:lnTo>
                  <a:lnTo>
                    <a:pt x="2" y="2"/>
                  </a:lnTo>
                  <a:lnTo>
                    <a:pt x="0" y="14"/>
                  </a:lnTo>
                  <a:lnTo>
                    <a:pt x="7" y="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90" name="Freeform 30" descr="Large checker board"/>
            <p:cNvSpPr>
              <a:spLocks/>
            </p:cNvSpPr>
            <p:nvPr/>
          </p:nvSpPr>
          <p:spPr bwMode="auto">
            <a:xfrm>
              <a:off x="4706" y="2686"/>
              <a:ext cx="17" cy="2"/>
            </a:xfrm>
            <a:custGeom>
              <a:avLst/>
              <a:gdLst>
                <a:gd name="T0" fmla="*/ 270 w 14"/>
                <a:gd name="T1" fmla="*/ 2 h 2"/>
                <a:gd name="T2" fmla="*/ 132 w 14"/>
                <a:gd name="T3" fmla="*/ 0 h 2"/>
                <a:gd name="T4" fmla="*/ 0 w 14"/>
                <a:gd name="T5" fmla="*/ 2 h 2"/>
                <a:gd name="T6" fmla="*/ 270 w 14"/>
                <a:gd name="T7" fmla="*/ 2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14" y="2"/>
                  </a:moveTo>
                  <a:lnTo>
                    <a:pt x="7" y="0"/>
                  </a:lnTo>
                  <a:lnTo>
                    <a:pt x="0" y="2"/>
                  </a:lnTo>
                  <a:lnTo>
                    <a:pt x="14" y="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91" name="Freeform 31"/>
            <p:cNvSpPr>
              <a:spLocks/>
            </p:cNvSpPr>
            <p:nvPr/>
          </p:nvSpPr>
          <p:spPr bwMode="auto">
            <a:xfrm>
              <a:off x="4874" y="2789"/>
              <a:ext cx="7" cy="10"/>
            </a:xfrm>
            <a:custGeom>
              <a:avLst/>
              <a:gdLst>
                <a:gd name="T0" fmla="*/ 809 w 5"/>
                <a:gd name="T1" fmla="*/ 4 h 9"/>
                <a:gd name="T2" fmla="*/ 0 w 5"/>
                <a:gd name="T3" fmla="*/ 41 h 9"/>
                <a:gd name="T4" fmla="*/ 0 w 5"/>
                <a:gd name="T5" fmla="*/ 0 h 9"/>
                <a:gd name="T6" fmla="*/ 809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4"/>
                  </a:moveTo>
                  <a:lnTo>
                    <a:pt x="0" y="9"/>
                  </a:lnTo>
                  <a:lnTo>
                    <a:pt x="0" y="0"/>
                  </a:lnTo>
                  <a:lnTo>
                    <a:pt x="5" y="4"/>
                  </a:lnTo>
                  <a:close/>
                </a:path>
              </a:pathLst>
            </a:custGeom>
            <a:solidFill>
              <a:srgbClr val="E1E1E1"/>
            </a:solidFill>
            <a:ln w="3175">
              <a:solidFill>
                <a:srgbClr val="000000"/>
              </a:solidFill>
              <a:round/>
              <a:headEnd/>
              <a:tailEnd/>
            </a:ln>
          </p:spPr>
          <p:txBody>
            <a:bodyPr/>
            <a:lstStyle/>
            <a:p>
              <a:endParaRPr lang="en-US"/>
            </a:p>
          </p:txBody>
        </p:sp>
        <p:sp>
          <p:nvSpPr>
            <p:cNvPr id="15392" name="Freeform 32"/>
            <p:cNvSpPr>
              <a:spLocks/>
            </p:cNvSpPr>
            <p:nvPr/>
          </p:nvSpPr>
          <p:spPr bwMode="auto">
            <a:xfrm>
              <a:off x="4497" y="2802"/>
              <a:ext cx="25" cy="4"/>
            </a:xfrm>
            <a:custGeom>
              <a:avLst/>
              <a:gdLst>
                <a:gd name="T0" fmla="*/ 148 w 22"/>
                <a:gd name="T1" fmla="*/ 0 h 3"/>
                <a:gd name="T2" fmla="*/ 44 w 22"/>
                <a:gd name="T3" fmla="*/ 207 h 3"/>
                <a:gd name="T4" fmla="*/ 0 w 22"/>
                <a:gd name="T5" fmla="*/ 0 h 3"/>
                <a:gd name="T6" fmla="*/ 148 w 22"/>
                <a:gd name="T7" fmla="*/ 0 h 3"/>
                <a:gd name="T8" fmla="*/ 0 60000 65536"/>
                <a:gd name="T9" fmla="*/ 0 60000 65536"/>
                <a:gd name="T10" fmla="*/ 0 60000 65536"/>
                <a:gd name="T11" fmla="*/ 0 60000 65536"/>
                <a:gd name="T12" fmla="*/ 0 w 22"/>
                <a:gd name="T13" fmla="*/ 0 h 3"/>
                <a:gd name="T14" fmla="*/ 22 w 22"/>
                <a:gd name="T15" fmla="*/ 3 h 3"/>
              </a:gdLst>
              <a:ahLst/>
              <a:cxnLst>
                <a:cxn ang="T8">
                  <a:pos x="T0" y="T1"/>
                </a:cxn>
                <a:cxn ang="T9">
                  <a:pos x="T2" y="T3"/>
                </a:cxn>
                <a:cxn ang="T10">
                  <a:pos x="T4" y="T5"/>
                </a:cxn>
                <a:cxn ang="T11">
                  <a:pos x="T6" y="T7"/>
                </a:cxn>
              </a:cxnLst>
              <a:rect l="T12" t="T13" r="T14" b="T15"/>
              <a:pathLst>
                <a:path w="22" h="3">
                  <a:moveTo>
                    <a:pt x="22" y="0"/>
                  </a:moveTo>
                  <a:lnTo>
                    <a:pt x="7" y="3"/>
                  </a:lnTo>
                  <a:lnTo>
                    <a:pt x="0" y="0"/>
                  </a:lnTo>
                  <a:lnTo>
                    <a:pt x="22" y="0"/>
                  </a:lnTo>
                  <a:close/>
                </a:path>
              </a:pathLst>
            </a:custGeom>
            <a:solidFill>
              <a:srgbClr val="E1E1E1"/>
            </a:solidFill>
            <a:ln w="3175">
              <a:solidFill>
                <a:srgbClr val="000000"/>
              </a:solidFill>
              <a:round/>
              <a:headEnd/>
              <a:tailEnd/>
            </a:ln>
          </p:spPr>
          <p:txBody>
            <a:bodyPr/>
            <a:lstStyle/>
            <a:p>
              <a:endParaRPr lang="en-US"/>
            </a:p>
          </p:txBody>
        </p:sp>
        <p:sp>
          <p:nvSpPr>
            <p:cNvPr id="15393" name="Freeform 33"/>
            <p:cNvSpPr>
              <a:spLocks/>
            </p:cNvSpPr>
            <p:nvPr/>
          </p:nvSpPr>
          <p:spPr bwMode="auto">
            <a:xfrm>
              <a:off x="4523" y="2540"/>
              <a:ext cx="17" cy="17"/>
            </a:xfrm>
            <a:custGeom>
              <a:avLst/>
              <a:gdLst>
                <a:gd name="T0" fmla="*/ 132 w 14"/>
                <a:gd name="T1" fmla="*/ 270 h 14"/>
                <a:gd name="T2" fmla="*/ 0 w 14"/>
                <a:gd name="T3" fmla="*/ 132 h 14"/>
                <a:gd name="T4" fmla="*/ 270 w 14"/>
                <a:gd name="T5" fmla="*/ 0 h 14"/>
                <a:gd name="T6" fmla="*/ 270 w 14"/>
                <a:gd name="T7" fmla="*/ 0 h 14"/>
                <a:gd name="T8" fmla="*/ 234 w 14"/>
                <a:gd name="T9" fmla="*/ 132 h 14"/>
                <a:gd name="T10" fmla="*/ 132 w 14"/>
                <a:gd name="T11" fmla="*/ 27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14"/>
                  </a:moveTo>
                  <a:lnTo>
                    <a:pt x="0" y="7"/>
                  </a:lnTo>
                  <a:lnTo>
                    <a:pt x="14" y="0"/>
                  </a:lnTo>
                  <a:lnTo>
                    <a:pt x="12" y="7"/>
                  </a:lnTo>
                  <a:lnTo>
                    <a:pt x="7" y="14"/>
                  </a:lnTo>
                  <a:close/>
                </a:path>
              </a:pathLst>
            </a:custGeom>
            <a:solidFill>
              <a:srgbClr val="E1E1E1"/>
            </a:solidFill>
            <a:ln w="3175">
              <a:solidFill>
                <a:srgbClr val="000000"/>
              </a:solidFill>
              <a:round/>
              <a:headEnd/>
              <a:tailEnd/>
            </a:ln>
          </p:spPr>
          <p:txBody>
            <a:bodyPr/>
            <a:lstStyle/>
            <a:p>
              <a:endParaRPr lang="en-US"/>
            </a:p>
          </p:txBody>
        </p:sp>
        <p:sp>
          <p:nvSpPr>
            <p:cNvPr id="15394" name="Freeform 34"/>
            <p:cNvSpPr>
              <a:spLocks/>
            </p:cNvSpPr>
            <p:nvPr/>
          </p:nvSpPr>
          <p:spPr bwMode="auto">
            <a:xfrm>
              <a:off x="5296" y="2495"/>
              <a:ext cx="2" cy="4"/>
            </a:xfrm>
            <a:custGeom>
              <a:avLst/>
              <a:gdLst>
                <a:gd name="T0" fmla="*/ 0 w 2"/>
                <a:gd name="T1" fmla="*/ 0 h 3"/>
                <a:gd name="T2" fmla="*/ 0 w 2"/>
                <a:gd name="T3" fmla="*/ 0 h 3"/>
                <a:gd name="T4" fmla="*/ 0 w 2"/>
                <a:gd name="T5" fmla="*/ 207 h 3"/>
                <a:gd name="T6" fmla="*/ 2 w 2"/>
                <a:gd name="T7" fmla="*/ 207 h 3"/>
                <a:gd name="T8" fmla="*/ 2 w 2"/>
                <a:gd name="T9" fmla="*/ 207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395" name="Freeform 35"/>
            <p:cNvSpPr>
              <a:spLocks/>
            </p:cNvSpPr>
            <p:nvPr/>
          </p:nvSpPr>
          <p:spPr bwMode="auto">
            <a:xfrm>
              <a:off x="5385" y="2527"/>
              <a:ext cx="1" cy="4"/>
            </a:xfrm>
            <a:custGeom>
              <a:avLst/>
              <a:gdLst>
                <a:gd name="T0" fmla="*/ 1 w 2"/>
                <a:gd name="T1" fmla="*/ 207 h 3"/>
                <a:gd name="T2" fmla="*/ 0 w 2"/>
                <a:gd name="T3" fmla="*/ 207 h 3"/>
                <a:gd name="T4" fmla="*/ 0 w 2"/>
                <a:gd name="T5" fmla="*/ 0 h 3"/>
                <a:gd name="T6" fmla="*/ 1 w 2"/>
                <a:gd name="T7" fmla="*/ 20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3"/>
                  </a:lnTo>
                  <a:lnTo>
                    <a:pt x="0" y="0"/>
                  </a:lnTo>
                  <a:lnTo>
                    <a:pt x="2" y="3"/>
                  </a:lnTo>
                  <a:close/>
                </a:path>
              </a:pathLst>
            </a:custGeom>
            <a:solidFill>
              <a:srgbClr val="E1E1E1"/>
            </a:solidFill>
            <a:ln w="3175">
              <a:solidFill>
                <a:srgbClr val="000000"/>
              </a:solidFill>
              <a:round/>
              <a:headEnd/>
              <a:tailEnd/>
            </a:ln>
          </p:spPr>
          <p:txBody>
            <a:bodyPr/>
            <a:lstStyle/>
            <a:p>
              <a:endParaRPr lang="en-US"/>
            </a:p>
          </p:txBody>
        </p:sp>
        <p:sp>
          <p:nvSpPr>
            <p:cNvPr id="15396" name="Freeform 36"/>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397" name="Freeform 37"/>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15398" name="Freeform 38" descr="Large checker board"/>
            <p:cNvSpPr>
              <a:spLocks/>
            </p:cNvSpPr>
            <p:nvPr/>
          </p:nvSpPr>
          <p:spPr bwMode="auto">
            <a:xfrm>
              <a:off x="4447" y="2495"/>
              <a:ext cx="167" cy="133"/>
            </a:xfrm>
            <a:custGeom>
              <a:avLst/>
              <a:gdLst>
                <a:gd name="T0" fmla="*/ 627 w 149"/>
                <a:gd name="T1" fmla="*/ 0 h 107"/>
                <a:gd name="T2" fmla="*/ 685 w 149"/>
                <a:gd name="T3" fmla="*/ 184 h 107"/>
                <a:gd name="T4" fmla="*/ 668 w 149"/>
                <a:gd name="T5" fmla="*/ 498 h 107"/>
                <a:gd name="T6" fmla="*/ 703 w 149"/>
                <a:gd name="T7" fmla="*/ 354 h 107"/>
                <a:gd name="T8" fmla="*/ 703 w 149"/>
                <a:gd name="T9" fmla="*/ 498 h 107"/>
                <a:gd name="T10" fmla="*/ 721 w 149"/>
                <a:gd name="T11" fmla="*/ 547 h 107"/>
                <a:gd name="T12" fmla="*/ 824 w 149"/>
                <a:gd name="T13" fmla="*/ 768 h 107"/>
                <a:gd name="T14" fmla="*/ 744 w 149"/>
                <a:gd name="T15" fmla="*/ 955 h 107"/>
                <a:gd name="T16" fmla="*/ 759 w 149"/>
                <a:gd name="T17" fmla="*/ 1120 h 107"/>
                <a:gd name="T18" fmla="*/ 695 w 149"/>
                <a:gd name="T19" fmla="*/ 1219 h 107"/>
                <a:gd name="T20" fmla="*/ 685 w 149"/>
                <a:gd name="T21" fmla="*/ 1305 h 107"/>
                <a:gd name="T22" fmla="*/ 614 w 149"/>
                <a:gd name="T23" fmla="*/ 1219 h 107"/>
                <a:gd name="T24" fmla="*/ 539 w 149"/>
                <a:gd name="T25" fmla="*/ 1187 h 107"/>
                <a:gd name="T26" fmla="*/ 513 w 149"/>
                <a:gd name="T27" fmla="*/ 1528 h 107"/>
                <a:gd name="T28" fmla="*/ 498 w 149"/>
                <a:gd name="T29" fmla="*/ 1836 h 107"/>
                <a:gd name="T30" fmla="*/ 466 w 149"/>
                <a:gd name="T31" fmla="*/ 2036 h 107"/>
                <a:gd name="T32" fmla="*/ 434 w 149"/>
                <a:gd name="T33" fmla="*/ 2487 h 107"/>
                <a:gd name="T34" fmla="*/ 368 w 149"/>
                <a:gd name="T35" fmla="*/ 2577 h 107"/>
                <a:gd name="T36" fmla="*/ 251 w 149"/>
                <a:gd name="T37" fmla="*/ 2487 h 107"/>
                <a:gd name="T38" fmla="*/ 224 w 149"/>
                <a:gd name="T39" fmla="*/ 2672 h 107"/>
                <a:gd name="T40" fmla="*/ 106 w 149"/>
                <a:gd name="T41" fmla="*/ 2792 h 107"/>
                <a:gd name="T42" fmla="*/ 30 w 149"/>
                <a:gd name="T43" fmla="*/ 2531 h 107"/>
                <a:gd name="T44" fmla="*/ 0 w 149"/>
                <a:gd name="T45" fmla="*/ 2237 h 107"/>
                <a:gd name="T46" fmla="*/ 0 w 149"/>
                <a:gd name="T47" fmla="*/ 2282 h 107"/>
                <a:gd name="T48" fmla="*/ 68 w 149"/>
                <a:gd name="T49" fmla="*/ 2487 h 107"/>
                <a:gd name="T50" fmla="*/ 145 w 149"/>
                <a:gd name="T51" fmla="*/ 2531 h 107"/>
                <a:gd name="T52" fmla="*/ 133 w 149"/>
                <a:gd name="T53" fmla="*/ 2531 h 107"/>
                <a:gd name="T54" fmla="*/ 133 w 149"/>
                <a:gd name="T55" fmla="*/ 2487 h 107"/>
                <a:gd name="T56" fmla="*/ 145 w 149"/>
                <a:gd name="T57" fmla="*/ 2237 h 107"/>
                <a:gd name="T58" fmla="*/ 145 w 149"/>
                <a:gd name="T59" fmla="*/ 2164 h 107"/>
                <a:gd name="T60" fmla="*/ 163 w 149"/>
                <a:gd name="T61" fmla="*/ 1969 h 107"/>
                <a:gd name="T62" fmla="*/ 224 w 149"/>
                <a:gd name="T63" fmla="*/ 1836 h 107"/>
                <a:gd name="T64" fmla="*/ 281 w 149"/>
                <a:gd name="T65" fmla="*/ 1807 h 107"/>
                <a:gd name="T66" fmla="*/ 326 w 149"/>
                <a:gd name="T67" fmla="*/ 1448 h 107"/>
                <a:gd name="T68" fmla="*/ 378 w 149"/>
                <a:gd name="T69" fmla="*/ 1120 h 107"/>
                <a:gd name="T70" fmla="*/ 416 w 149"/>
                <a:gd name="T71" fmla="*/ 1305 h 107"/>
                <a:gd name="T72" fmla="*/ 445 w 149"/>
                <a:gd name="T73" fmla="*/ 1120 h 107"/>
                <a:gd name="T74" fmla="*/ 458 w 149"/>
                <a:gd name="T75" fmla="*/ 955 h 107"/>
                <a:gd name="T76" fmla="*/ 489 w 149"/>
                <a:gd name="T77" fmla="*/ 1187 h 107"/>
                <a:gd name="T78" fmla="*/ 489 w 149"/>
                <a:gd name="T79" fmla="*/ 981 h 107"/>
                <a:gd name="T80" fmla="*/ 498 w 149"/>
                <a:gd name="T81" fmla="*/ 853 h 107"/>
                <a:gd name="T82" fmla="*/ 489 w 149"/>
                <a:gd name="T83" fmla="*/ 768 h 107"/>
                <a:gd name="T84" fmla="*/ 513 w 149"/>
                <a:gd name="T85" fmla="*/ 619 h 107"/>
                <a:gd name="T86" fmla="*/ 553 w 149"/>
                <a:gd name="T87" fmla="*/ 323 h 107"/>
                <a:gd name="T88" fmla="*/ 588 w 149"/>
                <a:gd name="T89" fmla="*/ 0 h 107"/>
                <a:gd name="T90" fmla="*/ 604 w 149"/>
                <a:gd name="T91" fmla="*/ 119 h 107"/>
                <a:gd name="T92" fmla="*/ 627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9"/>
                <a:gd name="T142" fmla="*/ 0 h 107"/>
                <a:gd name="T143" fmla="*/ 149 w 149"/>
                <a:gd name="T144" fmla="*/ 107 h 1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399" name="Freeform 39" descr="Large checker board"/>
            <p:cNvSpPr>
              <a:spLocks/>
            </p:cNvSpPr>
            <p:nvPr/>
          </p:nvSpPr>
          <p:spPr bwMode="auto">
            <a:xfrm>
              <a:off x="4275" y="2504"/>
              <a:ext cx="77" cy="112"/>
            </a:xfrm>
            <a:custGeom>
              <a:avLst/>
              <a:gdLst>
                <a:gd name="T0" fmla="*/ 384 w 68"/>
                <a:gd name="T1" fmla="*/ 2396 h 90"/>
                <a:gd name="T2" fmla="*/ 259 w 68"/>
                <a:gd name="T3" fmla="*/ 2079 h 90"/>
                <a:gd name="T4" fmla="*/ 139 w 68"/>
                <a:gd name="T5" fmla="*/ 1709 h 90"/>
                <a:gd name="T6" fmla="*/ 69 w 68"/>
                <a:gd name="T7" fmla="*/ 1136 h 90"/>
                <a:gd name="T8" fmla="*/ 42 w 68"/>
                <a:gd name="T9" fmla="*/ 633 h 90"/>
                <a:gd name="T10" fmla="*/ 0 w 68"/>
                <a:gd name="T11" fmla="*/ 77 h 90"/>
                <a:gd name="T12" fmla="*/ 2 w 68"/>
                <a:gd name="T13" fmla="*/ 0 h 90"/>
                <a:gd name="T14" fmla="*/ 88 w 68"/>
                <a:gd name="T15" fmla="*/ 119 h 90"/>
                <a:gd name="T16" fmla="*/ 88 w 68"/>
                <a:gd name="T17" fmla="*/ 329 h 90"/>
                <a:gd name="T18" fmla="*/ 164 w 68"/>
                <a:gd name="T19" fmla="*/ 329 h 90"/>
                <a:gd name="T20" fmla="*/ 200 w 68"/>
                <a:gd name="T21" fmla="*/ 119 h 90"/>
                <a:gd name="T22" fmla="*/ 271 w 68"/>
                <a:gd name="T23" fmla="*/ 442 h 90"/>
                <a:gd name="T24" fmla="*/ 339 w 68"/>
                <a:gd name="T25" fmla="*/ 684 h 90"/>
                <a:gd name="T26" fmla="*/ 348 w 68"/>
                <a:gd name="T27" fmla="*/ 1136 h 90"/>
                <a:gd name="T28" fmla="*/ 348 w 68"/>
                <a:gd name="T29" fmla="*/ 1553 h 90"/>
                <a:gd name="T30" fmla="*/ 403 w 68"/>
                <a:gd name="T31" fmla="*/ 2027 h 90"/>
                <a:gd name="T32" fmla="*/ 439 w 68"/>
                <a:gd name="T33" fmla="*/ 2396 h 90"/>
                <a:gd name="T34" fmla="*/ 403 w 68"/>
                <a:gd name="T35" fmla="*/ 2352 h 90"/>
                <a:gd name="T36" fmla="*/ 384 w 68"/>
                <a:gd name="T37" fmla="*/ 239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0"/>
                <a:gd name="T59" fmla="*/ 68 w 68"/>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00" name="Freeform 40"/>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0" y="2"/>
                  </a:lnTo>
                  <a:lnTo>
                    <a:pt x="0" y="0"/>
                  </a:lnTo>
                  <a:lnTo>
                    <a:pt x="3" y="2"/>
                  </a:lnTo>
                  <a:close/>
                </a:path>
              </a:pathLst>
            </a:custGeom>
            <a:solidFill>
              <a:srgbClr val="E1E1E1"/>
            </a:solidFill>
            <a:ln w="3175">
              <a:solidFill>
                <a:srgbClr val="000000"/>
              </a:solidFill>
              <a:round/>
              <a:headEnd/>
              <a:tailEnd/>
            </a:ln>
          </p:spPr>
          <p:txBody>
            <a:bodyPr/>
            <a:lstStyle/>
            <a:p>
              <a:endParaRPr lang="en-US"/>
            </a:p>
          </p:txBody>
        </p:sp>
        <p:sp>
          <p:nvSpPr>
            <p:cNvPr id="15401" name="Freeform 41"/>
            <p:cNvSpPr>
              <a:spLocks/>
            </p:cNvSpPr>
            <p:nvPr/>
          </p:nvSpPr>
          <p:spPr bwMode="auto">
            <a:xfrm>
              <a:off x="5536" y="2489"/>
              <a:ext cx="3" cy="1"/>
            </a:xfrm>
            <a:custGeom>
              <a:avLst/>
              <a:gdLst>
                <a:gd name="T0" fmla="*/ 0 w 2"/>
                <a:gd name="T1" fmla="*/ 0 h 1"/>
                <a:gd name="T2" fmla="*/ 71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402" name="Freeform 42"/>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03" name="Freeform 43"/>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404" name="Freeform 44"/>
            <p:cNvSpPr>
              <a:spLocks/>
            </p:cNvSpPr>
            <p:nvPr/>
          </p:nvSpPr>
          <p:spPr bwMode="auto">
            <a:xfrm>
              <a:off x="4879" y="2478"/>
              <a:ext cx="2" cy="6"/>
            </a:xfrm>
            <a:custGeom>
              <a:avLst/>
              <a:gdLst>
                <a:gd name="T0" fmla="*/ 0 w 2"/>
                <a:gd name="T1" fmla="*/ 72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72 h 5"/>
                <a:gd name="T16" fmla="*/ 2 w 2"/>
                <a:gd name="T17" fmla="*/ 72 h 5"/>
                <a:gd name="T18" fmla="*/ 0 w 2"/>
                <a:gd name="T19" fmla="*/ 72 h 5"/>
                <a:gd name="T20" fmla="*/ 0 w 2"/>
                <a:gd name="T21" fmla="*/ 7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round/>
              <a:headEnd/>
              <a:tailEnd/>
            </a:ln>
          </p:spPr>
          <p:txBody>
            <a:bodyPr/>
            <a:lstStyle/>
            <a:p>
              <a:endParaRPr lang="en-US"/>
            </a:p>
          </p:txBody>
        </p:sp>
        <p:sp>
          <p:nvSpPr>
            <p:cNvPr id="15405" name="Freeform 45"/>
            <p:cNvSpPr>
              <a:spLocks/>
            </p:cNvSpPr>
            <p:nvPr/>
          </p:nvSpPr>
          <p:spPr bwMode="auto">
            <a:xfrm>
              <a:off x="4879" y="2486"/>
              <a:ext cx="1" cy="3"/>
            </a:xfrm>
            <a:custGeom>
              <a:avLst/>
              <a:gdLst>
                <a:gd name="T0" fmla="*/ 0 w 1"/>
                <a:gd name="T1" fmla="*/ 716 h 2"/>
                <a:gd name="T2" fmla="*/ 0 w 1"/>
                <a:gd name="T3" fmla="*/ 0 h 2"/>
                <a:gd name="T4" fmla="*/ 0 w 1"/>
                <a:gd name="T5" fmla="*/ 716 h 2"/>
                <a:gd name="T6" fmla="*/ 0 w 1"/>
                <a:gd name="T7" fmla="*/ 0 h 2"/>
                <a:gd name="T8" fmla="*/ 0 w 1"/>
                <a:gd name="T9" fmla="*/ 0 h 2"/>
                <a:gd name="T10" fmla="*/ 0 w 1"/>
                <a:gd name="T11" fmla="*/ 716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0"/>
                  </a:lnTo>
                  <a:lnTo>
                    <a:pt x="0" y="2"/>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06" name="Freeform 46"/>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07" name="Freeform 47"/>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08" name="Freeform 48"/>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15409" name="Freeform 49" descr="Large checker board"/>
            <p:cNvSpPr>
              <a:spLocks/>
            </p:cNvSpPr>
            <p:nvPr/>
          </p:nvSpPr>
          <p:spPr bwMode="auto">
            <a:xfrm>
              <a:off x="4989" y="2703"/>
              <a:ext cx="172" cy="179"/>
            </a:xfrm>
            <a:custGeom>
              <a:avLst/>
              <a:gdLst>
                <a:gd name="T0" fmla="*/ 808 w 154"/>
                <a:gd name="T1" fmla="*/ 3637 h 144"/>
                <a:gd name="T2" fmla="*/ 780 w 154"/>
                <a:gd name="T3" fmla="*/ 3704 h 144"/>
                <a:gd name="T4" fmla="*/ 780 w 154"/>
                <a:gd name="T5" fmla="*/ 3770 h 144"/>
                <a:gd name="T6" fmla="*/ 729 w 154"/>
                <a:gd name="T7" fmla="*/ 3704 h 144"/>
                <a:gd name="T8" fmla="*/ 656 w 154"/>
                <a:gd name="T9" fmla="*/ 3637 h 144"/>
                <a:gd name="T10" fmla="*/ 579 w 154"/>
                <a:gd name="T11" fmla="*/ 3546 h 144"/>
                <a:gd name="T12" fmla="*/ 536 w 154"/>
                <a:gd name="T13" fmla="*/ 3345 h 144"/>
                <a:gd name="T14" fmla="*/ 494 w 154"/>
                <a:gd name="T15" fmla="*/ 3091 h 144"/>
                <a:gd name="T16" fmla="*/ 442 w 154"/>
                <a:gd name="T17" fmla="*/ 2789 h 144"/>
                <a:gd name="T18" fmla="*/ 410 w 154"/>
                <a:gd name="T19" fmla="*/ 2531 h 144"/>
                <a:gd name="T20" fmla="*/ 296 w 154"/>
                <a:gd name="T21" fmla="*/ 2354 h 144"/>
                <a:gd name="T22" fmla="*/ 296 w 154"/>
                <a:gd name="T23" fmla="*/ 2487 h 144"/>
                <a:gd name="T24" fmla="*/ 254 w 154"/>
                <a:gd name="T25" fmla="*/ 2354 h 144"/>
                <a:gd name="T26" fmla="*/ 254 w 154"/>
                <a:gd name="T27" fmla="*/ 2579 h 144"/>
                <a:gd name="T28" fmla="*/ 227 w 154"/>
                <a:gd name="T29" fmla="*/ 2579 h 144"/>
                <a:gd name="T30" fmla="*/ 227 w 154"/>
                <a:gd name="T31" fmla="*/ 2702 h 144"/>
                <a:gd name="T32" fmla="*/ 108 w 154"/>
                <a:gd name="T33" fmla="*/ 2673 h 144"/>
                <a:gd name="T34" fmla="*/ 211 w 154"/>
                <a:gd name="T35" fmla="*/ 2910 h 144"/>
                <a:gd name="T36" fmla="*/ 164 w 154"/>
                <a:gd name="T37" fmla="*/ 3091 h 144"/>
                <a:gd name="T38" fmla="*/ 87 w 154"/>
                <a:gd name="T39" fmla="*/ 3091 h 144"/>
                <a:gd name="T40" fmla="*/ 0 w 154"/>
                <a:gd name="T41" fmla="*/ 3091 h 144"/>
                <a:gd name="T42" fmla="*/ 3 w 154"/>
                <a:gd name="T43" fmla="*/ 2702 h 144"/>
                <a:gd name="T44" fmla="*/ 29 w 154"/>
                <a:gd name="T45" fmla="*/ 2354 h 144"/>
                <a:gd name="T46" fmla="*/ 29 w 154"/>
                <a:gd name="T47" fmla="*/ 1975 h 144"/>
                <a:gd name="T48" fmla="*/ 36 w 154"/>
                <a:gd name="T49" fmla="*/ 1528 h 144"/>
                <a:gd name="T50" fmla="*/ 36 w 154"/>
                <a:gd name="T51" fmla="*/ 1187 h 144"/>
                <a:gd name="T52" fmla="*/ 36 w 154"/>
                <a:gd name="T53" fmla="*/ 822 h 144"/>
                <a:gd name="T54" fmla="*/ 36 w 154"/>
                <a:gd name="T55" fmla="*/ 440 h 144"/>
                <a:gd name="T56" fmla="*/ 36 w 154"/>
                <a:gd name="T57" fmla="*/ 0 h 144"/>
                <a:gd name="T58" fmla="*/ 128 w 154"/>
                <a:gd name="T59" fmla="*/ 229 h 144"/>
                <a:gd name="T60" fmla="*/ 211 w 154"/>
                <a:gd name="T61" fmla="*/ 440 h 144"/>
                <a:gd name="T62" fmla="*/ 285 w 154"/>
                <a:gd name="T63" fmla="*/ 547 h 144"/>
                <a:gd name="T64" fmla="*/ 365 w 154"/>
                <a:gd name="T65" fmla="*/ 756 h 144"/>
                <a:gd name="T66" fmla="*/ 438 w 154"/>
                <a:gd name="T67" fmla="*/ 1187 h 144"/>
                <a:gd name="T68" fmla="*/ 438 w 154"/>
                <a:gd name="T69" fmla="*/ 1401 h 144"/>
                <a:gd name="T70" fmla="*/ 512 w 154"/>
                <a:gd name="T71" fmla="*/ 1528 h 144"/>
                <a:gd name="T72" fmla="*/ 579 w 154"/>
                <a:gd name="T73" fmla="*/ 1730 h 144"/>
                <a:gd name="T74" fmla="*/ 579 w 154"/>
                <a:gd name="T75" fmla="*/ 1975 h 144"/>
                <a:gd name="T76" fmla="*/ 524 w 154"/>
                <a:gd name="T77" fmla="*/ 2036 h 144"/>
                <a:gd name="T78" fmla="*/ 568 w 154"/>
                <a:gd name="T79" fmla="*/ 2397 h 144"/>
                <a:gd name="T80" fmla="*/ 610 w 154"/>
                <a:gd name="T81" fmla="*/ 2702 h 144"/>
                <a:gd name="T82" fmla="*/ 643 w 154"/>
                <a:gd name="T83" fmla="*/ 3091 h 144"/>
                <a:gd name="T84" fmla="*/ 698 w 154"/>
                <a:gd name="T85" fmla="*/ 3091 h 144"/>
                <a:gd name="T86" fmla="*/ 698 w 154"/>
                <a:gd name="T87" fmla="*/ 3262 h 144"/>
                <a:gd name="T88" fmla="*/ 747 w 154"/>
                <a:gd name="T89" fmla="*/ 3408 h 144"/>
                <a:gd name="T90" fmla="*/ 718 w 154"/>
                <a:gd name="T91" fmla="*/ 3467 h 144"/>
                <a:gd name="T92" fmla="*/ 808 w 154"/>
                <a:gd name="T93" fmla="*/ 363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10" name="Freeform 50"/>
            <p:cNvSpPr>
              <a:spLocks/>
            </p:cNvSpPr>
            <p:nvPr/>
          </p:nvSpPr>
          <p:spPr bwMode="auto">
            <a:xfrm>
              <a:off x="5127" y="2744"/>
              <a:ext cx="71" cy="45"/>
            </a:xfrm>
            <a:custGeom>
              <a:avLst/>
              <a:gdLst>
                <a:gd name="T0" fmla="*/ 307 w 64"/>
                <a:gd name="T1" fmla="*/ 0 h 36"/>
                <a:gd name="T2" fmla="*/ 278 w 64"/>
                <a:gd name="T3" fmla="*/ 341 h 36"/>
                <a:gd name="T4" fmla="*/ 276 w 64"/>
                <a:gd name="T5" fmla="*/ 368 h 36"/>
                <a:gd name="T6" fmla="*/ 278 w 64"/>
                <a:gd name="T7" fmla="*/ 530 h 36"/>
                <a:gd name="T8" fmla="*/ 226 w 64"/>
                <a:gd name="T9" fmla="*/ 663 h 36"/>
                <a:gd name="T10" fmla="*/ 124 w 64"/>
                <a:gd name="T11" fmla="*/ 1018 h 36"/>
                <a:gd name="T12" fmla="*/ 55 w 64"/>
                <a:gd name="T13" fmla="*/ 885 h 36"/>
                <a:gd name="T14" fmla="*/ 3 w 64"/>
                <a:gd name="T15" fmla="*/ 713 h 36"/>
                <a:gd name="T16" fmla="*/ 0 w 64"/>
                <a:gd name="T17" fmla="*/ 530 h 36"/>
                <a:gd name="T18" fmla="*/ 101 w 64"/>
                <a:gd name="T19" fmla="*/ 573 h 36"/>
                <a:gd name="T20" fmla="*/ 124 w 64"/>
                <a:gd name="T21" fmla="*/ 341 h 36"/>
                <a:gd name="T22" fmla="*/ 124 w 64"/>
                <a:gd name="T23" fmla="*/ 458 h 36"/>
                <a:gd name="T24" fmla="*/ 170 w 64"/>
                <a:gd name="T25" fmla="*/ 573 h 36"/>
                <a:gd name="T26" fmla="*/ 234 w 64"/>
                <a:gd name="T27" fmla="*/ 273 h 36"/>
                <a:gd name="T28" fmla="*/ 234 w 64"/>
                <a:gd name="T29" fmla="*/ 0 h 36"/>
                <a:gd name="T30" fmla="*/ 278 w 64"/>
                <a:gd name="T31" fmla="*/ 0 h 36"/>
                <a:gd name="T32" fmla="*/ 307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round/>
              <a:headEnd/>
              <a:tailEnd/>
            </a:ln>
          </p:spPr>
          <p:txBody>
            <a:bodyPr/>
            <a:lstStyle/>
            <a:p>
              <a:endParaRPr lang="en-US"/>
            </a:p>
          </p:txBody>
        </p:sp>
        <p:sp>
          <p:nvSpPr>
            <p:cNvPr id="15411" name="Freeform 51"/>
            <p:cNvSpPr>
              <a:spLocks/>
            </p:cNvSpPr>
            <p:nvPr/>
          </p:nvSpPr>
          <p:spPr bwMode="auto">
            <a:xfrm>
              <a:off x="5238" y="2768"/>
              <a:ext cx="20" cy="31"/>
            </a:xfrm>
            <a:custGeom>
              <a:avLst/>
              <a:gdLst>
                <a:gd name="T0" fmla="*/ 87 w 18"/>
                <a:gd name="T1" fmla="*/ 354 h 26"/>
                <a:gd name="T2" fmla="*/ 70 w 18"/>
                <a:gd name="T3" fmla="*/ 360 h 26"/>
                <a:gd name="T4" fmla="*/ 2 w 18"/>
                <a:gd name="T5" fmla="*/ 209 h 26"/>
                <a:gd name="T6" fmla="*/ 0 w 18"/>
                <a:gd name="T7" fmla="*/ 0 h 26"/>
                <a:gd name="T8" fmla="*/ 41 w 18"/>
                <a:gd name="T9" fmla="*/ 175 h 26"/>
                <a:gd name="T10" fmla="*/ 87 w 18"/>
                <a:gd name="T11" fmla="*/ 354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round/>
              <a:headEnd/>
              <a:tailEnd/>
            </a:ln>
          </p:spPr>
          <p:txBody>
            <a:bodyPr/>
            <a:lstStyle/>
            <a:p>
              <a:endParaRPr lang="en-US"/>
            </a:p>
          </p:txBody>
        </p:sp>
        <p:sp>
          <p:nvSpPr>
            <p:cNvPr id="15412" name="Freeform 52"/>
            <p:cNvSpPr>
              <a:spLocks/>
            </p:cNvSpPr>
            <p:nvPr/>
          </p:nvSpPr>
          <p:spPr bwMode="auto">
            <a:xfrm>
              <a:off x="5174" y="2709"/>
              <a:ext cx="37" cy="43"/>
            </a:xfrm>
            <a:custGeom>
              <a:avLst/>
              <a:gdLst>
                <a:gd name="T0" fmla="*/ 183 w 33"/>
                <a:gd name="T1" fmla="*/ 616 h 35"/>
                <a:gd name="T2" fmla="*/ 155 w 33"/>
                <a:gd name="T3" fmla="*/ 764 h 35"/>
                <a:gd name="T4" fmla="*/ 87 w 33"/>
                <a:gd name="T5" fmla="*/ 302 h 35"/>
                <a:gd name="T6" fmla="*/ 38 w 33"/>
                <a:gd name="T7" fmla="*/ 163 h 35"/>
                <a:gd name="T8" fmla="*/ 0 w 33"/>
                <a:gd name="T9" fmla="*/ 0 h 35"/>
                <a:gd name="T10" fmla="*/ 68 w 33"/>
                <a:gd name="T11" fmla="*/ 163 h 35"/>
                <a:gd name="T12" fmla="*/ 129 w 33"/>
                <a:gd name="T13" fmla="*/ 367 h 35"/>
                <a:gd name="T14" fmla="*/ 183 w 33"/>
                <a:gd name="T15" fmla="*/ 616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round/>
              <a:headEnd/>
              <a:tailEnd/>
            </a:ln>
          </p:spPr>
          <p:txBody>
            <a:bodyPr/>
            <a:lstStyle/>
            <a:p>
              <a:endParaRPr lang="en-US"/>
            </a:p>
          </p:txBody>
        </p:sp>
        <p:sp>
          <p:nvSpPr>
            <p:cNvPr id="15413" name="Freeform 53"/>
            <p:cNvSpPr>
              <a:spLocks/>
            </p:cNvSpPr>
            <p:nvPr/>
          </p:nvSpPr>
          <p:spPr bwMode="auto">
            <a:xfrm>
              <a:off x="5164" y="2864"/>
              <a:ext cx="4" cy="6"/>
            </a:xfrm>
            <a:custGeom>
              <a:avLst/>
              <a:gdLst>
                <a:gd name="T0" fmla="*/ 2 w 5"/>
                <a:gd name="T1" fmla="*/ 2 h 5"/>
                <a:gd name="T2" fmla="*/ 2 w 5"/>
                <a:gd name="T3" fmla="*/ 72 h 5"/>
                <a:gd name="T4" fmla="*/ 0 w 5"/>
                <a:gd name="T5" fmla="*/ 0 h 5"/>
                <a:gd name="T6" fmla="*/ 2 w 5"/>
                <a:gd name="T7" fmla="*/ 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2"/>
                  </a:moveTo>
                  <a:lnTo>
                    <a:pt x="3" y="5"/>
                  </a:lnTo>
                  <a:lnTo>
                    <a:pt x="0" y="0"/>
                  </a:lnTo>
                  <a:lnTo>
                    <a:pt x="5" y="2"/>
                  </a:lnTo>
                  <a:close/>
                </a:path>
              </a:pathLst>
            </a:custGeom>
            <a:solidFill>
              <a:srgbClr val="E1E1E1"/>
            </a:solidFill>
            <a:ln w="3175">
              <a:solidFill>
                <a:srgbClr val="000000"/>
              </a:solidFill>
              <a:round/>
              <a:headEnd/>
              <a:tailEnd/>
            </a:ln>
          </p:spPr>
          <p:txBody>
            <a:bodyPr/>
            <a:lstStyle/>
            <a:p>
              <a:endParaRPr lang="en-US"/>
            </a:p>
          </p:txBody>
        </p:sp>
        <p:sp>
          <p:nvSpPr>
            <p:cNvPr id="15414" name="Freeform 54"/>
            <p:cNvSpPr>
              <a:spLocks/>
            </p:cNvSpPr>
            <p:nvPr/>
          </p:nvSpPr>
          <p:spPr bwMode="auto">
            <a:xfrm>
              <a:off x="5058" y="2310"/>
              <a:ext cx="2" cy="4"/>
            </a:xfrm>
            <a:custGeom>
              <a:avLst/>
              <a:gdLst>
                <a:gd name="T0" fmla="*/ 2 w 2"/>
                <a:gd name="T1" fmla="*/ 0 h 3"/>
                <a:gd name="T2" fmla="*/ 0 w 2"/>
                <a:gd name="T3" fmla="*/ 0 h 3"/>
                <a:gd name="T4" fmla="*/ 0 w 2"/>
                <a:gd name="T5" fmla="*/ 207 h 3"/>
                <a:gd name="T6" fmla="*/ 0 w 2"/>
                <a:gd name="T7" fmla="*/ 207 h 3"/>
                <a:gd name="T8" fmla="*/ 2 w 2"/>
                <a:gd name="T9" fmla="*/ 207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15" name="Freeform 55"/>
            <p:cNvSpPr>
              <a:spLocks/>
            </p:cNvSpPr>
            <p:nvPr/>
          </p:nvSpPr>
          <p:spPr bwMode="auto">
            <a:xfrm>
              <a:off x="5055" y="2314"/>
              <a:ext cx="3" cy="5"/>
            </a:xfrm>
            <a:custGeom>
              <a:avLst/>
              <a:gdLst>
                <a:gd name="T0" fmla="*/ 0 w 3"/>
                <a:gd name="T1" fmla="*/ 0 h 4"/>
                <a:gd name="T2" fmla="*/ 0 w 3"/>
                <a:gd name="T3" fmla="*/ 64 h 4"/>
                <a:gd name="T4" fmla="*/ 0 w 3"/>
                <a:gd name="T5" fmla="*/ 99 h 4"/>
                <a:gd name="T6" fmla="*/ 3 w 3"/>
                <a:gd name="T7" fmla="*/ 64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0" y="2"/>
                  </a:lnTo>
                  <a:lnTo>
                    <a:pt x="0" y="4"/>
                  </a:lnTo>
                  <a:lnTo>
                    <a:pt x="3" y="2"/>
                  </a:lnTo>
                  <a:lnTo>
                    <a:pt x="0" y="0"/>
                  </a:lnTo>
                  <a:close/>
                </a:path>
              </a:pathLst>
            </a:custGeom>
            <a:solidFill>
              <a:srgbClr val="E1E1E1"/>
            </a:solidFill>
            <a:ln w="3175">
              <a:solidFill>
                <a:srgbClr val="000000"/>
              </a:solidFill>
              <a:round/>
              <a:headEnd/>
              <a:tailEnd/>
            </a:ln>
          </p:spPr>
          <p:txBody>
            <a:bodyPr/>
            <a:lstStyle/>
            <a:p>
              <a:endParaRPr lang="en-US"/>
            </a:p>
          </p:txBody>
        </p:sp>
        <p:sp>
          <p:nvSpPr>
            <p:cNvPr id="15416" name="Freeform 56"/>
            <p:cNvSpPr>
              <a:spLocks/>
            </p:cNvSpPr>
            <p:nvPr/>
          </p:nvSpPr>
          <p:spPr bwMode="auto">
            <a:xfrm>
              <a:off x="5049" y="2334"/>
              <a:ext cx="4" cy="4"/>
            </a:xfrm>
            <a:custGeom>
              <a:avLst/>
              <a:gdLst>
                <a:gd name="T0" fmla="*/ 0 w 2"/>
                <a:gd name="T1" fmla="*/ 207 h 3"/>
                <a:gd name="T2" fmla="*/ 0 w 2"/>
                <a:gd name="T3" fmla="*/ 0 h 3"/>
                <a:gd name="T4" fmla="*/ 0 w 2"/>
                <a:gd name="T5" fmla="*/ 0 h 3"/>
                <a:gd name="T6" fmla="*/ 65536 w 2"/>
                <a:gd name="T7" fmla="*/ 0 h 3"/>
                <a:gd name="T8" fmla="*/ 0 w 2"/>
                <a:gd name="T9" fmla="*/ 20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0" y="3"/>
                  </a:lnTo>
                  <a:close/>
                </a:path>
              </a:pathLst>
            </a:custGeom>
            <a:solidFill>
              <a:srgbClr val="E1E1E1"/>
            </a:solidFill>
            <a:ln w="3175">
              <a:solidFill>
                <a:srgbClr val="000000"/>
              </a:solidFill>
              <a:round/>
              <a:headEnd/>
              <a:tailEnd/>
            </a:ln>
          </p:spPr>
          <p:txBody>
            <a:bodyPr/>
            <a:lstStyle/>
            <a:p>
              <a:endParaRPr lang="en-US"/>
            </a:p>
          </p:txBody>
        </p:sp>
        <p:sp>
          <p:nvSpPr>
            <p:cNvPr id="15417" name="Freeform 57"/>
            <p:cNvSpPr>
              <a:spLocks/>
            </p:cNvSpPr>
            <p:nvPr/>
          </p:nvSpPr>
          <p:spPr bwMode="auto">
            <a:xfrm>
              <a:off x="5047" y="2247"/>
              <a:ext cx="0" cy="4"/>
            </a:xfrm>
            <a:custGeom>
              <a:avLst/>
              <a:gdLst>
                <a:gd name="T0" fmla="*/ 0 h 3"/>
                <a:gd name="T1" fmla="*/ 207 h 3"/>
                <a:gd name="T2" fmla="*/ 0 h 3"/>
                <a:gd name="T3" fmla="*/ 0 h 3"/>
                <a:gd name="T4" fmla="*/ 0 60000 65536"/>
                <a:gd name="T5" fmla="*/ 0 60000 65536"/>
                <a:gd name="T6" fmla="*/ 0 60000 65536"/>
                <a:gd name="T7" fmla="*/ 0 60000 65536"/>
                <a:gd name="T8" fmla="*/ 0 h 3"/>
                <a:gd name="T9" fmla="*/ 3 h 3"/>
              </a:gdLst>
              <a:ahLst/>
              <a:cxnLst>
                <a:cxn ang="T4">
                  <a:pos x="0" y="T0"/>
                </a:cxn>
                <a:cxn ang="T5">
                  <a:pos x="0" y="T1"/>
                </a:cxn>
                <a:cxn ang="T6">
                  <a:pos x="0" y="T2"/>
                </a:cxn>
                <a:cxn ang="T7">
                  <a:pos x="0" y="T3"/>
                </a:cxn>
              </a:cxnLst>
              <a:rect l="0" t="T8" r="0" b="T9"/>
              <a:pathLst>
                <a:path h="3">
                  <a:moveTo>
                    <a:pt x="0" y="0"/>
                  </a:move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15418" name="Rectangle 58"/>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419" name="Freeform 59"/>
            <p:cNvSpPr>
              <a:spLocks/>
            </p:cNvSpPr>
            <p:nvPr/>
          </p:nvSpPr>
          <p:spPr bwMode="auto">
            <a:xfrm>
              <a:off x="5049" y="2285"/>
              <a:ext cx="4" cy="2"/>
            </a:xfrm>
            <a:custGeom>
              <a:avLst/>
              <a:gdLst>
                <a:gd name="T0" fmla="*/ 65536 w 2"/>
                <a:gd name="T1" fmla="*/ 0 h 2"/>
                <a:gd name="T2" fmla="*/ 0 w 2"/>
                <a:gd name="T3" fmla="*/ 2 h 2"/>
                <a:gd name="T4" fmla="*/ 0 w 2"/>
                <a:gd name="T5" fmla="*/ 0 h 2"/>
                <a:gd name="T6" fmla="*/ 6553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20" name="Freeform 60"/>
            <p:cNvSpPr>
              <a:spLocks/>
            </p:cNvSpPr>
            <p:nvPr/>
          </p:nvSpPr>
          <p:spPr bwMode="auto">
            <a:xfrm>
              <a:off x="4024" y="2059"/>
              <a:ext cx="89" cy="129"/>
            </a:xfrm>
            <a:custGeom>
              <a:avLst/>
              <a:gdLst>
                <a:gd name="T0" fmla="*/ 207 w 78"/>
                <a:gd name="T1" fmla="*/ 2138 h 104"/>
                <a:gd name="T2" fmla="*/ 207 w 78"/>
                <a:gd name="T3" fmla="*/ 2213 h 104"/>
                <a:gd name="T4" fmla="*/ 167 w 78"/>
                <a:gd name="T5" fmla="*/ 2105 h 104"/>
                <a:gd name="T6" fmla="*/ 167 w 78"/>
                <a:gd name="T7" fmla="*/ 2105 h 104"/>
                <a:gd name="T8" fmla="*/ 140 w 78"/>
                <a:gd name="T9" fmla="*/ 1786 h 104"/>
                <a:gd name="T10" fmla="*/ 113 w 78"/>
                <a:gd name="T11" fmla="*/ 1440 h 104"/>
                <a:gd name="T12" fmla="*/ 99 w 78"/>
                <a:gd name="T13" fmla="*/ 1176 h 104"/>
                <a:gd name="T14" fmla="*/ 2 w 78"/>
                <a:gd name="T15" fmla="*/ 883 h 104"/>
                <a:gd name="T16" fmla="*/ 49 w 78"/>
                <a:gd name="T17" fmla="*/ 712 h 104"/>
                <a:gd name="T18" fmla="*/ 87 w 78"/>
                <a:gd name="T19" fmla="*/ 670 h 104"/>
                <a:gd name="T20" fmla="*/ 0 w 78"/>
                <a:gd name="T21" fmla="*/ 351 h 104"/>
                <a:gd name="T22" fmla="*/ 0 w 78"/>
                <a:gd name="T23" fmla="*/ 0 h 104"/>
                <a:gd name="T24" fmla="*/ 87 w 78"/>
                <a:gd name="T25" fmla="*/ 119 h 104"/>
                <a:gd name="T26" fmla="*/ 113 w 78"/>
                <a:gd name="T27" fmla="*/ 319 h 104"/>
                <a:gd name="T28" fmla="*/ 140 w 78"/>
                <a:gd name="T29" fmla="*/ 228 h 104"/>
                <a:gd name="T30" fmla="*/ 207 w 78"/>
                <a:gd name="T31" fmla="*/ 609 h 104"/>
                <a:gd name="T32" fmla="*/ 307 w 78"/>
                <a:gd name="T33" fmla="*/ 609 h 104"/>
                <a:gd name="T34" fmla="*/ 423 w 78"/>
                <a:gd name="T35" fmla="*/ 670 h 104"/>
                <a:gd name="T36" fmla="*/ 482 w 78"/>
                <a:gd name="T37" fmla="*/ 834 h 104"/>
                <a:gd name="T38" fmla="*/ 482 w 78"/>
                <a:gd name="T39" fmla="*/ 1031 h 104"/>
                <a:gd name="T40" fmla="*/ 394 w 78"/>
                <a:gd name="T41" fmla="*/ 1176 h 104"/>
                <a:gd name="T42" fmla="*/ 412 w 78"/>
                <a:gd name="T43" fmla="*/ 1555 h 104"/>
                <a:gd name="T44" fmla="*/ 423 w 78"/>
                <a:gd name="T45" fmla="*/ 1613 h 104"/>
                <a:gd name="T46" fmla="*/ 482 w 78"/>
                <a:gd name="T47" fmla="*/ 1331 h 104"/>
                <a:gd name="T48" fmla="*/ 526 w 78"/>
                <a:gd name="T49" fmla="*/ 1709 h 104"/>
                <a:gd name="T50" fmla="*/ 565 w 78"/>
                <a:gd name="T51" fmla="*/ 2105 h 104"/>
                <a:gd name="T52" fmla="*/ 565 w 78"/>
                <a:gd name="T53" fmla="*/ 2393 h 104"/>
                <a:gd name="T54" fmla="*/ 550 w 78"/>
                <a:gd name="T55" fmla="*/ 2447 h 104"/>
                <a:gd name="T56" fmla="*/ 565 w 78"/>
                <a:gd name="T57" fmla="*/ 2630 h 104"/>
                <a:gd name="T58" fmla="*/ 495 w 78"/>
                <a:gd name="T59" fmla="*/ 2138 h 104"/>
                <a:gd name="T60" fmla="*/ 423 w 78"/>
                <a:gd name="T61" fmla="*/ 1709 h 104"/>
                <a:gd name="T62" fmla="*/ 354 w 78"/>
                <a:gd name="T63" fmla="*/ 1709 h 104"/>
                <a:gd name="T64" fmla="*/ 307 w 78"/>
                <a:gd name="T65" fmla="*/ 1440 h 104"/>
                <a:gd name="T66" fmla="*/ 207 w 78"/>
                <a:gd name="T67" fmla="*/ 1176 h 104"/>
                <a:gd name="T68" fmla="*/ 167 w 78"/>
                <a:gd name="T69" fmla="*/ 1176 h 104"/>
                <a:gd name="T70" fmla="*/ 285 w 78"/>
                <a:gd name="T71" fmla="*/ 1500 h 104"/>
                <a:gd name="T72" fmla="*/ 324 w 78"/>
                <a:gd name="T73" fmla="*/ 1709 h 104"/>
                <a:gd name="T74" fmla="*/ 345 w 78"/>
                <a:gd name="T75" fmla="*/ 1861 h 104"/>
                <a:gd name="T76" fmla="*/ 307 w 78"/>
                <a:gd name="T77" fmla="*/ 2213 h 104"/>
                <a:gd name="T78" fmla="*/ 285 w 78"/>
                <a:gd name="T79" fmla="*/ 2031 h 104"/>
                <a:gd name="T80" fmla="*/ 250 w 78"/>
                <a:gd name="T81" fmla="*/ 2105 h 104"/>
                <a:gd name="T82" fmla="*/ 238 w 78"/>
                <a:gd name="T83" fmla="*/ 2138 h 104"/>
                <a:gd name="T84" fmla="*/ 207 w 78"/>
                <a:gd name="T85" fmla="*/ 2138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
                <a:gd name="T130" fmla="*/ 0 h 104"/>
                <a:gd name="T131" fmla="*/ 78 w 78"/>
                <a:gd name="T132" fmla="*/ 104 h 1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round/>
              <a:headEnd/>
              <a:tailEnd/>
            </a:ln>
          </p:spPr>
          <p:txBody>
            <a:bodyPr/>
            <a:lstStyle/>
            <a:p>
              <a:endParaRPr lang="en-US"/>
            </a:p>
          </p:txBody>
        </p:sp>
        <p:sp>
          <p:nvSpPr>
            <p:cNvPr id="15421" name="Freeform 61"/>
            <p:cNvSpPr>
              <a:spLocks/>
            </p:cNvSpPr>
            <p:nvPr/>
          </p:nvSpPr>
          <p:spPr bwMode="auto">
            <a:xfrm>
              <a:off x="4031" y="2025"/>
              <a:ext cx="54" cy="32"/>
            </a:xfrm>
            <a:custGeom>
              <a:avLst/>
              <a:gdLst>
                <a:gd name="T0" fmla="*/ 141 w 49"/>
                <a:gd name="T1" fmla="*/ 2 h 26"/>
                <a:gd name="T2" fmla="*/ 45 w 49"/>
                <a:gd name="T3" fmla="*/ 0 h 26"/>
                <a:gd name="T4" fmla="*/ 0 w 49"/>
                <a:gd name="T5" fmla="*/ 372 h 26"/>
                <a:gd name="T6" fmla="*/ 2 w 49"/>
                <a:gd name="T7" fmla="*/ 510 h 26"/>
                <a:gd name="T8" fmla="*/ 99 w 49"/>
                <a:gd name="T9" fmla="*/ 588 h 26"/>
                <a:gd name="T10" fmla="*/ 160 w 49"/>
                <a:gd name="T11" fmla="*/ 510 h 26"/>
                <a:gd name="T12" fmla="*/ 212 w 49"/>
                <a:gd name="T13" fmla="*/ 510 h 26"/>
                <a:gd name="T14" fmla="*/ 201 w 49"/>
                <a:gd name="T15" fmla="*/ 315 h 26"/>
                <a:gd name="T16" fmla="*/ 179 w 49"/>
                <a:gd name="T17" fmla="*/ 208 h 26"/>
                <a:gd name="T18" fmla="*/ 141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6"/>
                <a:gd name="T32" fmla="*/ 49 w 4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round/>
              <a:headEnd/>
              <a:tailEnd/>
            </a:ln>
          </p:spPr>
          <p:txBody>
            <a:bodyPr/>
            <a:lstStyle/>
            <a:p>
              <a:endParaRPr lang="en-US"/>
            </a:p>
          </p:txBody>
        </p:sp>
        <p:sp>
          <p:nvSpPr>
            <p:cNvPr id="15422" name="Freeform 62" descr="Large checker board"/>
            <p:cNvSpPr>
              <a:spLocks/>
            </p:cNvSpPr>
            <p:nvPr/>
          </p:nvSpPr>
          <p:spPr bwMode="auto">
            <a:xfrm>
              <a:off x="4306" y="2323"/>
              <a:ext cx="88" cy="93"/>
            </a:xfrm>
            <a:custGeom>
              <a:avLst/>
              <a:gdLst>
                <a:gd name="T0" fmla="*/ 252 w 80"/>
                <a:gd name="T1" fmla="*/ 1421 h 75"/>
                <a:gd name="T2" fmla="*/ 262 w 80"/>
                <a:gd name="T3" fmla="*/ 1786 h 75"/>
                <a:gd name="T4" fmla="*/ 216 w 80"/>
                <a:gd name="T5" fmla="*/ 1706 h 75"/>
                <a:gd name="T6" fmla="*/ 196 w 80"/>
                <a:gd name="T7" fmla="*/ 1786 h 75"/>
                <a:gd name="T8" fmla="*/ 156 w 80"/>
                <a:gd name="T9" fmla="*/ 1882 h 75"/>
                <a:gd name="T10" fmla="*/ 117 w 80"/>
                <a:gd name="T11" fmla="*/ 1882 h 75"/>
                <a:gd name="T12" fmla="*/ 94 w 80"/>
                <a:gd name="T13" fmla="*/ 1786 h 75"/>
                <a:gd name="T14" fmla="*/ 85 w 80"/>
                <a:gd name="T15" fmla="*/ 1610 h 75"/>
                <a:gd name="T16" fmla="*/ 69 w 80"/>
                <a:gd name="T17" fmla="*/ 1706 h 75"/>
                <a:gd name="T18" fmla="*/ 57 w 80"/>
                <a:gd name="T19" fmla="*/ 1421 h 75"/>
                <a:gd name="T20" fmla="*/ 43 w 80"/>
                <a:gd name="T21" fmla="*/ 1366 h 75"/>
                <a:gd name="T22" fmla="*/ 4 w 80"/>
                <a:gd name="T23" fmla="*/ 1012 h 75"/>
                <a:gd name="T24" fmla="*/ 0 w 80"/>
                <a:gd name="T25" fmla="*/ 658 h 75"/>
                <a:gd name="T26" fmla="*/ 35 w 80"/>
                <a:gd name="T27" fmla="*/ 181 h 75"/>
                <a:gd name="T28" fmla="*/ 111 w 80"/>
                <a:gd name="T29" fmla="*/ 181 h 75"/>
                <a:gd name="T30" fmla="*/ 177 w 80"/>
                <a:gd name="T31" fmla="*/ 181 h 75"/>
                <a:gd name="T32" fmla="*/ 237 w 80"/>
                <a:gd name="T33" fmla="*/ 345 h 75"/>
                <a:gd name="T34" fmla="*/ 237 w 80"/>
                <a:gd name="T35" fmla="*/ 224 h 75"/>
                <a:gd name="T36" fmla="*/ 254 w 80"/>
                <a:gd name="T37" fmla="*/ 95 h 75"/>
                <a:gd name="T38" fmla="*/ 287 w 80"/>
                <a:gd name="T39" fmla="*/ 181 h 75"/>
                <a:gd name="T40" fmla="*/ 323 w 80"/>
                <a:gd name="T41" fmla="*/ 0 h 75"/>
                <a:gd name="T42" fmla="*/ 337 w 80"/>
                <a:gd name="T43" fmla="*/ 399 h 75"/>
                <a:gd name="T44" fmla="*/ 337 w 80"/>
                <a:gd name="T45" fmla="*/ 755 h 75"/>
                <a:gd name="T46" fmla="*/ 337 w 80"/>
                <a:gd name="T47" fmla="*/ 1146 h 75"/>
                <a:gd name="T48" fmla="*/ 278 w 80"/>
                <a:gd name="T49" fmla="*/ 1298 h 75"/>
                <a:gd name="T50" fmla="*/ 252 w 80"/>
                <a:gd name="T51" fmla="*/ 1421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
                <a:gd name="T79" fmla="*/ 0 h 75"/>
                <a:gd name="T80" fmla="*/ 80 w 8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15423" name="Freeform 63"/>
            <p:cNvSpPr>
              <a:spLocks/>
            </p:cNvSpPr>
            <p:nvPr/>
          </p:nvSpPr>
          <p:spPr bwMode="auto">
            <a:xfrm>
              <a:off x="5046" y="2349"/>
              <a:ext cx="3" cy="7"/>
            </a:xfrm>
            <a:custGeom>
              <a:avLst/>
              <a:gdLst>
                <a:gd name="T0" fmla="*/ 0 w 5"/>
                <a:gd name="T1" fmla="*/ 809 h 5"/>
                <a:gd name="T2" fmla="*/ 0 w 5"/>
                <a:gd name="T3" fmla="*/ 308 h 5"/>
                <a:gd name="T4" fmla="*/ 1 w 5"/>
                <a:gd name="T5" fmla="*/ 0 h 5"/>
                <a:gd name="T6" fmla="*/ 1 w 5"/>
                <a:gd name="T7" fmla="*/ 0 h 5"/>
                <a:gd name="T8" fmla="*/ 0 w 5"/>
                <a:gd name="T9" fmla="*/ 809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5"/>
                  </a:moveTo>
                  <a:lnTo>
                    <a:pt x="0" y="2"/>
                  </a:lnTo>
                  <a:lnTo>
                    <a:pt x="2" y="0"/>
                  </a:lnTo>
                  <a:lnTo>
                    <a:pt x="5" y="0"/>
                  </a:lnTo>
                  <a:lnTo>
                    <a:pt x="0" y="5"/>
                  </a:lnTo>
                  <a:close/>
                </a:path>
              </a:pathLst>
            </a:custGeom>
            <a:solidFill>
              <a:srgbClr val="E1E1E1"/>
            </a:solidFill>
            <a:ln w="3175">
              <a:solidFill>
                <a:srgbClr val="000000"/>
              </a:solidFill>
              <a:round/>
              <a:headEnd/>
              <a:tailEnd/>
            </a:ln>
          </p:spPr>
          <p:txBody>
            <a:bodyPr/>
            <a:lstStyle/>
            <a:p>
              <a:endParaRPr lang="en-US"/>
            </a:p>
          </p:txBody>
        </p:sp>
        <p:sp>
          <p:nvSpPr>
            <p:cNvPr id="15424" name="Freeform 64"/>
            <p:cNvSpPr>
              <a:spLocks/>
            </p:cNvSpPr>
            <p:nvPr/>
          </p:nvSpPr>
          <p:spPr bwMode="auto">
            <a:xfrm>
              <a:off x="4479" y="2153"/>
              <a:ext cx="3" cy="5"/>
            </a:xfrm>
            <a:custGeom>
              <a:avLst/>
              <a:gdLst>
                <a:gd name="T0" fmla="*/ 716 w 2"/>
                <a:gd name="T1" fmla="*/ 0 h 4"/>
                <a:gd name="T2" fmla="*/ 0 w 2"/>
                <a:gd name="T3" fmla="*/ 99 h 4"/>
                <a:gd name="T4" fmla="*/ 0 w 2"/>
                <a:gd name="T5" fmla="*/ 64 h 4"/>
                <a:gd name="T6" fmla="*/ 716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0" y="4"/>
                  </a:lnTo>
                  <a:lnTo>
                    <a:pt x="0" y="2"/>
                  </a:lnTo>
                  <a:lnTo>
                    <a:pt x="2" y="0"/>
                  </a:lnTo>
                  <a:close/>
                </a:path>
              </a:pathLst>
            </a:custGeom>
            <a:solidFill>
              <a:srgbClr val="C0C0C0"/>
            </a:solidFill>
            <a:ln w="3175">
              <a:solidFill>
                <a:srgbClr val="000000"/>
              </a:solidFill>
              <a:round/>
              <a:headEnd/>
              <a:tailEnd/>
            </a:ln>
          </p:spPr>
          <p:txBody>
            <a:bodyPr/>
            <a:lstStyle/>
            <a:p>
              <a:endParaRPr lang="en-US"/>
            </a:p>
          </p:txBody>
        </p:sp>
        <p:sp>
          <p:nvSpPr>
            <p:cNvPr id="15425" name="Freeform 65"/>
            <p:cNvSpPr>
              <a:spLocks/>
            </p:cNvSpPr>
            <p:nvPr/>
          </p:nvSpPr>
          <p:spPr bwMode="auto">
            <a:xfrm>
              <a:off x="4246" y="2153"/>
              <a:ext cx="146" cy="188"/>
            </a:xfrm>
            <a:custGeom>
              <a:avLst/>
              <a:gdLst>
                <a:gd name="T0" fmla="*/ 372 w 131"/>
                <a:gd name="T1" fmla="*/ 1077 h 151"/>
                <a:gd name="T2" fmla="*/ 351 w 131"/>
                <a:gd name="T3" fmla="*/ 872 h 151"/>
                <a:gd name="T4" fmla="*/ 315 w 131"/>
                <a:gd name="T5" fmla="*/ 695 h 151"/>
                <a:gd name="T6" fmla="*/ 269 w 131"/>
                <a:gd name="T7" fmla="*/ 758 h 151"/>
                <a:gd name="T8" fmla="*/ 216 w 131"/>
                <a:gd name="T9" fmla="*/ 469 h 151"/>
                <a:gd name="T10" fmla="*/ 191 w 131"/>
                <a:gd name="T11" fmla="*/ 289 h 151"/>
                <a:gd name="T12" fmla="*/ 135 w 131"/>
                <a:gd name="T13" fmla="*/ 0 h 151"/>
                <a:gd name="T14" fmla="*/ 96 w 131"/>
                <a:gd name="T15" fmla="*/ 0 h 151"/>
                <a:gd name="T16" fmla="*/ 113 w 131"/>
                <a:gd name="T17" fmla="*/ 558 h 151"/>
                <a:gd name="T18" fmla="*/ 86 w 131"/>
                <a:gd name="T19" fmla="*/ 469 h 151"/>
                <a:gd name="T20" fmla="*/ 77 w 131"/>
                <a:gd name="T21" fmla="*/ 441 h 151"/>
                <a:gd name="T22" fmla="*/ 39 w 131"/>
                <a:gd name="T23" fmla="*/ 758 h 151"/>
                <a:gd name="T24" fmla="*/ 0 w 131"/>
                <a:gd name="T25" fmla="*/ 944 h 151"/>
                <a:gd name="T26" fmla="*/ 39 w 131"/>
                <a:gd name="T27" fmla="*/ 1077 h 151"/>
                <a:gd name="T28" fmla="*/ 39 w 131"/>
                <a:gd name="T29" fmla="*/ 1321 h 151"/>
                <a:gd name="T30" fmla="*/ 96 w 131"/>
                <a:gd name="T31" fmla="*/ 1321 h 151"/>
                <a:gd name="T32" fmla="*/ 113 w 131"/>
                <a:gd name="T33" fmla="*/ 1821 h 151"/>
                <a:gd name="T34" fmla="*/ 113 w 131"/>
                <a:gd name="T35" fmla="*/ 2313 h 151"/>
                <a:gd name="T36" fmla="*/ 184 w 131"/>
                <a:gd name="T37" fmla="*/ 2001 h 151"/>
                <a:gd name="T38" fmla="*/ 228 w 131"/>
                <a:gd name="T39" fmla="*/ 2095 h 151"/>
                <a:gd name="T40" fmla="*/ 269 w 131"/>
                <a:gd name="T41" fmla="*/ 2001 h 151"/>
                <a:gd name="T42" fmla="*/ 315 w 131"/>
                <a:gd name="T43" fmla="*/ 1858 h 151"/>
                <a:gd name="T44" fmla="*/ 397 w 131"/>
                <a:gd name="T45" fmla="*/ 2313 h 151"/>
                <a:gd name="T46" fmla="*/ 410 w 131"/>
                <a:gd name="T47" fmla="*/ 2637 h 151"/>
                <a:gd name="T48" fmla="*/ 490 w 131"/>
                <a:gd name="T49" fmla="*/ 3175 h 151"/>
                <a:gd name="T50" fmla="*/ 509 w 131"/>
                <a:gd name="T51" fmla="*/ 3586 h 151"/>
                <a:gd name="T52" fmla="*/ 485 w 131"/>
                <a:gd name="T53" fmla="*/ 3861 h 151"/>
                <a:gd name="T54" fmla="*/ 549 w 131"/>
                <a:gd name="T55" fmla="*/ 4043 h 151"/>
                <a:gd name="T56" fmla="*/ 549 w 131"/>
                <a:gd name="T57" fmla="*/ 3921 h 151"/>
                <a:gd name="T58" fmla="*/ 580 w 131"/>
                <a:gd name="T59" fmla="*/ 3787 h 151"/>
                <a:gd name="T60" fmla="*/ 612 w 131"/>
                <a:gd name="T61" fmla="*/ 3861 h 151"/>
                <a:gd name="T62" fmla="*/ 670 w 131"/>
                <a:gd name="T63" fmla="*/ 3677 h 151"/>
                <a:gd name="T64" fmla="*/ 650 w 131"/>
                <a:gd name="T65" fmla="*/ 3258 h 151"/>
                <a:gd name="T66" fmla="*/ 641 w 131"/>
                <a:gd name="T67" fmla="*/ 3175 h 151"/>
                <a:gd name="T68" fmla="*/ 641 w 131"/>
                <a:gd name="T69" fmla="*/ 3042 h 151"/>
                <a:gd name="T70" fmla="*/ 571 w 131"/>
                <a:gd name="T71" fmla="*/ 2708 h 151"/>
                <a:gd name="T72" fmla="*/ 536 w 131"/>
                <a:gd name="T73" fmla="*/ 2381 h 151"/>
                <a:gd name="T74" fmla="*/ 470 w 131"/>
                <a:gd name="T75" fmla="*/ 2095 h 151"/>
                <a:gd name="T76" fmla="*/ 436 w 131"/>
                <a:gd name="T77" fmla="*/ 1763 h 151"/>
                <a:gd name="T78" fmla="*/ 319 w 131"/>
                <a:gd name="T79" fmla="*/ 1403 h 151"/>
                <a:gd name="T80" fmla="*/ 348 w 131"/>
                <a:gd name="T81" fmla="*/ 1266 h 151"/>
                <a:gd name="T82" fmla="*/ 390 w 131"/>
                <a:gd name="T83" fmla="*/ 1175 h 151"/>
                <a:gd name="T84" fmla="*/ 372 w 131"/>
                <a:gd name="T85" fmla="*/ 1077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51"/>
                <a:gd name="T131" fmla="*/ 131 w 131"/>
                <a:gd name="T132" fmla="*/ 151 h 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round/>
              <a:headEnd/>
              <a:tailEnd/>
            </a:ln>
          </p:spPr>
          <p:txBody>
            <a:bodyPr/>
            <a:lstStyle/>
            <a:p>
              <a:endParaRPr lang="en-US"/>
            </a:p>
          </p:txBody>
        </p:sp>
        <p:sp>
          <p:nvSpPr>
            <p:cNvPr id="15426" name="Freeform 66" descr="Large checker board"/>
            <p:cNvSpPr>
              <a:spLocks/>
            </p:cNvSpPr>
            <p:nvPr/>
          </p:nvSpPr>
          <p:spPr bwMode="auto">
            <a:xfrm>
              <a:off x="4108" y="2015"/>
              <a:ext cx="155" cy="407"/>
            </a:xfrm>
            <a:custGeom>
              <a:avLst/>
              <a:gdLst>
                <a:gd name="T0" fmla="*/ 418 w 138"/>
                <a:gd name="T1" fmla="*/ 2014 h 329"/>
                <a:gd name="T2" fmla="*/ 418 w 138"/>
                <a:gd name="T3" fmla="*/ 1666 h 329"/>
                <a:gd name="T4" fmla="*/ 469 w 138"/>
                <a:gd name="T5" fmla="*/ 1148 h 329"/>
                <a:gd name="T6" fmla="*/ 453 w 138"/>
                <a:gd name="T7" fmla="*/ 485 h 329"/>
                <a:gd name="T8" fmla="*/ 327 w 138"/>
                <a:gd name="T9" fmla="*/ 0 h 329"/>
                <a:gd name="T10" fmla="*/ 320 w 138"/>
                <a:gd name="T11" fmla="*/ 413 h 329"/>
                <a:gd name="T12" fmla="*/ 320 w 138"/>
                <a:gd name="T13" fmla="*/ 632 h 329"/>
                <a:gd name="T14" fmla="*/ 170 w 138"/>
                <a:gd name="T15" fmla="*/ 998 h 329"/>
                <a:gd name="T16" fmla="*/ 157 w 138"/>
                <a:gd name="T17" fmla="*/ 1519 h 329"/>
                <a:gd name="T18" fmla="*/ 69 w 138"/>
                <a:gd name="T19" fmla="*/ 2014 h 329"/>
                <a:gd name="T20" fmla="*/ 54 w 138"/>
                <a:gd name="T21" fmla="*/ 2892 h 329"/>
                <a:gd name="T22" fmla="*/ 3 w 138"/>
                <a:gd name="T23" fmla="*/ 3155 h 329"/>
                <a:gd name="T24" fmla="*/ 54 w 138"/>
                <a:gd name="T25" fmla="*/ 3627 h 329"/>
                <a:gd name="T26" fmla="*/ 88 w 138"/>
                <a:gd name="T27" fmla="*/ 3578 h 329"/>
                <a:gd name="T28" fmla="*/ 111 w 138"/>
                <a:gd name="T29" fmla="*/ 3800 h 329"/>
                <a:gd name="T30" fmla="*/ 179 w 138"/>
                <a:gd name="T31" fmla="*/ 4001 h 329"/>
                <a:gd name="T32" fmla="*/ 179 w 138"/>
                <a:gd name="T33" fmla="*/ 4215 h 329"/>
                <a:gd name="T34" fmla="*/ 222 w 138"/>
                <a:gd name="T35" fmla="*/ 4378 h 329"/>
                <a:gd name="T36" fmla="*/ 249 w 138"/>
                <a:gd name="T37" fmla="*/ 5136 h 329"/>
                <a:gd name="T38" fmla="*/ 288 w 138"/>
                <a:gd name="T39" fmla="*/ 5244 h 329"/>
                <a:gd name="T40" fmla="*/ 320 w 138"/>
                <a:gd name="T41" fmla="*/ 5620 h 329"/>
                <a:gd name="T42" fmla="*/ 359 w 138"/>
                <a:gd name="T43" fmla="*/ 5475 h 329"/>
                <a:gd name="T44" fmla="*/ 408 w 138"/>
                <a:gd name="T45" fmla="*/ 5349 h 329"/>
                <a:gd name="T46" fmla="*/ 453 w 138"/>
                <a:gd name="T47" fmla="*/ 5305 h 329"/>
                <a:gd name="T48" fmla="*/ 500 w 138"/>
                <a:gd name="T49" fmla="*/ 5136 h 329"/>
                <a:gd name="T50" fmla="*/ 584 w 138"/>
                <a:gd name="T51" fmla="*/ 5886 h 329"/>
                <a:gd name="T52" fmla="*/ 621 w 138"/>
                <a:gd name="T53" fmla="*/ 6382 h 329"/>
                <a:gd name="T54" fmla="*/ 685 w 138"/>
                <a:gd name="T55" fmla="*/ 7041 h 329"/>
                <a:gd name="T56" fmla="*/ 695 w 138"/>
                <a:gd name="T57" fmla="*/ 7707 h 329"/>
                <a:gd name="T58" fmla="*/ 699 w 138"/>
                <a:gd name="T59" fmla="*/ 7964 h 329"/>
                <a:gd name="T60" fmla="*/ 778 w 138"/>
                <a:gd name="T61" fmla="*/ 7366 h 329"/>
                <a:gd name="T62" fmla="*/ 721 w 138"/>
                <a:gd name="T63" fmla="*/ 6563 h 329"/>
                <a:gd name="T64" fmla="*/ 621 w 138"/>
                <a:gd name="T65" fmla="*/ 6053 h 329"/>
                <a:gd name="T66" fmla="*/ 642 w 138"/>
                <a:gd name="T67" fmla="*/ 5620 h 329"/>
                <a:gd name="T68" fmla="*/ 642 w 138"/>
                <a:gd name="T69" fmla="*/ 5305 h 329"/>
                <a:gd name="T70" fmla="*/ 492 w 138"/>
                <a:gd name="T71" fmla="*/ 4378 h 329"/>
                <a:gd name="T72" fmla="*/ 550 w 138"/>
                <a:gd name="T73" fmla="*/ 3903 h 329"/>
                <a:gd name="T74" fmla="*/ 654 w 138"/>
                <a:gd name="T75" fmla="*/ 3627 h 329"/>
                <a:gd name="T76" fmla="*/ 747 w 138"/>
                <a:gd name="T77" fmla="*/ 3407 h 329"/>
                <a:gd name="T78" fmla="*/ 757 w 138"/>
                <a:gd name="T79" fmla="*/ 2984 h 329"/>
                <a:gd name="T80" fmla="*/ 654 w 138"/>
                <a:gd name="T81" fmla="*/ 2825 h 329"/>
                <a:gd name="T82" fmla="*/ 617 w 138"/>
                <a:gd name="T83" fmla="*/ 2430 h 329"/>
                <a:gd name="T84" fmla="*/ 527 w 138"/>
                <a:gd name="T85" fmla="*/ 2014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8"/>
                <a:gd name="T130" fmla="*/ 0 h 329"/>
                <a:gd name="T131" fmla="*/ 138 w 138"/>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27" name="Freeform 67" descr="Large checker board"/>
            <p:cNvSpPr>
              <a:spLocks/>
            </p:cNvSpPr>
            <p:nvPr/>
          </p:nvSpPr>
          <p:spPr bwMode="auto">
            <a:xfrm>
              <a:off x="4603" y="2235"/>
              <a:ext cx="85" cy="135"/>
            </a:xfrm>
            <a:custGeom>
              <a:avLst/>
              <a:gdLst>
                <a:gd name="T0" fmla="*/ 77 w 76"/>
                <a:gd name="T1" fmla="*/ 1674 h 109"/>
                <a:gd name="T2" fmla="*/ 77 w 76"/>
                <a:gd name="T3" fmla="*/ 1848 h 109"/>
                <a:gd name="T4" fmla="*/ 2 w 76"/>
                <a:gd name="T5" fmla="*/ 1364 h 109"/>
                <a:gd name="T6" fmla="*/ 0 w 76"/>
                <a:gd name="T7" fmla="*/ 1101 h 109"/>
                <a:gd name="T8" fmla="*/ 45 w 76"/>
                <a:gd name="T9" fmla="*/ 1101 h 109"/>
                <a:gd name="T10" fmla="*/ 36 w 76"/>
                <a:gd name="T11" fmla="*/ 651 h 109"/>
                <a:gd name="T12" fmla="*/ 29 w 76"/>
                <a:gd name="T13" fmla="*/ 224 h 109"/>
                <a:gd name="T14" fmla="*/ 36 w 76"/>
                <a:gd name="T15" fmla="*/ 0 h 109"/>
                <a:gd name="T16" fmla="*/ 150 w 76"/>
                <a:gd name="T17" fmla="*/ 95 h 109"/>
                <a:gd name="T18" fmla="*/ 168 w 76"/>
                <a:gd name="T19" fmla="*/ 224 h 109"/>
                <a:gd name="T20" fmla="*/ 188 w 76"/>
                <a:gd name="T21" fmla="*/ 564 h 109"/>
                <a:gd name="T22" fmla="*/ 202 w 76"/>
                <a:gd name="T23" fmla="*/ 829 h 109"/>
                <a:gd name="T24" fmla="*/ 179 w 76"/>
                <a:gd name="T25" fmla="*/ 1101 h 109"/>
                <a:gd name="T26" fmla="*/ 150 w 76"/>
                <a:gd name="T27" fmla="*/ 1273 h 109"/>
                <a:gd name="T28" fmla="*/ 150 w 76"/>
                <a:gd name="T29" fmla="*/ 1577 h 109"/>
                <a:gd name="T30" fmla="*/ 202 w 76"/>
                <a:gd name="T31" fmla="*/ 2070 h 109"/>
                <a:gd name="T32" fmla="*/ 226 w 76"/>
                <a:gd name="T33" fmla="*/ 2070 h 109"/>
                <a:gd name="T34" fmla="*/ 226 w 76"/>
                <a:gd name="T35" fmla="*/ 1982 h 109"/>
                <a:gd name="T36" fmla="*/ 282 w 76"/>
                <a:gd name="T37" fmla="*/ 1982 h 109"/>
                <a:gd name="T38" fmla="*/ 317 w 76"/>
                <a:gd name="T39" fmla="*/ 2161 h 109"/>
                <a:gd name="T40" fmla="*/ 328 w 76"/>
                <a:gd name="T41" fmla="*/ 2070 h 109"/>
                <a:gd name="T42" fmla="*/ 367 w 76"/>
                <a:gd name="T43" fmla="*/ 2212 h 109"/>
                <a:gd name="T44" fmla="*/ 348 w 76"/>
                <a:gd name="T45" fmla="*/ 2281 h 109"/>
                <a:gd name="T46" fmla="*/ 376 w 76"/>
                <a:gd name="T47" fmla="*/ 2455 h 109"/>
                <a:gd name="T48" fmla="*/ 410 w 76"/>
                <a:gd name="T49" fmla="*/ 2507 h 109"/>
                <a:gd name="T50" fmla="*/ 376 w 76"/>
                <a:gd name="T51" fmla="*/ 2695 h 109"/>
                <a:gd name="T52" fmla="*/ 376 w 76"/>
                <a:gd name="T53" fmla="*/ 2567 h 109"/>
                <a:gd name="T54" fmla="*/ 328 w 76"/>
                <a:gd name="T55" fmla="*/ 2455 h 109"/>
                <a:gd name="T56" fmla="*/ 286 w 76"/>
                <a:gd name="T57" fmla="*/ 2212 h 109"/>
                <a:gd name="T58" fmla="*/ 253 w 76"/>
                <a:gd name="T59" fmla="*/ 2161 h 109"/>
                <a:gd name="T60" fmla="*/ 264 w 76"/>
                <a:gd name="T61" fmla="*/ 2455 h 109"/>
                <a:gd name="T62" fmla="*/ 179 w 76"/>
                <a:gd name="T63" fmla="*/ 2092 h 109"/>
                <a:gd name="T64" fmla="*/ 121 w 76"/>
                <a:gd name="T65" fmla="*/ 2212 h 109"/>
                <a:gd name="T66" fmla="*/ 97 w 76"/>
                <a:gd name="T67" fmla="*/ 2161 h 109"/>
                <a:gd name="T68" fmla="*/ 97 w 76"/>
                <a:gd name="T69" fmla="*/ 1951 h 109"/>
                <a:gd name="T70" fmla="*/ 108 w 76"/>
                <a:gd name="T71" fmla="*/ 1757 h 109"/>
                <a:gd name="T72" fmla="*/ 77 w 76"/>
                <a:gd name="T73" fmla="*/ 1674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9"/>
                <a:gd name="T113" fmla="*/ 76 w 76"/>
                <a:gd name="T114" fmla="*/ 109 h 1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28" name="Freeform 68" descr="Large checker board"/>
            <p:cNvSpPr>
              <a:spLocks/>
            </p:cNvSpPr>
            <p:nvPr/>
          </p:nvSpPr>
          <p:spPr bwMode="auto">
            <a:xfrm>
              <a:off x="4660" y="2434"/>
              <a:ext cx="80" cy="91"/>
            </a:xfrm>
            <a:custGeom>
              <a:avLst/>
              <a:gdLst>
                <a:gd name="T0" fmla="*/ 217 w 73"/>
                <a:gd name="T1" fmla="*/ 1981 h 73"/>
                <a:gd name="T2" fmla="*/ 214 w 73"/>
                <a:gd name="T3" fmla="*/ 1791 h 73"/>
                <a:gd name="T4" fmla="*/ 204 w 73"/>
                <a:gd name="T5" fmla="*/ 1867 h 73"/>
                <a:gd name="T6" fmla="*/ 129 w 73"/>
                <a:gd name="T7" fmla="*/ 1521 h 73"/>
                <a:gd name="T8" fmla="*/ 137 w 73"/>
                <a:gd name="T9" fmla="*/ 1139 h 73"/>
                <a:gd name="T10" fmla="*/ 112 w 73"/>
                <a:gd name="T11" fmla="*/ 909 h 73"/>
                <a:gd name="T12" fmla="*/ 90 w 73"/>
                <a:gd name="T13" fmla="*/ 1001 h 73"/>
                <a:gd name="T14" fmla="*/ 71 w 73"/>
                <a:gd name="T15" fmla="*/ 1001 h 73"/>
                <a:gd name="T16" fmla="*/ 65 w 73"/>
                <a:gd name="T17" fmla="*/ 1090 h 73"/>
                <a:gd name="T18" fmla="*/ 41 w 73"/>
                <a:gd name="T19" fmla="*/ 909 h 73"/>
                <a:gd name="T20" fmla="*/ 4 w 73"/>
                <a:gd name="T21" fmla="*/ 1208 h 73"/>
                <a:gd name="T22" fmla="*/ 0 w 73"/>
                <a:gd name="T23" fmla="*/ 1329 h 73"/>
                <a:gd name="T24" fmla="*/ 2 w 73"/>
                <a:gd name="T25" fmla="*/ 969 h 73"/>
                <a:gd name="T26" fmla="*/ 65 w 73"/>
                <a:gd name="T27" fmla="*/ 701 h 73"/>
                <a:gd name="T28" fmla="*/ 90 w 73"/>
                <a:gd name="T29" fmla="*/ 472 h 73"/>
                <a:gd name="T30" fmla="*/ 112 w 73"/>
                <a:gd name="T31" fmla="*/ 777 h 73"/>
                <a:gd name="T32" fmla="*/ 137 w 73"/>
                <a:gd name="T33" fmla="*/ 701 h 73"/>
                <a:gd name="T34" fmla="*/ 161 w 73"/>
                <a:gd name="T35" fmla="*/ 562 h 73"/>
                <a:gd name="T36" fmla="*/ 164 w 73"/>
                <a:gd name="T37" fmla="*/ 362 h 73"/>
                <a:gd name="T38" fmla="*/ 195 w 73"/>
                <a:gd name="T39" fmla="*/ 362 h 73"/>
                <a:gd name="T40" fmla="*/ 204 w 73"/>
                <a:gd name="T41" fmla="*/ 362 h 73"/>
                <a:gd name="T42" fmla="*/ 204 w 73"/>
                <a:gd name="T43" fmla="*/ 0 h 73"/>
                <a:gd name="T44" fmla="*/ 252 w 73"/>
                <a:gd name="T45" fmla="*/ 187 h 73"/>
                <a:gd name="T46" fmla="*/ 260 w 73"/>
                <a:gd name="T47" fmla="*/ 562 h 73"/>
                <a:gd name="T48" fmla="*/ 286 w 73"/>
                <a:gd name="T49" fmla="*/ 1139 h 73"/>
                <a:gd name="T50" fmla="*/ 268 w 73"/>
                <a:gd name="T51" fmla="*/ 1420 h 73"/>
                <a:gd name="T52" fmla="*/ 268 w 73"/>
                <a:gd name="T53" fmla="*/ 1613 h 73"/>
                <a:gd name="T54" fmla="*/ 238 w 73"/>
                <a:gd name="T55" fmla="*/ 1208 h 73"/>
                <a:gd name="T56" fmla="*/ 214 w 73"/>
                <a:gd name="T57" fmla="*/ 1329 h 73"/>
                <a:gd name="T58" fmla="*/ 235 w 73"/>
                <a:gd name="T59" fmla="*/ 1613 h 73"/>
                <a:gd name="T60" fmla="*/ 217 w 73"/>
                <a:gd name="T61" fmla="*/ 198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3"/>
                <a:gd name="T95" fmla="*/ 73 w 73"/>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29" name="Freeform 69"/>
            <p:cNvSpPr>
              <a:spLocks/>
            </p:cNvSpPr>
            <p:nvPr/>
          </p:nvSpPr>
          <p:spPr bwMode="auto">
            <a:xfrm>
              <a:off x="4663" y="2408"/>
              <a:ext cx="16" cy="38"/>
            </a:xfrm>
            <a:custGeom>
              <a:avLst/>
              <a:gdLst>
                <a:gd name="T0" fmla="*/ 104 w 14"/>
                <a:gd name="T1" fmla="*/ 0 h 31"/>
                <a:gd name="T2" fmla="*/ 91 w 14"/>
                <a:gd name="T3" fmla="*/ 500 h 31"/>
                <a:gd name="T4" fmla="*/ 91 w 14"/>
                <a:gd name="T5" fmla="*/ 667 h 31"/>
                <a:gd name="T6" fmla="*/ 0 w 14"/>
                <a:gd name="T7" fmla="*/ 466 h 31"/>
                <a:gd name="T8" fmla="*/ 3 w 14"/>
                <a:gd name="T9" fmla="*/ 367 h 31"/>
                <a:gd name="T10" fmla="*/ 49 w 14"/>
                <a:gd name="T11" fmla="*/ 0 h 31"/>
                <a:gd name="T12" fmla="*/ 104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round/>
              <a:headEnd/>
              <a:tailEnd/>
            </a:ln>
          </p:spPr>
          <p:txBody>
            <a:bodyPr/>
            <a:lstStyle/>
            <a:p>
              <a:endParaRPr lang="en-US"/>
            </a:p>
          </p:txBody>
        </p:sp>
        <p:sp>
          <p:nvSpPr>
            <p:cNvPr id="15430" name="Freeform 70"/>
            <p:cNvSpPr>
              <a:spLocks/>
            </p:cNvSpPr>
            <p:nvPr/>
          </p:nvSpPr>
          <p:spPr bwMode="auto">
            <a:xfrm>
              <a:off x="4691" y="2370"/>
              <a:ext cx="28" cy="35"/>
            </a:xfrm>
            <a:custGeom>
              <a:avLst/>
              <a:gdLst>
                <a:gd name="T0" fmla="*/ 58 w 26"/>
                <a:gd name="T1" fmla="*/ 744 h 28"/>
                <a:gd name="T2" fmla="*/ 34 w 26"/>
                <a:gd name="T3" fmla="*/ 529 h 28"/>
                <a:gd name="T4" fmla="*/ 0 w 26"/>
                <a:gd name="T5" fmla="*/ 76 h 28"/>
                <a:gd name="T6" fmla="*/ 40 w 26"/>
                <a:gd name="T7" fmla="*/ 0 h 28"/>
                <a:gd name="T8" fmla="*/ 58 w 26"/>
                <a:gd name="T9" fmla="*/ 338 h 28"/>
                <a:gd name="T10" fmla="*/ 78 w 26"/>
                <a:gd name="T11" fmla="*/ 806 h 28"/>
                <a:gd name="T12" fmla="*/ 58 w 26"/>
                <a:gd name="T13" fmla="*/ 744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round/>
              <a:headEnd/>
              <a:tailEnd/>
            </a:ln>
          </p:spPr>
          <p:txBody>
            <a:bodyPr/>
            <a:lstStyle/>
            <a:p>
              <a:endParaRPr lang="en-US"/>
            </a:p>
          </p:txBody>
        </p:sp>
        <p:sp>
          <p:nvSpPr>
            <p:cNvPr id="15431" name="Freeform 71"/>
            <p:cNvSpPr>
              <a:spLocks/>
            </p:cNvSpPr>
            <p:nvPr/>
          </p:nvSpPr>
          <p:spPr bwMode="auto">
            <a:xfrm>
              <a:off x="4651" y="2387"/>
              <a:ext cx="20" cy="29"/>
            </a:xfrm>
            <a:custGeom>
              <a:avLst/>
              <a:gdLst>
                <a:gd name="T0" fmla="*/ 39 w 19"/>
                <a:gd name="T1" fmla="*/ 126 h 23"/>
                <a:gd name="T2" fmla="*/ 3 w 19"/>
                <a:gd name="T3" fmla="*/ 0 h 23"/>
                <a:gd name="T4" fmla="*/ 0 w 19"/>
                <a:gd name="T5" fmla="*/ 0 h 23"/>
                <a:gd name="T6" fmla="*/ 5 w 19"/>
                <a:gd name="T7" fmla="*/ 754 h 23"/>
                <a:gd name="T8" fmla="*/ 39 w 19"/>
                <a:gd name="T9" fmla="*/ 236 h 23"/>
                <a:gd name="T10" fmla="*/ 39 w 19"/>
                <a:gd name="T11" fmla="*/ 126 h 23"/>
                <a:gd name="T12" fmla="*/ 0 60000 65536"/>
                <a:gd name="T13" fmla="*/ 0 60000 65536"/>
                <a:gd name="T14" fmla="*/ 0 60000 65536"/>
                <a:gd name="T15" fmla="*/ 0 60000 65536"/>
                <a:gd name="T16" fmla="*/ 0 60000 65536"/>
                <a:gd name="T17" fmla="*/ 0 60000 65536"/>
                <a:gd name="T18" fmla="*/ 0 w 19"/>
                <a:gd name="T19" fmla="*/ 0 h 23"/>
                <a:gd name="T20" fmla="*/ 19 w 1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round/>
              <a:headEnd/>
              <a:tailEnd/>
            </a:ln>
          </p:spPr>
          <p:txBody>
            <a:bodyPr/>
            <a:lstStyle/>
            <a:p>
              <a:endParaRPr lang="en-US"/>
            </a:p>
          </p:txBody>
        </p:sp>
        <p:sp>
          <p:nvSpPr>
            <p:cNvPr id="15432" name="Freeform 72"/>
            <p:cNvSpPr>
              <a:spLocks/>
            </p:cNvSpPr>
            <p:nvPr/>
          </p:nvSpPr>
          <p:spPr bwMode="auto">
            <a:xfrm>
              <a:off x="4575" y="2399"/>
              <a:ext cx="39" cy="62"/>
            </a:xfrm>
            <a:custGeom>
              <a:avLst/>
              <a:gdLst>
                <a:gd name="T0" fmla="*/ 174 w 35"/>
                <a:gd name="T1" fmla="*/ 345 h 50"/>
                <a:gd name="T2" fmla="*/ 107 w 35"/>
                <a:gd name="T3" fmla="*/ 745 h 50"/>
                <a:gd name="T4" fmla="*/ 59 w 35"/>
                <a:gd name="T5" fmla="*/ 944 h 50"/>
                <a:gd name="T6" fmla="*/ 0 w 35"/>
                <a:gd name="T7" fmla="*/ 1255 h 50"/>
                <a:gd name="T8" fmla="*/ 0 w 35"/>
                <a:gd name="T9" fmla="*/ 1171 h 50"/>
                <a:gd name="T10" fmla="*/ 59 w 35"/>
                <a:gd name="T11" fmla="*/ 832 h 50"/>
                <a:gd name="T12" fmla="*/ 119 w 35"/>
                <a:gd name="T13" fmla="*/ 491 h 50"/>
                <a:gd name="T14" fmla="*/ 140 w 35"/>
                <a:gd name="T15" fmla="*/ 181 h 50"/>
                <a:gd name="T16" fmla="*/ 156 w 35"/>
                <a:gd name="T17" fmla="*/ 0 h 50"/>
                <a:gd name="T18" fmla="*/ 174 w 35"/>
                <a:gd name="T19" fmla="*/ 345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50"/>
                <a:gd name="T32" fmla="*/ 35 w 3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round/>
              <a:headEnd/>
              <a:tailEnd/>
            </a:ln>
          </p:spPr>
          <p:txBody>
            <a:bodyPr/>
            <a:lstStyle/>
            <a:p>
              <a:endParaRPr lang="en-US"/>
            </a:p>
          </p:txBody>
        </p:sp>
        <p:sp>
          <p:nvSpPr>
            <p:cNvPr id="15433" name="Freeform 73"/>
            <p:cNvSpPr>
              <a:spLocks/>
            </p:cNvSpPr>
            <p:nvPr/>
          </p:nvSpPr>
          <p:spPr bwMode="auto">
            <a:xfrm>
              <a:off x="4620" y="2352"/>
              <a:ext cx="21" cy="27"/>
            </a:xfrm>
            <a:custGeom>
              <a:avLst/>
              <a:gdLst>
                <a:gd name="T0" fmla="*/ 84 w 19"/>
                <a:gd name="T1" fmla="*/ 317 h 22"/>
                <a:gd name="T2" fmla="*/ 76 w 19"/>
                <a:gd name="T3" fmla="*/ 477 h 22"/>
                <a:gd name="T4" fmla="*/ 31 w 19"/>
                <a:gd name="T5" fmla="*/ 210 h 22"/>
                <a:gd name="T6" fmla="*/ 0 w 19"/>
                <a:gd name="T7" fmla="*/ 0 h 22"/>
                <a:gd name="T8" fmla="*/ 76 w 19"/>
                <a:gd name="T9" fmla="*/ 0 h 22"/>
                <a:gd name="T10" fmla="*/ 84 w 19"/>
                <a:gd name="T11" fmla="*/ 317 h 22"/>
                <a:gd name="T12" fmla="*/ 0 60000 65536"/>
                <a:gd name="T13" fmla="*/ 0 60000 65536"/>
                <a:gd name="T14" fmla="*/ 0 60000 65536"/>
                <a:gd name="T15" fmla="*/ 0 60000 65536"/>
                <a:gd name="T16" fmla="*/ 0 60000 65536"/>
                <a:gd name="T17" fmla="*/ 0 60000 65536"/>
                <a:gd name="T18" fmla="*/ 0 w 19"/>
                <a:gd name="T19" fmla="*/ 0 h 22"/>
                <a:gd name="T20" fmla="*/ 19 w 1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round/>
              <a:headEnd/>
              <a:tailEnd/>
            </a:ln>
          </p:spPr>
          <p:txBody>
            <a:bodyPr/>
            <a:lstStyle/>
            <a:p>
              <a:endParaRPr lang="en-US"/>
            </a:p>
          </p:txBody>
        </p:sp>
        <p:sp>
          <p:nvSpPr>
            <p:cNvPr id="15434" name="Freeform 74"/>
            <p:cNvSpPr>
              <a:spLocks/>
            </p:cNvSpPr>
            <p:nvPr/>
          </p:nvSpPr>
          <p:spPr bwMode="auto">
            <a:xfrm>
              <a:off x="4694" y="2396"/>
              <a:ext cx="18" cy="28"/>
            </a:xfrm>
            <a:custGeom>
              <a:avLst/>
              <a:gdLst>
                <a:gd name="T0" fmla="*/ 28 w 17"/>
                <a:gd name="T1" fmla="*/ 2 h 23"/>
                <a:gd name="T2" fmla="*/ 38 w 17"/>
                <a:gd name="T3" fmla="*/ 404 h 23"/>
                <a:gd name="T4" fmla="*/ 28 w 17"/>
                <a:gd name="T5" fmla="*/ 404 h 23"/>
                <a:gd name="T6" fmla="*/ 28 w 17"/>
                <a:gd name="T7" fmla="*/ 435 h 23"/>
                <a:gd name="T8" fmla="*/ 5 w 17"/>
                <a:gd name="T9" fmla="*/ 163 h 23"/>
                <a:gd name="T10" fmla="*/ 0 w 17"/>
                <a:gd name="T11" fmla="*/ 0 h 23"/>
                <a:gd name="T12" fmla="*/ 28 w 17"/>
                <a:gd name="T13" fmla="*/ 2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round/>
              <a:headEnd/>
              <a:tailEnd/>
            </a:ln>
          </p:spPr>
          <p:txBody>
            <a:bodyPr/>
            <a:lstStyle/>
            <a:p>
              <a:endParaRPr lang="en-US"/>
            </a:p>
          </p:txBody>
        </p:sp>
        <p:sp>
          <p:nvSpPr>
            <p:cNvPr id="15435" name="Freeform 75" descr="Large checker board"/>
            <p:cNvSpPr>
              <a:spLocks/>
            </p:cNvSpPr>
            <p:nvPr/>
          </p:nvSpPr>
          <p:spPr bwMode="auto">
            <a:xfrm>
              <a:off x="4671" y="2372"/>
              <a:ext cx="17" cy="15"/>
            </a:xfrm>
            <a:custGeom>
              <a:avLst/>
              <a:gdLst>
                <a:gd name="T0" fmla="*/ 97 w 15"/>
                <a:gd name="T1" fmla="*/ 344 h 12"/>
                <a:gd name="T2" fmla="*/ 3 w 15"/>
                <a:gd name="T3" fmla="*/ 188 h 12"/>
                <a:gd name="T4" fmla="*/ 0 w 15"/>
                <a:gd name="T5" fmla="*/ 188 h 12"/>
                <a:gd name="T6" fmla="*/ 0 w 15"/>
                <a:gd name="T7" fmla="*/ 0 h 12"/>
                <a:gd name="T8" fmla="*/ 97 w 15"/>
                <a:gd name="T9" fmla="*/ 344 h 12"/>
                <a:gd name="T10" fmla="*/ 97 w 15"/>
                <a:gd name="T11" fmla="*/ 344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3" y="7"/>
                  </a:lnTo>
                  <a:lnTo>
                    <a:pt x="0" y="7"/>
                  </a:lnTo>
                  <a:lnTo>
                    <a:pt x="0" y="0"/>
                  </a:lnTo>
                  <a:lnTo>
                    <a:pt x="15" y="12"/>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36" name="Freeform 76"/>
            <p:cNvSpPr>
              <a:spLocks/>
            </p:cNvSpPr>
            <p:nvPr/>
          </p:nvSpPr>
          <p:spPr bwMode="auto">
            <a:xfrm>
              <a:off x="4688" y="2424"/>
              <a:ext cx="16" cy="7"/>
            </a:xfrm>
            <a:custGeom>
              <a:avLst/>
              <a:gdLst>
                <a:gd name="T0" fmla="*/ 104 w 14"/>
                <a:gd name="T1" fmla="*/ 809 h 5"/>
                <a:gd name="T2" fmla="*/ 64 w 14"/>
                <a:gd name="T3" fmla="*/ 0 h 5"/>
                <a:gd name="T4" fmla="*/ 0 w 14"/>
                <a:gd name="T5" fmla="*/ 809 h 5"/>
                <a:gd name="T6" fmla="*/ 104 w 14"/>
                <a:gd name="T7" fmla="*/ 809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9" y="0"/>
                  </a:lnTo>
                  <a:lnTo>
                    <a:pt x="0" y="5"/>
                  </a:lnTo>
                  <a:lnTo>
                    <a:pt x="14" y="5"/>
                  </a:lnTo>
                  <a:close/>
                </a:path>
              </a:pathLst>
            </a:custGeom>
            <a:solidFill>
              <a:srgbClr val="E1E1E1"/>
            </a:solidFill>
            <a:ln w="3175">
              <a:solidFill>
                <a:srgbClr val="000000"/>
              </a:solidFill>
              <a:round/>
              <a:headEnd/>
              <a:tailEnd/>
            </a:ln>
          </p:spPr>
          <p:txBody>
            <a:bodyPr/>
            <a:lstStyle/>
            <a:p>
              <a:endParaRPr lang="en-US"/>
            </a:p>
          </p:txBody>
        </p:sp>
        <p:sp>
          <p:nvSpPr>
            <p:cNvPr id="15437" name="Freeform 77"/>
            <p:cNvSpPr>
              <a:spLocks/>
            </p:cNvSpPr>
            <p:nvPr/>
          </p:nvSpPr>
          <p:spPr bwMode="auto">
            <a:xfrm>
              <a:off x="4679" y="2399"/>
              <a:ext cx="12" cy="40"/>
            </a:xfrm>
            <a:custGeom>
              <a:avLst/>
              <a:gdLst>
                <a:gd name="T0" fmla="*/ 149 w 10"/>
                <a:gd name="T1" fmla="*/ 0 h 33"/>
                <a:gd name="T2" fmla="*/ 149 w 10"/>
                <a:gd name="T3" fmla="*/ 184 h 33"/>
                <a:gd name="T4" fmla="*/ 72 w 10"/>
                <a:gd name="T5" fmla="*/ 362 h 33"/>
                <a:gd name="T6" fmla="*/ 0 w 10"/>
                <a:gd name="T7" fmla="*/ 582 h 33"/>
                <a:gd name="T8" fmla="*/ 72 w 10"/>
                <a:gd name="T9" fmla="*/ 299 h 33"/>
                <a:gd name="T10" fmla="*/ 149 w 10"/>
                <a:gd name="T11" fmla="*/ 0 h 33"/>
                <a:gd name="T12" fmla="*/ 0 60000 65536"/>
                <a:gd name="T13" fmla="*/ 0 60000 65536"/>
                <a:gd name="T14" fmla="*/ 0 60000 65536"/>
                <a:gd name="T15" fmla="*/ 0 60000 65536"/>
                <a:gd name="T16" fmla="*/ 0 60000 65536"/>
                <a:gd name="T17" fmla="*/ 0 60000 65536"/>
                <a:gd name="T18" fmla="*/ 0 w 10"/>
                <a:gd name="T19" fmla="*/ 0 h 33"/>
                <a:gd name="T20" fmla="*/ 10 w 1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round/>
              <a:headEnd/>
              <a:tailEnd/>
            </a:ln>
          </p:spPr>
          <p:txBody>
            <a:bodyPr/>
            <a:lstStyle/>
            <a:p>
              <a:endParaRPr lang="en-US"/>
            </a:p>
          </p:txBody>
        </p:sp>
        <p:sp>
          <p:nvSpPr>
            <p:cNvPr id="15438" name="Freeform 78" descr="Large checker board"/>
            <p:cNvSpPr>
              <a:spLocks/>
            </p:cNvSpPr>
            <p:nvPr/>
          </p:nvSpPr>
          <p:spPr bwMode="auto">
            <a:xfrm>
              <a:off x="4205" y="2197"/>
              <a:ext cx="152" cy="322"/>
            </a:xfrm>
            <a:custGeom>
              <a:avLst/>
              <a:gdLst>
                <a:gd name="T0" fmla="*/ 211 w 137"/>
                <a:gd name="T1" fmla="*/ 4546 h 260"/>
                <a:gd name="T2" fmla="*/ 250 w 137"/>
                <a:gd name="T3" fmla="*/ 3828 h 260"/>
                <a:gd name="T4" fmla="*/ 250 w 137"/>
                <a:gd name="T5" fmla="*/ 3100 h 260"/>
                <a:gd name="T6" fmla="*/ 320 w 137"/>
                <a:gd name="T7" fmla="*/ 3392 h 260"/>
                <a:gd name="T8" fmla="*/ 446 w 137"/>
                <a:gd name="T9" fmla="*/ 3705 h 260"/>
                <a:gd name="T10" fmla="*/ 446 w 137"/>
                <a:gd name="T11" fmla="*/ 3511 h 260"/>
                <a:gd name="T12" fmla="*/ 466 w 137"/>
                <a:gd name="T13" fmla="*/ 2695 h 260"/>
                <a:gd name="T14" fmla="*/ 627 w 137"/>
                <a:gd name="T15" fmla="*/ 2695 h 260"/>
                <a:gd name="T16" fmla="*/ 635 w 137"/>
                <a:gd name="T17" fmla="*/ 2069 h 260"/>
                <a:gd name="T18" fmla="*/ 550 w 137"/>
                <a:gd name="T19" fmla="*/ 1273 h 260"/>
                <a:gd name="T20" fmla="*/ 427 w 137"/>
                <a:gd name="T21" fmla="*/ 998 h 260"/>
                <a:gd name="T22" fmla="*/ 347 w 137"/>
                <a:gd name="T23" fmla="*/ 998 h 260"/>
                <a:gd name="T24" fmla="*/ 278 w 137"/>
                <a:gd name="T25" fmla="*/ 829 h 260"/>
                <a:gd name="T26" fmla="*/ 211 w 137"/>
                <a:gd name="T27" fmla="*/ 343 h 260"/>
                <a:gd name="T28" fmla="*/ 171 w 137"/>
                <a:gd name="T29" fmla="*/ 0 h 260"/>
                <a:gd name="T30" fmla="*/ 112 w 137"/>
                <a:gd name="T31" fmla="*/ 317 h 260"/>
                <a:gd name="T32" fmla="*/ 4 w 137"/>
                <a:gd name="T33" fmla="*/ 829 h 260"/>
                <a:gd name="T34" fmla="*/ 50 w 137"/>
                <a:gd name="T35" fmla="*/ 1273 h 260"/>
                <a:gd name="T36" fmla="*/ 139 w 137"/>
                <a:gd name="T37" fmla="*/ 1786 h 260"/>
                <a:gd name="T38" fmla="*/ 112 w 137"/>
                <a:gd name="T39" fmla="*/ 2212 h 260"/>
                <a:gd name="T40" fmla="*/ 154 w 137"/>
                <a:gd name="T41" fmla="*/ 2825 h 260"/>
                <a:gd name="T42" fmla="*/ 211 w 137"/>
                <a:gd name="T43" fmla="*/ 3449 h 260"/>
                <a:gd name="T44" fmla="*/ 211 w 137"/>
                <a:gd name="T45" fmla="*/ 4161 h 260"/>
                <a:gd name="T46" fmla="*/ 171 w 137"/>
                <a:gd name="T47" fmla="*/ 4509 h 260"/>
                <a:gd name="T48" fmla="*/ 154 w 137"/>
                <a:gd name="T49" fmla="*/ 5385 h 260"/>
                <a:gd name="T50" fmla="*/ 211 w 137"/>
                <a:gd name="T51" fmla="*/ 5584 h 260"/>
                <a:gd name="T52" fmla="*/ 265 w 137"/>
                <a:gd name="T53" fmla="*/ 5917 h 260"/>
                <a:gd name="T54" fmla="*/ 313 w 137"/>
                <a:gd name="T55" fmla="*/ 6125 h 260"/>
                <a:gd name="T56" fmla="*/ 377 w 137"/>
                <a:gd name="T57" fmla="*/ 6434 h 260"/>
                <a:gd name="T58" fmla="*/ 446 w 137"/>
                <a:gd name="T59" fmla="*/ 6264 h 260"/>
                <a:gd name="T60" fmla="*/ 355 w 137"/>
                <a:gd name="T61" fmla="*/ 5948 h 260"/>
                <a:gd name="T62" fmla="*/ 307 w 137"/>
                <a:gd name="T63" fmla="*/ 5385 h 260"/>
                <a:gd name="T64" fmla="*/ 233 w 137"/>
                <a:gd name="T65" fmla="*/ 4964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260"/>
                <a:gd name="T101" fmla="*/ 137 w 137"/>
                <a:gd name="T102" fmla="*/ 260 h 2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39" name="Freeform 79" descr="Large checker board"/>
            <p:cNvSpPr>
              <a:spLocks/>
            </p:cNvSpPr>
            <p:nvPr/>
          </p:nvSpPr>
          <p:spPr bwMode="auto">
            <a:xfrm>
              <a:off x="4275" y="2133"/>
              <a:ext cx="154" cy="322"/>
            </a:xfrm>
            <a:custGeom>
              <a:avLst/>
              <a:gdLst>
                <a:gd name="T0" fmla="*/ 242 w 137"/>
                <a:gd name="T1" fmla="*/ 1236 h 260"/>
                <a:gd name="T2" fmla="*/ 151 w 137"/>
                <a:gd name="T3" fmla="*/ 1101 h 260"/>
                <a:gd name="T4" fmla="*/ 61 w 137"/>
                <a:gd name="T5" fmla="*/ 698 h 260"/>
                <a:gd name="T6" fmla="*/ 4 w 137"/>
                <a:gd name="T7" fmla="*/ 317 h 260"/>
                <a:gd name="T8" fmla="*/ 89 w 137"/>
                <a:gd name="T9" fmla="*/ 317 h 260"/>
                <a:gd name="T10" fmla="*/ 151 w 137"/>
                <a:gd name="T11" fmla="*/ 317 h 260"/>
                <a:gd name="T12" fmla="*/ 191 w 137"/>
                <a:gd name="T13" fmla="*/ 317 h 260"/>
                <a:gd name="T14" fmla="*/ 287 w 137"/>
                <a:gd name="T15" fmla="*/ 2 h 260"/>
                <a:gd name="T16" fmla="*/ 408 w 137"/>
                <a:gd name="T17" fmla="*/ 526 h 260"/>
                <a:gd name="T18" fmla="*/ 529 w 137"/>
                <a:gd name="T19" fmla="*/ 829 h 260"/>
                <a:gd name="T20" fmla="*/ 435 w 137"/>
                <a:gd name="T21" fmla="*/ 1070 h 260"/>
                <a:gd name="T22" fmla="*/ 408 w 137"/>
                <a:gd name="T23" fmla="*/ 1442 h 260"/>
                <a:gd name="T24" fmla="*/ 435 w 137"/>
                <a:gd name="T25" fmla="*/ 2281 h 260"/>
                <a:gd name="T26" fmla="*/ 516 w 137"/>
                <a:gd name="T27" fmla="*/ 2695 h 260"/>
                <a:gd name="T28" fmla="*/ 644 w 137"/>
                <a:gd name="T29" fmla="*/ 3209 h 260"/>
                <a:gd name="T30" fmla="*/ 752 w 137"/>
                <a:gd name="T31" fmla="*/ 4104 h 260"/>
                <a:gd name="T32" fmla="*/ 786 w 137"/>
                <a:gd name="T33" fmla="*/ 4852 h 260"/>
                <a:gd name="T34" fmla="*/ 781 w 137"/>
                <a:gd name="T35" fmla="*/ 5195 h 260"/>
                <a:gd name="T36" fmla="*/ 644 w 137"/>
                <a:gd name="T37" fmla="*/ 5683 h 260"/>
                <a:gd name="T38" fmla="*/ 588 w 137"/>
                <a:gd name="T39" fmla="*/ 5730 h 260"/>
                <a:gd name="T40" fmla="*/ 573 w 137"/>
                <a:gd name="T41" fmla="*/ 5917 h 260"/>
                <a:gd name="T42" fmla="*/ 529 w 137"/>
                <a:gd name="T43" fmla="*/ 6096 h 260"/>
                <a:gd name="T44" fmla="*/ 419 w 137"/>
                <a:gd name="T45" fmla="*/ 6434 h 260"/>
                <a:gd name="T46" fmla="*/ 368 w 137"/>
                <a:gd name="T47" fmla="*/ 5683 h 260"/>
                <a:gd name="T48" fmla="*/ 454 w 137"/>
                <a:gd name="T49" fmla="*/ 5504 h 260"/>
                <a:gd name="T50" fmla="*/ 491 w 137"/>
                <a:gd name="T51" fmla="*/ 5195 h 260"/>
                <a:gd name="T52" fmla="*/ 618 w 137"/>
                <a:gd name="T53" fmla="*/ 4922 h 260"/>
                <a:gd name="T54" fmla="*/ 618 w 137"/>
                <a:gd name="T55" fmla="*/ 4201 h 260"/>
                <a:gd name="T56" fmla="*/ 588 w 137"/>
                <a:gd name="T57" fmla="*/ 3442 h 260"/>
                <a:gd name="T58" fmla="*/ 573 w 137"/>
                <a:gd name="T59" fmla="*/ 3209 h 260"/>
                <a:gd name="T60" fmla="*/ 454 w 137"/>
                <a:gd name="T61" fmla="*/ 2613 h 260"/>
                <a:gd name="T62" fmla="*/ 343 w 137"/>
                <a:gd name="T63" fmla="*/ 2069 h 260"/>
                <a:gd name="T64" fmla="*/ 232 w 137"/>
                <a:gd name="T65" fmla="*/ 1577 h 260"/>
                <a:gd name="T66" fmla="*/ 272 w 137"/>
                <a:gd name="T67" fmla="*/ 1419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60"/>
                <a:gd name="T104" fmla="*/ 137 w 137"/>
                <a:gd name="T105" fmla="*/ 260 h 2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440" name="Freeform 80"/>
            <p:cNvSpPr>
              <a:spLocks/>
            </p:cNvSpPr>
            <p:nvPr/>
          </p:nvSpPr>
          <p:spPr bwMode="auto">
            <a:xfrm>
              <a:off x="3388" y="2071"/>
              <a:ext cx="10" cy="31"/>
            </a:xfrm>
            <a:custGeom>
              <a:avLst/>
              <a:gdLst>
                <a:gd name="T0" fmla="*/ 33 w 9"/>
                <a:gd name="T1" fmla="*/ 360 h 26"/>
                <a:gd name="T2" fmla="*/ 4 w 9"/>
                <a:gd name="T3" fmla="*/ 360 h 26"/>
                <a:gd name="T4" fmla="*/ 0 w 9"/>
                <a:gd name="T5" fmla="*/ 354 h 26"/>
                <a:gd name="T6" fmla="*/ 0 w 9"/>
                <a:gd name="T7" fmla="*/ 103 h 26"/>
                <a:gd name="T8" fmla="*/ 4 w 9"/>
                <a:gd name="T9" fmla="*/ 0 h 26"/>
                <a:gd name="T10" fmla="*/ 41 w 9"/>
                <a:gd name="T11" fmla="*/ 210 h 26"/>
                <a:gd name="T12" fmla="*/ 33 w 9"/>
                <a:gd name="T13" fmla="*/ 360 h 26"/>
                <a:gd name="T14" fmla="*/ 0 60000 65536"/>
                <a:gd name="T15" fmla="*/ 0 60000 65536"/>
                <a:gd name="T16" fmla="*/ 0 60000 65536"/>
                <a:gd name="T17" fmla="*/ 0 60000 65536"/>
                <a:gd name="T18" fmla="*/ 0 60000 65536"/>
                <a:gd name="T19" fmla="*/ 0 60000 65536"/>
                <a:gd name="T20" fmla="*/ 0 60000 65536"/>
                <a:gd name="T21" fmla="*/ 0 w 9"/>
                <a:gd name="T22" fmla="*/ 0 h 26"/>
                <a:gd name="T23" fmla="*/ 9 w 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round/>
              <a:headEnd/>
              <a:tailEnd/>
            </a:ln>
          </p:spPr>
          <p:txBody>
            <a:bodyPr/>
            <a:lstStyle/>
            <a:p>
              <a:endParaRPr lang="en-US"/>
            </a:p>
          </p:txBody>
        </p:sp>
        <p:sp>
          <p:nvSpPr>
            <p:cNvPr id="15441" name="Freeform 81"/>
            <p:cNvSpPr>
              <a:spLocks/>
            </p:cNvSpPr>
            <p:nvPr/>
          </p:nvSpPr>
          <p:spPr bwMode="auto">
            <a:xfrm>
              <a:off x="3237" y="1772"/>
              <a:ext cx="356" cy="320"/>
            </a:xfrm>
            <a:custGeom>
              <a:avLst/>
              <a:gdLst>
                <a:gd name="T0" fmla="*/ 183 w 319"/>
                <a:gd name="T1" fmla="*/ 2629 h 258"/>
                <a:gd name="T2" fmla="*/ 193 w 319"/>
                <a:gd name="T3" fmla="*/ 1971 h 258"/>
                <a:gd name="T4" fmla="*/ 147 w 319"/>
                <a:gd name="T5" fmla="*/ 1612 h 258"/>
                <a:gd name="T6" fmla="*/ 29 w 319"/>
                <a:gd name="T7" fmla="*/ 762 h 258"/>
                <a:gd name="T8" fmla="*/ 0 w 319"/>
                <a:gd name="T9" fmla="*/ 119 h 258"/>
                <a:gd name="T10" fmla="*/ 36 w 319"/>
                <a:gd name="T11" fmla="*/ 0 h 258"/>
                <a:gd name="T12" fmla="*/ 133 w 319"/>
                <a:gd name="T13" fmla="*/ 351 h 258"/>
                <a:gd name="T14" fmla="*/ 282 w 319"/>
                <a:gd name="T15" fmla="*/ 0 h 258"/>
                <a:gd name="T16" fmla="*/ 295 w 319"/>
                <a:gd name="T17" fmla="*/ 319 h 258"/>
                <a:gd name="T18" fmla="*/ 406 w 319"/>
                <a:gd name="T19" fmla="*/ 945 h 258"/>
                <a:gd name="T20" fmla="*/ 570 w 319"/>
                <a:gd name="T21" fmla="*/ 1279 h 258"/>
                <a:gd name="T22" fmla="*/ 713 w 319"/>
                <a:gd name="T23" fmla="*/ 1300 h 258"/>
                <a:gd name="T24" fmla="*/ 767 w 319"/>
                <a:gd name="T25" fmla="*/ 1214 h 258"/>
                <a:gd name="T26" fmla="*/ 802 w 319"/>
                <a:gd name="T27" fmla="*/ 1031 h 258"/>
                <a:gd name="T28" fmla="*/ 932 w 319"/>
                <a:gd name="T29" fmla="*/ 747 h 258"/>
                <a:gd name="T30" fmla="*/ 1119 w 319"/>
                <a:gd name="T31" fmla="*/ 927 h 258"/>
                <a:gd name="T32" fmla="*/ 1267 w 319"/>
                <a:gd name="T33" fmla="*/ 1300 h 258"/>
                <a:gd name="T34" fmla="*/ 1362 w 319"/>
                <a:gd name="T35" fmla="*/ 1786 h 258"/>
                <a:gd name="T36" fmla="*/ 1350 w 319"/>
                <a:gd name="T37" fmla="*/ 2396 h 258"/>
                <a:gd name="T38" fmla="*/ 1374 w 319"/>
                <a:gd name="T39" fmla="*/ 2747 h 258"/>
                <a:gd name="T40" fmla="*/ 1388 w 319"/>
                <a:gd name="T41" fmla="*/ 3162 h 258"/>
                <a:gd name="T42" fmla="*/ 1473 w 319"/>
                <a:gd name="T43" fmla="*/ 3701 h 258"/>
                <a:gd name="T44" fmla="*/ 1436 w 319"/>
                <a:gd name="T45" fmla="*/ 4397 h 258"/>
                <a:gd name="T46" fmla="*/ 1549 w 319"/>
                <a:gd name="T47" fmla="*/ 5032 h 258"/>
                <a:gd name="T48" fmla="*/ 1626 w 319"/>
                <a:gd name="T49" fmla="*/ 5563 h 258"/>
                <a:gd name="T50" fmla="*/ 1653 w 319"/>
                <a:gd name="T51" fmla="*/ 5868 h 258"/>
                <a:gd name="T52" fmla="*/ 1555 w 319"/>
                <a:gd name="T53" fmla="*/ 6178 h 258"/>
                <a:gd name="T54" fmla="*/ 1473 w 319"/>
                <a:gd name="T55" fmla="*/ 6484 h 258"/>
                <a:gd name="T56" fmla="*/ 1287 w 319"/>
                <a:gd name="T57" fmla="*/ 6275 h 258"/>
                <a:gd name="T58" fmla="*/ 1178 w 319"/>
                <a:gd name="T59" fmla="*/ 5921 h 258"/>
                <a:gd name="T60" fmla="*/ 1080 w 319"/>
                <a:gd name="T61" fmla="*/ 5802 h 258"/>
                <a:gd name="T62" fmla="*/ 884 w 319"/>
                <a:gd name="T63" fmla="*/ 5749 h 258"/>
                <a:gd name="T64" fmla="*/ 748 w 319"/>
                <a:gd name="T65" fmla="*/ 5341 h 258"/>
                <a:gd name="T66" fmla="*/ 639 w 319"/>
                <a:gd name="T67" fmla="*/ 4731 h 258"/>
                <a:gd name="T68" fmla="*/ 538 w 319"/>
                <a:gd name="T69" fmla="*/ 4306 h 258"/>
                <a:gd name="T70" fmla="*/ 506 w 319"/>
                <a:gd name="T71" fmla="*/ 4129 h 258"/>
                <a:gd name="T72" fmla="*/ 464 w 319"/>
                <a:gd name="T73" fmla="*/ 4397 h 258"/>
                <a:gd name="T74" fmla="*/ 406 w 319"/>
                <a:gd name="T75" fmla="*/ 3906 h 258"/>
                <a:gd name="T76" fmla="*/ 373 w 319"/>
                <a:gd name="T77" fmla="*/ 3549 h 258"/>
                <a:gd name="T78" fmla="*/ 295 w 319"/>
                <a:gd name="T79" fmla="*/ 3123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9"/>
                <a:gd name="T121" fmla="*/ 0 h 258"/>
                <a:gd name="T122" fmla="*/ 319 w 319"/>
                <a:gd name="T123" fmla="*/ 258 h 2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round/>
              <a:headEnd/>
              <a:tailEnd/>
            </a:ln>
          </p:spPr>
          <p:txBody>
            <a:bodyPr/>
            <a:lstStyle/>
            <a:p>
              <a:endParaRPr lang="en-US"/>
            </a:p>
          </p:txBody>
        </p:sp>
        <p:sp>
          <p:nvSpPr>
            <p:cNvPr id="15442" name="Freeform 82"/>
            <p:cNvSpPr>
              <a:spLocks/>
            </p:cNvSpPr>
            <p:nvPr/>
          </p:nvSpPr>
          <p:spPr bwMode="auto">
            <a:xfrm>
              <a:off x="3165" y="1825"/>
              <a:ext cx="173" cy="181"/>
            </a:xfrm>
            <a:custGeom>
              <a:avLst/>
              <a:gdLst>
                <a:gd name="T0" fmla="*/ 564 w 154"/>
                <a:gd name="T1" fmla="*/ 1540 h 146"/>
                <a:gd name="T2" fmla="*/ 564 w 154"/>
                <a:gd name="T3" fmla="*/ 1288 h 146"/>
                <a:gd name="T4" fmla="*/ 584 w 154"/>
                <a:gd name="T5" fmla="*/ 867 h 146"/>
                <a:gd name="T6" fmla="*/ 584 w 154"/>
                <a:gd name="T7" fmla="*/ 699 h 146"/>
                <a:gd name="T8" fmla="*/ 526 w 154"/>
                <a:gd name="T9" fmla="*/ 531 h 146"/>
                <a:gd name="T10" fmla="*/ 447 w 154"/>
                <a:gd name="T11" fmla="*/ 0 h 146"/>
                <a:gd name="T12" fmla="*/ 398 w 154"/>
                <a:gd name="T13" fmla="*/ 2 h 146"/>
                <a:gd name="T14" fmla="*/ 372 w 154"/>
                <a:gd name="T15" fmla="*/ 0 h 146"/>
                <a:gd name="T16" fmla="*/ 272 w 154"/>
                <a:gd name="T17" fmla="*/ 0 h 146"/>
                <a:gd name="T18" fmla="*/ 249 w 154"/>
                <a:gd name="T19" fmla="*/ 2 h 146"/>
                <a:gd name="T20" fmla="*/ 160 w 154"/>
                <a:gd name="T21" fmla="*/ 399 h 146"/>
                <a:gd name="T22" fmla="*/ 160 w 154"/>
                <a:gd name="T23" fmla="*/ 832 h 146"/>
                <a:gd name="T24" fmla="*/ 160 w 154"/>
                <a:gd name="T25" fmla="*/ 1242 h 146"/>
                <a:gd name="T26" fmla="*/ 79 w 154"/>
                <a:gd name="T27" fmla="*/ 1495 h 146"/>
                <a:gd name="T28" fmla="*/ 0 w 154"/>
                <a:gd name="T29" fmla="*/ 1695 h 146"/>
                <a:gd name="T30" fmla="*/ 38 w 154"/>
                <a:gd name="T31" fmla="*/ 2258 h 146"/>
                <a:gd name="T32" fmla="*/ 140 w 154"/>
                <a:gd name="T33" fmla="*/ 2367 h 146"/>
                <a:gd name="T34" fmla="*/ 222 w 154"/>
                <a:gd name="T35" fmla="*/ 2605 h 146"/>
                <a:gd name="T36" fmla="*/ 294 w 154"/>
                <a:gd name="T37" fmla="*/ 2736 h 146"/>
                <a:gd name="T38" fmla="*/ 372 w 154"/>
                <a:gd name="T39" fmla="*/ 2925 h 146"/>
                <a:gd name="T40" fmla="*/ 459 w 154"/>
                <a:gd name="T41" fmla="*/ 3264 h 146"/>
                <a:gd name="T42" fmla="*/ 553 w 154"/>
                <a:gd name="T43" fmla="*/ 3554 h 146"/>
                <a:gd name="T44" fmla="*/ 712 w 154"/>
                <a:gd name="T45" fmla="*/ 3675 h 146"/>
                <a:gd name="T46" fmla="*/ 754 w 154"/>
                <a:gd name="T47" fmla="*/ 3264 h 146"/>
                <a:gd name="T48" fmla="*/ 826 w 154"/>
                <a:gd name="T49" fmla="*/ 3192 h 146"/>
                <a:gd name="T50" fmla="*/ 881 w 154"/>
                <a:gd name="T51" fmla="*/ 3264 h 146"/>
                <a:gd name="T52" fmla="*/ 852 w 154"/>
                <a:gd name="T53" fmla="*/ 3067 h 146"/>
                <a:gd name="T54" fmla="*/ 816 w 154"/>
                <a:gd name="T55" fmla="*/ 2797 h 146"/>
                <a:gd name="T56" fmla="*/ 784 w 154"/>
                <a:gd name="T57" fmla="*/ 2797 h 146"/>
                <a:gd name="T58" fmla="*/ 784 w 154"/>
                <a:gd name="T59" fmla="*/ 2435 h 146"/>
                <a:gd name="T60" fmla="*/ 754 w 154"/>
                <a:gd name="T61" fmla="*/ 2258 h 146"/>
                <a:gd name="T62" fmla="*/ 696 w 154"/>
                <a:gd name="T63" fmla="*/ 1996 h 146"/>
                <a:gd name="T64" fmla="*/ 616 w 154"/>
                <a:gd name="T65" fmla="*/ 1853 h 146"/>
                <a:gd name="T66" fmla="*/ 564 w 154"/>
                <a:gd name="T67" fmla="*/ 154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46"/>
                <a:gd name="T104" fmla="*/ 154 w 154"/>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round/>
              <a:headEnd/>
              <a:tailEnd/>
            </a:ln>
          </p:spPr>
          <p:txBody>
            <a:bodyPr/>
            <a:lstStyle/>
            <a:p>
              <a:endParaRPr lang="en-US"/>
            </a:p>
          </p:txBody>
        </p:sp>
        <p:sp>
          <p:nvSpPr>
            <p:cNvPr id="15443" name="Freeform 83"/>
            <p:cNvSpPr>
              <a:spLocks/>
            </p:cNvSpPr>
            <p:nvPr/>
          </p:nvSpPr>
          <p:spPr bwMode="auto">
            <a:xfrm>
              <a:off x="3306" y="1983"/>
              <a:ext cx="32" cy="32"/>
            </a:xfrm>
            <a:custGeom>
              <a:avLst/>
              <a:gdLst>
                <a:gd name="T0" fmla="*/ 104 w 29"/>
                <a:gd name="T1" fmla="*/ 217 h 26"/>
                <a:gd name="T2" fmla="*/ 83 w 29"/>
                <a:gd name="T3" fmla="*/ 217 h 26"/>
                <a:gd name="T4" fmla="*/ 83 w 29"/>
                <a:gd name="T5" fmla="*/ 329 h 26"/>
                <a:gd name="T6" fmla="*/ 127 w 29"/>
                <a:gd name="T7" fmla="*/ 588 h 26"/>
                <a:gd name="T8" fmla="*/ 75 w 29"/>
                <a:gd name="T9" fmla="*/ 556 h 26"/>
                <a:gd name="T10" fmla="*/ 68 w 29"/>
                <a:gd name="T11" fmla="*/ 414 h 26"/>
                <a:gd name="T12" fmla="*/ 0 w 29"/>
                <a:gd name="T13" fmla="*/ 414 h 26"/>
                <a:gd name="T14" fmla="*/ 31 w 29"/>
                <a:gd name="T15" fmla="*/ 73 h 26"/>
                <a:gd name="T16" fmla="*/ 83 w 29"/>
                <a:gd name="T17" fmla="*/ 0 h 26"/>
                <a:gd name="T18" fmla="*/ 104 w 29"/>
                <a:gd name="T19" fmla="*/ 21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round/>
              <a:headEnd/>
              <a:tailEnd/>
            </a:ln>
          </p:spPr>
          <p:txBody>
            <a:bodyPr/>
            <a:lstStyle/>
            <a:p>
              <a:endParaRPr lang="en-US"/>
            </a:p>
          </p:txBody>
        </p:sp>
        <p:sp>
          <p:nvSpPr>
            <p:cNvPr id="15444" name="Freeform 84"/>
            <p:cNvSpPr>
              <a:spLocks/>
            </p:cNvSpPr>
            <p:nvPr/>
          </p:nvSpPr>
          <p:spPr bwMode="auto">
            <a:xfrm>
              <a:off x="3876" y="1974"/>
              <a:ext cx="144" cy="88"/>
            </a:xfrm>
            <a:custGeom>
              <a:avLst/>
              <a:gdLst>
                <a:gd name="T0" fmla="*/ 434 w 128"/>
                <a:gd name="T1" fmla="*/ 1432 h 71"/>
                <a:gd name="T2" fmla="*/ 323 w 128"/>
                <a:gd name="T3" fmla="*/ 1367 h 71"/>
                <a:gd name="T4" fmla="*/ 226 w 128"/>
                <a:gd name="T5" fmla="*/ 1251 h 71"/>
                <a:gd name="T6" fmla="*/ 111 w 128"/>
                <a:gd name="T7" fmla="*/ 1027 h 71"/>
                <a:gd name="T8" fmla="*/ 0 w 128"/>
                <a:gd name="T9" fmla="*/ 757 h 71"/>
                <a:gd name="T10" fmla="*/ 0 w 128"/>
                <a:gd name="T11" fmla="*/ 490 h 71"/>
                <a:gd name="T12" fmla="*/ 38 w 128"/>
                <a:gd name="T13" fmla="*/ 118 h 71"/>
                <a:gd name="T14" fmla="*/ 54 w 128"/>
                <a:gd name="T15" fmla="*/ 181 h 71"/>
                <a:gd name="T16" fmla="*/ 99 w 128"/>
                <a:gd name="T17" fmla="*/ 0 h 71"/>
                <a:gd name="T18" fmla="*/ 170 w 128"/>
                <a:gd name="T19" fmla="*/ 181 h 71"/>
                <a:gd name="T20" fmla="*/ 293 w 128"/>
                <a:gd name="T21" fmla="*/ 607 h 71"/>
                <a:gd name="T22" fmla="*/ 323 w 128"/>
                <a:gd name="T23" fmla="*/ 540 h 71"/>
                <a:gd name="T24" fmla="*/ 343 w 128"/>
                <a:gd name="T25" fmla="*/ 657 h 71"/>
                <a:gd name="T26" fmla="*/ 434 w 128"/>
                <a:gd name="T27" fmla="*/ 829 h 71"/>
                <a:gd name="T28" fmla="*/ 439 w 128"/>
                <a:gd name="T29" fmla="*/ 938 h 71"/>
                <a:gd name="T30" fmla="*/ 549 w 128"/>
                <a:gd name="T31" fmla="*/ 1073 h 71"/>
                <a:gd name="T32" fmla="*/ 604 w 128"/>
                <a:gd name="T33" fmla="*/ 1140 h 71"/>
                <a:gd name="T34" fmla="*/ 736 w 128"/>
                <a:gd name="T35" fmla="*/ 1140 h 71"/>
                <a:gd name="T36" fmla="*/ 748 w 128"/>
                <a:gd name="T37" fmla="*/ 1775 h 71"/>
                <a:gd name="T38" fmla="*/ 665 w 128"/>
                <a:gd name="T39" fmla="*/ 1775 h 71"/>
                <a:gd name="T40" fmla="*/ 549 w 128"/>
                <a:gd name="T41" fmla="*/ 1751 h 71"/>
                <a:gd name="T42" fmla="*/ 471 w 128"/>
                <a:gd name="T43" fmla="*/ 1683 h 71"/>
                <a:gd name="T44" fmla="*/ 434 w 128"/>
                <a:gd name="T45" fmla="*/ 1432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71"/>
                <a:gd name="T71" fmla="*/ 128 w 128"/>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round/>
              <a:headEnd/>
              <a:tailEnd/>
            </a:ln>
          </p:spPr>
          <p:txBody>
            <a:bodyPr/>
            <a:lstStyle/>
            <a:p>
              <a:endParaRPr lang="en-US"/>
            </a:p>
          </p:txBody>
        </p:sp>
        <p:sp>
          <p:nvSpPr>
            <p:cNvPr id="15445" name="Freeform 85"/>
            <p:cNvSpPr>
              <a:spLocks/>
            </p:cNvSpPr>
            <p:nvPr/>
          </p:nvSpPr>
          <p:spPr bwMode="auto">
            <a:xfrm>
              <a:off x="3546" y="1831"/>
              <a:ext cx="259" cy="293"/>
            </a:xfrm>
            <a:custGeom>
              <a:avLst/>
              <a:gdLst>
                <a:gd name="T0" fmla="*/ 558 w 231"/>
                <a:gd name="T1" fmla="*/ 5509 h 236"/>
                <a:gd name="T2" fmla="*/ 644 w 231"/>
                <a:gd name="T3" fmla="*/ 5937 h 236"/>
                <a:gd name="T4" fmla="*/ 743 w 231"/>
                <a:gd name="T5" fmla="*/ 5937 h 236"/>
                <a:gd name="T6" fmla="*/ 825 w 231"/>
                <a:gd name="T7" fmla="*/ 5813 h 236"/>
                <a:gd name="T8" fmla="*/ 934 w 231"/>
                <a:gd name="T9" fmla="*/ 5736 h 236"/>
                <a:gd name="T10" fmla="*/ 850 w 231"/>
                <a:gd name="T11" fmla="*/ 5116 h 236"/>
                <a:gd name="T12" fmla="*/ 777 w 231"/>
                <a:gd name="T13" fmla="*/ 4682 h 236"/>
                <a:gd name="T14" fmla="*/ 850 w 231"/>
                <a:gd name="T15" fmla="*/ 4114 h 236"/>
                <a:gd name="T16" fmla="*/ 993 w 231"/>
                <a:gd name="T17" fmla="*/ 3741 h 236"/>
                <a:gd name="T18" fmla="*/ 1095 w 231"/>
                <a:gd name="T19" fmla="*/ 3047 h 236"/>
                <a:gd name="T20" fmla="*/ 1106 w 231"/>
                <a:gd name="T21" fmla="*/ 2410 h 236"/>
                <a:gd name="T22" fmla="*/ 1135 w 231"/>
                <a:gd name="T23" fmla="*/ 2053 h 236"/>
                <a:gd name="T24" fmla="*/ 1054 w 231"/>
                <a:gd name="T25" fmla="*/ 1793 h 236"/>
                <a:gd name="T26" fmla="*/ 1037 w 231"/>
                <a:gd name="T27" fmla="*/ 1379 h 236"/>
                <a:gd name="T28" fmla="*/ 993 w 231"/>
                <a:gd name="T29" fmla="*/ 1035 h 236"/>
                <a:gd name="T30" fmla="*/ 1200 w 231"/>
                <a:gd name="T31" fmla="*/ 1035 h 236"/>
                <a:gd name="T32" fmla="*/ 1163 w 231"/>
                <a:gd name="T33" fmla="*/ 454 h 236"/>
                <a:gd name="T34" fmla="*/ 1081 w 231"/>
                <a:gd name="T35" fmla="*/ 96 h 236"/>
                <a:gd name="T36" fmla="*/ 879 w 231"/>
                <a:gd name="T37" fmla="*/ 96 h 236"/>
                <a:gd name="T38" fmla="*/ 734 w 231"/>
                <a:gd name="T39" fmla="*/ 454 h 236"/>
                <a:gd name="T40" fmla="*/ 767 w 231"/>
                <a:gd name="T41" fmla="*/ 1188 h 236"/>
                <a:gd name="T42" fmla="*/ 666 w 231"/>
                <a:gd name="T43" fmla="*/ 1379 h 236"/>
                <a:gd name="T44" fmla="*/ 655 w 231"/>
                <a:gd name="T45" fmla="*/ 1919 h 236"/>
                <a:gd name="T46" fmla="*/ 558 w 231"/>
                <a:gd name="T47" fmla="*/ 2410 h 236"/>
                <a:gd name="T48" fmla="*/ 456 w 231"/>
                <a:gd name="T49" fmla="*/ 2733 h 236"/>
                <a:gd name="T50" fmla="*/ 444 w 231"/>
                <a:gd name="T51" fmla="*/ 3185 h 236"/>
                <a:gd name="T52" fmla="*/ 276 w 231"/>
                <a:gd name="T53" fmla="*/ 3432 h 236"/>
                <a:gd name="T54" fmla="*/ 61 w 231"/>
                <a:gd name="T55" fmla="*/ 3319 h 236"/>
                <a:gd name="T56" fmla="*/ 48 w 231"/>
                <a:gd name="T57" fmla="*/ 3504 h 236"/>
                <a:gd name="T58" fmla="*/ 183 w 231"/>
                <a:gd name="T59" fmla="*/ 4006 h 236"/>
                <a:gd name="T60" fmla="*/ 232 w 231"/>
                <a:gd name="T61" fmla="*/ 4553 h 236"/>
                <a:gd name="T62" fmla="*/ 169 w 231"/>
                <a:gd name="T63" fmla="*/ 4871 h 236"/>
                <a:gd name="T64" fmla="*/ 120 w 231"/>
                <a:gd name="T65" fmla="*/ 5398 h 236"/>
                <a:gd name="T66" fmla="*/ 289 w 231"/>
                <a:gd name="T67" fmla="*/ 5327 h 236"/>
                <a:gd name="T68" fmla="*/ 444 w 231"/>
                <a:gd name="T69" fmla="*/ 532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1"/>
                <a:gd name="T106" fmla="*/ 0 h 236"/>
                <a:gd name="T107" fmla="*/ 231 w 231"/>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round/>
              <a:headEnd/>
              <a:tailEnd/>
            </a:ln>
          </p:spPr>
          <p:txBody>
            <a:bodyPr/>
            <a:lstStyle/>
            <a:p>
              <a:endParaRPr lang="en-US"/>
            </a:p>
          </p:txBody>
        </p:sp>
        <p:sp>
          <p:nvSpPr>
            <p:cNvPr id="15446" name="Freeform 86"/>
            <p:cNvSpPr>
              <a:spLocks/>
            </p:cNvSpPr>
            <p:nvPr/>
          </p:nvSpPr>
          <p:spPr bwMode="auto">
            <a:xfrm>
              <a:off x="2935" y="1948"/>
              <a:ext cx="196" cy="219"/>
            </a:xfrm>
            <a:custGeom>
              <a:avLst/>
              <a:gdLst>
                <a:gd name="T0" fmla="*/ 771 w 175"/>
                <a:gd name="T1" fmla="*/ 1613 h 177"/>
                <a:gd name="T2" fmla="*/ 694 w 175"/>
                <a:gd name="T3" fmla="*/ 1140 h 177"/>
                <a:gd name="T4" fmla="*/ 645 w 175"/>
                <a:gd name="T5" fmla="*/ 744 h 177"/>
                <a:gd name="T6" fmla="*/ 642 w 175"/>
                <a:gd name="T7" fmla="*/ 812 h 177"/>
                <a:gd name="T8" fmla="*/ 678 w 175"/>
                <a:gd name="T9" fmla="*/ 1140 h 177"/>
                <a:gd name="T10" fmla="*/ 694 w 175"/>
                <a:gd name="T11" fmla="*/ 1523 h 177"/>
                <a:gd name="T12" fmla="*/ 736 w 175"/>
                <a:gd name="T13" fmla="*/ 1767 h 177"/>
                <a:gd name="T14" fmla="*/ 776 w 175"/>
                <a:gd name="T15" fmla="*/ 2153 h 177"/>
                <a:gd name="T16" fmla="*/ 811 w 175"/>
                <a:gd name="T17" fmla="*/ 2408 h 177"/>
                <a:gd name="T18" fmla="*/ 857 w 175"/>
                <a:gd name="T19" fmla="*/ 2705 h 177"/>
                <a:gd name="T20" fmla="*/ 906 w 175"/>
                <a:gd name="T21" fmla="*/ 3056 h 177"/>
                <a:gd name="T22" fmla="*/ 960 w 175"/>
                <a:gd name="T23" fmla="*/ 3347 h 177"/>
                <a:gd name="T24" fmla="*/ 949 w 175"/>
                <a:gd name="T25" fmla="*/ 3347 h 177"/>
                <a:gd name="T26" fmla="*/ 949 w 175"/>
                <a:gd name="T27" fmla="*/ 3754 h 177"/>
                <a:gd name="T28" fmla="*/ 906 w 175"/>
                <a:gd name="T29" fmla="*/ 3839 h 177"/>
                <a:gd name="T30" fmla="*/ 900 w 175"/>
                <a:gd name="T31" fmla="*/ 3839 h 177"/>
                <a:gd name="T32" fmla="*/ 869 w 175"/>
                <a:gd name="T33" fmla="*/ 4092 h 177"/>
                <a:gd name="T34" fmla="*/ 832 w 175"/>
                <a:gd name="T35" fmla="*/ 4141 h 177"/>
                <a:gd name="T36" fmla="*/ 808 w 175"/>
                <a:gd name="T37" fmla="*/ 4303 h 177"/>
                <a:gd name="T38" fmla="*/ 694 w 175"/>
                <a:gd name="T39" fmla="*/ 4279 h 177"/>
                <a:gd name="T40" fmla="*/ 596 w 175"/>
                <a:gd name="T41" fmla="*/ 4215 h 177"/>
                <a:gd name="T42" fmla="*/ 596 w 175"/>
                <a:gd name="T43" fmla="*/ 4141 h 177"/>
                <a:gd name="T44" fmla="*/ 586 w 175"/>
                <a:gd name="T45" fmla="*/ 4215 h 177"/>
                <a:gd name="T46" fmla="*/ 515 w 175"/>
                <a:gd name="T47" fmla="*/ 4215 h 177"/>
                <a:gd name="T48" fmla="*/ 457 w 175"/>
                <a:gd name="T49" fmla="*/ 4215 h 177"/>
                <a:gd name="T50" fmla="*/ 394 w 175"/>
                <a:gd name="T51" fmla="*/ 4215 h 177"/>
                <a:gd name="T52" fmla="*/ 325 w 175"/>
                <a:gd name="T53" fmla="*/ 4215 h 177"/>
                <a:gd name="T54" fmla="*/ 261 w 175"/>
                <a:gd name="T55" fmla="*/ 4215 h 177"/>
                <a:gd name="T56" fmla="*/ 180 w 175"/>
                <a:gd name="T57" fmla="*/ 4215 h 177"/>
                <a:gd name="T58" fmla="*/ 118 w 175"/>
                <a:gd name="T59" fmla="*/ 4215 h 177"/>
                <a:gd name="T60" fmla="*/ 54 w 175"/>
                <a:gd name="T61" fmla="*/ 4215 h 177"/>
                <a:gd name="T62" fmla="*/ 54 w 175"/>
                <a:gd name="T63" fmla="*/ 3802 h 177"/>
                <a:gd name="T64" fmla="*/ 54 w 175"/>
                <a:gd name="T65" fmla="*/ 3407 h 177"/>
                <a:gd name="T66" fmla="*/ 38 w 175"/>
                <a:gd name="T67" fmla="*/ 2992 h 177"/>
                <a:gd name="T68" fmla="*/ 30 w 175"/>
                <a:gd name="T69" fmla="*/ 2576 h 177"/>
                <a:gd name="T70" fmla="*/ 30 w 175"/>
                <a:gd name="T71" fmla="*/ 2186 h 177"/>
                <a:gd name="T72" fmla="*/ 30 w 175"/>
                <a:gd name="T73" fmla="*/ 1740 h 177"/>
                <a:gd name="T74" fmla="*/ 3 w 175"/>
                <a:gd name="T75" fmla="*/ 1316 h 177"/>
                <a:gd name="T76" fmla="*/ 0 w 175"/>
                <a:gd name="T77" fmla="*/ 968 h 177"/>
                <a:gd name="T78" fmla="*/ 0 w 175"/>
                <a:gd name="T79" fmla="*/ 632 h 177"/>
                <a:gd name="T80" fmla="*/ 0 w 175"/>
                <a:gd name="T81" fmla="*/ 317 h 177"/>
                <a:gd name="T82" fmla="*/ 3 w 175"/>
                <a:gd name="T83" fmla="*/ 0 h 177"/>
                <a:gd name="T84" fmla="*/ 67 w 175"/>
                <a:gd name="T85" fmla="*/ 0 h 177"/>
                <a:gd name="T86" fmla="*/ 199 w 175"/>
                <a:gd name="T87" fmla="*/ 176 h 177"/>
                <a:gd name="T88" fmla="*/ 325 w 175"/>
                <a:gd name="T89" fmla="*/ 334 h 177"/>
                <a:gd name="T90" fmla="*/ 442 w 175"/>
                <a:gd name="T91" fmla="*/ 176 h 177"/>
                <a:gd name="T92" fmla="*/ 494 w 175"/>
                <a:gd name="T93" fmla="*/ 2 h 177"/>
                <a:gd name="T94" fmla="*/ 460 w 175"/>
                <a:gd name="T95" fmla="*/ 115 h 177"/>
                <a:gd name="T96" fmla="*/ 500 w 175"/>
                <a:gd name="T97" fmla="*/ 2 h 177"/>
                <a:gd name="T98" fmla="*/ 586 w 175"/>
                <a:gd name="T99" fmla="*/ 176 h 177"/>
                <a:gd name="T100" fmla="*/ 610 w 175"/>
                <a:gd name="T101" fmla="*/ 256 h 177"/>
                <a:gd name="T102" fmla="*/ 645 w 175"/>
                <a:gd name="T103" fmla="*/ 317 h 177"/>
                <a:gd name="T104" fmla="*/ 771 w 175"/>
                <a:gd name="T105" fmla="*/ 176 h 177"/>
                <a:gd name="T106" fmla="*/ 808 w 175"/>
                <a:gd name="T107" fmla="*/ 600 h 177"/>
                <a:gd name="T108" fmla="*/ 842 w 175"/>
                <a:gd name="T109" fmla="*/ 968 h 177"/>
                <a:gd name="T110" fmla="*/ 832 w 175"/>
                <a:gd name="T111" fmla="*/ 1316 h 177"/>
                <a:gd name="T112" fmla="*/ 808 w 175"/>
                <a:gd name="T113" fmla="*/ 1667 h 177"/>
                <a:gd name="T114" fmla="*/ 771 w 175"/>
                <a:gd name="T115" fmla="*/ 1613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77"/>
                <a:gd name="T176" fmla="*/ 175 w 175"/>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round/>
              <a:headEnd/>
              <a:tailEnd/>
            </a:ln>
          </p:spPr>
          <p:txBody>
            <a:bodyPr/>
            <a:lstStyle/>
            <a:p>
              <a:endParaRPr lang="en-US"/>
            </a:p>
          </p:txBody>
        </p:sp>
        <p:sp>
          <p:nvSpPr>
            <p:cNvPr id="15447" name="Freeform 87"/>
            <p:cNvSpPr>
              <a:spLocks/>
            </p:cNvSpPr>
            <p:nvPr/>
          </p:nvSpPr>
          <p:spPr bwMode="auto">
            <a:xfrm>
              <a:off x="3689" y="1864"/>
              <a:ext cx="481" cy="606"/>
            </a:xfrm>
            <a:custGeom>
              <a:avLst/>
              <a:gdLst>
                <a:gd name="T0" fmla="*/ 387 w 431"/>
                <a:gd name="T1" fmla="*/ 398 h 489"/>
                <a:gd name="T2" fmla="*/ 315 w 431"/>
                <a:gd name="T3" fmla="*/ 699 h 489"/>
                <a:gd name="T4" fmla="*/ 356 w 431"/>
                <a:gd name="T5" fmla="*/ 1232 h 489"/>
                <a:gd name="T6" fmla="*/ 367 w 431"/>
                <a:gd name="T7" fmla="*/ 1694 h 489"/>
                <a:gd name="T8" fmla="*/ 315 w 431"/>
                <a:gd name="T9" fmla="*/ 2646 h 489"/>
                <a:gd name="T10" fmla="*/ 133 w 431"/>
                <a:gd name="T11" fmla="*/ 3348 h 489"/>
                <a:gd name="T12" fmla="*/ 122 w 431"/>
                <a:gd name="T13" fmla="*/ 4070 h 489"/>
                <a:gd name="T14" fmla="*/ 212 w 431"/>
                <a:gd name="T15" fmla="*/ 4950 h 489"/>
                <a:gd name="T16" fmla="*/ 36 w 431"/>
                <a:gd name="T17" fmla="*/ 4950 h 489"/>
                <a:gd name="T18" fmla="*/ 0 w 431"/>
                <a:gd name="T19" fmla="*/ 5226 h 489"/>
                <a:gd name="T20" fmla="*/ 86 w 431"/>
                <a:gd name="T21" fmla="*/ 5647 h 489"/>
                <a:gd name="T22" fmla="*/ 118 w 431"/>
                <a:gd name="T23" fmla="*/ 5829 h 489"/>
                <a:gd name="T24" fmla="*/ 227 w 431"/>
                <a:gd name="T25" fmla="*/ 6540 h 489"/>
                <a:gd name="T26" fmla="*/ 352 w 431"/>
                <a:gd name="T27" fmla="*/ 5887 h 489"/>
                <a:gd name="T28" fmla="*/ 367 w 431"/>
                <a:gd name="T29" fmla="*/ 6134 h 489"/>
                <a:gd name="T30" fmla="*/ 394 w 431"/>
                <a:gd name="T31" fmla="*/ 6401 h 489"/>
                <a:gd name="T32" fmla="*/ 419 w 431"/>
                <a:gd name="T33" fmla="*/ 7325 h 489"/>
                <a:gd name="T34" fmla="*/ 491 w 431"/>
                <a:gd name="T35" fmla="*/ 8439 h 489"/>
                <a:gd name="T36" fmla="*/ 583 w 431"/>
                <a:gd name="T37" fmla="*/ 9505 h 489"/>
                <a:gd name="T38" fmla="*/ 704 w 431"/>
                <a:gd name="T39" fmla="*/ 10747 h 489"/>
                <a:gd name="T40" fmla="*/ 802 w 431"/>
                <a:gd name="T41" fmla="*/ 11732 h 489"/>
                <a:gd name="T42" fmla="*/ 926 w 431"/>
                <a:gd name="T43" fmla="*/ 11958 h 489"/>
                <a:gd name="T44" fmla="*/ 987 w 431"/>
                <a:gd name="T45" fmla="*/ 11556 h 489"/>
                <a:gd name="T46" fmla="*/ 1040 w 431"/>
                <a:gd name="T47" fmla="*/ 10860 h 489"/>
                <a:gd name="T48" fmla="*/ 1070 w 431"/>
                <a:gd name="T49" fmla="*/ 9831 h 489"/>
                <a:gd name="T50" fmla="*/ 1093 w 431"/>
                <a:gd name="T51" fmla="*/ 8781 h 489"/>
                <a:gd name="T52" fmla="*/ 1148 w 431"/>
                <a:gd name="T53" fmla="*/ 8537 h 489"/>
                <a:gd name="T54" fmla="*/ 1289 w 431"/>
                <a:gd name="T55" fmla="*/ 7734 h 489"/>
                <a:gd name="T56" fmla="*/ 1488 w 431"/>
                <a:gd name="T57" fmla="*/ 6889 h 489"/>
                <a:gd name="T58" fmla="*/ 1606 w 431"/>
                <a:gd name="T59" fmla="*/ 6027 h 489"/>
                <a:gd name="T60" fmla="*/ 1673 w 431"/>
                <a:gd name="T61" fmla="*/ 6134 h 489"/>
                <a:gd name="T62" fmla="*/ 1661 w 431"/>
                <a:gd name="T63" fmla="*/ 5718 h 489"/>
                <a:gd name="T64" fmla="*/ 1577 w 431"/>
                <a:gd name="T65" fmla="*/ 4818 h 489"/>
                <a:gd name="T66" fmla="*/ 1567 w 431"/>
                <a:gd name="T67" fmla="*/ 4287 h 489"/>
                <a:gd name="T68" fmla="*/ 1645 w 431"/>
                <a:gd name="T69" fmla="*/ 4238 h 489"/>
                <a:gd name="T70" fmla="*/ 1781 w 431"/>
                <a:gd name="T71" fmla="*/ 4557 h 489"/>
                <a:gd name="T72" fmla="*/ 1908 w 431"/>
                <a:gd name="T73" fmla="*/ 4950 h 489"/>
                <a:gd name="T74" fmla="*/ 1869 w 431"/>
                <a:gd name="T75" fmla="*/ 5538 h 489"/>
                <a:gd name="T76" fmla="*/ 1966 w 431"/>
                <a:gd name="T77" fmla="*/ 6027 h 489"/>
                <a:gd name="T78" fmla="*/ 2014 w 431"/>
                <a:gd name="T79" fmla="*/ 5117 h 489"/>
                <a:gd name="T80" fmla="*/ 2093 w 431"/>
                <a:gd name="T81" fmla="*/ 4406 h 489"/>
                <a:gd name="T82" fmla="*/ 2232 w 431"/>
                <a:gd name="T83" fmla="*/ 3678 h 489"/>
                <a:gd name="T84" fmla="*/ 2232 w 431"/>
                <a:gd name="T85" fmla="*/ 3252 h 489"/>
                <a:gd name="T86" fmla="*/ 2129 w 431"/>
                <a:gd name="T87" fmla="*/ 2869 h 489"/>
                <a:gd name="T88" fmla="*/ 2049 w 431"/>
                <a:gd name="T89" fmla="*/ 2869 h 489"/>
                <a:gd name="T90" fmla="*/ 1869 w 431"/>
                <a:gd name="T91" fmla="*/ 3306 h 489"/>
                <a:gd name="T92" fmla="*/ 1837 w 431"/>
                <a:gd name="T93" fmla="*/ 3821 h 489"/>
                <a:gd name="T94" fmla="*/ 1601 w 431"/>
                <a:gd name="T95" fmla="*/ 3821 h 489"/>
                <a:gd name="T96" fmla="*/ 1522 w 431"/>
                <a:gd name="T97" fmla="*/ 3348 h 489"/>
                <a:gd name="T98" fmla="*/ 1353 w 431"/>
                <a:gd name="T99" fmla="*/ 3952 h 489"/>
                <a:gd name="T100" fmla="*/ 1155 w 431"/>
                <a:gd name="T101" fmla="*/ 3601 h 489"/>
                <a:gd name="T102" fmla="*/ 870 w 431"/>
                <a:gd name="T103" fmla="*/ 3004 h 489"/>
                <a:gd name="T104" fmla="*/ 835 w 431"/>
                <a:gd name="T105" fmla="*/ 2117 h 489"/>
                <a:gd name="T106" fmla="*/ 668 w 431"/>
                <a:gd name="T107" fmla="*/ 1283 h 489"/>
                <a:gd name="T108" fmla="*/ 672 w 431"/>
                <a:gd name="T109" fmla="*/ 829 h 489"/>
                <a:gd name="T110" fmla="*/ 672 w 431"/>
                <a:gd name="T111" fmla="*/ 530 h 489"/>
                <a:gd name="T112" fmla="*/ 639 w 431"/>
                <a:gd name="T113" fmla="*/ 278 h 489"/>
                <a:gd name="T114" fmla="*/ 570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1"/>
                <a:gd name="T175" fmla="*/ 0 h 489"/>
                <a:gd name="T176" fmla="*/ 431 w 431"/>
                <a:gd name="T177" fmla="*/ 489 h 4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round/>
              <a:headEnd/>
              <a:tailEnd/>
            </a:ln>
          </p:spPr>
          <p:txBody>
            <a:bodyPr/>
            <a:lstStyle/>
            <a:p>
              <a:endParaRPr lang="en-US"/>
            </a:p>
          </p:txBody>
        </p:sp>
        <p:sp>
          <p:nvSpPr>
            <p:cNvPr id="15448" name="Freeform 88"/>
            <p:cNvSpPr>
              <a:spLocks/>
            </p:cNvSpPr>
            <p:nvPr/>
          </p:nvSpPr>
          <p:spPr bwMode="auto">
            <a:xfrm>
              <a:off x="3092" y="1914"/>
              <a:ext cx="21" cy="83"/>
            </a:xfrm>
            <a:custGeom>
              <a:avLst/>
              <a:gdLst>
                <a:gd name="T0" fmla="*/ 62 w 19"/>
                <a:gd name="T1" fmla="*/ 1338 h 68"/>
                <a:gd name="T2" fmla="*/ 31 w 19"/>
                <a:gd name="T3" fmla="*/ 1029 h 68"/>
                <a:gd name="T4" fmla="*/ 0 w 19"/>
                <a:gd name="T5" fmla="*/ 691 h 68"/>
                <a:gd name="T6" fmla="*/ 4 w 19"/>
                <a:gd name="T7" fmla="*/ 378 h 68"/>
                <a:gd name="T8" fmla="*/ 51 w 19"/>
                <a:gd name="T9" fmla="*/ 2 h 68"/>
                <a:gd name="T10" fmla="*/ 84 w 19"/>
                <a:gd name="T11" fmla="*/ 0 h 68"/>
                <a:gd name="T12" fmla="*/ 84 w 19"/>
                <a:gd name="T13" fmla="*/ 171 h 68"/>
                <a:gd name="T14" fmla="*/ 84 w 19"/>
                <a:gd name="T15" fmla="*/ 460 h 68"/>
                <a:gd name="T16" fmla="*/ 73 w 19"/>
                <a:gd name="T17" fmla="*/ 736 h 68"/>
                <a:gd name="T18" fmla="*/ 62 w 19"/>
                <a:gd name="T19" fmla="*/ 1029 h 68"/>
                <a:gd name="T20" fmla="*/ 62 w 19"/>
                <a:gd name="T21" fmla="*/ 1335 h 68"/>
                <a:gd name="T22" fmla="*/ 62 w 19"/>
                <a:gd name="T23" fmla="*/ 1338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68"/>
                <a:gd name="T38" fmla="*/ 19 w 1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round/>
              <a:headEnd/>
              <a:tailEnd/>
            </a:ln>
          </p:spPr>
          <p:txBody>
            <a:bodyPr/>
            <a:lstStyle/>
            <a:p>
              <a:endParaRPr lang="en-US"/>
            </a:p>
          </p:txBody>
        </p:sp>
        <p:sp>
          <p:nvSpPr>
            <p:cNvPr id="15449" name="Freeform 89"/>
            <p:cNvSpPr>
              <a:spLocks/>
            </p:cNvSpPr>
            <p:nvPr/>
          </p:nvSpPr>
          <p:spPr bwMode="auto">
            <a:xfrm>
              <a:off x="3108" y="1910"/>
              <a:ext cx="66" cy="94"/>
            </a:xfrm>
            <a:custGeom>
              <a:avLst/>
              <a:gdLst>
                <a:gd name="T0" fmla="*/ 131 w 59"/>
                <a:gd name="T1" fmla="*/ 480 h 76"/>
                <a:gd name="T2" fmla="*/ 29 w 59"/>
                <a:gd name="T3" fmla="*/ 314 h 76"/>
                <a:gd name="T4" fmla="*/ 29 w 59"/>
                <a:gd name="T5" fmla="*/ 632 h 76"/>
                <a:gd name="T6" fmla="*/ 2 w 59"/>
                <a:gd name="T7" fmla="*/ 996 h 76"/>
                <a:gd name="T8" fmla="*/ 0 w 59"/>
                <a:gd name="T9" fmla="*/ 1343 h 76"/>
                <a:gd name="T10" fmla="*/ 0 w 59"/>
                <a:gd name="T11" fmla="*/ 1662 h 76"/>
                <a:gd name="T12" fmla="*/ 0 w 59"/>
                <a:gd name="T13" fmla="*/ 1737 h 76"/>
                <a:gd name="T14" fmla="*/ 87 w 59"/>
                <a:gd name="T15" fmla="*/ 1832 h 76"/>
                <a:gd name="T16" fmla="*/ 150 w 59"/>
                <a:gd name="T17" fmla="*/ 1494 h 76"/>
                <a:gd name="T18" fmla="*/ 205 w 59"/>
                <a:gd name="T19" fmla="*/ 1494 h 76"/>
                <a:gd name="T20" fmla="*/ 238 w 59"/>
                <a:gd name="T21" fmla="*/ 1255 h 76"/>
                <a:gd name="T22" fmla="*/ 150 w 59"/>
                <a:gd name="T23" fmla="*/ 879 h 76"/>
                <a:gd name="T24" fmla="*/ 238 w 59"/>
                <a:gd name="T25" fmla="*/ 632 h 76"/>
                <a:gd name="T26" fmla="*/ 317 w 59"/>
                <a:gd name="T27" fmla="*/ 526 h 76"/>
                <a:gd name="T28" fmla="*/ 282 w 59"/>
                <a:gd name="T29" fmla="*/ 0 h 76"/>
                <a:gd name="T30" fmla="*/ 188 w 59"/>
                <a:gd name="T31" fmla="*/ 254 h 76"/>
                <a:gd name="T32" fmla="*/ 131 w 59"/>
                <a:gd name="T33" fmla="*/ 48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76"/>
                <a:gd name="T53" fmla="*/ 59 w 59"/>
                <a:gd name="T54" fmla="*/ 76 h 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round/>
              <a:headEnd/>
              <a:tailEnd/>
            </a:ln>
          </p:spPr>
          <p:txBody>
            <a:bodyPr/>
            <a:lstStyle/>
            <a:p>
              <a:endParaRPr lang="en-US"/>
            </a:p>
          </p:txBody>
        </p:sp>
        <p:sp>
          <p:nvSpPr>
            <p:cNvPr id="15450" name="Freeform 90"/>
            <p:cNvSpPr>
              <a:spLocks/>
            </p:cNvSpPr>
            <p:nvPr/>
          </p:nvSpPr>
          <p:spPr bwMode="auto">
            <a:xfrm>
              <a:off x="3416" y="2094"/>
              <a:ext cx="130" cy="185"/>
            </a:xfrm>
            <a:custGeom>
              <a:avLst/>
              <a:gdLst>
                <a:gd name="T0" fmla="*/ 643 w 116"/>
                <a:gd name="T1" fmla="*/ 1238 h 149"/>
                <a:gd name="T2" fmla="*/ 575 w 116"/>
                <a:gd name="T3" fmla="*/ 937 h 149"/>
                <a:gd name="T4" fmla="*/ 511 w 116"/>
                <a:gd name="T5" fmla="*/ 672 h 149"/>
                <a:gd name="T6" fmla="*/ 442 w 116"/>
                <a:gd name="T7" fmla="*/ 497 h 149"/>
                <a:gd name="T8" fmla="*/ 365 w 116"/>
                <a:gd name="T9" fmla="*/ 351 h 149"/>
                <a:gd name="T10" fmla="*/ 326 w 116"/>
                <a:gd name="T11" fmla="*/ 0 h 149"/>
                <a:gd name="T12" fmla="*/ 295 w 116"/>
                <a:gd name="T13" fmla="*/ 119 h 149"/>
                <a:gd name="T14" fmla="*/ 289 w 116"/>
                <a:gd name="T15" fmla="*/ 0 h 149"/>
                <a:gd name="T16" fmla="*/ 295 w 116"/>
                <a:gd name="T17" fmla="*/ 436 h 149"/>
                <a:gd name="T18" fmla="*/ 260 w 116"/>
                <a:gd name="T19" fmla="*/ 497 h 149"/>
                <a:gd name="T20" fmla="*/ 250 w 116"/>
                <a:gd name="T21" fmla="*/ 1109 h 149"/>
                <a:gd name="T22" fmla="*/ 289 w 116"/>
                <a:gd name="T23" fmla="*/ 1396 h 149"/>
                <a:gd name="T24" fmla="*/ 269 w 116"/>
                <a:gd name="T25" fmla="*/ 1820 h 149"/>
                <a:gd name="T26" fmla="*/ 250 w 116"/>
                <a:gd name="T27" fmla="*/ 2331 h 149"/>
                <a:gd name="T28" fmla="*/ 191 w 116"/>
                <a:gd name="T29" fmla="*/ 2456 h 149"/>
                <a:gd name="T30" fmla="*/ 129 w 116"/>
                <a:gd name="T31" fmla="*/ 2558 h 149"/>
                <a:gd name="T32" fmla="*/ 68 w 116"/>
                <a:gd name="T33" fmla="*/ 2672 h 149"/>
                <a:gd name="T34" fmla="*/ 0 w 116"/>
                <a:gd name="T35" fmla="*/ 2806 h 149"/>
                <a:gd name="T36" fmla="*/ 0 w 116"/>
                <a:gd name="T37" fmla="*/ 2989 h 149"/>
                <a:gd name="T38" fmla="*/ 48 w 116"/>
                <a:gd name="T39" fmla="*/ 3431 h 149"/>
                <a:gd name="T40" fmla="*/ 106 w 116"/>
                <a:gd name="T41" fmla="*/ 3837 h 149"/>
                <a:gd name="T42" fmla="*/ 183 w 116"/>
                <a:gd name="T43" fmla="*/ 3786 h 149"/>
                <a:gd name="T44" fmla="*/ 250 w 116"/>
                <a:gd name="T45" fmla="*/ 3711 h 149"/>
                <a:gd name="T46" fmla="*/ 295 w 116"/>
                <a:gd name="T47" fmla="*/ 3520 h 149"/>
                <a:gd name="T48" fmla="*/ 326 w 116"/>
                <a:gd name="T49" fmla="*/ 3278 h 149"/>
                <a:gd name="T50" fmla="*/ 407 w 116"/>
                <a:gd name="T51" fmla="*/ 3169 h 149"/>
                <a:gd name="T52" fmla="*/ 434 w 116"/>
                <a:gd name="T53" fmla="*/ 2846 h 149"/>
                <a:gd name="T54" fmla="*/ 495 w 116"/>
                <a:gd name="T55" fmla="*/ 2763 h 149"/>
                <a:gd name="T56" fmla="*/ 495 w 116"/>
                <a:gd name="T57" fmla="*/ 2201 h 149"/>
                <a:gd name="T58" fmla="*/ 518 w 116"/>
                <a:gd name="T59" fmla="*/ 2126 h 149"/>
                <a:gd name="T60" fmla="*/ 548 w 116"/>
                <a:gd name="T61" fmla="*/ 2076 h 149"/>
                <a:gd name="T62" fmla="*/ 604 w 116"/>
                <a:gd name="T63" fmla="*/ 1625 h 149"/>
                <a:gd name="T64" fmla="*/ 643 w 116"/>
                <a:gd name="T65" fmla="*/ 1238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49"/>
                <a:gd name="T101" fmla="*/ 116 w 116"/>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round/>
              <a:headEnd/>
              <a:tailEnd/>
            </a:ln>
          </p:spPr>
          <p:txBody>
            <a:bodyPr/>
            <a:lstStyle/>
            <a:p>
              <a:endParaRPr lang="en-US"/>
            </a:p>
          </p:txBody>
        </p:sp>
        <p:sp>
          <p:nvSpPr>
            <p:cNvPr id="15451" name="Freeform 91"/>
            <p:cNvSpPr>
              <a:spLocks/>
            </p:cNvSpPr>
            <p:nvPr/>
          </p:nvSpPr>
          <p:spPr bwMode="auto">
            <a:xfrm>
              <a:off x="3474" y="2068"/>
              <a:ext cx="6" cy="11"/>
            </a:xfrm>
            <a:custGeom>
              <a:avLst/>
              <a:gdLst>
                <a:gd name="T0" fmla="*/ 1601 w 4"/>
                <a:gd name="T1" fmla="*/ 0 h 9"/>
                <a:gd name="T2" fmla="*/ 0 w 4"/>
                <a:gd name="T3" fmla="*/ 97 h 9"/>
                <a:gd name="T4" fmla="*/ 716 w 4"/>
                <a:gd name="T5" fmla="*/ 177 h 9"/>
                <a:gd name="T6" fmla="*/ 1601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5"/>
                  </a:lnTo>
                  <a:lnTo>
                    <a:pt x="2" y="9"/>
                  </a:lnTo>
                  <a:lnTo>
                    <a:pt x="4" y="0"/>
                  </a:lnTo>
                  <a:close/>
                </a:path>
              </a:pathLst>
            </a:custGeom>
            <a:solidFill>
              <a:srgbClr val="E1E1E1"/>
            </a:solidFill>
            <a:ln w="3175">
              <a:solidFill>
                <a:srgbClr val="000000"/>
              </a:solidFill>
              <a:round/>
              <a:headEnd/>
              <a:tailEnd/>
            </a:ln>
          </p:spPr>
          <p:txBody>
            <a:bodyPr/>
            <a:lstStyle/>
            <a:p>
              <a:endParaRPr lang="en-US"/>
            </a:p>
          </p:txBody>
        </p:sp>
        <p:sp>
          <p:nvSpPr>
            <p:cNvPr id="15452" name="Freeform 92"/>
            <p:cNvSpPr>
              <a:spLocks/>
            </p:cNvSpPr>
            <p:nvPr/>
          </p:nvSpPr>
          <p:spPr bwMode="auto">
            <a:xfrm>
              <a:off x="3105" y="1936"/>
              <a:ext cx="369" cy="366"/>
            </a:xfrm>
            <a:custGeom>
              <a:avLst/>
              <a:gdLst>
                <a:gd name="T0" fmla="*/ 369 w 331"/>
                <a:gd name="T1" fmla="*/ 4532 h 295"/>
                <a:gd name="T2" fmla="*/ 318 w 331"/>
                <a:gd name="T3" fmla="*/ 3831 h 295"/>
                <a:gd name="T4" fmla="*/ 213 w 331"/>
                <a:gd name="T5" fmla="*/ 3350 h 295"/>
                <a:gd name="T6" fmla="*/ 96 w 331"/>
                <a:gd name="T7" fmla="*/ 2398 h 295"/>
                <a:gd name="T8" fmla="*/ 0 w 331"/>
                <a:gd name="T9" fmla="*/ 1867 h 295"/>
                <a:gd name="T10" fmla="*/ 96 w 331"/>
                <a:gd name="T11" fmla="*/ 1370 h 295"/>
                <a:gd name="T12" fmla="*/ 205 w 331"/>
                <a:gd name="T13" fmla="*/ 1031 h 295"/>
                <a:gd name="T14" fmla="*/ 152 w 331"/>
                <a:gd name="T15" fmla="*/ 351 h 295"/>
                <a:gd name="T16" fmla="*/ 314 w 331"/>
                <a:gd name="T17" fmla="*/ 0 h 295"/>
                <a:gd name="T18" fmla="*/ 469 w 331"/>
                <a:gd name="T19" fmla="*/ 351 h 295"/>
                <a:gd name="T20" fmla="*/ 611 w 331"/>
                <a:gd name="T21" fmla="*/ 670 h 295"/>
                <a:gd name="T22" fmla="*/ 768 w 331"/>
                <a:gd name="T23" fmla="*/ 1331 h 295"/>
                <a:gd name="T24" fmla="*/ 990 w 331"/>
                <a:gd name="T25" fmla="*/ 1427 h 295"/>
                <a:gd name="T26" fmla="*/ 1064 w 331"/>
                <a:gd name="T27" fmla="*/ 1603 h 295"/>
                <a:gd name="T28" fmla="*/ 1144 w 331"/>
                <a:gd name="T29" fmla="*/ 2148 h 295"/>
                <a:gd name="T30" fmla="*/ 1220 w 331"/>
                <a:gd name="T31" fmla="*/ 2748 h 295"/>
                <a:gd name="T32" fmla="*/ 1290 w 331"/>
                <a:gd name="T33" fmla="*/ 3350 h 295"/>
                <a:gd name="T34" fmla="*/ 1323 w 331"/>
                <a:gd name="T35" fmla="*/ 3409 h 295"/>
                <a:gd name="T36" fmla="*/ 1338 w 331"/>
                <a:gd name="T37" fmla="*/ 3517 h 295"/>
                <a:gd name="T38" fmla="*/ 1338 w 331"/>
                <a:gd name="T39" fmla="*/ 3653 h 295"/>
                <a:gd name="T40" fmla="*/ 1398 w 331"/>
                <a:gd name="T41" fmla="*/ 4136 h 295"/>
                <a:gd name="T42" fmla="*/ 1639 w 331"/>
                <a:gd name="T43" fmla="*/ 4363 h 295"/>
                <a:gd name="T44" fmla="*/ 1690 w 331"/>
                <a:gd name="T45" fmla="*/ 4625 h 295"/>
                <a:gd name="T46" fmla="*/ 1648 w 331"/>
                <a:gd name="T47" fmla="*/ 5521 h 295"/>
                <a:gd name="T48" fmla="*/ 1545 w 331"/>
                <a:gd name="T49" fmla="*/ 5768 h 295"/>
                <a:gd name="T50" fmla="*/ 1421 w 331"/>
                <a:gd name="T51" fmla="*/ 6017 h 295"/>
                <a:gd name="T52" fmla="*/ 1302 w 331"/>
                <a:gd name="T53" fmla="*/ 6110 h 295"/>
                <a:gd name="T54" fmla="*/ 1183 w 331"/>
                <a:gd name="T55" fmla="*/ 6314 h 295"/>
                <a:gd name="T56" fmla="*/ 1082 w 331"/>
                <a:gd name="T57" fmla="*/ 6863 h 295"/>
                <a:gd name="T58" fmla="*/ 1003 w 331"/>
                <a:gd name="T59" fmla="*/ 7497 h 295"/>
                <a:gd name="T60" fmla="*/ 919 w 331"/>
                <a:gd name="T61" fmla="*/ 6850 h 295"/>
                <a:gd name="T62" fmla="*/ 748 w 331"/>
                <a:gd name="T63" fmla="*/ 6648 h 295"/>
                <a:gd name="T64" fmla="*/ 713 w 331"/>
                <a:gd name="T65" fmla="*/ 7141 h 295"/>
                <a:gd name="T66" fmla="*/ 630 w 331"/>
                <a:gd name="T67" fmla="*/ 6536 h 295"/>
                <a:gd name="T68" fmla="*/ 492 w 331"/>
                <a:gd name="T69" fmla="*/ 5521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1"/>
                <a:gd name="T106" fmla="*/ 0 h 295"/>
                <a:gd name="T107" fmla="*/ 331 w 331"/>
                <a:gd name="T108" fmla="*/ 295 h 2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round/>
              <a:headEnd/>
              <a:tailEnd/>
            </a:ln>
          </p:spPr>
          <p:txBody>
            <a:bodyPr/>
            <a:lstStyle/>
            <a:p>
              <a:endParaRPr lang="en-US"/>
            </a:p>
          </p:txBody>
        </p:sp>
        <p:sp>
          <p:nvSpPr>
            <p:cNvPr id="15453" name="Freeform 93"/>
            <p:cNvSpPr>
              <a:spLocks/>
            </p:cNvSpPr>
            <p:nvPr/>
          </p:nvSpPr>
          <p:spPr bwMode="auto">
            <a:xfrm>
              <a:off x="3398" y="2074"/>
              <a:ext cx="85" cy="75"/>
            </a:xfrm>
            <a:custGeom>
              <a:avLst/>
              <a:gdLst>
                <a:gd name="T0" fmla="*/ 0 w 76"/>
                <a:gd name="T1" fmla="*/ 725 h 61"/>
                <a:gd name="T2" fmla="*/ 29 w 76"/>
                <a:gd name="T3" fmla="*/ 845 h 61"/>
                <a:gd name="T4" fmla="*/ 63 w 76"/>
                <a:gd name="T5" fmla="*/ 1155 h 61"/>
                <a:gd name="T6" fmla="*/ 189 w 76"/>
                <a:gd name="T7" fmla="*/ 1253 h 61"/>
                <a:gd name="T8" fmla="*/ 317 w 76"/>
                <a:gd name="T9" fmla="*/ 1346 h 61"/>
                <a:gd name="T10" fmla="*/ 329 w 76"/>
                <a:gd name="T11" fmla="*/ 1313 h 61"/>
                <a:gd name="T12" fmla="*/ 348 w 76"/>
                <a:gd name="T13" fmla="*/ 772 h 61"/>
                <a:gd name="T14" fmla="*/ 376 w 76"/>
                <a:gd name="T15" fmla="*/ 725 h 61"/>
                <a:gd name="T16" fmla="*/ 368 w 76"/>
                <a:gd name="T17" fmla="*/ 370 h 61"/>
                <a:gd name="T18" fmla="*/ 376 w 76"/>
                <a:gd name="T19" fmla="*/ 468 h 61"/>
                <a:gd name="T20" fmla="*/ 410 w 76"/>
                <a:gd name="T21" fmla="*/ 370 h 61"/>
                <a:gd name="T22" fmla="*/ 376 w 76"/>
                <a:gd name="T23" fmla="*/ 90 h 61"/>
                <a:gd name="T24" fmla="*/ 368 w 76"/>
                <a:gd name="T25" fmla="*/ 0 h 61"/>
                <a:gd name="T26" fmla="*/ 294 w 76"/>
                <a:gd name="T27" fmla="*/ 370 h 61"/>
                <a:gd name="T28" fmla="*/ 211 w 76"/>
                <a:gd name="T29" fmla="*/ 725 h 61"/>
                <a:gd name="T30" fmla="*/ 87 w 76"/>
                <a:gd name="T31" fmla="*/ 772 h 61"/>
                <a:gd name="T32" fmla="*/ 29 w 76"/>
                <a:gd name="T33" fmla="*/ 725 h 61"/>
                <a:gd name="T34" fmla="*/ 0 w 76"/>
                <a:gd name="T35" fmla="*/ 664 h 61"/>
                <a:gd name="T36" fmla="*/ 0 w 76"/>
                <a:gd name="T37" fmla="*/ 725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61"/>
                <a:gd name="T59" fmla="*/ 76 w 76"/>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round/>
              <a:headEnd/>
              <a:tailEnd/>
            </a:ln>
          </p:spPr>
          <p:txBody>
            <a:bodyPr/>
            <a:lstStyle/>
            <a:p>
              <a:endParaRPr lang="en-US"/>
            </a:p>
          </p:txBody>
        </p:sp>
        <p:sp>
          <p:nvSpPr>
            <p:cNvPr id="15454" name="Freeform 94"/>
            <p:cNvSpPr>
              <a:spLocks/>
            </p:cNvSpPr>
            <p:nvPr/>
          </p:nvSpPr>
          <p:spPr bwMode="auto">
            <a:xfrm>
              <a:off x="3260" y="2229"/>
              <a:ext cx="179" cy="137"/>
            </a:xfrm>
            <a:custGeom>
              <a:avLst/>
              <a:gdLst>
                <a:gd name="T0" fmla="*/ 33 w 159"/>
                <a:gd name="T1" fmla="*/ 917 h 111"/>
                <a:gd name="T2" fmla="*/ 0 w 159"/>
                <a:gd name="T3" fmla="*/ 1060 h 111"/>
                <a:gd name="T4" fmla="*/ 0 w 159"/>
                <a:gd name="T5" fmla="*/ 1542 h 111"/>
                <a:gd name="T6" fmla="*/ 42 w 159"/>
                <a:gd name="T7" fmla="*/ 2112 h 111"/>
                <a:gd name="T8" fmla="*/ 87 w 159"/>
                <a:gd name="T9" fmla="*/ 2607 h 111"/>
                <a:gd name="T10" fmla="*/ 200 w 159"/>
                <a:gd name="T11" fmla="*/ 2607 h 111"/>
                <a:gd name="T12" fmla="*/ 305 w 159"/>
                <a:gd name="T13" fmla="*/ 2328 h 111"/>
                <a:gd name="T14" fmla="*/ 411 w 159"/>
                <a:gd name="T15" fmla="*/ 2177 h 111"/>
                <a:gd name="T16" fmla="*/ 503 w 159"/>
                <a:gd name="T17" fmla="*/ 2074 h 111"/>
                <a:gd name="T18" fmla="*/ 571 w 159"/>
                <a:gd name="T19" fmla="*/ 1956 h 111"/>
                <a:gd name="T20" fmla="*/ 661 w 159"/>
                <a:gd name="T21" fmla="*/ 1783 h 111"/>
                <a:gd name="T22" fmla="*/ 724 w 159"/>
                <a:gd name="T23" fmla="*/ 1711 h 111"/>
                <a:gd name="T24" fmla="*/ 800 w 159"/>
                <a:gd name="T25" fmla="*/ 1542 h 111"/>
                <a:gd name="T26" fmla="*/ 863 w 159"/>
                <a:gd name="T27" fmla="*/ 1438 h 111"/>
                <a:gd name="T28" fmla="*/ 863 w 159"/>
                <a:gd name="T29" fmla="*/ 1222 h 111"/>
                <a:gd name="T30" fmla="*/ 943 w 159"/>
                <a:gd name="T31" fmla="*/ 917 h 111"/>
                <a:gd name="T32" fmla="*/ 880 w 159"/>
                <a:gd name="T33" fmla="*/ 573 h 111"/>
                <a:gd name="T34" fmla="*/ 826 w 159"/>
                <a:gd name="T35" fmla="*/ 169 h 111"/>
                <a:gd name="T36" fmla="*/ 826 w 159"/>
                <a:gd name="T37" fmla="*/ 0 h 111"/>
                <a:gd name="T38" fmla="*/ 758 w 159"/>
                <a:gd name="T39" fmla="*/ 2 h 111"/>
                <a:gd name="T40" fmla="*/ 681 w 159"/>
                <a:gd name="T41" fmla="*/ 111 h 111"/>
                <a:gd name="T42" fmla="*/ 617 w 159"/>
                <a:gd name="T43" fmla="*/ 209 h 111"/>
                <a:gd name="T44" fmla="*/ 548 w 159"/>
                <a:gd name="T45" fmla="*/ 284 h 111"/>
                <a:gd name="T46" fmla="*/ 490 w 159"/>
                <a:gd name="T47" fmla="*/ 573 h 111"/>
                <a:gd name="T48" fmla="*/ 433 w 159"/>
                <a:gd name="T49" fmla="*/ 813 h 111"/>
                <a:gd name="T50" fmla="*/ 374 w 159"/>
                <a:gd name="T51" fmla="*/ 1113 h 111"/>
                <a:gd name="T52" fmla="*/ 332 w 159"/>
                <a:gd name="T53" fmla="*/ 1386 h 111"/>
                <a:gd name="T54" fmla="*/ 329 w 159"/>
                <a:gd name="T55" fmla="*/ 917 h 111"/>
                <a:gd name="T56" fmla="*/ 233 w 159"/>
                <a:gd name="T57" fmla="*/ 785 h 111"/>
                <a:gd name="T58" fmla="*/ 158 w 159"/>
                <a:gd name="T59" fmla="*/ 659 h 111"/>
                <a:gd name="T60" fmla="*/ 42 w 159"/>
                <a:gd name="T61" fmla="*/ 597 h 111"/>
                <a:gd name="T62" fmla="*/ 33 w 159"/>
                <a:gd name="T63" fmla="*/ 91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11"/>
                <a:gd name="T98" fmla="*/ 159 w 159"/>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round/>
              <a:headEnd/>
              <a:tailEnd/>
            </a:ln>
          </p:spPr>
          <p:txBody>
            <a:bodyPr/>
            <a:lstStyle/>
            <a:p>
              <a:endParaRPr lang="en-US"/>
            </a:p>
          </p:txBody>
        </p:sp>
        <p:sp>
          <p:nvSpPr>
            <p:cNvPr id="15455" name="Freeform 95"/>
            <p:cNvSpPr>
              <a:spLocks/>
            </p:cNvSpPr>
            <p:nvPr/>
          </p:nvSpPr>
          <p:spPr bwMode="auto">
            <a:xfrm>
              <a:off x="3916" y="2431"/>
              <a:ext cx="37" cy="86"/>
            </a:xfrm>
            <a:custGeom>
              <a:avLst/>
              <a:gdLst>
                <a:gd name="T0" fmla="*/ 38 w 33"/>
                <a:gd name="T1" fmla="*/ 77 h 69"/>
                <a:gd name="T2" fmla="*/ 78 w 33"/>
                <a:gd name="T3" fmla="*/ 330 h 69"/>
                <a:gd name="T4" fmla="*/ 120 w 33"/>
                <a:gd name="T5" fmla="*/ 638 h 69"/>
                <a:gd name="T6" fmla="*/ 155 w 33"/>
                <a:gd name="T7" fmla="*/ 976 h 69"/>
                <a:gd name="T8" fmla="*/ 183 w 33"/>
                <a:gd name="T9" fmla="*/ 1354 h 69"/>
                <a:gd name="T10" fmla="*/ 145 w 33"/>
                <a:gd name="T11" fmla="*/ 1760 h 69"/>
                <a:gd name="T12" fmla="*/ 48 w 33"/>
                <a:gd name="T13" fmla="*/ 1872 h 69"/>
                <a:gd name="T14" fmla="*/ 2 w 33"/>
                <a:gd name="T15" fmla="*/ 1216 h 69"/>
                <a:gd name="T16" fmla="*/ 0 w 33"/>
                <a:gd name="T17" fmla="*/ 783 h 69"/>
                <a:gd name="T18" fmla="*/ 2 w 33"/>
                <a:gd name="T19" fmla="*/ 855 h 69"/>
                <a:gd name="T20" fmla="*/ 2 w 33"/>
                <a:gd name="T21" fmla="*/ 450 h 69"/>
                <a:gd name="T22" fmla="*/ 38 w 33"/>
                <a:gd name="T23" fmla="*/ 120 h 69"/>
                <a:gd name="T24" fmla="*/ 38 w 33"/>
                <a:gd name="T25" fmla="*/ 120 h 69"/>
                <a:gd name="T26" fmla="*/ 2 w 33"/>
                <a:gd name="T27" fmla="*/ 0 h 69"/>
                <a:gd name="T28" fmla="*/ 38 w 33"/>
                <a:gd name="T29" fmla="*/ 77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69"/>
                <a:gd name="T47" fmla="*/ 33 w 33"/>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round/>
              <a:headEnd/>
              <a:tailEnd/>
            </a:ln>
          </p:spPr>
          <p:txBody>
            <a:bodyPr/>
            <a:lstStyle/>
            <a:p>
              <a:endParaRPr lang="en-US"/>
            </a:p>
          </p:txBody>
        </p:sp>
        <p:sp>
          <p:nvSpPr>
            <p:cNvPr id="15456" name="Freeform 96"/>
            <p:cNvSpPr>
              <a:spLocks/>
            </p:cNvSpPr>
            <p:nvPr/>
          </p:nvSpPr>
          <p:spPr bwMode="auto">
            <a:xfrm>
              <a:off x="3026" y="2671"/>
              <a:ext cx="33" cy="38"/>
            </a:xfrm>
            <a:custGeom>
              <a:avLst/>
              <a:gdLst>
                <a:gd name="T0" fmla="*/ 45 w 30"/>
                <a:gd name="T1" fmla="*/ 161 h 31"/>
                <a:gd name="T2" fmla="*/ 2 w 30"/>
                <a:gd name="T3" fmla="*/ 391 h 31"/>
                <a:gd name="T4" fmla="*/ 0 w 30"/>
                <a:gd name="T5" fmla="*/ 587 h 31"/>
                <a:gd name="T6" fmla="*/ 0 w 30"/>
                <a:gd name="T7" fmla="*/ 667 h 31"/>
                <a:gd name="T8" fmla="*/ 2 w 30"/>
                <a:gd name="T9" fmla="*/ 667 h 31"/>
                <a:gd name="T10" fmla="*/ 61 w 30"/>
                <a:gd name="T11" fmla="*/ 587 h 31"/>
                <a:gd name="T12" fmla="*/ 69 w 30"/>
                <a:gd name="T13" fmla="*/ 500 h 31"/>
                <a:gd name="T14" fmla="*/ 111 w 30"/>
                <a:gd name="T15" fmla="*/ 500 h 31"/>
                <a:gd name="T16" fmla="*/ 124 w 30"/>
                <a:gd name="T17" fmla="*/ 500 h 31"/>
                <a:gd name="T18" fmla="*/ 98 w 30"/>
                <a:gd name="T19" fmla="*/ 0 h 31"/>
                <a:gd name="T20" fmla="*/ 61 w 30"/>
                <a:gd name="T21" fmla="*/ 161 h 31"/>
                <a:gd name="T22" fmla="*/ 45 w 30"/>
                <a:gd name="T23" fmla="*/ 16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1"/>
                <a:gd name="T38" fmla="*/ 30 w 30"/>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round/>
              <a:headEnd/>
              <a:tailEnd/>
            </a:ln>
          </p:spPr>
          <p:txBody>
            <a:bodyPr/>
            <a:lstStyle/>
            <a:p>
              <a:endParaRPr lang="en-US"/>
            </a:p>
          </p:txBody>
        </p:sp>
        <p:sp>
          <p:nvSpPr>
            <p:cNvPr id="15457" name="Rectangle 97"/>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458" name="Freeform 98"/>
            <p:cNvSpPr>
              <a:spLocks/>
            </p:cNvSpPr>
            <p:nvPr/>
          </p:nvSpPr>
          <p:spPr bwMode="auto">
            <a:xfrm>
              <a:off x="3815" y="2656"/>
              <a:ext cx="3" cy="1"/>
            </a:xfrm>
            <a:custGeom>
              <a:avLst/>
              <a:gdLst>
                <a:gd name="T0" fmla="*/ 0 w 2"/>
                <a:gd name="T1" fmla="*/ 0 h 1"/>
                <a:gd name="T2" fmla="*/ 716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459" name="Freeform 99"/>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15460" name="Freeform 100"/>
            <p:cNvSpPr>
              <a:spLocks/>
            </p:cNvSpPr>
            <p:nvPr/>
          </p:nvSpPr>
          <p:spPr bwMode="auto">
            <a:xfrm>
              <a:off x="3805" y="2662"/>
              <a:ext cx="3" cy="3"/>
            </a:xfrm>
            <a:custGeom>
              <a:avLst/>
              <a:gdLst>
                <a:gd name="T0" fmla="*/ 3 w 3"/>
                <a:gd name="T1" fmla="*/ 0 h 2"/>
                <a:gd name="T2" fmla="*/ 0 w 3"/>
                <a:gd name="T3" fmla="*/ 716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461" name="Freeform 101"/>
            <p:cNvSpPr>
              <a:spLocks/>
            </p:cNvSpPr>
            <p:nvPr/>
          </p:nvSpPr>
          <p:spPr bwMode="auto">
            <a:xfrm>
              <a:off x="3808" y="2665"/>
              <a:ext cx="1" cy="4"/>
            </a:xfrm>
            <a:custGeom>
              <a:avLst/>
              <a:gdLst>
                <a:gd name="T0" fmla="*/ 0 w 1"/>
                <a:gd name="T1" fmla="*/ 207 h 3"/>
                <a:gd name="T2" fmla="*/ 0 w 1"/>
                <a:gd name="T3" fmla="*/ 0 h 3"/>
                <a:gd name="T4" fmla="*/ 0 w 1"/>
                <a:gd name="T5" fmla="*/ 207 h 3"/>
                <a:gd name="T6" fmla="*/ 0 w 1"/>
                <a:gd name="T7" fmla="*/ 207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15462" name="Freeform 102"/>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0"/>
                  </a:lnTo>
                  <a:lnTo>
                    <a:pt x="0" y="3"/>
                  </a:lnTo>
                  <a:close/>
                </a:path>
              </a:pathLst>
            </a:custGeom>
            <a:solidFill>
              <a:srgbClr val="E1E1E1"/>
            </a:solidFill>
            <a:ln w="3175">
              <a:solidFill>
                <a:srgbClr val="000000"/>
              </a:solidFill>
              <a:round/>
              <a:headEnd/>
              <a:tailEnd/>
            </a:ln>
          </p:spPr>
          <p:txBody>
            <a:bodyPr/>
            <a:lstStyle/>
            <a:p>
              <a:endParaRPr lang="en-US"/>
            </a:p>
          </p:txBody>
        </p:sp>
        <p:sp>
          <p:nvSpPr>
            <p:cNvPr id="15463" name="Freeform 103"/>
            <p:cNvSpPr>
              <a:spLocks/>
            </p:cNvSpPr>
            <p:nvPr/>
          </p:nvSpPr>
          <p:spPr bwMode="auto">
            <a:xfrm>
              <a:off x="3810" y="2662"/>
              <a:ext cx="3" cy="3"/>
            </a:xfrm>
            <a:custGeom>
              <a:avLst/>
              <a:gdLst>
                <a:gd name="T0" fmla="*/ 0 w 3"/>
                <a:gd name="T1" fmla="*/ 716 h 2"/>
                <a:gd name="T2" fmla="*/ 3 w 3"/>
                <a:gd name="T3" fmla="*/ 0 h 2"/>
                <a:gd name="T4" fmla="*/ 0 w 3"/>
                <a:gd name="T5" fmla="*/ 0 h 2"/>
                <a:gd name="T6" fmla="*/ 0 w 3"/>
                <a:gd name="T7" fmla="*/ 716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64" name="Freeform 104"/>
            <p:cNvSpPr>
              <a:spLocks/>
            </p:cNvSpPr>
            <p:nvPr/>
          </p:nvSpPr>
          <p:spPr bwMode="auto">
            <a:xfrm>
              <a:off x="3815" y="2600"/>
              <a:ext cx="3" cy="2"/>
            </a:xfrm>
            <a:custGeom>
              <a:avLst/>
              <a:gdLst>
                <a:gd name="T0" fmla="*/ 716 w 2"/>
                <a:gd name="T1" fmla="*/ 0 h 2"/>
                <a:gd name="T2" fmla="*/ 716 w 2"/>
                <a:gd name="T3" fmla="*/ 0 h 2"/>
                <a:gd name="T4" fmla="*/ 0 w 2"/>
                <a:gd name="T5" fmla="*/ 0 h 2"/>
                <a:gd name="T6" fmla="*/ 71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65" name="Freeform 105"/>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15466" name="Freeform 106"/>
            <p:cNvSpPr>
              <a:spLocks/>
            </p:cNvSpPr>
            <p:nvPr/>
          </p:nvSpPr>
          <p:spPr bwMode="auto">
            <a:xfrm>
              <a:off x="3808" y="2607"/>
              <a:ext cx="2" cy="6"/>
            </a:xfrm>
            <a:custGeom>
              <a:avLst/>
              <a:gdLst>
                <a:gd name="T0" fmla="*/ 2 w 2"/>
                <a:gd name="T1" fmla="*/ 2 h 5"/>
                <a:gd name="T2" fmla="*/ 2 w 2"/>
                <a:gd name="T3" fmla="*/ 0 h 5"/>
                <a:gd name="T4" fmla="*/ 0 w 2"/>
                <a:gd name="T5" fmla="*/ 72 h 5"/>
                <a:gd name="T6" fmla="*/ 2 w 2"/>
                <a:gd name="T7" fmla="*/ 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2"/>
                  </a:moveTo>
                  <a:lnTo>
                    <a:pt x="2" y="0"/>
                  </a:lnTo>
                  <a:lnTo>
                    <a:pt x="0" y="5"/>
                  </a:lnTo>
                  <a:lnTo>
                    <a:pt x="2" y="2"/>
                  </a:lnTo>
                  <a:close/>
                </a:path>
              </a:pathLst>
            </a:custGeom>
            <a:solidFill>
              <a:srgbClr val="E1E1E1"/>
            </a:solidFill>
            <a:ln w="3175">
              <a:solidFill>
                <a:srgbClr val="000000"/>
              </a:solidFill>
              <a:round/>
              <a:headEnd/>
              <a:tailEnd/>
            </a:ln>
          </p:spPr>
          <p:txBody>
            <a:bodyPr/>
            <a:lstStyle/>
            <a:p>
              <a:endParaRPr lang="en-US"/>
            </a:p>
          </p:txBody>
        </p:sp>
        <p:sp>
          <p:nvSpPr>
            <p:cNvPr id="15467" name="Freeform 107"/>
            <p:cNvSpPr>
              <a:spLocks/>
            </p:cNvSpPr>
            <p:nvPr/>
          </p:nvSpPr>
          <p:spPr bwMode="auto">
            <a:xfrm>
              <a:off x="3813" y="2595"/>
              <a:ext cx="1" cy="3"/>
            </a:xfrm>
            <a:custGeom>
              <a:avLst/>
              <a:gdLst>
                <a:gd name="T0" fmla="*/ 0 w 1"/>
                <a:gd name="T1" fmla="*/ 716 h 2"/>
                <a:gd name="T2" fmla="*/ 0 w 1"/>
                <a:gd name="T3" fmla="*/ 0 h 2"/>
                <a:gd name="T4" fmla="*/ 0 w 1"/>
                <a:gd name="T5" fmla="*/ 716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68" name="Freeform 108"/>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15469" name="Freeform 109"/>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15470" name="Freeform 110"/>
            <p:cNvSpPr>
              <a:spLocks/>
            </p:cNvSpPr>
            <p:nvPr/>
          </p:nvSpPr>
          <p:spPr bwMode="auto">
            <a:xfrm>
              <a:off x="3796" y="2585"/>
              <a:ext cx="4" cy="2"/>
            </a:xfrm>
            <a:custGeom>
              <a:avLst/>
              <a:gdLst>
                <a:gd name="T0" fmla="*/ 207 w 3"/>
                <a:gd name="T1" fmla="*/ 0 h 2"/>
                <a:gd name="T2" fmla="*/ 0 w 3"/>
                <a:gd name="T3" fmla="*/ 0 h 2"/>
                <a:gd name="T4" fmla="*/ 20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471" name="Freeform 111"/>
            <p:cNvSpPr>
              <a:spLocks/>
            </p:cNvSpPr>
            <p:nvPr/>
          </p:nvSpPr>
          <p:spPr bwMode="auto">
            <a:xfrm>
              <a:off x="3800" y="2489"/>
              <a:ext cx="3" cy="4"/>
            </a:xfrm>
            <a:custGeom>
              <a:avLst/>
              <a:gdLst>
                <a:gd name="T0" fmla="*/ 716 w 2"/>
                <a:gd name="T1" fmla="*/ 207 h 3"/>
                <a:gd name="T2" fmla="*/ 716 w 2"/>
                <a:gd name="T3" fmla="*/ 0 h 3"/>
                <a:gd name="T4" fmla="*/ 0 w 2"/>
                <a:gd name="T5" fmla="*/ 207 h 3"/>
                <a:gd name="T6" fmla="*/ 716 w 2"/>
                <a:gd name="T7" fmla="*/ 20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E1E1E1"/>
            </a:solidFill>
            <a:ln w="3175">
              <a:solidFill>
                <a:srgbClr val="000000"/>
              </a:solidFill>
              <a:round/>
              <a:headEnd/>
              <a:tailEnd/>
            </a:ln>
          </p:spPr>
          <p:txBody>
            <a:bodyPr/>
            <a:lstStyle/>
            <a:p>
              <a:endParaRPr lang="en-US"/>
            </a:p>
          </p:txBody>
        </p:sp>
        <p:sp>
          <p:nvSpPr>
            <p:cNvPr id="15472" name="Freeform 112"/>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473" name="Rectangle 113"/>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474" name="Freeform 114"/>
            <p:cNvSpPr>
              <a:spLocks/>
            </p:cNvSpPr>
            <p:nvPr/>
          </p:nvSpPr>
          <p:spPr bwMode="auto">
            <a:xfrm>
              <a:off x="3800" y="2495"/>
              <a:ext cx="3" cy="1"/>
            </a:xfrm>
            <a:custGeom>
              <a:avLst/>
              <a:gdLst>
                <a:gd name="T0" fmla="*/ 0 w 2"/>
                <a:gd name="T1" fmla="*/ 0 h 1"/>
                <a:gd name="T2" fmla="*/ 716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475" name="Freeform 115"/>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476" name="Freeform 116"/>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3" y="3"/>
                  </a:lnTo>
                  <a:lnTo>
                    <a:pt x="0" y="3"/>
                  </a:lnTo>
                  <a:lnTo>
                    <a:pt x="0" y="0"/>
                  </a:lnTo>
                  <a:close/>
                </a:path>
              </a:pathLst>
            </a:custGeom>
            <a:solidFill>
              <a:srgbClr val="E1E1E1"/>
            </a:solidFill>
            <a:ln w="3175">
              <a:solidFill>
                <a:srgbClr val="000000"/>
              </a:solidFill>
              <a:round/>
              <a:headEnd/>
              <a:tailEnd/>
            </a:ln>
          </p:spPr>
          <p:txBody>
            <a:bodyPr/>
            <a:lstStyle/>
            <a:p>
              <a:endParaRPr lang="en-US"/>
            </a:p>
          </p:txBody>
        </p:sp>
        <p:sp>
          <p:nvSpPr>
            <p:cNvPr id="15477" name="Freeform 117"/>
            <p:cNvSpPr>
              <a:spLocks/>
            </p:cNvSpPr>
            <p:nvPr/>
          </p:nvSpPr>
          <p:spPr bwMode="auto">
            <a:xfrm>
              <a:off x="3491" y="2746"/>
              <a:ext cx="3" cy="6"/>
            </a:xfrm>
            <a:custGeom>
              <a:avLst/>
              <a:gdLst>
                <a:gd name="T0" fmla="*/ 716 w 2"/>
                <a:gd name="T1" fmla="*/ 72 h 5"/>
                <a:gd name="T2" fmla="*/ 0 w 2"/>
                <a:gd name="T3" fmla="*/ 0 h 5"/>
                <a:gd name="T4" fmla="*/ 0 w 2"/>
                <a:gd name="T5" fmla="*/ 50 h 5"/>
                <a:gd name="T6" fmla="*/ 716 w 2"/>
                <a:gd name="T7" fmla="*/ 7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15478" name="Freeform 118"/>
            <p:cNvSpPr>
              <a:spLocks/>
            </p:cNvSpPr>
            <p:nvPr/>
          </p:nvSpPr>
          <p:spPr bwMode="auto">
            <a:xfrm>
              <a:off x="3326" y="2855"/>
              <a:ext cx="6" cy="1"/>
            </a:xfrm>
            <a:custGeom>
              <a:avLst/>
              <a:gdLst>
                <a:gd name="T0" fmla="*/ 72 w 5"/>
                <a:gd name="T1" fmla="*/ 0 h 1"/>
                <a:gd name="T2" fmla="*/ 0 w 5"/>
                <a:gd name="T3" fmla="*/ 0 h 1"/>
                <a:gd name="T4" fmla="*/ 72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15479" name="Freeform 119"/>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3"/>
                  </a:lnTo>
                  <a:lnTo>
                    <a:pt x="2" y="3"/>
                  </a:lnTo>
                  <a:lnTo>
                    <a:pt x="2" y="0"/>
                  </a:lnTo>
                  <a:close/>
                </a:path>
              </a:pathLst>
            </a:custGeom>
            <a:solidFill>
              <a:srgbClr val="E1E1E1"/>
            </a:solidFill>
            <a:ln w="3175">
              <a:solidFill>
                <a:srgbClr val="000000"/>
              </a:solidFill>
              <a:round/>
              <a:headEnd/>
              <a:tailEnd/>
            </a:ln>
          </p:spPr>
          <p:txBody>
            <a:bodyPr/>
            <a:lstStyle/>
            <a:p>
              <a:endParaRPr lang="en-US"/>
            </a:p>
          </p:txBody>
        </p:sp>
        <p:sp>
          <p:nvSpPr>
            <p:cNvPr id="15480" name="Freeform 120"/>
            <p:cNvSpPr>
              <a:spLocks/>
            </p:cNvSpPr>
            <p:nvPr/>
          </p:nvSpPr>
          <p:spPr bwMode="auto">
            <a:xfrm>
              <a:off x="2753" y="2130"/>
              <a:ext cx="180" cy="350"/>
            </a:xfrm>
            <a:custGeom>
              <a:avLst/>
              <a:gdLst>
                <a:gd name="T0" fmla="*/ 860 w 161"/>
                <a:gd name="T1" fmla="*/ 1736 h 283"/>
                <a:gd name="T2" fmla="*/ 769 w 161"/>
                <a:gd name="T3" fmla="*/ 1479 h 283"/>
                <a:gd name="T4" fmla="*/ 684 w 161"/>
                <a:gd name="T5" fmla="*/ 1255 h 283"/>
                <a:gd name="T6" fmla="*/ 606 w 161"/>
                <a:gd name="T7" fmla="*/ 1015 h 283"/>
                <a:gd name="T8" fmla="*/ 517 w 161"/>
                <a:gd name="T9" fmla="*/ 847 h 283"/>
                <a:gd name="T10" fmla="*/ 428 w 161"/>
                <a:gd name="T11" fmla="*/ 632 h 283"/>
                <a:gd name="T12" fmla="*/ 353 w 161"/>
                <a:gd name="T13" fmla="*/ 393 h 283"/>
                <a:gd name="T14" fmla="*/ 264 w 161"/>
                <a:gd name="T15" fmla="*/ 176 h 283"/>
                <a:gd name="T16" fmla="*/ 176 w 161"/>
                <a:gd name="T17" fmla="*/ 0 h 283"/>
                <a:gd name="T18" fmla="*/ 97 w 161"/>
                <a:gd name="T19" fmla="*/ 176 h 283"/>
                <a:gd name="T20" fmla="*/ 108 w 161"/>
                <a:gd name="T21" fmla="*/ 511 h 283"/>
                <a:gd name="T22" fmla="*/ 108 w 161"/>
                <a:gd name="T23" fmla="*/ 847 h 283"/>
                <a:gd name="T24" fmla="*/ 187 w 161"/>
                <a:gd name="T25" fmla="*/ 1312 h 283"/>
                <a:gd name="T26" fmla="*/ 167 w 161"/>
                <a:gd name="T27" fmla="*/ 1479 h 283"/>
                <a:gd name="T28" fmla="*/ 167 w 161"/>
                <a:gd name="T29" fmla="*/ 1829 h 283"/>
                <a:gd name="T30" fmla="*/ 167 w 161"/>
                <a:gd name="T31" fmla="*/ 2151 h 283"/>
                <a:gd name="T32" fmla="*/ 167 w 161"/>
                <a:gd name="T33" fmla="*/ 2540 h 283"/>
                <a:gd name="T34" fmla="*/ 149 w 161"/>
                <a:gd name="T35" fmla="*/ 2868 h 283"/>
                <a:gd name="T36" fmla="*/ 108 w 161"/>
                <a:gd name="T37" fmla="*/ 3070 h 283"/>
                <a:gd name="T38" fmla="*/ 76 w 161"/>
                <a:gd name="T39" fmla="*/ 3310 h 283"/>
                <a:gd name="T40" fmla="*/ 36 w 161"/>
                <a:gd name="T41" fmla="*/ 3610 h 283"/>
                <a:gd name="T42" fmla="*/ 0 w 161"/>
                <a:gd name="T43" fmla="*/ 3885 h 283"/>
                <a:gd name="T44" fmla="*/ 0 w 161"/>
                <a:gd name="T45" fmla="*/ 4168 h 283"/>
                <a:gd name="T46" fmla="*/ 36 w 161"/>
                <a:gd name="T47" fmla="*/ 4465 h 283"/>
                <a:gd name="T48" fmla="*/ 76 w 161"/>
                <a:gd name="T49" fmla="*/ 4465 h 283"/>
                <a:gd name="T50" fmla="*/ 108 w 161"/>
                <a:gd name="T51" fmla="*/ 4911 h 283"/>
                <a:gd name="T52" fmla="*/ 130 w 161"/>
                <a:gd name="T53" fmla="*/ 5369 h 283"/>
                <a:gd name="T54" fmla="*/ 176 w 161"/>
                <a:gd name="T55" fmla="*/ 5771 h 283"/>
                <a:gd name="T56" fmla="*/ 76 w 161"/>
                <a:gd name="T57" fmla="*/ 5771 h 283"/>
                <a:gd name="T58" fmla="*/ 36 w 161"/>
                <a:gd name="T59" fmla="*/ 5892 h 283"/>
                <a:gd name="T60" fmla="*/ 108 w 161"/>
                <a:gd name="T61" fmla="*/ 6343 h 283"/>
                <a:gd name="T62" fmla="*/ 167 w 161"/>
                <a:gd name="T63" fmla="*/ 6865 h 283"/>
                <a:gd name="T64" fmla="*/ 236 w 161"/>
                <a:gd name="T65" fmla="*/ 6769 h 283"/>
                <a:gd name="T66" fmla="*/ 264 w 161"/>
                <a:gd name="T67" fmla="*/ 6817 h 283"/>
                <a:gd name="T68" fmla="*/ 307 w 161"/>
                <a:gd name="T69" fmla="*/ 6769 h 283"/>
                <a:gd name="T70" fmla="*/ 428 w 161"/>
                <a:gd name="T71" fmla="*/ 6638 h 283"/>
                <a:gd name="T72" fmla="*/ 468 w 161"/>
                <a:gd name="T73" fmla="*/ 6469 h 283"/>
                <a:gd name="T74" fmla="*/ 458 w 161"/>
                <a:gd name="T75" fmla="*/ 6294 h 283"/>
                <a:gd name="T76" fmla="*/ 572 w 161"/>
                <a:gd name="T77" fmla="*/ 6169 h 283"/>
                <a:gd name="T78" fmla="*/ 626 w 161"/>
                <a:gd name="T79" fmla="*/ 5842 h 283"/>
                <a:gd name="T80" fmla="*/ 690 w 161"/>
                <a:gd name="T81" fmla="*/ 5512 h 283"/>
                <a:gd name="T82" fmla="*/ 781 w 161"/>
                <a:gd name="T83" fmla="*/ 5426 h 283"/>
                <a:gd name="T84" fmla="*/ 769 w 161"/>
                <a:gd name="T85" fmla="*/ 5203 h 283"/>
                <a:gd name="T86" fmla="*/ 758 w 161"/>
                <a:gd name="T87" fmla="*/ 4911 h 283"/>
                <a:gd name="T88" fmla="*/ 722 w 161"/>
                <a:gd name="T89" fmla="*/ 4624 h 283"/>
                <a:gd name="T90" fmla="*/ 684 w 161"/>
                <a:gd name="T91" fmla="*/ 4581 h 283"/>
                <a:gd name="T92" fmla="*/ 722 w 161"/>
                <a:gd name="T93" fmla="*/ 4282 h 283"/>
                <a:gd name="T94" fmla="*/ 728 w 161"/>
                <a:gd name="T95" fmla="*/ 4069 h 283"/>
                <a:gd name="T96" fmla="*/ 728 w 161"/>
                <a:gd name="T97" fmla="*/ 3949 h 283"/>
                <a:gd name="T98" fmla="*/ 728 w 161"/>
                <a:gd name="T99" fmla="*/ 3793 h 283"/>
                <a:gd name="T100" fmla="*/ 781 w 161"/>
                <a:gd name="T101" fmla="*/ 3481 h 283"/>
                <a:gd name="T102" fmla="*/ 807 w 161"/>
                <a:gd name="T103" fmla="*/ 3370 h 283"/>
                <a:gd name="T104" fmla="*/ 860 w 161"/>
                <a:gd name="T105" fmla="*/ 3310 h 283"/>
                <a:gd name="T106" fmla="*/ 860 w 161"/>
                <a:gd name="T107" fmla="*/ 2895 h 283"/>
                <a:gd name="T108" fmla="*/ 860 w 161"/>
                <a:gd name="T109" fmla="*/ 2540 h 283"/>
                <a:gd name="T110" fmla="*/ 860 w 161"/>
                <a:gd name="T111" fmla="*/ 2126 h 283"/>
                <a:gd name="T112" fmla="*/ 860 w 161"/>
                <a:gd name="T113" fmla="*/ 1736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
                <a:gd name="T172" fmla="*/ 0 h 283"/>
                <a:gd name="T173" fmla="*/ 161 w 161"/>
                <a:gd name="T174" fmla="*/ 283 h 2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round/>
              <a:headEnd/>
              <a:tailEnd/>
            </a:ln>
          </p:spPr>
          <p:txBody>
            <a:bodyPr/>
            <a:lstStyle/>
            <a:p>
              <a:endParaRPr lang="en-US"/>
            </a:p>
          </p:txBody>
        </p:sp>
        <p:sp>
          <p:nvSpPr>
            <p:cNvPr id="15481" name="Freeform 121"/>
            <p:cNvSpPr>
              <a:spLocks/>
            </p:cNvSpPr>
            <p:nvPr/>
          </p:nvSpPr>
          <p:spPr bwMode="auto">
            <a:xfrm>
              <a:off x="3247" y="2370"/>
              <a:ext cx="27" cy="35"/>
            </a:xfrm>
            <a:custGeom>
              <a:avLst/>
              <a:gdLst>
                <a:gd name="T0" fmla="*/ 0 w 24"/>
                <a:gd name="T1" fmla="*/ 806 h 28"/>
                <a:gd name="T2" fmla="*/ 111 w 24"/>
                <a:gd name="T3" fmla="*/ 806 h 28"/>
                <a:gd name="T4" fmla="*/ 141 w 24"/>
                <a:gd name="T5" fmla="*/ 529 h 28"/>
                <a:gd name="T6" fmla="*/ 99 w 24"/>
                <a:gd name="T7" fmla="*/ 0 h 28"/>
                <a:gd name="T8" fmla="*/ 77 w 24"/>
                <a:gd name="T9" fmla="*/ 76 h 28"/>
                <a:gd name="T10" fmla="*/ 0 w 24"/>
                <a:gd name="T11" fmla="*/ 806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round/>
              <a:headEnd/>
              <a:tailEnd/>
            </a:ln>
          </p:spPr>
          <p:txBody>
            <a:bodyPr/>
            <a:lstStyle/>
            <a:p>
              <a:endParaRPr lang="en-US"/>
            </a:p>
          </p:txBody>
        </p:sp>
        <p:sp>
          <p:nvSpPr>
            <p:cNvPr id="15482" name="Freeform 122"/>
            <p:cNvSpPr>
              <a:spLocks/>
            </p:cNvSpPr>
            <p:nvPr/>
          </p:nvSpPr>
          <p:spPr bwMode="auto">
            <a:xfrm>
              <a:off x="3150" y="2251"/>
              <a:ext cx="117" cy="128"/>
            </a:xfrm>
            <a:custGeom>
              <a:avLst/>
              <a:gdLst>
                <a:gd name="T0" fmla="*/ 0 w 104"/>
                <a:gd name="T1" fmla="*/ 1797 h 104"/>
                <a:gd name="T2" fmla="*/ 2 w 104"/>
                <a:gd name="T3" fmla="*/ 1420 h 104"/>
                <a:gd name="T4" fmla="*/ 33 w 104"/>
                <a:gd name="T5" fmla="*/ 894 h 104"/>
                <a:gd name="T6" fmla="*/ 53 w 104"/>
                <a:gd name="T7" fmla="*/ 372 h 104"/>
                <a:gd name="T8" fmla="*/ 125 w 104"/>
                <a:gd name="T9" fmla="*/ 208 h 104"/>
                <a:gd name="T10" fmla="*/ 182 w 104"/>
                <a:gd name="T11" fmla="*/ 2 h 104"/>
                <a:gd name="T12" fmla="*/ 192 w 104"/>
                <a:gd name="T13" fmla="*/ 0 h 104"/>
                <a:gd name="T14" fmla="*/ 226 w 104"/>
                <a:gd name="T15" fmla="*/ 256 h 104"/>
                <a:gd name="T16" fmla="*/ 243 w 104"/>
                <a:gd name="T17" fmla="*/ 588 h 104"/>
                <a:gd name="T18" fmla="*/ 273 w 104"/>
                <a:gd name="T19" fmla="*/ 894 h 104"/>
                <a:gd name="T20" fmla="*/ 304 w 104"/>
                <a:gd name="T21" fmla="*/ 1170 h 104"/>
                <a:gd name="T22" fmla="*/ 322 w 104"/>
                <a:gd name="T23" fmla="*/ 1051 h 104"/>
                <a:gd name="T24" fmla="*/ 331 w 104"/>
                <a:gd name="T25" fmla="*/ 1100 h 104"/>
                <a:gd name="T26" fmla="*/ 402 w 104"/>
                <a:gd name="T27" fmla="*/ 1350 h 104"/>
                <a:gd name="T28" fmla="*/ 509 w 104"/>
                <a:gd name="T29" fmla="*/ 1673 h 104"/>
                <a:gd name="T30" fmla="*/ 617 w 104"/>
                <a:gd name="T31" fmla="*/ 2059 h 104"/>
                <a:gd name="T32" fmla="*/ 617 w 104"/>
                <a:gd name="T33" fmla="*/ 2129 h 104"/>
                <a:gd name="T34" fmla="*/ 617 w 104"/>
                <a:gd name="T35" fmla="*/ 2181 h 104"/>
                <a:gd name="T36" fmla="*/ 579 w 104"/>
                <a:gd name="T37" fmla="*/ 2240 h 104"/>
                <a:gd name="T38" fmla="*/ 528 w 104"/>
                <a:gd name="T39" fmla="*/ 2350 h 104"/>
                <a:gd name="T40" fmla="*/ 528 w 104"/>
                <a:gd name="T41" fmla="*/ 2240 h 104"/>
                <a:gd name="T42" fmla="*/ 448 w 104"/>
                <a:gd name="T43" fmla="*/ 2129 h 104"/>
                <a:gd name="T44" fmla="*/ 386 w 104"/>
                <a:gd name="T45" fmla="*/ 1840 h 104"/>
                <a:gd name="T46" fmla="*/ 362 w 104"/>
                <a:gd name="T47" fmla="*/ 1673 h 104"/>
                <a:gd name="T48" fmla="*/ 304 w 104"/>
                <a:gd name="T49" fmla="*/ 1593 h 104"/>
                <a:gd name="T50" fmla="*/ 243 w 104"/>
                <a:gd name="T51" fmla="*/ 1593 h 104"/>
                <a:gd name="T52" fmla="*/ 192 w 104"/>
                <a:gd name="T53" fmla="*/ 1593 h 104"/>
                <a:gd name="T54" fmla="*/ 152 w 104"/>
                <a:gd name="T55" fmla="*/ 1420 h 104"/>
                <a:gd name="T56" fmla="*/ 125 w 104"/>
                <a:gd name="T57" fmla="*/ 1748 h 104"/>
                <a:gd name="T58" fmla="*/ 87 w 104"/>
                <a:gd name="T59" fmla="*/ 1593 h 104"/>
                <a:gd name="T60" fmla="*/ 53 w 104"/>
                <a:gd name="T61" fmla="*/ 1797 h 104"/>
                <a:gd name="T62" fmla="*/ 0 w 104"/>
                <a:gd name="T63" fmla="*/ 179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04"/>
                <a:gd name="T98" fmla="*/ 104 w 104"/>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round/>
              <a:headEnd/>
              <a:tailEnd/>
            </a:ln>
          </p:spPr>
          <p:txBody>
            <a:bodyPr/>
            <a:lstStyle/>
            <a:p>
              <a:endParaRPr lang="en-US"/>
            </a:p>
          </p:txBody>
        </p:sp>
        <p:sp>
          <p:nvSpPr>
            <p:cNvPr id="15483" name="Freeform 123"/>
            <p:cNvSpPr>
              <a:spLocks/>
            </p:cNvSpPr>
            <p:nvPr/>
          </p:nvSpPr>
          <p:spPr bwMode="auto">
            <a:xfrm>
              <a:off x="3093" y="2328"/>
              <a:ext cx="266" cy="244"/>
            </a:xfrm>
            <a:custGeom>
              <a:avLst/>
              <a:gdLst>
                <a:gd name="T0" fmla="*/ 457 w 237"/>
                <a:gd name="T1" fmla="*/ 4764 h 197"/>
                <a:gd name="T2" fmla="*/ 354 w 237"/>
                <a:gd name="T3" fmla="*/ 4383 h 197"/>
                <a:gd name="T4" fmla="*/ 262 w 237"/>
                <a:gd name="T5" fmla="*/ 4339 h 197"/>
                <a:gd name="T6" fmla="*/ 257 w 237"/>
                <a:gd name="T7" fmla="*/ 3975 h 197"/>
                <a:gd name="T8" fmla="*/ 204 w 237"/>
                <a:gd name="T9" fmla="*/ 3934 h 197"/>
                <a:gd name="T10" fmla="*/ 165 w 237"/>
                <a:gd name="T11" fmla="*/ 3641 h 197"/>
                <a:gd name="T12" fmla="*/ 135 w 237"/>
                <a:gd name="T13" fmla="*/ 3339 h 197"/>
                <a:gd name="T14" fmla="*/ 38 w 237"/>
                <a:gd name="T15" fmla="*/ 2996 h 197"/>
                <a:gd name="T16" fmla="*/ 0 w 237"/>
                <a:gd name="T17" fmla="*/ 2828 h 197"/>
                <a:gd name="T18" fmla="*/ 38 w 237"/>
                <a:gd name="T19" fmla="*/ 2663 h 197"/>
                <a:gd name="T20" fmla="*/ 107 w 237"/>
                <a:gd name="T21" fmla="*/ 2571 h 197"/>
                <a:gd name="T22" fmla="*/ 120 w 237"/>
                <a:gd name="T23" fmla="*/ 2150 h 197"/>
                <a:gd name="T24" fmla="*/ 120 w 237"/>
                <a:gd name="T25" fmla="*/ 1671 h 197"/>
                <a:gd name="T26" fmla="*/ 177 w 237"/>
                <a:gd name="T27" fmla="*/ 1577 h 197"/>
                <a:gd name="T28" fmla="*/ 204 w 237"/>
                <a:gd name="T29" fmla="*/ 1073 h 197"/>
                <a:gd name="T30" fmla="*/ 286 w 237"/>
                <a:gd name="T31" fmla="*/ 425 h 197"/>
                <a:gd name="T32" fmla="*/ 330 w 237"/>
                <a:gd name="T33" fmla="*/ 425 h 197"/>
                <a:gd name="T34" fmla="*/ 363 w 237"/>
                <a:gd name="T35" fmla="*/ 207 h 197"/>
                <a:gd name="T36" fmla="*/ 404 w 237"/>
                <a:gd name="T37" fmla="*/ 393 h 197"/>
                <a:gd name="T38" fmla="*/ 429 w 237"/>
                <a:gd name="T39" fmla="*/ 0 h 197"/>
                <a:gd name="T40" fmla="*/ 466 w 237"/>
                <a:gd name="T41" fmla="*/ 207 h 197"/>
                <a:gd name="T42" fmla="*/ 521 w 237"/>
                <a:gd name="T43" fmla="*/ 207 h 197"/>
                <a:gd name="T44" fmla="*/ 576 w 237"/>
                <a:gd name="T45" fmla="*/ 207 h 197"/>
                <a:gd name="T46" fmla="*/ 625 w 237"/>
                <a:gd name="T47" fmla="*/ 317 h 197"/>
                <a:gd name="T48" fmla="*/ 657 w 237"/>
                <a:gd name="T49" fmla="*/ 487 h 197"/>
                <a:gd name="T50" fmla="*/ 708 w 237"/>
                <a:gd name="T51" fmla="*/ 752 h 197"/>
                <a:gd name="T52" fmla="*/ 787 w 237"/>
                <a:gd name="T53" fmla="*/ 889 h 197"/>
                <a:gd name="T54" fmla="*/ 787 w 237"/>
                <a:gd name="T55" fmla="*/ 1027 h 197"/>
                <a:gd name="T56" fmla="*/ 841 w 237"/>
                <a:gd name="T57" fmla="*/ 889 h 197"/>
                <a:gd name="T58" fmla="*/ 777 w 237"/>
                <a:gd name="T59" fmla="*/ 1531 h 197"/>
                <a:gd name="T60" fmla="*/ 879 w 237"/>
                <a:gd name="T61" fmla="*/ 1531 h 197"/>
                <a:gd name="T62" fmla="*/ 872 w 237"/>
                <a:gd name="T63" fmla="*/ 1758 h 197"/>
                <a:gd name="T64" fmla="*/ 919 w 237"/>
                <a:gd name="T65" fmla="*/ 2150 h 197"/>
                <a:gd name="T66" fmla="*/ 987 w 237"/>
                <a:gd name="T67" fmla="*/ 2416 h 197"/>
                <a:gd name="T68" fmla="*/ 1060 w 237"/>
                <a:gd name="T69" fmla="*/ 2525 h 197"/>
                <a:gd name="T70" fmla="*/ 1123 w 237"/>
                <a:gd name="T71" fmla="*/ 2663 h 197"/>
                <a:gd name="T72" fmla="*/ 1194 w 237"/>
                <a:gd name="T73" fmla="*/ 2782 h 197"/>
                <a:gd name="T74" fmla="*/ 1248 w 237"/>
                <a:gd name="T75" fmla="*/ 2828 h 197"/>
                <a:gd name="T76" fmla="*/ 1340 w 237"/>
                <a:gd name="T77" fmla="*/ 2828 h 197"/>
                <a:gd name="T78" fmla="*/ 1275 w 237"/>
                <a:gd name="T79" fmla="*/ 3209 h 197"/>
                <a:gd name="T80" fmla="*/ 1198 w 237"/>
                <a:gd name="T81" fmla="*/ 3515 h 197"/>
                <a:gd name="T82" fmla="*/ 1139 w 237"/>
                <a:gd name="T83" fmla="*/ 3873 h 197"/>
                <a:gd name="T84" fmla="*/ 1066 w 237"/>
                <a:gd name="T85" fmla="*/ 4251 h 197"/>
                <a:gd name="T86" fmla="*/ 1008 w 237"/>
                <a:gd name="T87" fmla="*/ 4274 h 197"/>
                <a:gd name="T88" fmla="*/ 941 w 237"/>
                <a:gd name="T89" fmla="*/ 4274 h 197"/>
                <a:gd name="T90" fmla="*/ 856 w 237"/>
                <a:gd name="T91" fmla="*/ 4510 h 197"/>
                <a:gd name="T92" fmla="*/ 800 w 237"/>
                <a:gd name="T93" fmla="*/ 4629 h 197"/>
                <a:gd name="T94" fmla="*/ 725 w 237"/>
                <a:gd name="T95" fmla="*/ 4590 h 197"/>
                <a:gd name="T96" fmla="*/ 625 w 237"/>
                <a:gd name="T97" fmla="*/ 4689 h 197"/>
                <a:gd name="T98" fmla="*/ 587 w 237"/>
                <a:gd name="T99" fmla="*/ 4873 h 197"/>
                <a:gd name="T100" fmla="*/ 457 w 237"/>
                <a:gd name="T101" fmla="*/ 4764 h 1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7"/>
                <a:gd name="T154" fmla="*/ 0 h 197"/>
                <a:gd name="T155" fmla="*/ 237 w 237"/>
                <a:gd name="T156" fmla="*/ 197 h 1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7" h="197">
                  <a:moveTo>
                    <a:pt x="81" y="192"/>
                  </a:moveTo>
                  <a:lnTo>
                    <a:pt x="62" y="178"/>
                  </a:lnTo>
                  <a:lnTo>
                    <a:pt x="47" y="175"/>
                  </a:lnTo>
                  <a:lnTo>
                    <a:pt x="45" y="161"/>
                  </a:lnTo>
                  <a:lnTo>
                    <a:pt x="36" y="159"/>
                  </a:lnTo>
                  <a:lnTo>
                    <a:pt x="29" y="147"/>
                  </a:lnTo>
                  <a:lnTo>
                    <a:pt x="24" y="135"/>
                  </a:lnTo>
                  <a:lnTo>
                    <a:pt x="7" y="121"/>
                  </a:lnTo>
                  <a:lnTo>
                    <a:pt x="0" y="114"/>
                  </a:lnTo>
                  <a:lnTo>
                    <a:pt x="7" y="107"/>
                  </a:lnTo>
                  <a:lnTo>
                    <a:pt x="19" y="104"/>
                  </a:lnTo>
                  <a:lnTo>
                    <a:pt x="21" y="86"/>
                  </a:lnTo>
                  <a:lnTo>
                    <a:pt x="21" y="67"/>
                  </a:lnTo>
                  <a:lnTo>
                    <a:pt x="31" y="64"/>
                  </a:lnTo>
                  <a:lnTo>
                    <a:pt x="36" y="43"/>
                  </a:lnTo>
                  <a:lnTo>
                    <a:pt x="50" y="17"/>
                  </a:lnTo>
                  <a:lnTo>
                    <a:pt x="59" y="17"/>
                  </a:lnTo>
                  <a:lnTo>
                    <a:pt x="64" y="8"/>
                  </a:lnTo>
                  <a:lnTo>
                    <a:pt x="71" y="15"/>
                  </a:lnTo>
                  <a:lnTo>
                    <a:pt x="76" y="0"/>
                  </a:lnTo>
                  <a:lnTo>
                    <a:pt x="83" y="8"/>
                  </a:lnTo>
                  <a:lnTo>
                    <a:pt x="92" y="8"/>
                  </a:lnTo>
                  <a:lnTo>
                    <a:pt x="102" y="8"/>
                  </a:lnTo>
                  <a:lnTo>
                    <a:pt x="111" y="12"/>
                  </a:lnTo>
                  <a:lnTo>
                    <a:pt x="116" y="19"/>
                  </a:lnTo>
                  <a:lnTo>
                    <a:pt x="126" y="31"/>
                  </a:lnTo>
                  <a:lnTo>
                    <a:pt x="140" y="36"/>
                  </a:lnTo>
                  <a:lnTo>
                    <a:pt x="140" y="41"/>
                  </a:lnTo>
                  <a:lnTo>
                    <a:pt x="149" y="36"/>
                  </a:lnTo>
                  <a:lnTo>
                    <a:pt x="137" y="62"/>
                  </a:lnTo>
                  <a:lnTo>
                    <a:pt x="156" y="62"/>
                  </a:lnTo>
                  <a:lnTo>
                    <a:pt x="154" y="71"/>
                  </a:lnTo>
                  <a:lnTo>
                    <a:pt x="163" y="86"/>
                  </a:lnTo>
                  <a:lnTo>
                    <a:pt x="175" y="97"/>
                  </a:lnTo>
                  <a:lnTo>
                    <a:pt x="187" y="102"/>
                  </a:lnTo>
                  <a:lnTo>
                    <a:pt x="199" y="107"/>
                  </a:lnTo>
                  <a:lnTo>
                    <a:pt x="211" y="112"/>
                  </a:lnTo>
                  <a:lnTo>
                    <a:pt x="222" y="114"/>
                  </a:lnTo>
                  <a:lnTo>
                    <a:pt x="237" y="114"/>
                  </a:lnTo>
                  <a:lnTo>
                    <a:pt x="225" y="130"/>
                  </a:lnTo>
                  <a:lnTo>
                    <a:pt x="213" y="142"/>
                  </a:lnTo>
                  <a:lnTo>
                    <a:pt x="201" y="156"/>
                  </a:lnTo>
                  <a:lnTo>
                    <a:pt x="189" y="171"/>
                  </a:lnTo>
                  <a:lnTo>
                    <a:pt x="178" y="173"/>
                  </a:lnTo>
                  <a:lnTo>
                    <a:pt x="166" y="173"/>
                  </a:lnTo>
                  <a:lnTo>
                    <a:pt x="152" y="182"/>
                  </a:lnTo>
                  <a:lnTo>
                    <a:pt x="142" y="187"/>
                  </a:lnTo>
                  <a:lnTo>
                    <a:pt x="128" y="185"/>
                  </a:lnTo>
                  <a:lnTo>
                    <a:pt x="111" y="190"/>
                  </a:lnTo>
                  <a:lnTo>
                    <a:pt x="104" y="197"/>
                  </a:lnTo>
                  <a:lnTo>
                    <a:pt x="81" y="192"/>
                  </a:lnTo>
                  <a:close/>
                </a:path>
              </a:pathLst>
            </a:custGeom>
            <a:solidFill>
              <a:srgbClr val="E1E1E1"/>
            </a:solidFill>
            <a:ln w="3175">
              <a:solidFill>
                <a:srgbClr val="000000"/>
              </a:solidFill>
              <a:round/>
              <a:headEnd/>
              <a:tailEnd/>
            </a:ln>
          </p:spPr>
          <p:txBody>
            <a:bodyPr/>
            <a:lstStyle/>
            <a:p>
              <a:endParaRPr lang="en-US"/>
            </a:p>
          </p:txBody>
        </p:sp>
        <p:sp>
          <p:nvSpPr>
            <p:cNvPr id="15484" name="Freeform 124"/>
            <p:cNvSpPr>
              <a:spLocks/>
            </p:cNvSpPr>
            <p:nvPr/>
          </p:nvSpPr>
          <p:spPr bwMode="auto">
            <a:xfrm>
              <a:off x="3237" y="2384"/>
              <a:ext cx="177" cy="302"/>
            </a:xfrm>
            <a:custGeom>
              <a:avLst/>
              <a:gdLst>
                <a:gd name="T0" fmla="*/ 849 w 158"/>
                <a:gd name="T1" fmla="*/ 819 h 244"/>
                <a:gd name="T2" fmla="*/ 817 w 158"/>
                <a:gd name="T3" fmla="*/ 1347 h 244"/>
                <a:gd name="T4" fmla="*/ 749 w 158"/>
                <a:gd name="T5" fmla="*/ 1834 h 244"/>
                <a:gd name="T6" fmla="*/ 701 w 158"/>
                <a:gd name="T7" fmla="*/ 2342 h 244"/>
                <a:gd name="T8" fmla="*/ 645 w 158"/>
                <a:gd name="T9" fmla="*/ 2844 h 244"/>
                <a:gd name="T10" fmla="*/ 581 w 158"/>
                <a:gd name="T11" fmla="*/ 3364 h 244"/>
                <a:gd name="T12" fmla="*/ 533 w 158"/>
                <a:gd name="T13" fmla="*/ 3645 h 244"/>
                <a:gd name="T14" fmla="*/ 476 w 158"/>
                <a:gd name="T15" fmla="*/ 3907 h 244"/>
                <a:gd name="T16" fmla="*/ 425 w 158"/>
                <a:gd name="T17" fmla="*/ 4118 h 244"/>
                <a:gd name="T18" fmla="*/ 369 w 158"/>
                <a:gd name="T19" fmla="*/ 4357 h 244"/>
                <a:gd name="T20" fmla="*/ 316 w 158"/>
                <a:gd name="T21" fmla="*/ 4581 h 244"/>
                <a:gd name="T22" fmla="*/ 260 w 158"/>
                <a:gd name="T23" fmla="*/ 4859 h 244"/>
                <a:gd name="T24" fmla="*/ 190 w 158"/>
                <a:gd name="T25" fmla="*/ 5170 h 244"/>
                <a:gd name="T26" fmla="*/ 132 w 158"/>
                <a:gd name="T27" fmla="*/ 5393 h 244"/>
                <a:gd name="T28" fmla="*/ 86 w 158"/>
                <a:gd name="T29" fmla="*/ 5672 h 244"/>
                <a:gd name="T30" fmla="*/ 48 w 158"/>
                <a:gd name="T31" fmla="*/ 5986 h 244"/>
                <a:gd name="T32" fmla="*/ 0 w 158"/>
                <a:gd name="T33" fmla="*/ 5566 h 244"/>
                <a:gd name="T34" fmla="*/ 0 w 158"/>
                <a:gd name="T35" fmla="*/ 5170 h 244"/>
                <a:gd name="T36" fmla="*/ 0 w 158"/>
                <a:gd name="T37" fmla="*/ 4836 h 244"/>
                <a:gd name="T38" fmla="*/ 0 w 158"/>
                <a:gd name="T39" fmla="*/ 4421 h 244"/>
                <a:gd name="T40" fmla="*/ 0 w 158"/>
                <a:gd name="T41" fmla="*/ 3988 h 244"/>
                <a:gd name="T42" fmla="*/ 38 w 158"/>
                <a:gd name="T43" fmla="*/ 3724 h 244"/>
                <a:gd name="T44" fmla="*/ 77 w 158"/>
                <a:gd name="T45" fmla="*/ 3480 h 244"/>
                <a:gd name="T46" fmla="*/ 132 w 158"/>
                <a:gd name="T47" fmla="*/ 3364 h 244"/>
                <a:gd name="T48" fmla="*/ 208 w 158"/>
                <a:gd name="T49" fmla="*/ 3150 h 244"/>
                <a:gd name="T50" fmla="*/ 280 w 158"/>
                <a:gd name="T51" fmla="*/ 3150 h 244"/>
                <a:gd name="T52" fmla="*/ 329 w 158"/>
                <a:gd name="T53" fmla="*/ 3088 h 244"/>
                <a:gd name="T54" fmla="*/ 400 w 158"/>
                <a:gd name="T55" fmla="*/ 2718 h 244"/>
                <a:gd name="T56" fmla="*/ 463 w 158"/>
                <a:gd name="T57" fmla="*/ 2379 h 244"/>
                <a:gd name="T58" fmla="*/ 533 w 158"/>
                <a:gd name="T59" fmla="*/ 2071 h 244"/>
                <a:gd name="T60" fmla="*/ 597 w 158"/>
                <a:gd name="T61" fmla="*/ 1673 h 244"/>
                <a:gd name="T62" fmla="*/ 514 w 158"/>
                <a:gd name="T63" fmla="*/ 1673 h 244"/>
                <a:gd name="T64" fmla="*/ 458 w 158"/>
                <a:gd name="T65" fmla="*/ 1636 h 244"/>
                <a:gd name="T66" fmla="*/ 394 w 158"/>
                <a:gd name="T67" fmla="*/ 1529 h 244"/>
                <a:gd name="T68" fmla="*/ 326 w 158"/>
                <a:gd name="T69" fmla="*/ 1410 h 244"/>
                <a:gd name="T70" fmla="*/ 260 w 158"/>
                <a:gd name="T71" fmla="*/ 1270 h 244"/>
                <a:gd name="T72" fmla="*/ 190 w 158"/>
                <a:gd name="T73" fmla="*/ 1014 h 244"/>
                <a:gd name="T74" fmla="*/ 142 w 158"/>
                <a:gd name="T75" fmla="*/ 651 h 244"/>
                <a:gd name="T76" fmla="*/ 152 w 158"/>
                <a:gd name="T77" fmla="*/ 425 h 244"/>
                <a:gd name="T78" fmla="*/ 181 w 158"/>
                <a:gd name="T79" fmla="*/ 181 h 244"/>
                <a:gd name="T80" fmla="*/ 232 w 158"/>
                <a:gd name="T81" fmla="*/ 485 h 244"/>
                <a:gd name="T82" fmla="*/ 285 w 158"/>
                <a:gd name="T83" fmla="*/ 651 h 244"/>
                <a:gd name="T84" fmla="*/ 394 w 158"/>
                <a:gd name="T85" fmla="*/ 485 h 244"/>
                <a:gd name="T86" fmla="*/ 463 w 158"/>
                <a:gd name="T87" fmla="*/ 535 h 244"/>
                <a:gd name="T88" fmla="*/ 559 w 158"/>
                <a:gd name="T89" fmla="*/ 392 h 244"/>
                <a:gd name="T90" fmla="*/ 678 w 158"/>
                <a:gd name="T91" fmla="*/ 256 h 244"/>
                <a:gd name="T92" fmla="*/ 786 w 158"/>
                <a:gd name="T93" fmla="*/ 118 h 244"/>
                <a:gd name="T94" fmla="*/ 849 w 158"/>
                <a:gd name="T95" fmla="*/ 0 h 244"/>
                <a:gd name="T96" fmla="*/ 860 w 158"/>
                <a:gd name="T97" fmla="*/ 118 h 244"/>
                <a:gd name="T98" fmla="*/ 860 w 158"/>
                <a:gd name="T99" fmla="*/ 651 h 244"/>
                <a:gd name="T100" fmla="*/ 868 w 158"/>
                <a:gd name="T101" fmla="*/ 651 h 244"/>
                <a:gd name="T102" fmla="*/ 849 w 158"/>
                <a:gd name="T103" fmla="*/ 819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244"/>
                <a:gd name="T158" fmla="*/ 158 w 158"/>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round/>
              <a:headEnd/>
              <a:tailEnd/>
            </a:ln>
          </p:spPr>
          <p:txBody>
            <a:bodyPr/>
            <a:lstStyle/>
            <a:p>
              <a:endParaRPr lang="en-US"/>
            </a:p>
          </p:txBody>
        </p:sp>
        <p:sp>
          <p:nvSpPr>
            <p:cNvPr id="15485" name="Freeform 125"/>
            <p:cNvSpPr>
              <a:spLocks/>
            </p:cNvSpPr>
            <p:nvPr/>
          </p:nvSpPr>
          <p:spPr bwMode="auto">
            <a:xfrm>
              <a:off x="2896" y="2139"/>
              <a:ext cx="289" cy="433"/>
            </a:xfrm>
            <a:custGeom>
              <a:avLst/>
              <a:gdLst>
                <a:gd name="T0" fmla="*/ 181 w 258"/>
                <a:gd name="T1" fmla="*/ 1316 h 350"/>
                <a:gd name="T2" fmla="*/ 259 w 258"/>
                <a:gd name="T3" fmla="*/ 852 h 350"/>
                <a:gd name="T4" fmla="*/ 314 w 258"/>
                <a:gd name="T5" fmla="*/ 485 h 350"/>
                <a:gd name="T6" fmla="*/ 457 w 258"/>
                <a:gd name="T7" fmla="*/ 485 h 350"/>
                <a:gd name="T8" fmla="*/ 577 w 258"/>
                <a:gd name="T9" fmla="*/ 485 h 350"/>
                <a:gd name="T10" fmla="*/ 720 w 258"/>
                <a:gd name="T11" fmla="*/ 485 h 350"/>
                <a:gd name="T12" fmla="*/ 786 w 258"/>
                <a:gd name="T13" fmla="*/ 393 h 350"/>
                <a:gd name="T14" fmla="*/ 901 w 258"/>
                <a:gd name="T15" fmla="*/ 511 h 350"/>
                <a:gd name="T16" fmla="*/ 1017 w 258"/>
                <a:gd name="T17" fmla="*/ 393 h 350"/>
                <a:gd name="T18" fmla="*/ 1089 w 258"/>
                <a:gd name="T19" fmla="*/ 93 h 350"/>
                <a:gd name="T20" fmla="*/ 1137 w 258"/>
                <a:gd name="T21" fmla="*/ 0 h 350"/>
                <a:gd name="T22" fmla="*/ 1261 w 258"/>
                <a:gd name="T23" fmla="*/ 511 h 350"/>
                <a:gd name="T24" fmla="*/ 1296 w 258"/>
                <a:gd name="T25" fmla="*/ 1316 h 350"/>
                <a:gd name="T26" fmla="*/ 1418 w 258"/>
                <a:gd name="T27" fmla="*/ 2236 h 350"/>
                <a:gd name="T28" fmla="*/ 1296 w 258"/>
                <a:gd name="T29" fmla="*/ 2576 h 350"/>
                <a:gd name="T30" fmla="*/ 1261 w 258"/>
                <a:gd name="T31" fmla="*/ 3720 h 350"/>
                <a:gd name="T32" fmla="*/ 1171 w 258"/>
                <a:gd name="T33" fmla="*/ 4758 h 350"/>
                <a:gd name="T34" fmla="*/ 1089 w 258"/>
                <a:gd name="T35" fmla="*/ 5352 h 350"/>
                <a:gd name="T36" fmla="*/ 1079 w 258"/>
                <a:gd name="T37" fmla="*/ 6245 h 350"/>
                <a:gd name="T38" fmla="*/ 972 w 258"/>
                <a:gd name="T39" fmla="*/ 6491 h 350"/>
                <a:gd name="T40" fmla="*/ 1101 w 258"/>
                <a:gd name="T41" fmla="*/ 6995 h 350"/>
                <a:gd name="T42" fmla="*/ 1171 w 258"/>
                <a:gd name="T43" fmla="*/ 7589 h 350"/>
                <a:gd name="T44" fmla="*/ 1229 w 258"/>
                <a:gd name="T45" fmla="*/ 7982 h 350"/>
                <a:gd name="T46" fmla="*/ 1101 w 258"/>
                <a:gd name="T47" fmla="*/ 7982 h 350"/>
                <a:gd name="T48" fmla="*/ 1017 w 258"/>
                <a:gd name="T49" fmla="*/ 8395 h 350"/>
                <a:gd name="T50" fmla="*/ 901 w 258"/>
                <a:gd name="T51" fmla="*/ 8453 h 350"/>
                <a:gd name="T52" fmla="*/ 807 w 258"/>
                <a:gd name="T53" fmla="*/ 8453 h 350"/>
                <a:gd name="T54" fmla="*/ 737 w 258"/>
                <a:gd name="T55" fmla="*/ 8225 h 350"/>
                <a:gd name="T56" fmla="*/ 645 w 258"/>
                <a:gd name="T57" fmla="*/ 8043 h 350"/>
                <a:gd name="T58" fmla="*/ 514 w 258"/>
                <a:gd name="T59" fmla="*/ 7931 h 350"/>
                <a:gd name="T60" fmla="*/ 494 w 258"/>
                <a:gd name="T61" fmla="*/ 7707 h 350"/>
                <a:gd name="T62" fmla="*/ 410 w 258"/>
                <a:gd name="T63" fmla="*/ 7188 h 350"/>
                <a:gd name="T64" fmla="*/ 314 w 258"/>
                <a:gd name="T65" fmla="*/ 6661 h 350"/>
                <a:gd name="T66" fmla="*/ 223 w 258"/>
                <a:gd name="T67" fmla="*/ 6323 h 350"/>
                <a:gd name="T68" fmla="*/ 181 w 258"/>
                <a:gd name="T69" fmla="*/ 5817 h 350"/>
                <a:gd name="T70" fmla="*/ 105 w 258"/>
                <a:gd name="T71" fmla="*/ 5275 h 350"/>
                <a:gd name="T72" fmla="*/ 77 w 258"/>
                <a:gd name="T73" fmla="*/ 4758 h 350"/>
                <a:gd name="T74" fmla="*/ 0 w 258"/>
                <a:gd name="T75" fmla="*/ 4426 h 350"/>
                <a:gd name="T76" fmla="*/ 48 w 258"/>
                <a:gd name="T77" fmla="*/ 3903 h 350"/>
                <a:gd name="T78" fmla="*/ 48 w 258"/>
                <a:gd name="T79" fmla="*/ 3627 h 350"/>
                <a:gd name="T80" fmla="*/ 127 w 258"/>
                <a:gd name="T81" fmla="*/ 3212 h 350"/>
                <a:gd name="T82" fmla="*/ 181 w 258"/>
                <a:gd name="T83" fmla="*/ 2754 h 350"/>
                <a:gd name="T84" fmla="*/ 181 w 258"/>
                <a:gd name="T85" fmla="*/ 1945 h 3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8"/>
                <a:gd name="T130" fmla="*/ 0 h 350"/>
                <a:gd name="T131" fmla="*/ 258 w 258"/>
                <a:gd name="T132" fmla="*/ 350 h 3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8" h="350">
                  <a:moveTo>
                    <a:pt x="33" y="64"/>
                  </a:moveTo>
                  <a:lnTo>
                    <a:pt x="33" y="54"/>
                  </a:lnTo>
                  <a:lnTo>
                    <a:pt x="47" y="54"/>
                  </a:lnTo>
                  <a:lnTo>
                    <a:pt x="47" y="35"/>
                  </a:lnTo>
                  <a:lnTo>
                    <a:pt x="45" y="19"/>
                  </a:lnTo>
                  <a:lnTo>
                    <a:pt x="56" y="19"/>
                  </a:lnTo>
                  <a:lnTo>
                    <a:pt x="68" y="19"/>
                  </a:lnTo>
                  <a:lnTo>
                    <a:pt x="83" y="19"/>
                  </a:lnTo>
                  <a:lnTo>
                    <a:pt x="94" y="19"/>
                  </a:lnTo>
                  <a:lnTo>
                    <a:pt x="106" y="19"/>
                  </a:lnTo>
                  <a:lnTo>
                    <a:pt x="118" y="19"/>
                  </a:lnTo>
                  <a:lnTo>
                    <a:pt x="130" y="19"/>
                  </a:lnTo>
                  <a:lnTo>
                    <a:pt x="142" y="19"/>
                  </a:lnTo>
                  <a:lnTo>
                    <a:pt x="144" y="16"/>
                  </a:lnTo>
                  <a:lnTo>
                    <a:pt x="144" y="19"/>
                  </a:lnTo>
                  <a:lnTo>
                    <a:pt x="163" y="21"/>
                  </a:lnTo>
                  <a:lnTo>
                    <a:pt x="182" y="23"/>
                  </a:lnTo>
                  <a:lnTo>
                    <a:pt x="187" y="16"/>
                  </a:lnTo>
                  <a:lnTo>
                    <a:pt x="194" y="14"/>
                  </a:lnTo>
                  <a:lnTo>
                    <a:pt x="198" y="4"/>
                  </a:lnTo>
                  <a:lnTo>
                    <a:pt x="201" y="4"/>
                  </a:lnTo>
                  <a:lnTo>
                    <a:pt x="208" y="0"/>
                  </a:lnTo>
                  <a:lnTo>
                    <a:pt x="217" y="9"/>
                  </a:lnTo>
                  <a:lnTo>
                    <a:pt x="229" y="21"/>
                  </a:lnTo>
                  <a:lnTo>
                    <a:pt x="234" y="35"/>
                  </a:lnTo>
                  <a:lnTo>
                    <a:pt x="236" y="54"/>
                  </a:lnTo>
                  <a:lnTo>
                    <a:pt x="243" y="78"/>
                  </a:lnTo>
                  <a:lnTo>
                    <a:pt x="258" y="92"/>
                  </a:lnTo>
                  <a:lnTo>
                    <a:pt x="248" y="99"/>
                  </a:lnTo>
                  <a:lnTo>
                    <a:pt x="236" y="106"/>
                  </a:lnTo>
                  <a:lnTo>
                    <a:pt x="232" y="130"/>
                  </a:lnTo>
                  <a:lnTo>
                    <a:pt x="229" y="153"/>
                  </a:lnTo>
                  <a:lnTo>
                    <a:pt x="227" y="170"/>
                  </a:lnTo>
                  <a:lnTo>
                    <a:pt x="213" y="196"/>
                  </a:lnTo>
                  <a:lnTo>
                    <a:pt x="208" y="217"/>
                  </a:lnTo>
                  <a:lnTo>
                    <a:pt x="198" y="220"/>
                  </a:lnTo>
                  <a:lnTo>
                    <a:pt x="198" y="239"/>
                  </a:lnTo>
                  <a:lnTo>
                    <a:pt x="196" y="257"/>
                  </a:lnTo>
                  <a:lnTo>
                    <a:pt x="184" y="260"/>
                  </a:lnTo>
                  <a:lnTo>
                    <a:pt x="177" y="267"/>
                  </a:lnTo>
                  <a:lnTo>
                    <a:pt x="184" y="274"/>
                  </a:lnTo>
                  <a:lnTo>
                    <a:pt x="201" y="288"/>
                  </a:lnTo>
                  <a:lnTo>
                    <a:pt x="206" y="300"/>
                  </a:lnTo>
                  <a:lnTo>
                    <a:pt x="213" y="312"/>
                  </a:lnTo>
                  <a:lnTo>
                    <a:pt x="222" y="314"/>
                  </a:lnTo>
                  <a:lnTo>
                    <a:pt x="224" y="328"/>
                  </a:lnTo>
                  <a:lnTo>
                    <a:pt x="213" y="328"/>
                  </a:lnTo>
                  <a:lnTo>
                    <a:pt x="201" y="328"/>
                  </a:lnTo>
                  <a:lnTo>
                    <a:pt x="194" y="335"/>
                  </a:lnTo>
                  <a:lnTo>
                    <a:pt x="187" y="345"/>
                  </a:lnTo>
                  <a:lnTo>
                    <a:pt x="170" y="345"/>
                  </a:lnTo>
                  <a:lnTo>
                    <a:pt x="163" y="347"/>
                  </a:lnTo>
                  <a:lnTo>
                    <a:pt x="158" y="345"/>
                  </a:lnTo>
                  <a:lnTo>
                    <a:pt x="146" y="347"/>
                  </a:lnTo>
                  <a:lnTo>
                    <a:pt x="146" y="350"/>
                  </a:lnTo>
                  <a:lnTo>
                    <a:pt x="135" y="338"/>
                  </a:lnTo>
                  <a:lnTo>
                    <a:pt x="123" y="328"/>
                  </a:lnTo>
                  <a:lnTo>
                    <a:pt x="118" y="331"/>
                  </a:lnTo>
                  <a:lnTo>
                    <a:pt x="109" y="333"/>
                  </a:lnTo>
                  <a:lnTo>
                    <a:pt x="94" y="326"/>
                  </a:lnTo>
                  <a:lnTo>
                    <a:pt x="92" y="321"/>
                  </a:lnTo>
                  <a:lnTo>
                    <a:pt x="90" y="317"/>
                  </a:lnTo>
                  <a:lnTo>
                    <a:pt x="80" y="305"/>
                  </a:lnTo>
                  <a:lnTo>
                    <a:pt x="75" y="295"/>
                  </a:lnTo>
                  <a:lnTo>
                    <a:pt x="59" y="281"/>
                  </a:lnTo>
                  <a:lnTo>
                    <a:pt x="56" y="274"/>
                  </a:lnTo>
                  <a:lnTo>
                    <a:pt x="42" y="265"/>
                  </a:lnTo>
                  <a:lnTo>
                    <a:pt x="40" y="260"/>
                  </a:lnTo>
                  <a:lnTo>
                    <a:pt x="28" y="255"/>
                  </a:lnTo>
                  <a:lnTo>
                    <a:pt x="33" y="239"/>
                  </a:lnTo>
                  <a:lnTo>
                    <a:pt x="23" y="229"/>
                  </a:lnTo>
                  <a:lnTo>
                    <a:pt x="19" y="217"/>
                  </a:lnTo>
                  <a:lnTo>
                    <a:pt x="16" y="208"/>
                  </a:lnTo>
                  <a:lnTo>
                    <a:pt x="14" y="196"/>
                  </a:lnTo>
                  <a:lnTo>
                    <a:pt x="7" y="184"/>
                  </a:lnTo>
                  <a:lnTo>
                    <a:pt x="0" y="182"/>
                  </a:lnTo>
                  <a:lnTo>
                    <a:pt x="7" y="170"/>
                  </a:lnTo>
                  <a:lnTo>
                    <a:pt x="9" y="161"/>
                  </a:lnTo>
                  <a:lnTo>
                    <a:pt x="9" y="156"/>
                  </a:lnTo>
                  <a:lnTo>
                    <a:pt x="9" y="149"/>
                  </a:lnTo>
                  <a:lnTo>
                    <a:pt x="19" y="137"/>
                  </a:lnTo>
                  <a:lnTo>
                    <a:pt x="23" y="132"/>
                  </a:lnTo>
                  <a:lnTo>
                    <a:pt x="33" y="130"/>
                  </a:lnTo>
                  <a:lnTo>
                    <a:pt x="33" y="113"/>
                  </a:lnTo>
                  <a:lnTo>
                    <a:pt x="33" y="97"/>
                  </a:lnTo>
                  <a:lnTo>
                    <a:pt x="33" y="80"/>
                  </a:lnTo>
                  <a:lnTo>
                    <a:pt x="33" y="64"/>
                  </a:lnTo>
                  <a:close/>
                </a:path>
              </a:pathLst>
            </a:custGeom>
            <a:solidFill>
              <a:srgbClr val="E1E1E1"/>
            </a:solidFill>
            <a:ln w="3175">
              <a:solidFill>
                <a:srgbClr val="000000"/>
              </a:solidFill>
              <a:round/>
              <a:headEnd/>
              <a:tailEnd/>
            </a:ln>
          </p:spPr>
          <p:txBody>
            <a:bodyPr/>
            <a:lstStyle/>
            <a:p>
              <a:endParaRPr lang="en-US"/>
            </a:p>
          </p:txBody>
        </p:sp>
        <p:sp>
          <p:nvSpPr>
            <p:cNvPr id="15486" name="Freeform 126"/>
            <p:cNvSpPr>
              <a:spLocks/>
            </p:cNvSpPr>
            <p:nvPr/>
          </p:nvSpPr>
          <p:spPr bwMode="auto">
            <a:xfrm>
              <a:off x="3026" y="2701"/>
              <a:ext cx="33" cy="45"/>
            </a:xfrm>
            <a:custGeom>
              <a:avLst/>
              <a:gdLst>
                <a:gd name="T0" fmla="*/ 111 w 30"/>
                <a:gd name="T1" fmla="*/ 162 h 37"/>
                <a:gd name="T2" fmla="*/ 111 w 30"/>
                <a:gd name="T3" fmla="*/ 0 h 37"/>
                <a:gd name="T4" fmla="*/ 69 w 30"/>
                <a:gd name="T5" fmla="*/ 0 h 37"/>
                <a:gd name="T6" fmla="*/ 61 w 30"/>
                <a:gd name="T7" fmla="*/ 74 h 37"/>
                <a:gd name="T8" fmla="*/ 2 w 30"/>
                <a:gd name="T9" fmla="*/ 133 h 37"/>
                <a:gd name="T10" fmla="*/ 0 w 30"/>
                <a:gd name="T11" fmla="*/ 133 h 37"/>
                <a:gd name="T12" fmla="*/ 2 w 30"/>
                <a:gd name="T13" fmla="*/ 133 h 37"/>
                <a:gd name="T14" fmla="*/ 4 w 30"/>
                <a:gd name="T15" fmla="*/ 432 h 37"/>
                <a:gd name="T16" fmla="*/ 31 w 30"/>
                <a:gd name="T17" fmla="*/ 699 h 37"/>
                <a:gd name="T18" fmla="*/ 45 w 30"/>
                <a:gd name="T19" fmla="*/ 699 h 37"/>
                <a:gd name="T20" fmla="*/ 81 w 30"/>
                <a:gd name="T21" fmla="*/ 490 h 37"/>
                <a:gd name="T22" fmla="*/ 124 w 30"/>
                <a:gd name="T23" fmla="*/ 272 h 37"/>
                <a:gd name="T24" fmla="*/ 111 w 30"/>
                <a:gd name="T25" fmla="*/ 162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round/>
              <a:headEnd/>
              <a:tailEnd/>
            </a:ln>
          </p:spPr>
          <p:txBody>
            <a:bodyPr/>
            <a:lstStyle/>
            <a:p>
              <a:endParaRPr lang="en-US"/>
            </a:p>
          </p:txBody>
        </p:sp>
        <p:sp>
          <p:nvSpPr>
            <p:cNvPr id="15487" name="Freeform 127"/>
            <p:cNvSpPr>
              <a:spLocks/>
            </p:cNvSpPr>
            <p:nvPr/>
          </p:nvSpPr>
          <p:spPr bwMode="auto">
            <a:xfrm>
              <a:off x="2711" y="2569"/>
              <a:ext cx="132" cy="190"/>
            </a:xfrm>
            <a:custGeom>
              <a:avLst/>
              <a:gdLst>
                <a:gd name="T0" fmla="*/ 109 w 118"/>
                <a:gd name="T1" fmla="*/ 2501 h 154"/>
                <a:gd name="T2" fmla="*/ 50 w 118"/>
                <a:gd name="T3" fmla="*/ 2546 h 154"/>
                <a:gd name="T4" fmla="*/ 50 w 118"/>
                <a:gd name="T5" fmla="*/ 2667 h 154"/>
                <a:gd name="T6" fmla="*/ 50 w 118"/>
                <a:gd name="T7" fmla="*/ 2759 h 154"/>
                <a:gd name="T8" fmla="*/ 63 w 118"/>
                <a:gd name="T9" fmla="*/ 2938 h 154"/>
                <a:gd name="T10" fmla="*/ 50 w 118"/>
                <a:gd name="T11" fmla="*/ 3021 h 154"/>
                <a:gd name="T12" fmla="*/ 29 w 118"/>
                <a:gd name="T13" fmla="*/ 2938 h 154"/>
                <a:gd name="T14" fmla="*/ 0 w 118"/>
                <a:gd name="T15" fmla="*/ 3151 h 154"/>
                <a:gd name="T16" fmla="*/ 77 w 118"/>
                <a:gd name="T17" fmla="*/ 3596 h 154"/>
                <a:gd name="T18" fmla="*/ 131 w 118"/>
                <a:gd name="T19" fmla="*/ 3367 h 154"/>
                <a:gd name="T20" fmla="*/ 168 w 118"/>
                <a:gd name="T21" fmla="*/ 3422 h 154"/>
                <a:gd name="T22" fmla="*/ 213 w 118"/>
                <a:gd name="T23" fmla="*/ 3485 h 154"/>
                <a:gd name="T24" fmla="*/ 238 w 118"/>
                <a:gd name="T25" fmla="*/ 3367 h 154"/>
                <a:gd name="T26" fmla="*/ 282 w 118"/>
                <a:gd name="T27" fmla="*/ 3367 h 154"/>
                <a:gd name="T28" fmla="*/ 294 w 118"/>
                <a:gd name="T29" fmla="*/ 3561 h 154"/>
                <a:gd name="T30" fmla="*/ 368 w 118"/>
                <a:gd name="T31" fmla="*/ 3269 h 154"/>
                <a:gd name="T32" fmla="*/ 440 w 118"/>
                <a:gd name="T33" fmla="*/ 2994 h 154"/>
                <a:gd name="T34" fmla="*/ 440 w 118"/>
                <a:gd name="T35" fmla="*/ 2667 h 154"/>
                <a:gd name="T36" fmla="*/ 444 w 118"/>
                <a:gd name="T37" fmla="*/ 2339 h 154"/>
                <a:gd name="T38" fmla="*/ 515 w 118"/>
                <a:gd name="T39" fmla="*/ 1985 h 154"/>
                <a:gd name="T40" fmla="*/ 556 w 118"/>
                <a:gd name="T41" fmla="*/ 1673 h 154"/>
                <a:gd name="T42" fmla="*/ 577 w 118"/>
                <a:gd name="T43" fmla="*/ 1383 h 154"/>
                <a:gd name="T44" fmla="*/ 594 w 118"/>
                <a:gd name="T45" fmla="*/ 1057 h 154"/>
                <a:gd name="T46" fmla="*/ 594 w 118"/>
                <a:gd name="T47" fmla="*/ 730 h 154"/>
                <a:gd name="T48" fmla="*/ 622 w 118"/>
                <a:gd name="T49" fmla="*/ 392 h 154"/>
                <a:gd name="T50" fmla="*/ 641 w 118"/>
                <a:gd name="T51" fmla="*/ 73 h 154"/>
                <a:gd name="T52" fmla="*/ 577 w 118"/>
                <a:gd name="T53" fmla="*/ 0 h 154"/>
                <a:gd name="T54" fmla="*/ 515 w 118"/>
                <a:gd name="T55" fmla="*/ 0 h 154"/>
                <a:gd name="T56" fmla="*/ 460 w 118"/>
                <a:gd name="T57" fmla="*/ 111 h 154"/>
                <a:gd name="T58" fmla="*/ 440 w 118"/>
                <a:gd name="T59" fmla="*/ 572 h 154"/>
                <a:gd name="T60" fmla="*/ 417 w 118"/>
                <a:gd name="T61" fmla="*/ 782 h 154"/>
                <a:gd name="T62" fmla="*/ 351 w 118"/>
                <a:gd name="T63" fmla="*/ 675 h 154"/>
                <a:gd name="T64" fmla="*/ 266 w 118"/>
                <a:gd name="T65" fmla="*/ 597 h 154"/>
                <a:gd name="T66" fmla="*/ 190 w 118"/>
                <a:gd name="T67" fmla="*/ 597 h 154"/>
                <a:gd name="T68" fmla="*/ 179 w 118"/>
                <a:gd name="T69" fmla="*/ 998 h 154"/>
                <a:gd name="T70" fmla="*/ 282 w 118"/>
                <a:gd name="T71" fmla="*/ 914 h 154"/>
                <a:gd name="T72" fmla="*/ 282 w 118"/>
                <a:gd name="T73" fmla="*/ 1212 h 154"/>
                <a:gd name="T74" fmla="*/ 238 w 118"/>
                <a:gd name="T75" fmla="*/ 1439 h 154"/>
                <a:gd name="T76" fmla="*/ 294 w 118"/>
                <a:gd name="T77" fmla="*/ 1812 h 154"/>
                <a:gd name="T78" fmla="*/ 266 w 118"/>
                <a:gd name="T79" fmla="*/ 2427 h 154"/>
                <a:gd name="T80" fmla="*/ 238 w 118"/>
                <a:gd name="T81" fmla="*/ 2546 h 154"/>
                <a:gd name="T82" fmla="*/ 213 w 118"/>
                <a:gd name="T83" fmla="*/ 2381 h 154"/>
                <a:gd name="T84" fmla="*/ 179 w 118"/>
                <a:gd name="T85" fmla="*/ 2501 h 154"/>
                <a:gd name="T86" fmla="*/ 131 w 118"/>
                <a:gd name="T87" fmla="*/ 2275 h 154"/>
                <a:gd name="T88" fmla="*/ 109 w 118"/>
                <a:gd name="T89" fmla="*/ 2501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round/>
              <a:headEnd/>
              <a:tailEnd/>
            </a:ln>
          </p:spPr>
          <p:txBody>
            <a:bodyPr/>
            <a:lstStyle/>
            <a:p>
              <a:endParaRPr lang="en-US"/>
            </a:p>
          </p:txBody>
        </p:sp>
        <p:sp>
          <p:nvSpPr>
            <p:cNvPr id="15488" name="Freeform 128"/>
            <p:cNvSpPr>
              <a:spLocks/>
            </p:cNvSpPr>
            <p:nvPr/>
          </p:nvSpPr>
          <p:spPr bwMode="auto">
            <a:xfrm>
              <a:off x="3113" y="2545"/>
              <a:ext cx="140" cy="205"/>
            </a:xfrm>
            <a:custGeom>
              <a:avLst/>
              <a:gdLst>
                <a:gd name="T0" fmla="*/ 325 w 125"/>
                <a:gd name="T1" fmla="*/ 3248 h 166"/>
                <a:gd name="T2" fmla="*/ 231 w 125"/>
                <a:gd name="T3" fmla="*/ 3037 h 166"/>
                <a:gd name="T4" fmla="*/ 152 w 125"/>
                <a:gd name="T5" fmla="*/ 2835 h 166"/>
                <a:gd name="T6" fmla="*/ 86 w 125"/>
                <a:gd name="T7" fmla="*/ 2595 h 166"/>
                <a:gd name="T8" fmla="*/ 0 w 125"/>
                <a:gd name="T9" fmla="*/ 2422 h 166"/>
                <a:gd name="T10" fmla="*/ 0 w 125"/>
                <a:gd name="T11" fmla="*/ 1917 h 166"/>
                <a:gd name="T12" fmla="*/ 67 w 125"/>
                <a:gd name="T13" fmla="*/ 1514 h 166"/>
                <a:gd name="T14" fmla="*/ 86 w 125"/>
                <a:gd name="T15" fmla="*/ 1189 h 166"/>
                <a:gd name="T16" fmla="*/ 67 w 125"/>
                <a:gd name="T17" fmla="*/ 851 h 166"/>
                <a:gd name="T18" fmla="*/ 38 w 125"/>
                <a:gd name="T19" fmla="*/ 524 h 166"/>
                <a:gd name="T20" fmla="*/ 0 w 125"/>
                <a:gd name="T21" fmla="*/ 175 h 166"/>
                <a:gd name="T22" fmla="*/ 38 w 125"/>
                <a:gd name="T23" fmla="*/ 0 h 166"/>
                <a:gd name="T24" fmla="*/ 105 w 125"/>
                <a:gd name="T25" fmla="*/ 0 h 166"/>
                <a:gd name="T26" fmla="*/ 166 w 125"/>
                <a:gd name="T27" fmla="*/ 0 h 166"/>
                <a:gd name="T28" fmla="*/ 250 w 125"/>
                <a:gd name="T29" fmla="*/ 75 h 166"/>
                <a:gd name="T30" fmla="*/ 353 w 125"/>
                <a:gd name="T31" fmla="*/ 408 h 166"/>
                <a:gd name="T32" fmla="*/ 475 w 125"/>
                <a:gd name="T33" fmla="*/ 524 h 166"/>
                <a:gd name="T34" fmla="*/ 514 w 125"/>
                <a:gd name="T35" fmla="*/ 351 h 166"/>
                <a:gd name="T36" fmla="*/ 610 w 125"/>
                <a:gd name="T37" fmla="*/ 230 h 166"/>
                <a:gd name="T38" fmla="*/ 688 w 125"/>
                <a:gd name="T39" fmla="*/ 284 h 166"/>
                <a:gd name="T40" fmla="*/ 645 w 125"/>
                <a:gd name="T41" fmla="*/ 524 h 166"/>
                <a:gd name="T42" fmla="*/ 610 w 125"/>
                <a:gd name="T43" fmla="*/ 799 h 166"/>
                <a:gd name="T44" fmla="*/ 610 w 125"/>
                <a:gd name="T45" fmla="*/ 1189 h 166"/>
                <a:gd name="T46" fmla="*/ 610 w 125"/>
                <a:gd name="T47" fmla="*/ 1603 h 166"/>
                <a:gd name="T48" fmla="*/ 610 w 125"/>
                <a:gd name="T49" fmla="*/ 1917 h 166"/>
                <a:gd name="T50" fmla="*/ 610 w 125"/>
                <a:gd name="T51" fmla="*/ 2307 h 166"/>
                <a:gd name="T52" fmla="*/ 656 w 125"/>
                <a:gd name="T53" fmla="*/ 2702 h 166"/>
                <a:gd name="T54" fmla="*/ 610 w 125"/>
                <a:gd name="T55" fmla="*/ 2747 h 166"/>
                <a:gd name="T56" fmla="*/ 577 w 125"/>
                <a:gd name="T57" fmla="*/ 3037 h 166"/>
                <a:gd name="T58" fmla="*/ 545 w 125"/>
                <a:gd name="T59" fmla="*/ 3205 h 166"/>
                <a:gd name="T60" fmla="*/ 494 w 125"/>
                <a:gd name="T61" fmla="*/ 3521 h 166"/>
                <a:gd name="T62" fmla="*/ 460 w 125"/>
                <a:gd name="T63" fmla="*/ 3921 h 166"/>
                <a:gd name="T64" fmla="*/ 446 w 125"/>
                <a:gd name="T65" fmla="*/ 3921 h 166"/>
                <a:gd name="T66" fmla="*/ 394 w 125"/>
                <a:gd name="T67" fmla="*/ 3642 h 166"/>
                <a:gd name="T68" fmla="*/ 325 w 125"/>
                <a:gd name="T69" fmla="*/ 3364 h 166"/>
                <a:gd name="T70" fmla="*/ 325 w 125"/>
                <a:gd name="T71" fmla="*/ 3248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66"/>
                <a:gd name="T110" fmla="*/ 125 w 125"/>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round/>
              <a:headEnd/>
              <a:tailEnd/>
            </a:ln>
          </p:spPr>
          <p:txBody>
            <a:bodyPr/>
            <a:lstStyle/>
            <a:p>
              <a:endParaRPr lang="en-US"/>
            </a:p>
          </p:txBody>
        </p:sp>
        <p:sp>
          <p:nvSpPr>
            <p:cNvPr id="15489" name="Freeform 129"/>
            <p:cNvSpPr>
              <a:spLocks/>
            </p:cNvSpPr>
            <p:nvPr/>
          </p:nvSpPr>
          <p:spPr bwMode="auto">
            <a:xfrm>
              <a:off x="5557" y="2580"/>
              <a:ext cx="3" cy="3"/>
            </a:xfrm>
            <a:custGeom>
              <a:avLst/>
              <a:gdLst>
                <a:gd name="T0" fmla="*/ 716 w 2"/>
                <a:gd name="T1" fmla="*/ 0 h 2"/>
                <a:gd name="T2" fmla="*/ 0 w 2"/>
                <a:gd name="T3" fmla="*/ 716 h 2"/>
                <a:gd name="T4" fmla="*/ 0 w 2"/>
                <a:gd name="T5" fmla="*/ 0 h 2"/>
                <a:gd name="T6" fmla="*/ 71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490" name="Freeform 130"/>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2"/>
                  </a:move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91" name="Rectangle 131"/>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492" name="Freeform 132"/>
            <p:cNvSpPr>
              <a:spLocks/>
            </p:cNvSpPr>
            <p:nvPr/>
          </p:nvSpPr>
          <p:spPr bwMode="auto">
            <a:xfrm>
              <a:off x="5567" y="2604"/>
              <a:ext cx="5" cy="3"/>
            </a:xfrm>
            <a:custGeom>
              <a:avLst/>
              <a:gdLst>
                <a:gd name="T0" fmla="*/ 0 w 3"/>
                <a:gd name="T1" fmla="*/ 716 h 2"/>
                <a:gd name="T2" fmla="*/ 6147 w 3"/>
                <a:gd name="T3" fmla="*/ 0 h 2"/>
                <a:gd name="T4" fmla="*/ 0 w 3"/>
                <a:gd name="T5" fmla="*/ 0 h 2"/>
                <a:gd name="T6" fmla="*/ 0 w 3"/>
                <a:gd name="T7" fmla="*/ 716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0"/>
                  </a:lnTo>
                  <a:lnTo>
                    <a:pt x="0" y="0"/>
                  </a:lnTo>
                  <a:lnTo>
                    <a:pt x="0" y="2"/>
                  </a:lnTo>
                  <a:close/>
                </a:path>
              </a:pathLst>
            </a:custGeom>
            <a:solidFill>
              <a:srgbClr val="E1E1E1"/>
            </a:solidFill>
            <a:ln w="3175">
              <a:solidFill>
                <a:srgbClr val="000000"/>
              </a:solidFill>
              <a:round/>
              <a:headEnd/>
              <a:tailEnd/>
            </a:ln>
          </p:spPr>
          <p:txBody>
            <a:bodyPr/>
            <a:lstStyle/>
            <a:p>
              <a:endParaRPr lang="en-US"/>
            </a:p>
          </p:txBody>
        </p:sp>
        <p:sp>
          <p:nvSpPr>
            <p:cNvPr id="15493" name="Freeform 133"/>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494" name="Freeform 134"/>
            <p:cNvSpPr>
              <a:spLocks/>
            </p:cNvSpPr>
            <p:nvPr/>
          </p:nvSpPr>
          <p:spPr bwMode="auto">
            <a:xfrm>
              <a:off x="2564" y="2343"/>
              <a:ext cx="207" cy="208"/>
            </a:xfrm>
            <a:custGeom>
              <a:avLst/>
              <a:gdLst>
                <a:gd name="T0" fmla="*/ 566 w 187"/>
                <a:gd name="T1" fmla="*/ 2991 h 168"/>
                <a:gd name="T2" fmla="*/ 511 w 187"/>
                <a:gd name="T3" fmla="*/ 3099 h 168"/>
                <a:gd name="T4" fmla="*/ 486 w 187"/>
                <a:gd name="T5" fmla="*/ 3314 h 168"/>
                <a:gd name="T6" fmla="*/ 445 w 187"/>
                <a:gd name="T7" fmla="*/ 3616 h 168"/>
                <a:gd name="T8" fmla="*/ 434 w 187"/>
                <a:gd name="T9" fmla="*/ 3959 h 168"/>
                <a:gd name="T10" fmla="*/ 397 w 187"/>
                <a:gd name="T11" fmla="*/ 3915 h 168"/>
                <a:gd name="T12" fmla="*/ 397 w 187"/>
                <a:gd name="T13" fmla="*/ 4097 h 168"/>
                <a:gd name="T14" fmla="*/ 341 w 187"/>
                <a:gd name="T15" fmla="*/ 4097 h 168"/>
                <a:gd name="T16" fmla="*/ 324 w 187"/>
                <a:gd name="T17" fmla="*/ 4019 h 168"/>
                <a:gd name="T18" fmla="*/ 310 w 187"/>
                <a:gd name="T19" fmla="*/ 4097 h 168"/>
                <a:gd name="T20" fmla="*/ 308 w 187"/>
                <a:gd name="T21" fmla="*/ 4097 h 168"/>
                <a:gd name="T22" fmla="*/ 293 w 187"/>
                <a:gd name="T23" fmla="*/ 3959 h 168"/>
                <a:gd name="T24" fmla="*/ 293 w 187"/>
                <a:gd name="T25" fmla="*/ 4134 h 168"/>
                <a:gd name="T26" fmla="*/ 280 w 187"/>
                <a:gd name="T27" fmla="*/ 4097 h 168"/>
                <a:gd name="T28" fmla="*/ 280 w 187"/>
                <a:gd name="T29" fmla="*/ 4097 h 168"/>
                <a:gd name="T30" fmla="*/ 255 w 187"/>
                <a:gd name="T31" fmla="*/ 4097 h 168"/>
                <a:gd name="T32" fmla="*/ 227 w 187"/>
                <a:gd name="T33" fmla="*/ 4134 h 168"/>
                <a:gd name="T34" fmla="*/ 188 w 187"/>
                <a:gd name="T35" fmla="*/ 3656 h 168"/>
                <a:gd name="T36" fmla="*/ 207 w 187"/>
                <a:gd name="T37" fmla="*/ 3656 h 168"/>
                <a:gd name="T38" fmla="*/ 185 w 187"/>
                <a:gd name="T39" fmla="*/ 3616 h 168"/>
                <a:gd name="T40" fmla="*/ 188 w 187"/>
                <a:gd name="T41" fmla="*/ 3616 h 168"/>
                <a:gd name="T42" fmla="*/ 170 w 187"/>
                <a:gd name="T43" fmla="*/ 3506 h 168"/>
                <a:gd name="T44" fmla="*/ 93 w 187"/>
                <a:gd name="T45" fmla="*/ 3277 h 168"/>
                <a:gd name="T46" fmla="*/ 62 w 187"/>
                <a:gd name="T47" fmla="*/ 3198 h 168"/>
                <a:gd name="T48" fmla="*/ 75 w 187"/>
                <a:gd name="T49" fmla="*/ 3160 h 168"/>
                <a:gd name="T50" fmla="*/ 0 w 187"/>
                <a:gd name="T51" fmla="*/ 3277 h 168"/>
                <a:gd name="T52" fmla="*/ 2 w 187"/>
                <a:gd name="T53" fmla="*/ 2677 h 168"/>
                <a:gd name="T54" fmla="*/ 2 w 187"/>
                <a:gd name="T55" fmla="*/ 2061 h 168"/>
                <a:gd name="T56" fmla="*/ 62 w 187"/>
                <a:gd name="T57" fmla="*/ 1576 h 168"/>
                <a:gd name="T58" fmla="*/ 75 w 187"/>
                <a:gd name="T59" fmla="*/ 1161 h 168"/>
                <a:gd name="T60" fmla="*/ 62 w 187"/>
                <a:gd name="T61" fmla="*/ 927 h 168"/>
                <a:gd name="T62" fmla="*/ 62 w 187"/>
                <a:gd name="T63" fmla="*/ 749 h 168"/>
                <a:gd name="T64" fmla="*/ 84 w 187"/>
                <a:gd name="T65" fmla="*/ 485 h 168"/>
                <a:gd name="T66" fmla="*/ 103 w 187"/>
                <a:gd name="T67" fmla="*/ 118 h 168"/>
                <a:gd name="T68" fmla="*/ 170 w 187"/>
                <a:gd name="T69" fmla="*/ 0 h 168"/>
                <a:gd name="T70" fmla="*/ 251 w 187"/>
                <a:gd name="T71" fmla="*/ 77 h 168"/>
                <a:gd name="T72" fmla="*/ 293 w 187"/>
                <a:gd name="T73" fmla="*/ 317 h 168"/>
                <a:gd name="T74" fmla="*/ 375 w 187"/>
                <a:gd name="T75" fmla="*/ 181 h 168"/>
                <a:gd name="T76" fmla="*/ 421 w 187"/>
                <a:gd name="T77" fmla="*/ 317 h 168"/>
                <a:gd name="T78" fmla="*/ 480 w 187"/>
                <a:gd name="T79" fmla="*/ 425 h 168"/>
                <a:gd name="T80" fmla="*/ 549 w 187"/>
                <a:gd name="T81" fmla="*/ 181 h 168"/>
                <a:gd name="T82" fmla="*/ 631 w 187"/>
                <a:gd name="T83" fmla="*/ 256 h 168"/>
                <a:gd name="T84" fmla="*/ 700 w 187"/>
                <a:gd name="T85" fmla="*/ 317 h 168"/>
                <a:gd name="T86" fmla="*/ 777 w 187"/>
                <a:gd name="T87" fmla="*/ 0 h 168"/>
                <a:gd name="T88" fmla="*/ 813 w 187"/>
                <a:gd name="T89" fmla="*/ 317 h 168"/>
                <a:gd name="T90" fmla="*/ 822 w 187"/>
                <a:gd name="T91" fmla="*/ 651 h 168"/>
                <a:gd name="T92" fmla="*/ 858 w 187"/>
                <a:gd name="T93" fmla="*/ 749 h 168"/>
                <a:gd name="T94" fmla="*/ 846 w 187"/>
                <a:gd name="T95" fmla="*/ 1065 h 168"/>
                <a:gd name="T96" fmla="*/ 784 w 187"/>
                <a:gd name="T97" fmla="*/ 1273 h 168"/>
                <a:gd name="T98" fmla="*/ 773 w 187"/>
                <a:gd name="T99" fmla="*/ 1633 h 168"/>
                <a:gd name="T100" fmla="*/ 741 w 187"/>
                <a:gd name="T101" fmla="*/ 1926 h 168"/>
                <a:gd name="T102" fmla="*/ 721 w 187"/>
                <a:gd name="T103" fmla="*/ 2272 h 168"/>
                <a:gd name="T104" fmla="*/ 689 w 187"/>
                <a:gd name="T105" fmla="*/ 2503 h 168"/>
                <a:gd name="T106" fmla="*/ 660 w 187"/>
                <a:gd name="T107" fmla="*/ 2903 h 168"/>
                <a:gd name="T108" fmla="*/ 606 w 187"/>
                <a:gd name="T109" fmla="*/ 3198 h 168"/>
                <a:gd name="T110" fmla="*/ 566 w 187"/>
                <a:gd name="T111" fmla="*/ 299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round/>
              <a:headEnd/>
              <a:tailEnd/>
            </a:ln>
          </p:spPr>
          <p:txBody>
            <a:bodyPr/>
            <a:lstStyle/>
            <a:p>
              <a:endParaRPr lang="en-US"/>
            </a:p>
          </p:txBody>
        </p:sp>
        <p:sp>
          <p:nvSpPr>
            <p:cNvPr id="15495" name="Freeform 135"/>
            <p:cNvSpPr>
              <a:spLocks/>
            </p:cNvSpPr>
            <p:nvPr/>
          </p:nvSpPr>
          <p:spPr bwMode="auto">
            <a:xfrm>
              <a:off x="2529" y="2375"/>
              <a:ext cx="52" cy="135"/>
            </a:xfrm>
            <a:custGeom>
              <a:avLst/>
              <a:gdLst>
                <a:gd name="T0" fmla="*/ 2 w 47"/>
                <a:gd name="T1" fmla="*/ 603 h 109"/>
                <a:gd name="T2" fmla="*/ 0 w 47"/>
                <a:gd name="T3" fmla="*/ 752 h 109"/>
                <a:gd name="T4" fmla="*/ 38 w 47"/>
                <a:gd name="T5" fmla="*/ 998 h 109"/>
                <a:gd name="T6" fmla="*/ 51 w 47"/>
                <a:gd name="T7" fmla="*/ 1419 h 109"/>
                <a:gd name="T8" fmla="*/ 51 w 47"/>
                <a:gd name="T9" fmla="*/ 1689 h 109"/>
                <a:gd name="T10" fmla="*/ 62 w 47"/>
                <a:gd name="T11" fmla="*/ 2070 h 109"/>
                <a:gd name="T12" fmla="*/ 62 w 47"/>
                <a:gd name="T13" fmla="*/ 2416 h 109"/>
                <a:gd name="T14" fmla="*/ 62 w 47"/>
                <a:gd name="T15" fmla="*/ 2695 h 109"/>
                <a:gd name="T16" fmla="*/ 139 w 47"/>
                <a:gd name="T17" fmla="*/ 2663 h 109"/>
                <a:gd name="T18" fmla="*/ 152 w 47"/>
                <a:gd name="T19" fmla="*/ 2070 h 109"/>
                <a:gd name="T20" fmla="*/ 152 w 47"/>
                <a:gd name="T21" fmla="*/ 1419 h 109"/>
                <a:gd name="T22" fmla="*/ 206 w 47"/>
                <a:gd name="T23" fmla="*/ 931 h 109"/>
                <a:gd name="T24" fmla="*/ 215 w 47"/>
                <a:gd name="T25" fmla="*/ 540 h 109"/>
                <a:gd name="T26" fmla="*/ 206 w 47"/>
                <a:gd name="T27" fmla="*/ 317 h 109"/>
                <a:gd name="T28" fmla="*/ 139 w 47"/>
                <a:gd name="T29" fmla="*/ 0 h 109"/>
                <a:gd name="T30" fmla="*/ 119 w 47"/>
                <a:gd name="T31" fmla="*/ 118 h 109"/>
                <a:gd name="T32" fmla="*/ 119 w 47"/>
                <a:gd name="T33" fmla="*/ 181 h 109"/>
                <a:gd name="T34" fmla="*/ 119 w 47"/>
                <a:gd name="T35" fmla="*/ 256 h 109"/>
                <a:gd name="T36" fmla="*/ 119 w 47"/>
                <a:gd name="T37" fmla="*/ 256 h 109"/>
                <a:gd name="T38" fmla="*/ 62 w 47"/>
                <a:gd name="T39" fmla="*/ 425 h 109"/>
                <a:gd name="T40" fmla="*/ 2 w 47"/>
                <a:gd name="T41" fmla="*/ 603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09"/>
                <a:gd name="T65" fmla="*/ 47 w 47"/>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round/>
              <a:headEnd/>
              <a:tailEnd/>
            </a:ln>
          </p:spPr>
          <p:txBody>
            <a:bodyPr/>
            <a:lstStyle/>
            <a:p>
              <a:endParaRPr lang="en-US"/>
            </a:p>
          </p:txBody>
        </p:sp>
        <p:sp>
          <p:nvSpPr>
            <p:cNvPr id="15496" name="Freeform 136"/>
            <p:cNvSpPr>
              <a:spLocks/>
            </p:cNvSpPr>
            <p:nvPr/>
          </p:nvSpPr>
          <p:spPr bwMode="auto">
            <a:xfrm>
              <a:off x="2419" y="2314"/>
              <a:ext cx="138" cy="123"/>
            </a:xfrm>
            <a:custGeom>
              <a:avLst/>
              <a:gdLst>
                <a:gd name="T0" fmla="*/ 447 w 125"/>
                <a:gd name="T1" fmla="*/ 1891 h 99"/>
                <a:gd name="T2" fmla="*/ 428 w 125"/>
                <a:gd name="T3" fmla="*/ 1891 h 99"/>
                <a:gd name="T4" fmla="*/ 379 w 125"/>
                <a:gd name="T5" fmla="*/ 1833 h 99"/>
                <a:gd name="T6" fmla="*/ 351 w 125"/>
                <a:gd name="T7" fmla="*/ 1833 h 99"/>
                <a:gd name="T8" fmla="*/ 268 w 125"/>
                <a:gd name="T9" fmla="*/ 1891 h 99"/>
                <a:gd name="T10" fmla="*/ 185 w 125"/>
                <a:gd name="T11" fmla="*/ 1891 h 99"/>
                <a:gd name="T12" fmla="*/ 199 w 125"/>
                <a:gd name="T13" fmla="*/ 2244 h 99"/>
                <a:gd name="T14" fmla="*/ 199 w 125"/>
                <a:gd name="T15" fmla="*/ 2566 h 99"/>
                <a:gd name="T16" fmla="*/ 131 w 125"/>
                <a:gd name="T17" fmla="*/ 2387 h 99"/>
                <a:gd name="T18" fmla="*/ 70 w 125"/>
                <a:gd name="T19" fmla="*/ 2523 h 99"/>
                <a:gd name="T20" fmla="*/ 31 w 125"/>
                <a:gd name="T21" fmla="*/ 2244 h 99"/>
                <a:gd name="T22" fmla="*/ 0 w 125"/>
                <a:gd name="T23" fmla="*/ 2134 h 99"/>
                <a:gd name="T24" fmla="*/ 4 w 125"/>
                <a:gd name="T25" fmla="*/ 1522 h 99"/>
                <a:gd name="T26" fmla="*/ 38 w 125"/>
                <a:gd name="T27" fmla="*/ 1395 h 99"/>
                <a:gd name="T28" fmla="*/ 77 w 125"/>
                <a:gd name="T29" fmla="*/ 1201 h 99"/>
                <a:gd name="T30" fmla="*/ 92 w 125"/>
                <a:gd name="T31" fmla="*/ 1050 h 99"/>
                <a:gd name="T32" fmla="*/ 102 w 125"/>
                <a:gd name="T33" fmla="*/ 769 h 99"/>
                <a:gd name="T34" fmla="*/ 155 w 125"/>
                <a:gd name="T35" fmla="*/ 896 h 99"/>
                <a:gd name="T36" fmla="*/ 155 w 125"/>
                <a:gd name="T37" fmla="*/ 721 h 99"/>
                <a:gd name="T38" fmla="*/ 177 w 125"/>
                <a:gd name="T39" fmla="*/ 680 h 99"/>
                <a:gd name="T40" fmla="*/ 209 w 125"/>
                <a:gd name="T41" fmla="*/ 426 h 99"/>
                <a:gd name="T42" fmla="*/ 237 w 125"/>
                <a:gd name="T43" fmla="*/ 426 h 99"/>
                <a:gd name="T44" fmla="*/ 248 w 125"/>
                <a:gd name="T45" fmla="*/ 229 h 99"/>
                <a:gd name="T46" fmla="*/ 333 w 125"/>
                <a:gd name="T47" fmla="*/ 0 h 99"/>
                <a:gd name="T48" fmla="*/ 389 w 125"/>
                <a:gd name="T49" fmla="*/ 2 h 99"/>
                <a:gd name="T50" fmla="*/ 418 w 125"/>
                <a:gd name="T51" fmla="*/ 426 h 99"/>
                <a:gd name="T52" fmla="*/ 467 w 125"/>
                <a:gd name="T53" fmla="*/ 769 h 99"/>
                <a:gd name="T54" fmla="*/ 461 w 125"/>
                <a:gd name="T55" fmla="*/ 769 h 99"/>
                <a:gd name="T56" fmla="*/ 447 w 125"/>
                <a:gd name="T57" fmla="*/ 896 h 99"/>
                <a:gd name="T58" fmla="*/ 495 w 125"/>
                <a:gd name="T59" fmla="*/ 1097 h 99"/>
                <a:gd name="T60" fmla="*/ 522 w 125"/>
                <a:gd name="T61" fmla="*/ 1097 h 99"/>
                <a:gd name="T62" fmla="*/ 530 w 125"/>
                <a:gd name="T63" fmla="*/ 1201 h 99"/>
                <a:gd name="T64" fmla="*/ 546 w 125"/>
                <a:gd name="T65" fmla="*/ 1454 h 99"/>
                <a:gd name="T66" fmla="*/ 546 w 125"/>
                <a:gd name="T67" fmla="*/ 1522 h 99"/>
                <a:gd name="T68" fmla="*/ 546 w 125"/>
                <a:gd name="T69" fmla="*/ 1522 h 99"/>
                <a:gd name="T70" fmla="*/ 495 w 125"/>
                <a:gd name="T71" fmla="*/ 1718 h 99"/>
                <a:gd name="T72" fmla="*/ 447 w 125"/>
                <a:gd name="T73" fmla="*/ 1891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99"/>
                <a:gd name="T113" fmla="*/ 125 w 125"/>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round/>
              <a:headEnd/>
              <a:tailEnd/>
            </a:ln>
          </p:spPr>
          <p:txBody>
            <a:bodyPr/>
            <a:lstStyle/>
            <a:p>
              <a:endParaRPr lang="en-US"/>
            </a:p>
          </p:txBody>
        </p:sp>
        <p:sp>
          <p:nvSpPr>
            <p:cNvPr id="15497" name="Freeform 137"/>
            <p:cNvSpPr>
              <a:spLocks/>
            </p:cNvSpPr>
            <p:nvPr/>
          </p:nvSpPr>
          <p:spPr bwMode="auto">
            <a:xfrm>
              <a:off x="2666" y="2358"/>
              <a:ext cx="135" cy="251"/>
            </a:xfrm>
            <a:custGeom>
              <a:avLst/>
              <a:gdLst>
                <a:gd name="T0" fmla="*/ 573 w 121"/>
                <a:gd name="T1" fmla="*/ 1312 h 203"/>
                <a:gd name="T2" fmla="*/ 481 w 121"/>
                <a:gd name="T3" fmla="*/ 1312 h 203"/>
                <a:gd name="T4" fmla="*/ 440 w 121"/>
                <a:gd name="T5" fmla="*/ 1407 h 203"/>
                <a:gd name="T6" fmla="*/ 513 w 121"/>
                <a:gd name="T7" fmla="*/ 1876 h 203"/>
                <a:gd name="T8" fmla="*/ 568 w 121"/>
                <a:gd name="T9" fmla="*/ 2393 h 203"/>
                <a:gd name="T10" fmla="*/ 524 w 121"/>
                <a:gd name="T11" fmla="*/ 2749 h 203"/>
                <a:gd name="T12" fmla="*/ 481 w 121"/>
                <a:gd name="T13" fmla="*/ 3142 h 203"/>
                <a:gd name="T14" fmla="*/ 513 w 121"/>
                <a:gd name="T15" fmla="*/ 3717 h 203"/>
                <a:gd name="T16" fmla="*/ 568 w 121"/>
                <a:gd name="T17" fmla="*/ 4000 h 203"/>
                <a:gd name="T18" fmla="*/ 600 w 121"/>
                <a:gd name="T19" fmla="*/ 4278 h 203"/>
                <a:gd name="T20" fmla="*/ 625 w 121"/>
                <a:gd name="T21" fmla="*/ 4687 h 203"/>
                <a:gd name="T22" fmla="*/ 611 w 121"/>
                <a:gd name="T23" fmla="*/ 4895 h 203"/>
                <a:gd name="T24" fmla="*/ 538 w 121"/>
                <a:gd name="T25" fmla="*/ 4804 h 203"/>
                <a:gd name="T26" fmla="*/ 464 w 121"/>
                <a:gd name="T27" fmla="*/ 4718 h 203"/>
                <a:gd name="T28" fmla="*/ 394 w 121"/>
                <a:gd name="T29" fmla="*/ 4718 h 203"/>
                <a:gd name="T30" fmla="*/ 311 w 121"/>
                <a:gd name="T31" fmla="*/ 4718 h 203"/>
                <a:gd name="T32" fmla="*/ 229 w 121"/>
                <a:gd name="T33" fmla="*/ 4718 h 203"/>
                <a:gd name="T34" fmla="*/ 170 w 121"/>
                <a:gd name="T35" fmla="*/ 4687 h 203"/>
                <a:gd name="T36" fmla="*/ 107 w 121"/>
                <a:gd name="T37" fmla="*/ 4687 h 203"/>
                <a:gd name="T38" fmla="*/ 107 w 121"/>
                <a:gd name="T39" fmla="*/ 4200 h 203"/>
                <a:gd name="T40" fmla="*/ 85 w 121"/>
                <a:gd name="T41" fmla="*/ 4000 h 203"/>
                <a:gd name="T42" fmla="*/ 85 w 121"/>
                <a:gd name="T43" fmla="*/ 3885 h 203"/>
                <a:gd name="T44" fmla="*/ 36 w 121"/>
                <a:gd name="T45" fmla="*/ 3885 h 203"/>
                <a:gd name="T46" fmla="*/ 2 w 121"/>
                <a:gd name="T47" fmla="*/ 3659 h 203"/>
                <a:gd name="T48" fmla="*/ 0 w 121"/>
                <a:gd name="T49" fmla="*/ 3659 h 203"/>
                <a:gd name="T50" fmla="*/ 2 w 121"/>
                <a:gd name="T51" fmla="*/ 3607 h 203"/>
                <a:gd name="T52" fmla="*/ 29 w 121"/>
                <a:gd name="T53" fmla="*/ 3252 h 203"/>
                <a:gd name="T54" fmla="*/ 76 w 121"/>
                <a:gd name="T55" fmla="*/ 2966 h 203"/>
                <a:gd name="T56" fmla="*/ 96 w 121"/>
                <a:gd name="T57" fmla="*/ 2749 h 203"/>
                <a:gd name="T58" fmla="*/ 164 w 121"/>
                <a:gd name="T59" fmla="*/ 2630 h 203"/>
                <a:gd name="T60" fmla="*/ 205 w 121"/>
                <a:gd name="T61" fmla="*/ 2859 h 203"/>
                <a:gd name="T62" fmla="*/ 268 w 121"/>
                <a:gd name="T63" fmla="*/ 2542 h 203"/>
                <a:gd name="T64" fmla="*/ 295 w 121"/>
                <a:gd name="T65" fmla="*/ 2151 h 203"/>
                <a:gd name="T66" fmla="*/ 329 w 121"/>
                <a:gd name="T67" fmla="*/ 1935 h 203"/>
                <a:gd name="T68" fmla="*/ 355 w 121"/>
                <a:gd name="T69" fmla="*/ 1601 h 203"/>
                <a:gd name="T70" fmla="*/ 394 w 121"/>
                <a:gd name="T71" fmla="*/ 1312 h 203"/>
                <a:gd name="T72" fmla="*/ 412 w 121"/>
                <a:gd name="T73" fmla="*/ 966 h 203"/>
                <a:gd name="T74" fmla="*/ 481 w 121"/>
                <a:gd name="T75" fmla="*/ 743 h 203"/>
                <a:gd name="T76" fmla="*/ 491 w 121"/>
                <a:gd name="T77" fmla="*/ 448 h 203"/>
                <a:gd name="T78" fmla="*/ 447 w 121"/>
                <a:gd name="T79" fmla="*/ 334 h 203"/>
                <a:gd name="T80" fmla="*/ 440 w 121"/>
                <a:gd name="T81" fmla="*/ 0 h 203"/>
                <a:gd name="T82" fmla="*/ 481 w 121"/>
                <a:gd name="T83" fmla="*/ 0 h 203"/>
                <a:gd name="T84" fmla="*/ 513 w 121"/>
                <a:gd name="T85" fmla="*/ 448 h 203"/>
                <a:gd name="T86" fmla="*/ 524 w 121"/>
                <a:gd name="T87" fmla="*/ 919 h 203"/>
                <a:gd name="T88" fmla="*/ 573 w 121"/>
                <a:gd name="T89" fmla="*/ 1312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3"/>
                <a:gd name="T137" fmla="*/ 121 w 121"/>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round/>
              <a:headEnd/>
              <a:tailEnd/>
            </a:ln>
          </p:spPr>
          <p:txBody>
            <a:bodyPr/>
            <a:lstStyle/>
            <a:p>
              <a:endParaRPr lang="en-US"/>
            </a:p>
          </p:txBody>
        </p:sp>
        <p:sp>
          <p:nvSpPr>
            <p:cNvPr id="15498" name="Freeform 138"/>
            <p:cNvSpPr>
              <a:spLocks/>
            </p:cNvSpPr>
            <p:nvPr/>
          </p:nvSpPr>
          <p:spPr bwMode="auto">
            <a:xfrm>
              <a:off x="2769" y="2408"/>
              <a:ext cx="230" cy="190"/>
            </a:xfrm>
            <a:custGeom>
              <a:avLst/>
              <a:gdLst>
                <a:gd name="T0" fmla="*/ 392 w 206"/>
                <a:gd name="T1" fmla="*/ 998 h 154"/>
                <a:gd name="T2" fmla="*/ 368 w 206"/>
                <a:gd name="T3" fmla="*/ 833 h 154"/>
                <a:gd name="T4" fmla="*/ 481 w 206"/>
                <a:gd name="T5" fmla="*/ 730 h 154"/>
                <a:gd name="T6" fmla="*/ 546 w 206"/>
                <a:gd name="T7" fmla="*/ 392 h 154"/>
                <a:gd name="T8" fmla="*/ 610 w 206"/>
                <a:gd name="T9" fmla="*/ 73 h 154"/>
                <a:gd name="T10" fmla="*/ 689 w 206"/>
                <a:gd name="T11" fmla="*/ 0 h 154"/>
                <a:gd name="T12" fmla="*/ 718 w 206"/>
                <a:gd name="T13" fmla="*/ 283 h 154"/>
                <a:gd name="T14" fmla="*/ 766 w 206"/>
                <a:gd name="T15" fmla="*/ 514 h 154"/>
                <a:gd name="T16" fmla="*/ 746 w 206"/>
                <a:gd name="T17" fmla="*/ 901 h 154"/>
                <a:gd name="T18" fmla="*/ 803 w 206"/>
                <a:gd name="T19" fmla="*/ 998 h 154"/>
                <a:gd name="T20" fmla="*/ 813 w 206"/>
                <a:gd name="T21" fmla="*/ 1121 h 154"/>
                <a:gd name="T22" fmla="*/ 889 w 206"/>
                <a:gd name="T23" fmla="*/ 1326 h 154"/>
                <a:gd name="T24" fmla="*/ 898 w 206"/>
                <a:gd name="T25" fmla="*/ 1495 h 154"/>
                <a:gd name="T26" fmla="*/ 987 w 206"/>
                <a:gd name="T27" fmla="*/ 1812 h 154"/>
                <a:gd name="T28" fmla="*/ 1014 w 206"/>
                <a:gd name="T29" fmla="*/ 2064 h 154"/>
                <a:gd name="T30" fmla="*/ 1066 w 206"/>
                <a:gd name="T31" fmla="*/ 2339 h 154"/>
                <a:gd name="T32" fmla="*/ 1076 w 206"/>
                <a:gd name="T33" fmla="*/ 2427 h 154"/>
                <a:gd name="T34" fmla="*/ 1032 w 206"/>
                <a:gd name="T35" fmla="*/ 2381 h 154"/>
                <a:gd name="T36" fmla="*/ 970 w 206"/>
                <a:gd name="T37" fmla="*/ 2381 h 154"/>
                <a:gd name="T38" fmla="*/ 898 w 206"/>
                <a:gd name="T39" fmla="*/ 2339 h 154"/>
                <a:gd name="T40" fmla="*/ 869 w 206"/>
                <a:gd name="T41" fmla="*/ 2501 h 154"/>
                <a:gd name="T42" fmla="*/ 813 w 206"/>
                <a:gd name="T43" fmla="*/ 2501 h 154"/>
                <a:gd name="T44" fmla="*/ 728 w 206"/>
                <a:gd name="T45" fmla="*/ 2597 h 154"/>
                <a:gd name="T46" fmla="*/ 689 w 206"/>
                <a:gd name="T47" fmla="*/ 2546 h 154"/>
                <a:gd name="T48" fmla="*/ 654 w 206"/>
                <a:gd name="T49" fmla="*/ 2825 h 154"/>
                <a:gd name="T50" fmla="*/ 577 w 206"/>
                <a:gd name="T51" fmla="*/ 2702 h 154"/>
                <a:gd name="T52" fmla="*/ 493 w 206"/>
                <a:gd name="T53" fmla="*/ 2597 h 154"/>
                <a:gd name="T54" fmla="*/ 409 w 206"/>
                <a:gd name="T55" fmla="*/ 2381 h 154"/>
                <a:gd name="T56" fmla="*/ 351 w 206"/>
                <a:gd name="T57" fmla="*/ 2759 h 154"/>
                <a:gd name="T58" fmla="*/ 351 w 206"/>
                <a:gd name="T59" fmla="*/ 3094 h 154"/>
                <a:gd name="T60" fmla="*/ 285 w 206"/>
                <a:gd name="T61" fmla="*/ 3021 h 154"/>
                <a:gd name="T62" fmla="*/ 227 w 206"/>
                <a:gd name="T63" fmla="*/ 3021 h 154"/>
                <a:gd name="T64" fmla="*/ 170 w 206"/>
                <a:gd name="T65" fmla="*/ 3151 h 154"/>
                <a:gd name="T66" fmla="*/ 151 w 206"/>
                <a:gd name="T67" fmla="*/ 3596 h 154"/>
                <a:gd name="T68" fmla="*/ 122 w 206"/>
                <a:gd name="T69" fmla="*/ 3204 h 154"/>
                <a:gd name="T70" fmla="*/ 87 w 206"/>
                <a:gd name="T71" fmla="*/ 2938 h 154"/>
                <a:gd name="T72" fmla="*/ 36 w 206"/>
                <a:gd name="T73" fmla="*/ 2667 h 154"/>
                <a:gd name="T74" fmla="*/ 0 w 206"/>
                <a:gd name="T75" fmla="*/ 2105 h 154"/>
                <a:gd name="T76" fmla="*/ 50 w 206"/>
                <a:gd name="T77" fmla="*/ 1717 h 154"/>
                <a:gd name="T78" fmla="*/ 87 w 206"/>
                <a:gd name="T79" fmla="*/ 1383 h 154"/>
                <a:gd name="T80" fmla="*/ 164 w 206"/>
                <a:gd name="T81" fmla="*/ 1292 h 154"/>
                <a:gd name="T82" fmla="*/ 189 w 206"/>
                <a:gd name="T83" fmla="*/ 1326 h 154"/>
                <a:gd name="T84" fmla="*/ 227 w 206"/>
                <a:gd name="T85" fmla="*/ 1292 h 154"/>
                <a:gd name="T86" fmla="*/ 351 w 206"/>
                <a:gd name="T87" fmla="*/ 1166 h 154"/>
                <a:gd name="T88" fmla="*/ 392 w 206"/>
                <a:gd name="T89" fmla="*/ 998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6"/>
                <a:gd name="T136" fmla="*/ 0 h 154"/>
                <a:gd name="T137" fmla="*/ 206 w 206"/>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round/>
              <a:headEnd/>
              <a:tailEnd/>
            </a:ln>
          </p:spPr>
          <p:txBody>
            <a:bodyPr/>
            <a:lstStyle/>
            <a:p>
              <a:endParaRPr lang="en-US"/>
            </a:p>
          </p:txBody>
        </p:sp>
        <p:sp>
          <p:nvSpPr>
            <p:cNvPr id="15499" name="Freeform 139"/>
            <p:cNvSpPr>
              <a:spLocks/>
            </p:cNvSpPr>
            <p:nvPr/>
          </p:nvSpPr>
          <p:spPr bwMode="auto">
            <a:xfrm>
              <a:off x="2223" y="2343"/>
              <a:ext cx="48" cy="15"/>
            </a:xfrm>
            <a:custGeom>
              <a:avLst/>
              <a:gdLst>
                <a:gd name="T0" fmla="*/ 2 w 44"/>
                <a:gd name="T1" fmla="*/ 149 h 12"/>
                <a:gd name="T2" fmla="*/ 0 w 44"/>
                <a:gd name="T3" fmla="*/ 344 h 12"/>
                <a:gd name="T4" fmla="*/ 38 w 44"/>
                <a:gd name="T5" fmla="*/ 188 h 12"/>
                <a:gd name="T6" fmla="*/ 82 w 44"/>
                <a:gd name="T7" fmla="*/ 149 h 12"/>
                <a:gd name="T8" fmla="*/ 161 w 44"/>
                <a:gd name="T9" fmla="*/ 188 h 12"/>
                <a:gd name="T10" fmla="*/ 155 w 44"/>
                <a:gd name="T11" fmla="*/ 149 h 12"/>
                <a:gd name="T12" fmla="*/ 75 w 44"/>
                <a:gd name="T13" fmla="*/ 0 h 12"/>
                <a:gd name="T14" fmla="*/ 75 w 44"/>
                <a:gd name="T15" fmla="*/ 149 h 12"/>
                <a:gd name="T16" fmla="*/ 4 w 44"/>
                <a:gd name="T17" fmla="*/ 149 h 12"/>
                <a:gd name="T18" fmla="*/ 4 w 44"/>
                <a:gd name="T19" fmla="*/ 149 h 12"/>
                <a:gd name="T20" fmla="*/ 68 w 44"/>
                <a:gd name="T21" fmla="*/ 149 h 12"/>
                <a:gd name="T22" fmla="*/ 32 w 44"/>
                <a:gd name="T23" fmla="*/ 291 h 12"/>
                <a:gd name="T24" fmla="*/ 2 w 44"/>
                <a:gd name="T25" fmla="*/ 149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
                <a:gd name="T41" fmla="*/ 44 w 4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round/>
              <a:headEnd/>
              <a:tailEnd/>
            </a:ln>
          </p:spPr>
          <p:txBody>
            <a:bodyPr/>
            <a:lstStyle/>
            <a:p>
              <a:endParaRPr lang="en-US"/>
            </a:p>
          </p:txBody>
        </p:sp>
        <p:sp>
          <p:nvSpPr>
            <p:cNvPr id="15500" name="Freeform 140"/>
            <p:cNvSpPr>
              <a:spLocks/>
            </p:cNvSpPr>
            <p:nvPr/>
          </p:nvSpPr>
          <p:spPr bwMode="auto">
            <a:xfrm>
              <a:off x="2459" y="2403"/>
              <a:ext cx="77" cy="139"/>
            </a:xfrm>
            <a:custGeom>
              <a:avLst/>
              <a:gdLst>
                <a:gd name="T0" fmla="*/ 315 w 69"/>
                <a:gd name="T1" fmla="*/ 2133 h 113"/>
                <a:gd name="T2" fmla="*/ 256 w 69"/>
                <a:gd name="T3" fmla="*/ 2217 h 113"/>
                <a:gd name="T4" fmla="*/ 193 w 69"/>
                <a:gd name="T5" fmla="*/ 2316 h 113"/>
                <a:gd name="T6" fmla="*/ 133 w 69"/>
                <a:gd name="T7" fmla="*/ 2413 h 113"/>
                <a:gd name="T8" fmla="*/ 86 w 69"/>
                <a:gd name="T9" fmla="*/ 2514 h 113"/>
                <a:gd name="T10" fmla="*/ 0 w 69"/>
                <a:gd name="T11" fmla="*/ 2413 h 113"/>
                <a:gd name="T12" fmla="*/ 29 w 69"/>
                <a:gd name="T13" fmla="*/ 2316 h 113"/>
                <a:gd name="T14" fmla="*/ 3 w 69"/>
                <a:gd name="T15" fmla="*/ 1984 h 113"/>
                <a:gd name="T16" fmla="*/ 0 w 69"/>
                <a:gd name="T17" fmla="*/ 1734 h 113"/>
                <a:gd name="T18" fmla="*/ 29 w 69"/>
                <a:gd name="T19" fmla="*/ 1406 h 113"/>
                <a:gd name="T20" fmla="*/ 62 w 69"/>
                <a:gd name="T21" fmla="*/ 1162 h 113"/>
                <a:gd name="T22" fmla="*/ 40 w 69"/>
                <a:gd name="T23" fmla="*/ 624 h 113"/>
                <a:gd name="T24" fmla="*/ 40 w 69"/>
                <a:gd name="T25" fmla="*/ 370 h 113"/>
                <a:gd name="T26" fmla="*/ 29 w 69"/>
                <a:gd name="T27" fmla="*/ 2 h 113"/>
                <a:gd name="T28" fmla="*/ 122 w 69"/>
                <a:gd name="T29" fmla="*/ 2 h 113"/>
                <a:gd name="T30" fmla="*/ 227 w 69"/>
                <a:gd name="T31" fmla="*/ 0 h 113"/>
                <a:gd name="T32" fmla="*/ 253 w 69"/>
                <a:gd name="T33" fmla="*/ 0 h 113"/>
                <a:gd name="T34" fmla="*/ 256 w 69"/>
                <a:gd name="T35" fmla="*/ 90 h 113"/>
                <a:gd name="T36" fmla="*/ 295 w 69"/>
                <a:gd name="T37" fmla="*/ 476 h 113"/>
                <a:gd name="T38" fmla="*/ 295 w 69"/>
                <a:gd name="T39" fmla="*/ 624 h 113"/>
                <a:gd name="T40" fmla="*/ 295 w 69"/>
                <a:gd name="T41" fmla="*/ 945 h 113"/>
                <a:gd name="T42" fmla="*/ 315 w 69"/>
                <a:gd name="T43" fmla="*/ 1203 h 113"/>
                <a:gd name="T44" fmla="*/ 315 w 69"/>
                <a:gd name="T45" fmla="*/ 1480 h 113"/>
                <a:gd name="T46" fmla="*/ 315 w 69"/>
                <a:gd name="T47" fmla="*/ 1782 h 113"/>
                <a:gd name="T48" fmla="*/ 356 w 69"/>
                <a:gd name="T49" fmla="*/ 1984 h 113"/>
                <a:gd name="T50" fmla="*/ 315 w 69"/>
                <a:gd name="T51" fmla="*/ 2106 h 113"/>
                <a:gd name="T52" fmla="*/ 283 w 69"/>
                <a:gd name="T53" fmla="*/ 1984 h 113"/>
                <a:gd name="T54" fmla="*/ 315 w 69"/>
                <a:gd name="T55" fmla="*/ 2133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9"/>
                <a:gd name="T85" fmla="*/ 0 h 113"/>
                <a:gd name="T86" fmla="*/ 69 w 69"/>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round/>
              <a:headEnd/>
              <a:tailEnd/>
            </a:ln>
          </p:spPr>
          <p:txBody>
            <a:bodyPr/>
            <a:lstStyle/>
            <a:p>
              <a:endParaRPr lang="en-US"/>
            </a:p>
          </p:txBody>
        </p:sp>
        <p:sp>
          <p:nvSpPr>
            <p:cNvPr id="15501" name="Freeform 141"/>
            <p:cNvSpPr>
              <a:spLocks/>
            </p:cNvSpPr>
            <p:nvPr/>
          </p:nvSpPr>
          <p:spPr bwMode="auto">
            <a:xfrm>
              <a:off x="2252" y="2366"/>
              <a:ext cx="128" cy="120"/>
            </a:xfrm>
            <a:custGeom>
              <a:avLst/>
              <a:gdLst>
                <a:gd name="T0" fmla="*/ 519 w 115"/>
                <a:gd name="T1" fmla="*/ 600 h 97"/>
                <a:gd name="T2" fmla="*/ 504 w 115"/>
                <a:gd name="T3" fmla="*/ 711 h 97"/>
                <a:gd name="T4" fmla="*/ 519 w 115"/>
                <a:gd name="T5" fmla="*/ 711 h 97"/>
                <a:gd name="T6" fmla="*/ 557 w 115"/>
                <a:gd name="T7" fmla="*/ 1089 h 97"/>
                <a:gd name="T8" fmla="*/ 540 w 115"/>
                <a:gd name="T9" fmla="*/ 1420 h 97"/>
                <a:gd name="T10" fmla="*/ 565 w 115"/>
                <a:gd name="T11" fmla="*/ 1519 h 97"/>
                <a:gd name="T12" fmla="*/ 565 w 115"/>
                <a:gd name="T13" fmla="*/ 1613 h 97"/>
                <a:gd name="T14" fmla="*/ 572 w 115"/>
                <a:gd name="T15" fmla="*/ 1738 h 97"/>
                <a:gd name="T16" fmla="*/ 565 w 115"/>
                <a:gd name="T17" fmla="*/ 1846 h 97"/>
                <a:gd name="T18" fmla="*/ 540 w 115"/>
                <a:gd name="T19" fmla="*/ 1890 h 97"/>
                <a:gd name="T20" fmla="*/ 540 w 115"/>
                <a:gd name="T21" fmla="*/ 2061 h 97"/>
                <a:gd name="T22" fmla="*/ 519 w 115"/>
                <a:gd name="T23" fmla="*/ 2235 h 97"/>
                <a:gd name="T24" fmla="*/ 519 w 115"/>
                <a:gd name="T25" fmla="*/ 2235 h 97"/>
                <a:gd name="T26" fmla="*/ 490 w 115"/>
                <a:gd name="T27" fmla="*/ 2235 h 97"/>
                <a:gd name="T28" fmla="*/ 460 w 115"/>
                <a:gd name="T29" fmla="*/ 2344 h 97"/>
                <a:gd name="T30" fmla="*/ 440 w 115"/>
                <a:gd name="T31" fmla="*/ 2325 h 97"/>
                <a:gd name="T32" fmla="*/ 425 w 115"/>
                <a:gd name="T33" fmla="*/ 1846 h 97"/>
                <a:gd name="T34" fmla="*/ 371 w 115"/>
                <a:gd name="T35" fmla="*/ 1846 h 97"/>
                <a:gd name="T36" fmla="*/ 343 w 115"/>
                <a:gd name="T37" fmla="*/ 1890 h 97"/>
                <a:gd name="T38" fmla="*/ 353 w 115"/>
                <a:gd name="T39" fmla="*/ 1567 h 97"/>
                <a:gd name="T40" fmla="*/ 308 w 115"/>
                <a:gd name="T41" fmla="*/ 1138 h 97"/>
                <a:gd name="T42" fmla="*/ 204 w 115"/>
                <a:gd name="T43" fmla="*/ 1344 h 97"/>
                <a:gd name="T44" fmla="*/ 138 w 115"/>
                <a:gd name="T45" fmla="*/ 1613 h 97"/>
                <a:gd name="T46" fmla="*/ 132 w 115"/>
                <a:gd name="T47" fmla="*/ 1420 h 97"/>
                <a:gd name="T48" fmla="*/ 107 w 115"/>
                <a:gd name="T49" fmla="*/ 1405 h 97"/>
                <a:gd name="T50" fmla="*/ 107 w 115"/>
                <a:gd name="T51" fmla="*/ 1267 h 97"/>
                <a:gd name="T52" fmla="*/ 70 w 115"/>
                <a:gd name="T53" fmla="*/ 1138 h 97"/>
                <a:gd name="T54" fmla="*/ 33 w 115"/>
                <a:gd name="T55" fmla="*/ 920 h 97"/>
                <a:gd name="T56" fmla="*/ 33 w 115"/>
                <a:gd name="T57" fmla="*/ 880 h 97"/>
                <a:gd name="T58" fmla="*/ 33 w 115"/>
                <a:gd name="T59" fmla="*/ 880 h 97"/>
                <a:gd name="T60" fmla="*/ 4 w 115"/>
                <a:gd name="T61" fmla="*/ 744 h 97"/>
                <a:gd name="T62" fmla="*/ 0 w 115"/>
                <a:gd name="T63" fmla="*/ 807 h 97"/>
                <a:gd name="T64" fmla="*/ 2 w 115"/>
                <a:gd name="T65" fmla="*/ 807 h 97"/>
                <a:gd name="T66" fmla="*/ 4 w 115"/>
                <a:gd name="T67" fmla="*/ 600 h 97"/>
                <a:gd name="T68" fmla="*/ 87 w 115"/>
                <a:gd name="T69" fmla="*/ 485 h 97"/>
                <a:gd name="T70" fmla="*/ 87 w 115"/>
                <a:gd name="T71" fmla="*/ 256 h 97"/>
                <a:gd name="T72" fmla="*/ 107 w 115"/>
                <a:gd name="T73" fmla="*/ 0 h 97"/>
                <a:gd name="T74" fmla="*/ 171 w 115"/>
                <a:gd name="T75" fmla="*/ 115 h 97"/>
                <a:gd name="T76" fmla="*/ 282 w 115"/>
                <a:gd name="T77" fmla="*/ 115 h 97"/>
                <a:gd name="T78" fmla="*/ 282 w 115"/>
                <a:gd name="T79" fmla="*/ 256 h 97"/>
                <a:gd name="T80" fmla="*/ 325 w 115"/>
                <a:gd name="T81" fmla="*/ 256 h 97"/>
                <a:gd name="T82" fmla="*/ 353 w 115"/>
                <a:gd name="T83" fmla="*/ 317 h 97"/>
                <a:gd name="T84" fmla="*/ 395 w 115"/>
                <a:gd name="T85" fmla="*/ 317 h 97"/>
                <a:gd name="T86" fmla="*/ 440 w 115"/>
                <a:gd name="T87" fmla="*/ 176 h 97"/>
                <a:gd name="T88" fmla="*/ 460 w 115"/>
                <a:gd name="T89" fmla="*/ 115 h 97"/>
                <a:gd name="T90" fmla="*/ 485 w 115"/>
                <a:gd name="T91" fmla="*/ 485 h 97"/>
                <a:gd name="T92" fmla="*/ 519 w 115"/>
                <a:gd name="T93" fmla="*/ 600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
                <a:gd name="T142" fmla="*/ 0 h 97"/>
                <a:gd name="T143" fmla="*/ 115 w 115"/>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round/>
              <a:headEnd/>
              <a:tailEnd/>
            </a:ln>
          </p:spPr>
          <p:txBody>
            <a:bodyPr/>
            <a:lstStyle/>
            <a:p>
              <a:endParaRPr lang="en-US"/>
            </a:p>
          </p:txBody>
        </p:sp>
        <p:sp>
          <p:nvSpPr>
            <p:cNvPr id="15502" name="Freeform 142"/>
            <p:cNvSpPr>
              <a:spLocks/>
            </p:cNvSpPr>
            <p:nvPr/>
          </p:nvSpPr>
          <p:spPr bwMode="auto">
            <a:xfrm>
              <a:off x="2223" y="2366"/>
              <a:ext cx="51" cy="42"/>
            </a:xfrm>
            <a:custGeom>
              <a:avLst/>
              <a:gdLst>
                <a:gd name="T0" fmla="*/ 77 w 47"/>
                <a:gd name="T1" fmla="*/ 711 h 33"/>
                <a:gd name="T2" fmla="*/ 71 w 47"/>
                <a:gd name="T3" fmla="*/ 905 h 33"/>
                <a:gd name="T4" fmla="*/ 88 w 47"/>
                <a:gd name="T5" fmla="*/ 1087 h 33"/>
                <a:gd name="T6" fmla="*/ 95 w 47"/>
                <a:gd name="T7" fmla="*/ 1195 h 33"/>
                <a:gd name="T8" fmla="*/ 103 w 47"/>
                <a:gd name="T9" fmla="*/ 905 h 33"/>
                <a:gd name="T10" fmla="*/ 151 w 47"/>
                <a:gd name="T11" fmla="*/ 711 h 33"/>
                <a:gd name="T12" fmla="*/ 151 w 47"/>
                <a:gd name="T13" fmla="*/ 403 h 33"/>
                <a:gd name="T14" fmla="*/ 162 w 47"/>
                <a:gd name="T15" fmla="*/ 0 h 33"/>
                <a:gd name="T16" fmla="*/ 118 w 47"/>
                <a:gd name="T17" fmla="*/ 121 h 33"/>
                <a:gd name="T18" fmla="*/ 71 w 47"/>
                <a:gd name="T19" fmla="*/ 121 h 33"/>
                <a:gd name="T20" fmla="*/ 0 w 47"/>
                <a:gd name="T21" fmla="*/ 255 h 33"/>
                <a:gd name="T22" fmla="*/ 30 w 47"/>
                <a:gd name="T23" fmla="*/ 403 h 33"/>
                <a:gd name="T24" fmla="*/ 26 w 47"/>
                <a:gd name="T25" fmla="*/ 439 h 33"/>
                <a:gd name="T26" fmla="*/ 46 w 47"/>
                <a:gd name="T27" fmla="*/ 439 h 33"/>
                <a:gd name="T28" fmla="*/ 36 w 47"/>
                <a:gd name="T29" fmla="*/ 527 h 33"/>
                <a:gd name="T30" fmla="*/ 77 w 47"/>
                <a:gd name="T31" fmla="*/ 527 h 33"/>
                <a:gd name="T32" fmla="*/ 95 w 47"/>
                <a:gd name="T33" fmla="*/ 653 h 33"/>
                <a:gd name="T34" fmla="*/ 64 w 47"/>
                <a:gd name="T35" fmla="*/ 653 h 33"/>
                <a:gd name="T36" fmla="*/ 77 w 47"/>
                <a:gd name="T37" fmla="*/ 71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33"/>
                <a:gd name="T59" fmla="*/ 47 w 4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round/>
              <a:headEnd/>
              <a:tailEnd/>
            </a:ln>
          </p:spPr>
          <p:txBody>
            <a:bodyPr/>
            <a:lstStyle/>
            <a:p>
              <a:endParaRPr lang="en-US"/>
            </a:p>
          </p:txBody>
        </p:sp>
        <p:sp>
          <p:nvSpPr>
            <p:cNvPr id="15503" name="Freeform 143"/>
            <p:cNvSpPr>
              <a:spLocks/>
            </p:cNvSpPr>
            <p:nvPr/>
          </p:nvSpPr>
          <p:spPr bwMode="auto">
            <a:xfrm>
              <a:off x="2367" y="2411"/>
              <a:ext cx="106" cy="140"/>
            </a:xfrm>
            <a:custGeom>
              <a:avLst/>
              <a:gdLst>
                <a:gd name="T0" fmla="*/ 325 w 94"/>
                <a:gd name="T1" fmla="*/ 224 h 113"/>
                <a:gd name="T2" fmla="*/ 271 w 94"/>
                <a:gd name="T3" fmla="*/ 95 h 113"/>
                <a:gd name="T4" fmla="*/ 209 w 94"/>
                <a:gd name="T5" fmla="*/ 181 h 113"/>
                <a:gd name="T6" fmla="*/ 202 w 94"/>
                <a:gd name="T7" fmla="*/ 0 h 113"/>
                <a:gd name="T8" fmla="*/ 177 w 94"/>
                <a:gd name="T9" fmla="*/ 95 h 113"/>
                <a:gd name="T10" fmla="*/ 126 w 94"/>
                <a:gd name="T11" fmla="*/ 224 h 113"/>
                <a:gd name="T12" fmla="*/ 68 w 94"/>
                <a:gd name="T13" fmla="*/ 181 h 113"/>
                <a:gd name="T14" fmla="*/ 42 w 94"/>
                <a:gd name="T15" fmla="*/ 224 h 113"/>
                <a:gd name="T16" fmla="*/ 29 w 94"/>
                <a:gd name="T17" fmla="*/ 564 h 113"/>
                <a:gd name="T18" fmla="*/ 53 w 94"/>
                <a:gd name="T19" fmla="*/ 654 h 113"/>
                <a:gd name="T20" fmla="*/ 53 w 94"/>
                <a:gd name="T21" fmla="*/ 747 h 113"/>
                <a:gd name="T22" fmla="*/ 68 w 94"/>
                <a:gd name="T23" fmla="*/ 866 h 113"/>
                <a:gd name="T24" fmla="*/ 53 w 94"/>
                <a:gd name="T25" fmla="*/ 1004 h 113"/>
                <a:gd name="T26" fmla="*/ 29 w 94"/>
                <a:gd name="T27" fmla="*/ 1028 h 113"/>
                <a:gd name="T28" fmla="*/ 29 w 94"/>
                <a:gd name="T29" fmla="*/ 1225 h 113"/>
                <a:gd name="T30" fmla="*/ 0 w 94"/>
                <a:gd name="T31" fmla="*/ 1370 h 113"/>
                <a:gd name="T32" fmla="*/ 0 w 94"/>
                <a:gd name="T33" fmla="*/ 1370 h 113"/>
                <a:gd name="T34" fmla="*/ 0 w 94"/>
                <a:gd name="T35" fmla="*/ 1816 h 113"/>
                <a:gd name="T36" fmla="*/ 0 w 94"/>
                <a:gd name="T37" fmla="*/ 1861 h 113"/>
                <a:gd name="T38" fmla="*/ 53 w 94"/>
                <a:gd name="T39" fmla="*/ 2102 h 113"/>
                <a:gd name="T40" fmla="*/ 98 w 94"/>
                <a:gd name="T41" fmla="*/ 2292 h 113"/>
                <a:gd name="T42" fmla="*/ 87 w 94"/>
                <a:gd name="T43" fmla="*/ 2790 h 113"/>
                <a:gd name="T44" fmla="*/ 202 w 94"/>
                <a:gd name="T45" fmla="*/ 2625 h 113"/>
                <a:gd name="T46" fmla="*/ 328 w 94"/>
                <a:gd name="T47" fmla="*/ 2465 h 113"/>
                <a:gd name="T48" fmla="*/ 293 w 94"/>
                <a:gd name="T49" fmla="*/ 2465 h 113"/>
                <a:gd name="T50" fmla="*/ 416 w 94"/>
                <a:gd name="T51" fmla="*/ 2465 h 113"/>
                <a:gd name="T52" fmla="*/ 366 w 94"/>
                <a:gd name="T53" fmla="*/ 2465 h 113"/>
                <a:gd name="T54" fmla="*/ 430 w 94"/>
                <a:gd name="T55" fmla="*/ 2420 h 113"/>
                <a:gd name="T56" fmla="*/ 485 w 94"/>
                <a:gd name="T57" fmla="*/ 2465 h 113"/>
                <a:gd name="T58" fmla="*/ 495 w 94"/>
                <a:gd name="T59" fmla="*/ 2508 h 113"/>
                <a:gd name="T60" fmla="*/ 529 w 94"/>
                <a:gd name="T61" fmla="*/ 2420 h 113"/>
                <a:gd name="T62" fmla="*/ 516 w 94"/>
                <a:gd name="T63" fmla="*/ 2041 h 113"/>
                <a:gd name="T64" fmla="*/ 495 w 94"/>
                <a:gd name="T65" fmla="*/ 1759 h 113"/>
                <a:gd name="T66" fmla="*/ 529 w 94"/>
                <a:gd name="T67" fmla="*/ 1370 h 113"/>
                <a:gd name="T68" fmla="*/ 569 w 94"/>
                <a:gd name="T69" fmla="*/ 1106 h 113"/>
                <a:gd name="T70" fmla="*/ 547 w 94"/>
                <a:gd name="T71" fmla="*/ 528 h 113"/>
                <a:gd name="T72" fmla="*/ 458 w 94"/>
                <a:gd name="T73" fmla="*/ 344 h 113"/>
                <a:gd name="T74" fmla="*/ 370 w 94"/>
                <a:gd name="T75" fmla="*/ 487 h 113"/>
                <a:gd name="T76" fmla="*/ 325 w 94"/>
                <a:gd name="T77" fmla="*/ 224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113"/>
                <a:gd name="T119" fmla="*/ 94 w 9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round/>
              <a:headEnd/>
              <a:tailEnd/>
            </a:ln>
          </p:spPr>
          <p:txBody>
            <a:bodyPr/>
            <a:lstStyle/>
            <a:p>
              <a:endParaRPr lang="en-US"/>
            </a:p>
          </p:txBody>
        </p:sp>
        <p:sp>
          <p:nvSpPr>
            <p:cNvPr id="15504" name="Freeform 144"/>
            <p:cNvSpPr>
              <a:spLocks/>
            </p:cNvSpPr>
            <p:nvPr/>
          </p:nvSpPr>
          <p:spPr bwMode="auto">
            <a:xfrm>
              <a:off x="2283" y="2424"/>
              <a:ext cx="53" cy="71"/>
            </a:xfrm>
            <a:custGeom>
              <a:avLst/>
              <a:gdLst>
                <a:gd name="T0" fmla="*/ 290 w 47"/>
                <a:gd name="T1" fmla="*/ 781 h 57"/>
                <a:gd name="T2" fmla="*/ 240 w 47"/>
                <a:gd name="T3" fmla="*/ 1125 h 57"/>
                <a:gd name="T4" fmla="*/ 202 w 47"/>
                <a:gd name="T5" fmla="*/ 1344 h 57"/>
                <a:gd name="T6" fmla="*/ 177 w 47"/>
                <a:gd name="T7" fmla="*/ 1536 h 57"/>
                <a:gd name="T8" fmla="*/ 77 w 47"/>
                <a:gd name="T9" fmla="*/ 1293 h 57"/>
                <a:gd name="T10" fmla="*/ 87 w 47"/>
                <a:gd name="T11" fmla="*/ 1212 h 57"/>
                <a:gd name="T12" fmla="*/ 77 w 47"/>
                <a:gd name="T13" fmla="*/ 1150 h 57"/>
                <a:gd name="T14" fmla="*/ 0 w 47"/>
                <a:gd name="T15" fmla="*/ 852 h 57"/>
                <a:gd name="T16" fmla="*/ 33 w 47"/>
                <a:gd name="T17" fmla="*/ 781 h 57"/>
                <a:gd name="T18" fmla="*/ 0 w 47"/>
                <a:gd name="T19" fmla="*/ 638 h 57"/>
                <a:gd name="T20" fmla="*/ 33 w 47"/>
                <a:gd name="T21" fmla="*/ 588 h 57"/>
                <a:gd name="T22" fmla="*/ 0 w 47"/>
                <a:gd name="T23" fmla="*/ 512 h 57"/>
                <a:gd name="T24" fmla="*/ 77 w 47"/>
                <a:gd name="T25" fmla="*/ 213 h 57"/>
                <a:gd name="T26" fmla="*/ 202 w 47"/>
                <a:gd name="T27" fmla="*/ 0 h 57"/>
                <a:gd name="T28" fmla="*/ 258 w 47"/>
                <a:gd name="T29" fmla="*/ 448 h 57"/>
                <a:gd name="T30" fmla="*/ 240 w 47"/>
                <a:gd name="T31" fmla="*/ 852 h 57"/>
                <a:gd name="T32" fmla="*/ 290 w 47"/>
                <a:gd name="T33" fmla="*/ 781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57"/>
                <a:gd name="T53" fmla="*/ 47 w 47"/>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round/>
              <a:headEnd/>
              <a:tailEnd/>
            </a:ln>
          </p:spPr>
          <p:txBody>
            <a:bodyPr/>
            <a:lstStyle/>
            <a:p>
              <a:endParaRPr lang="en-US"/>
            </a:p>
          </p:txBody>
        </p:sp>
        <p:sp>
          <p:nvSpPr>
            <p:cNvPr id="15505" name="Freeform 145"/>
            <p:cNvSpPr>
              <a:spLocks/>
            </p:cNvSpPr>
            <p:nvPr/>
          </p:nvSpPr>
          <p:spPr bwMode="auto">
            <a:xfrm>
              <a:off x="2513" y="2403"/>
              <a:ext cx="31" cy="110"/>
            </a:xfrm>
            <a:custGeom>
              <a:avLst/>
              <a:gdLst>
                <a:gd name="T0" fmla="*/ 55 w 28"/>
                <a:gd name="T1" fmla="*/ 2 h 89"/>
                <a:gd name="T2" fmla="*/ 0 w 28"/>
                <a:gd name="T3" fmla="*/ 0 h 89"/>
                <a:gd name="T4" fmla="*/ 2 w 28"/>
                <a:gd name="T5" fmla="*/ 93 h 89"/>
                <a:gd name="T6" fmla="*/ 41 w 28"/>
                <a:gd name="T7" fmla="*/ 507 h 89"/>
                <a:gd name="T8" fmla="*/ 41 w 28"/>
                <a:gd name="T9" fmla="*/ 675 h 89"/>
                <a:gd name="T10" fmla="*/ 41 w 28"/>
                <a:gd name="T11" fmla="*/ 1010 h 89"/>
                <a:gd name="T12" fmla="*/ 55 w 28"/>
                <a:gd name="T13" fmla="*/ 1309 h 89"/>
                <a:gd name="T14" fmla="*/ 55 w 28"/>
                <a:gd name="T15" fmla="*/ 1575 h 89"/>
                <a:gd name="T16" fmla="*/ 55 w 28"/>
                <a:gd name="T17" fmla="*/ 1921 h 89"/>
                <a:gd name="T18" fmla="*/ 96 w 28"/>
                <a:gd name="T19" fmla="*/ 2143 h 89"/>
                <a:gd name="T20" fmla="*/ 130 w 28"/>
                <a:gd name="T21" fmla="*/ 2086 h 89"/>
                <a:gd name="T22" fmla="*/ 130 w 28"/>
                <a:gd name="T23" fmla="*/ 1808 h 89"/>
                <a:gd name="T24" fmla="*/ 130 w 28"/>
                <a:gd name="T25" fmla="*/ 1463 h 89"/>
                <a:gd name="T26" fmla="*/ 122 w 28"/>
                <a:gd name="T27" fmla="*/ 1135 h 89"/>
                <a:gd name="T28" fmla="*/ 122 w 28"/>
                <a:gd name="T29" fmla="*/ 834 h 89"/>
                <a:gd name="T30" fmla="*/ 106 w 28"/>
                <a:gd name="T31" fmla="*/ 425 h 89"/>
                <a:gd name="T32" fmla="*/ 68 w 28"/>
                <a:gd name="T33" fmla="*/ 218 h 89"/>
                <a:gd name="T34" fmla="*/ 75 w 28"/>
                <a:gd name="T35" fmla="*/ 2 h 89"/>
                <a:gd name="T36" fmla="*/ 55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89"/>
                <a:gd name="T59" fmla="*/ 28 w 28"/>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round/>
              <a:headEnd/>
              <a:tailEnd/>
            </a:ln>
          </p:spPr>
          <p:txBody>
            <a:bodyPr/>
            <a:lstStyle/>
            <a:p>
              <a:endParaRPr lang="en-US"/>
            </a:p>
          </p:txBody>
        </p:sp>
        <p:sp>
          <p:nvSpPr>
            <p:cNvPr id="15506" name="Freeform 146"/>
            <p:cNvSpPr>
              <a:spLocks/>
            </p:cNvSpPr>
            <p:nvPr/>
          </p:nvSpPr>
          <p:spPr bwMode="auto">
            <a:xfrm>
              <a:off x="2367" y="1831"/>
              <a:ext cx="355" cy="396"/>
            </a:xfrm>
            <a:custGeom>
              <a:avLst/>
              <a:gdLst>
                <a:gd name="T0" fmla="*/ 0 w 317"/>
                <a:gd name="T1" fmla="*/ 4213 h 319"/>
                <a:gd name="T2" fmla="*/ 77 w 317"/>
                <a:gd name="T3" fmla="*/ 4674 h 319"/>
                <a:gd name="T4" fmla="*/ 250 w 317"/>
                <a:gd name="T5" fmla="*/ 5215 h 319"/>
                <a:gd name="T6" fmla="*/ 394 w 317"/>
                <a:gd name="T7" fmla="*/ 5715 h 319"/>
                <a:gd name="T8" fmla="*/ 499 w 317"/>
                <a:gd name="T9" fmla="*/ 6168 h 319"/>
                <a:gd name="T10" fmla="*/ 642 w 317"/>
                <a:gd name="T11" fmla="*/ 6550 h 319"/>
                <a:gd name="T12" fmla="*/ 760 w 317"/>
                <a:gd name="T13" fmla="*/ 7015 h 319"/>
                <a:gd name="T14" fmla="*/ 824 w 317"/>
                <a:gd name="T15" fmla="*/ 7379 h 319"/>
                <a:gd name="T16" fmla="*/ 974 w 317"/>
                <a:gd name="T17" fmla="*/ 7777 h 319"/>
                <a:gd name="T18" fmla="*/ 1086 w 317"/>
                <a:gd name="T19" fmla="*/ 8173 h 319"/>
                <a:gd name="T20" fmla="*/ 1216 w 317"/>
                <a:gd name="T21" fmla="*/ 7987 h 319"/>
                <a:gd name="T22" fmla="*/ 1356 w 317"/>
                <a:gd name="T23" fmla="*/ 7379 h 319"/>
                <a:gd name="T24" fmla="*/ 1532 w 317"/>
                <a:gd name="T25" fmla="*/ 6759 h 319"/>
                <a:gd name="T26" fmla="*/ 1734 w 317"/>
                <a:gd name="T27" fmla="*/ 6168 h 319"/>
                <a:gd name="T28" fmla="*/ 1598 w 317"/>
                <a:gd name="T29" fmla="*/ 5715 h 319"/>
                <a:gd name="T30" fmla="*/ 1504 w 317"/>
                <a:gd name="T31" fmla="*/ 4956 h 319"/>
                <a:gd name="T32" fmla="*/ 1548 w 317"/>
                <a:gd name="T33" fmla="*/ 4213 h 319"/>
                <a:gd name="T34" fmla="*/ 1504 w 317"/>
                <a:gd name="T35" fmla="*/ 3179 h 319"/>
                <a:gd name="T36" fmla="*/ 1489 w 317"/>
                <a:gd name="T37" fmla="*/ 2666 h 319"/>
                <a:gd name="T38" fmla="*/ 1405 w 317"/>
                <a:gd name="T39" fmla="*/ 1878 h 319"/>
                <a:gd name="T40" fmla="*/ 1367 w 317"/>
                <a:gd name="T41" fmla="*/ 1079 h 319"/>
                <a:gd name="T42" fmla="*/ 1405 w 317"/>
                <a:gd name="T43" fmla="*/ 184 h 319"/>
                <a:gd name="T44" fmla="*/ 1288 w 317"/>
                <a:gd name="T45" fmla="*/ 0 h 319"/>
                <a:gd name="T46" fmla="*/ 1137 w 317"/>
                <a:gd name="T47" fmla="*/ 96 h 319"/>
                <a:gd name="T48" fmla="*/ 953 w 317"/>
                <a:gd name="T49" fmla="*/ 96 h 319"/>
                <a:gd name="T50" fmla="*/ 731 w 317"/>
                <a:gd name="T51" fmla="*/ 403 h 319"/>
                <a:gd name="T52" fmla="*/ 619 w 317"/>
                <a:gd name="T53" fmla="*/ 718 h 319"/>
                <a:gd name="T54" fmla="*/ 573 w 317"/>
                <a:gd name="T55" fmla="*/ 951 h 319"/>
                <a:gd name="T56" fmla="*/ 577 w 317"/>
                <a:gd name="T57" fmla="*/ 1611 h 319"/>
                <a:gd name="T58" fmla="*/ 619 w 317"/>
                <a:gd name="T59" fmla="*/ 2201 h 319"/>
                <a:gd name="T60" fmla="*/ 422 w 317"/>
                <a:gd name="T61" fmla="*/ 2408 h 319"/>
                <a:gd name="T62" fmla="*/ 364 w 317"/>
                <a:gd name="T63" fmla="*/ 2835 h 319"/>
                <a:gd name="T64" fmla="*/ 231 w 317"/>
                <a:gd name="T65" fmla="*/ 3179 h 319"/>
                <a:gd name="T66" fmla="*/ 86 w 317"/>
                <a:gd name="T67" fmla="*/ 3503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7"/>
                <a:gd name="T103" fmla="*/ 0 h 319"/>
                <a:gd name="T104" fmla="*/ 317 w 317"/>
                <a:gd name="T105" fmla="*/ 319 h 3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round/>
              <a:headEnd/>
              <a:tailEnd/>
            </a:ln>
          </p:spPr>
          <p:txBody>
            <a:bodyPr/>
            <a:lstStyle/>
            <a:p>
              <a:endParaRPr lang="en-US"/>
            </a:p>
          </p:txBody>
        </p:sp>
        <p:sp>
          <p:nvSpPr>
            <p:cNvPr id="15507" name="Freeform 147"/>
            <p:cNvSpPr>
              <a:spLocks/>
            </p:cNvSpPr>
            <p:nvPr/>
          </p:nvSpPr>
          <p:spPr bwMode="auto">
            <a:xfrm>
              <a:off x="2271" y="2010"/>
              <a:ext cx="12" cy="11"/>
            </a:xfrm>
            <a:custGeom>
              <a:avLst/>
              <a:gdLst>
                <a:gd name="T0" fmla="*/ 149 w 10"/>
                <a:gd name="T1" fmla="*/ 0 h 9"/>
                <a:gd name="T2" fmla="*/ 149 w 10"/>
                <a:gd name="T3" fmla="*/ 145 h 9"/>
                <a:gd name="T4" fmla="*/ 0 w 10"/>
                <a:gd name="T5" fmla="*/ 177 h 9"/>
                <a:gd name="T6" fmla="*/ 149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10" y="0"/>
                  </a:moveTo>
                  <a:lnTo>
                    <a:pt x="10" y="7"/>
                  </a:lnTo>
                  <a:lnTo>
                    <a:pt x="0" y="9"/>
                  </a:lnTo>
                  <a:lnTo>
                    <a:pt x="10" y="0"/>
                  </a:lnTo>
                  <a:close/>
                </a:path>
              </a:pathLst>
            </a:custGeom>
            <a:solidFill>
              <a:srgbClr val="E1E1E1"/>
            </a:solidFill>
            <a:ln w="3175">
              <a:solidFill>
                <a:srgbClr val="000000"/>
              </a:solidFill>
              <a:round/>
              <a:headEnd/>
              <a:tailEnd/>
            </a:ln>
          </p:spPr>
          <p:txBody>
            <a:bodyPr/>
            <a:lstStyle/>
            <a:p>
              <a:endParaRPr lang="en-US"/>
            </a:p>
          </p:txBody>
        </p:sp>
        <p:sp>
          <p:nvSpPr>
            <p:cNvPr id="15508" name="Freeform 148"/>
            <p:cNvSpPr>
              <a:spLocks/>
            </p:cNvSpPr>
            <p:nvPr/>
          </p:nvSpPr>
          <p:spPr bwMode="auto">
            <a:xfrm>
              <a:off x="2232" y="2019"/>
              <a:ext cx="9" cy="9"/>
            </a:xfrm>
            <a:custGeom>
              <a:avLst/>
              <a:gdLst>
                <a:gd name="T0" fmla="*/ 297 w 7"/>
                <a:gd name="T1" fmla="*/ 0 h 7"/>
                <a:gd name="T2" fmla="*/ 0 w 7"/>
                <a:gd name="T3" fmla="*/ 297 h 7"/>
                <a:gd name="T4" fmla="*/ 0 w 7"/>
                <a:gd name="T5" fmla="*/ 98 h 7"/>
                <a:gd name="T6" fmla="*/ 29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0" y="7"/>
                  </a:lnTo>
                  <a:lnTo>
                    <a:pt x="0" y="2"/>
                  </a:lnTo>
                  <a:lnTo>
                    <a:pt x="7" y="0"/>
                  </a:lnTo>
                  <a:close/>
                </a:path>
              </a:pathLst>
            </a:custGeom>
            <a:solidFill>
              <a:srgbClr val="E1E1E1"/>
            </a:solidFill>
            <a:ln w="3175">
              <a:solidFill>
                <a:srgbClr val="000000"/>
              </a:solidFill>
              <a:round/>
              <a:headEnd/>
              <a:tailEnd/>
            </a:ln>
          </p:spPr>
          <p:txBody>
            <a:bodyPr/>
            <a:lstStyle/>
            <a:p>
              <a:endParaRPr lang="en-US"/>
            </a:p>
          </p:txBody>
        </p:sp>
        <p:sp>
          <p:nvSpPr>
            <p:cNvPr id="15509" name="Freeform 149"/>
            <p:cNvSpPr>
              <a:spLocks/>
            </p:cNvSpPr>
            <p:nvPr/>
          </p:nvSpPr>
          <p:spPr bwMode="auto">
            <a:xfrm>
              <a:off x="2245" y="2030"/>
              <a:ext cx="9" cy="4"/>
            </a:xfrm>
            <a:custGeom>
              <a:avLst/>
              <a:gdLst>
                <a:gd name="T0" fmla="*/ 297 w 7"/>
                <a:gd name="T1" fmla="*/ 0 h 3"/>
                <a:gd name="T2" fmla="*/ 297 w 7"/>
                <a:gd name="T3" fmla="*/ 207 h 3"/>
                <a:gd name="T4" fmla="*/ 0 w 7"/>
                <a:gd name="T5" fmla="*/ 0 h 3"/>
                <a:gd name="T6" fmla="*/ 297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7" y="0"/>
                  </a:moveTo>
                  <a:lnTo>
                    <a:pt x="7" y="3"/>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15510" name="Freeform 150"/>
            <p:cNvSpPr>
              <a:spLocks/>
            </p:cNvSpPr>
            <p:nvPr/>
          </p:nvSpPr>
          <p:spPr bwMode="auto">
            <a:xfrm>
              <a:off x="2283" y="2001"/>
              <a:ext cx="5" cy="3"/>
            </a:xfrm>
            <a:custGeom>
              <a:avLst/>
              <a:gdLst>
                <a:gd name="T0" fmla="*/ 5 w 5"/>
                <a:gd name="T1" fmla="*/ 716 h 2"/>
                <a:gd name="T2" fmla="*/ 5 w 5"/>
                <a:gd name="T3" fmla="*/ 0 h 2"/>
                <a:gd name="T4" fmla="*/ 0 w 5"/>
                <a:gd name="T5" fmla="*/ 716 h 2"/>
                <a:gd name="T6" fmla="*/ 5 w 5"/>
                <a:gd name="T7" fmla="*/ 716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5" y="0"/>
                  </a:lnTo>
                  <a:lnTo>
                    <a:pt x="0" y="2"/>
                  </a:lnTo>
                  <a:lnTo>
                    <a:pt x="5" y="2"/>
                  </a:lnTo>
                  <a:close/>
                </a:path>
              </a:pathLst>
            </a:custGeom>
            <a:solidFill>
              <a:srgbClr val="E1E1E1"/>
            </a:solidFill>
            <a:ln w="3175">
              <a:solidFill>
                <a:srgbClr val="000000"/>
              </a:solidFill>
              <a:round/>
              <a:headEnd/>
              <a:tailEnd/>
            </a:ln>
          </p:spPr>
          <p:txBody>
            <a:bodyPr/>
            <a:lstStyle/>
            <a:p>
              <a:endParaRPr lang="en-US"/>
            </a:p>
          </p:txBody>
        </p:sp>
        <p:sp>
          <p:nvSpPr>
            <p:cNvPr id="15511" name="Freeform 151"/>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2" y="3"/>
                  </a:lnTo>
                  <a:lnTo>
                    <a:pt x="0" y="0"/>
                  </a:lnTo>
                  <a:lnTo>
                    <a:pt x="4" y="3"/>
                  </a:lnTo>
                  <a:close/>
                </a:path>
              </a:pathLst>
            </a:custGeom>
            <a:solidFill>
              <a:srgbClr val="E1E1E1"/>
            </a:solidFill>
            <a:ln w="3175">
              <a:solidFill>
                <a:srgbClr val="000000"/>
              </a:solidFill>
              <a:round/>
              <a:headEnd/>
              <a:tailEnd/>
            </a:ln>
          </p:spPr>
          <p:txBody>
            <a:bodyPr/>
            <a:lstStyle/>
            <a:p>
              <a:endParaRPr lang="en-US"/>
            </a:p>
          </p:txBody>
        </p:sp>
        <p:sp>
          <p:nvSpPr>
            <p:cNvPr id="15512" name="Freeform 152"/>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C0C0C0"/>
            </a:solidFill>
            <a:ln w="3175">
              <a:solidFill>
                <a:srgbClr val="000000"/>
              </a:solidFill>
              <a:round/>
              <a:headEnd/>
              <a:tailEnd/>
            </a:ln>
          </p:spPr>
          <p:txBody>
            <a:bodyPr/>
            <a:lstStyle/>
            <a:p>
              <a:endParaRPr lang="en-US"/>
            </a:p>
          </p:txBody>
        </p:sp>
        <p:sp>
          <p:nvSpPr>
            <p:cNvPr id="15513" name="Freeform 153"/>
            <p:cNvSpPr>
              <a:spLocks/>
            </p:cNvSpPr>
            <p:nvPr/>
          </p:nvSpPr>
          <p:spPr bwMode="auto">
            <a:xfrm>
              <a:off x="2676" y="1914"/>
              <a:ext cx="272" cy="304"/>
            </a:xfrm>
            <a:custGeom>
              <a:avLst/>
              <a:gdLst>
                <a:gd name="T0" fmla="*/ 1169 w 244"/>
                <a:gd name="T1" fmla="*/ 5906 h 246"/>
                <a:gd name="T2" fmla="*/ 1169 w 244"/>
                <a:gd name="T3" fmla="*/ 5660 h 246"/>
                <a:gd name="T4" fmla="*/ 1244 w 244"/>
                <a:gd name="T5" fmla="*/ 5660 h 246"/>
                <a:gd name="T6" fmla="*/ 1244 w 244"/>
                <a:gd name="T7" fmla="*/ 5184 h 246"/>
                <a:gd name="T8" fmla="*/ 1238 w 244"/>
                <a:gd name="T9" fmla="*/ 4794 h 246"/>
                <a:gd name="T10" fmla="*/ 1238 w 244"/>
                <a:gd name="T11" fmla="*/ 4401 h 246"/>
                <a:gd name="T12" fmla="*/ 1238 w 244"/>
                <a:gd name="T13" fmla="*/ 4036 h 246"/>
                <a:gd name="T14" fmla="*/ 1220 w 244"/>
                <a:gd name="T15" fmla="*/ 3620 h 246"/>
                <a:gd name="T16" fmla="*/ 1210 w 244"/>
                <a:gd name="T17" fmla="*/ 3214 h 246"/>
                <a:gd name="T18" fmla="*/ 1210 w 244"/>
                <a:gd name="T19" fmla="*/ 2816 h 246"/>
                <a:gd name="T20" fmla="*/ 1210 w 244"/>
                <a:gd name="T21" fmla="*/ 2370 h 246"/>
                <a:gd name="T22" fmla="*/ 1199 w 244"/>
                <a:gd name="T23" fmla="*/ 1945 h 246"/>
                <a:gd name="T24" fmla="*/ 1185 w 244"/>
                <a:gd name="T25" fmla="*/ 1625 h 246"/>
                <a:gd name="T26" fmla="*/ 1185 w 244"/>
                <a:gd name="T27" fmla="*/ 1307 h 246"/>
                <a:gd name="T28" fmla="*/ 1185 w 244"/>
                <a:gd name="T29" fmla="*/ 952 h 246"/>
                <a:gd name="T30" fmla="*/ 1199 w 244"/>
                <a:gd name="T31" fmla="*/ 665 h 246"/>
                <a:gd name="T32" fmla="*/ 1152 w 244"/>
                <a:gd name="T33" fmla="*/ 538 h 246"/>
                <a:gd name="T34" fmla="*/ 1026 w 244"/>
                <a:gd name="T35" fmla="*/ 393 h 246"/>
                <a:gd name="T36" fmla="*/ 1014 w 244"/>
                <a:gd name="T37" fmla="*/ 216 h 246"/>
                <a:gd name="T38" fmla="*/ 920 w 244"/>
                <a:gd name="T39" fmla="*/ 93 h 246"/>
                <a:gd name="T40" fmla="*/ 873 w 244"/>
                <a:gd name="T41" fmla="*/ 285 h 246"/>
                <a:gd name="T42" fmla="*/ 808 w 244"/>
                <a:gd name="T43" fmla="*/ 504 h 246"/>
                <a:gd name="T44" fmla="*/ 808 w 244"/>
                <a:gd name="T45" fmla="*/ 1086 h 246"/>
                <a:gd name="T46" fmla="*/ 722 w 244"/>
                <a:gd name="T47" fmla="*/ 1248 h 246"/>
                <a:gd name="T48" fmla="*/ 641 w 244"/>
                <a:gd name="T49" fmla="*/ 1086 h 246"/>
                <a:gd name="T50" fmla="*/ 556 w 244"/>
                <a:gd name="T51" fmla="*/ 822 h 246"/>
                <a:gd name="T52" fmla="*/ 458 w 244"/>
                <a:gd name="T53" fmla="*/ 802 h 246"/>
                <a:gd name="T54" fmla="*/ 430 w 244"/>
                <a:gd name="T55" fmla="*/ 393 h 246"/>
                <a:gd name="T56" fmla="*/ 348 w 244"/>
                <a:gd name="T57" fmla="*/ 285 h 246"/>
                <a:gd name="T58" fmla="*/ 264 w 244"/>
                <a:gd name="T59" fmla="*/ 175 h 246"/>
                <a:gd name="T60" fmla="*/ 148 w 244"/>
                <a:gd name="T61" fmla="*/ 0 h 246"/>
                <a:gd name="T62" fmla="*/ 148 w 244"/>
                <a:gd name="T63" fmla="*/ 393 h 246"/>
                <a:gd name="T64" fmla="*/ 96 w 244"/>
                <a:gd name="T65" fmla="*/ 538 h 246"/>
                <a:gd name="T66" fmla="*/ 35 w 244"/>
                <a:gd name="T67" fmla="*/ 802 h 246"/>
                <a:gd name="T68" fmla="*/ 35 w 244"/>
                <a:gd name="T69" fmla="*/ 1134 h 246"/>
                <a:gd name="T70" fmla="*/ 0 w 244"/>
                <a:gd name="T71" fmla="*/ 1307 h 246"/>
                <a:gd name="T72" fmla="*/ 0 w 244"/>
                <a:gd name="T73" fmla="*/ 1404 h 246"/>
                <a:gd name="T74" fmla="*/ 28 w 244"/>
                <a:gd name="T75" fmla="*/ 1918 h 246"/>
                <a:gd name="T76" fmla="*/ 35 w 244"/>
                <a:gd name="T77" fmla="*/ 2370 h 246"/>
                <a:gd name="T78" fmla="*/ 35 w 244"/>
                <a:gd name="T79" fmla="*/ 2858 h 246"/>
                <a:gd name="T80" fmla="*/ 0 w 244"/>
                <a:gd name="T81" fmla="*/ 3049 h 246"/>
                <a:gd name="T82" fmla="*/ 48 w 244"/>
                <a:gd name="T83" fmla="*/ 3388 h 246"/>
                <a:gd name="T84" fmla="*/ 86 w 244"/>
                <a:gd name="T85" fmla="*/ 3739 h 246"/>
                <a:gd name="T86" fmla="*/ 169 w 244"/>
                <a:gd name="T87" fmla="*/ 3840 h 246"/>
                <a:gd name="T88" fmla="*/ 210 w 244"/>
                <a:gd name="T89" fmla="*/ 4187 h 246"/>
                <a:gd name="T90" fmla="*/ 324 w 244"/>
                <a:gd name="T91" fmla="*/ 4271 h 246"/>
                <a:gd name="T92" fmla="*/ 390 w 244"/>
                <a:gd name="T93" fmla="*/ 4522 h 246"/>
                <a:gd name="T94" fmla="*/ 448 w 244"/>
                <a:gd name="T95" fmla="*/ 4364 h 246"/>
                <a:gd name="T96" fmla="*/ 521 w 244"/>
                <a:gd name="T97" fmla="*/ 4187 h 246"/>
                <a:gd name="T98" fmla="*/ 608 w 244"/>
                <a:gd name="T99" fmla="*/ 4364 h 246"/>
                <a:gd name="T100" fmla="*/ 687 w 244"/>
                <a:gd name="T101" fmla="*/ 4580 h 246"/>
                <a:gd name="T102" fmla="*/ 757 w 244"/>
                <a:gd name="T103" fmla="*/ 4794 h 246"/>
                <a:gd name="T104" fmla="*/ 844 w 244"/>
                <a:gd name="T105" fmla="*/ 5044 h 246"/>
                <a:gd name="T106" fmla="*/ 931 w 244"/>
                <a:gd name="T107" fmla="*/ 5184 h 246"/>
                <a:gd name="T108" fmla="*/ 1004 w 244"/>
                <a:gd name="T109" fmla="*/ 5439 h 246"/>
                <a:gd name="T110" fmla="*/ 1085 w 244"/>
                <a:gd name="T111" fmla="*/ 5660 h 246"/>
                <a:gd name="T112" fmla="*/ 1169 w 244"/>
                <a:gd name="T113" fmla="*/ 5906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4"/>
                <a:gd name="T172" fmla="*/ 0 h 246"/>
                <a:gd name="T173" fmla="*/ 244 w 244"/>
                <a:gd name="T174" fmla="*/ 246 h 2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round/>
              <a:headEnd/>
              <a:tailEnd/>
            </a:ln>
          </p:spPr>
          <p:txBody>
            <a:bodyPr/>
            <a:lstStyle/>
            <a:p>
              <a:endParaRPr lang="en-US"/>
            </a:p>
          </p:txBody>
        </p:sp>
        <p:sp>
          <p:nvSpPr>
            <p:cNvPr id="15514" name="Freeform 154"/>
            <p:cNvSpPr>
              <a:spLocks/>
            </p:cNvSpPr>
            <p:nvPr/>
          </p:nvSpPr>
          <p:spPr bwMode="auto">
            <a:xfrm>
              <a:off x="2301" y="2094"/>
              <a:ext cx="287" cy="328"/>
            </a:xfrm>
            <a:custGeom>
              <a:avLst/>
              <a:gdLst>
                <a:gd name="T0" fmla="*/ 283 w 258"/>
                <a:gd name="T1" fmla="*/ 6101 h 265"/>
                <a:gd name="T2" fmla="*/ 330 w 258"/>
                <a:gd name="T3" fmla="*/ 6508 h 265"/>
                <a:gd name="T4" fmla="*/ 395 w 258"/>
                <a:gd name="T5" fmla="*/ 6508 h 265"/>
                <a:gd name="T6" fmla="*/ 461 w 258"/>
                <a:gd name="T7" fmla="*/ 6277 h 265"/>
                <a:gd name="T8" fmla="*/ 518 w 258"/>
                <a:gd name="T9" fmla="*/ 6387 h 265"/>
                <a:gd name="T10" fmla="*/ 563 w 258"/>
                <a:gd name="T11" fmla="*/ 5673 h 265"/>
                <a:gd name="T12" fmla="*/ 625 w 258"/>
                <a:gd name="T13" fmla="*/ 5333 h 265"/>
                <a:gd name="T14" fmla="*/ 695 w 258"/>
                <a:gd name="T15" fmla="*/ 5231 h 265"/>
                <a:gd name="T16" fmla="*/ 713 w 258"/>
                <a:gd name="T17" fmla="*/ 4996 h 265"/>
                <a:gd name="T18" fmla="*/ 786 w 258"/>
                <a:gd name="T19" fmla="*/ 4752 h 265"/>
                <a:gd name="T20" fmla="*/ 883 w 258"/>
                <a:gd name="T21" fmla="*/ 4357 h 265"/>
                <a:gd name="T22" fmla="*/ 981 w 258"/>
                <a:gd name="T23" fmla="*/ 4421 h 265"/>
                <a:gd name="T24" fmla="*/ 1141 w 258"/>
                <a:gd name="T25" fmla="*/ 4248 h 265"/>
                <a:gd name="T26" fmla="*/ 1269 w 258"/>
                <a:gd name="T27" fmla="*/ 3908 h 265"/>
                <a:gd name="T28" fmla="*/ 1275 w 258"/>
                <a:gd name="T29" fmla="*/ 3176 h 265"/>
                <a:gd name="T30" fmla="*/ 1275 w 258"/>
                <a:gd name="T31" fmla="*/ 2603 h 265"/>
                <a:gd name="T32" fmla="*/ 1182 w 258"/>
                <a:gd name="T33" fmla="*/ 2270 h 265"/>
                <a:gd name="T34" fmla="*/ 1043 w 258"/>
                <a:gd name="T35" fmla="*/ 1857 h 265"/>
                <a:gd name="T36" fmla="*/ 981 w 258"/>
                <a:gd name="T37" fmla="*/ 1529 h 265"/>
                <a:gd name="T38" fmla="*/ 873 w 258"/>
                <a:gd name="T39" fmla="*/ 1061 h 265"/>
                <a:gd name="T40" fmla="*/ 748 w 258"/>
                <a:gd name="T41" fmla="*/ 713 h 265"/>
                <a:gd name="T42" fmla="*/ 642 w 258"/>
                <a:gd name="T43" fmla="*/ 256 h 265"/>
                <a:gd name="T44" fmla="*/ 518 w 258"/>
                <a:gd name="T45" fmla="*/ 0 h 265"/>
                <a:gd name="T46" fmla="*/ 461 w 258"/>
                <a:gd name="T47" fmla="*/ 485 h 265"/>
                <a:gd name="T48" fmla="*/ 467 w 258"/>
                <a:gd name="T49" fmla="*/ 1435 h 265"/>
                <a:gd name="T50" fmla="*/ 488 w 258"/>
                <a:gd name="T51" fmla="*/ 2342 h 265"/>
                <a:gd name="T52" fmla="*/ 518 w 258"/>
                <a:gd name="T53" fmla="*/ 3310 h 265"/>
                <a:gd name="T54" fmla="*/ 541 w 258"/>
                <a:gd name="T55" fmla="*/ 3822 h 265"/>
                <a:gd name="T56" fmla="*/ 461 w 258"/>
                <a:gd name="T57" fmla="*/ 4169 h 265"/>
                <a:gd name="T58" fmla="*/ 309 w 258"/>
                <a:gd name="T59" fmla="*/ 4169 h 265"/>
                <a:gd name="T60" fmla="*/ 225 w 258"/>
                <a:gd name="T61" fmla="*/ 4169 h 265"/>
                <a:gd name="T62" fmla="*/ 108 w 258"/>
                <a:gd name="T63" fmla="*/ 4305 h 265"/>
                <a:gd name="T64" fmla="*/ 27 w 258"/>
                <a:gd name="T65" fmla="*/ 4523 h 265"/>
                <a:gd name="T66" fmla="*/ 27 w 258"/>
                <a:gd name="T67" fmla="*/ 4929 h 265"/>
                <a:gd name="T68" fmla="*/ 57 w 258"/>
                <a:gd name="T69" fmla="*/ 5502 h 265"/>
                <a:gd name="T70" fmla="*/ 108 w 258"/>
                <a:gd name="T71" fmla="*/ 5654 h 265"/>
                <a:gd name="T72" fmla="*/ 180 w 258"/>
                <a:gd name="T73" fmla="*/ 5673 h 265"/>
                <a:gd name="T74" fmla="*/ 232 w 258"/>
                <a:gd name="T75" fmla="*/ 5502 h 265"/>
                <a:gd name="T76" fmla="*/ 297 w 258"/>
                <a:gd name="T77" fmla="*/ 598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
                <a:gd name="T118" fmla="*/ 0 h 265"/>
                <a:gd name="T119" fmla="*/ 258 w 258"/>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round/>
              <a:headEnd/>
              <a:tailEnd/>
            </a:ln>
          </p:spPr>
          <p:txBody>
            <a:bodyPr/>
            <a:lstStyle/>
            <a:p>
              <a:endParaRPr lang="en-US"/>
            </a:p>
          </p:txBody>
        </p:sp>
        <p:sp>
          <p:nvSpPr>
            <p:cNvPr id="15515" name="Freeform 155"/>
            <p:cNvSpPr>
              <a:spLocks/>
            </p:cNvSpPr>
            <p:nvPr/>
          </p:nvSpPr>
          <p:spPr bwMode="auto">
            <a:xfrm>
              <a:off x="2753" y="1854"/>
              <a:ext cx="3" cy="1"/>
            </a:xfrm>
            <a:custGeom>
              <a:avLst/>
              <a:gdLst>
                <a:gd name="T0" fmla="*/ 716 w 2"/>
                <a:gd name="T1" fmla="*/ 0 h 1"/>
                <a:gd name="T2" fmla="*/ 716 w 2"/>
                <a:gd name="T3" fmla="*/ 0 h 1"/>
                <a:gd name="T4" fmla="*/ 0 w 2"/>
                <a:gd name="T5" fmla="*/ 0 h 1"/>
                <a:gd name="T6" fmla="*/ 716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2" y="0"/>
                  </a:lnTo>
                  <a:lnTo>
                    <a:pt x="0" y="0"/>
                  </a:lnTo>
                  <a:lnTo>
                    <a:pt x="2" y="0"/>
                  </a:lnTo>
                  <a:close/>
                </a:path>
              </a:pathLst>
            </a:custGeom>
            <a:solidFill>
              <a:srgbClr val="0033CC"/>
            </a:solidFill>
            <a:ln w="3175">
              <a:solidFill>
                <a:srgbClr val="000000"/>
              </a:solidFill>
              <a:round/>
              <a:headEnd/>
              <a:tailEnd/>
            </a:ln>
          </p:spPr>
          <p:txBody>
            <a:bodyPr/>
            <a:lstStyle/>
            <a:p>
              <a:endParaRPr lang="en-US"/>
            </a:p>
          </p:txBody>
        </p:sp>
        <p:sp>
          <p:nvSpPr>
            <p:cNvPr id="15516" name="Freeform 156"/>
            <p:cNvSpPr>
              <a:spLocks/>
            </p:cNvSpPr>
            <p:nvPr/>
          </p:nvSpPr>
          <p:spPr bwMode="auto">
            <a:xfrm>
              <a:off x="2223" y="2044"/>
              <a:ext cx="209" cy="279"/>
            </a:xfrm>
            <a:custGeom>
              <a:avLst/>
              <a:gdLst>
                <a:gd name="T0" fmla="*/ 38 w 189"/>
                <a:gd name="T1" fmla="*/ 4902 h 225"/>
                <a:gd name="T2" fmla="*/ 4 w 189"/>
                <a:gd name="T3" fmla="*/ 5055 h 225"/>
                <a:gd name="T4" fmla="*/ 38 w 189"/>
                <a:gd name="T5" fmla="*/ 4528 h 225"/>
                <a:gd name="T6" fmla="*/ 46 w 189"/>
                <a:gd name="T7" fmla="*/ 3980 h 225"/>
                <a:gd name="T8" fmla="*/ 38 w 189"/>
                <a:gd name="T9" fmla="*/ 3569 h 225"/>
                <a:gd name="T10" fmla="*/ 38 w 189"/>
                <a:gd name="T11" fmla="*/ 3120 h 225"/>
                <a:gd name="T12" fmla="*/ 0 w 189"/>
                <a:gd name="T13" fmla="*/ 2799 h 225"/>
                <a:gd name="T14" fmla="*/ 0 w 189"/>
                <a:gd name="T15" fmla="*/ 2934 h 225"/>
                <a:gd name="T16" fmla="*/ 0 w 189"/>
                <a:gd name="T17" fmla="*/ 2652 h 225"/>
                <a:gd name="T18" fmla="*/ 73 w 189"/>
                <a:gd name="T19" fmla="*/ 2652 h 225"/>
                <a:gd name="T20" fmla="*/ 136 w 189"/>
                <a:gd name="T21" fmla="*/ 2652 h 225"/>
                <a:gd name="T22" fmla="*/ 215 w 189"/>
                <a:gd name="T23" fmla="*/ 2652 h 225"/>
                <a:gd name="T24" fmla="*/ 278 w 189"/>
                <a:gd name="T25" fmla="*/ 2652 h 225"/>
                <a:gd name="T26" fmla="*/ 278 w 189"/>
                <a:gd name="T27" fmla="*/ 2313 h 225"/>
                <a:gd name="T28" fmla="*/ 282 w 189"/>
                <a:gd name="T29" fmla="*/ 1915 h 225"/>
                <a:gd name="T30" fmla="*/ 349 w 189"/>
                <a:gd name="T31" fmla="*/ 1762 h 225"/>
                <a:gd name="T32" fmla="*/ 349 w 189"/>
                <a:gd name="T33" fmla="*/ 1146 h 225"/>
                <a:gd name="T34" fmla="*/ 357 w 189"/>
                <a:gd name="T35" fmla="*/ 609 h 225"/>
                <a:gd name="T36" fmla="*/ 419 w 189"/>
                <a:gd name="T37" fmla="*/ 609 h 225"/>
                <a:gd name="T38" fmla="*/ 467 w 189"/>
                <a:gd name="T39" fmla="*/ 609 h 225"/>
                <a:gd name="T40" fmla="*/ 534 w 189"/>
                <a:gd name="T41" fmla="*/ 609 h 225"/>
                <a:gd name="T42" fmla="*/ 591 w 189"/>
                <a:gd name="T43" fmla="*/ 609 h 225"/>
                <a:gd name="T44" fmla="*/ 591 w 189"/>
                <a:gd name="T45" fmla="*/ 0 h 225"/>
                <a:gd name="T46" fmla="*/ 654 w 189"/>
                <a:gd name="T47" fmla="*/ 257 h 225"/>
                <a:gd name="T48" fmla="*/ 720 w 189"/>
                <a:gd name="T49" fmla="*/ 531 h 225"/>
                <a:gd name="T50" fmla="*/ 796 w 189"/>
                <a:gd name="T51" fmla="*/ 761 h 225"/>
                <a:gd name="T52" fmla="*/ 854 w 189"/>
                <a:gd name="T53" fmla="*/ 1012 h 225"/>
                <a:gd name="T54" fmla="*/ 796 w 189"/>
                <a:gd name="T55" fmla="*/ 1012 h 225"/>
                <a:gd name="T56" fmla="*/ 732 w 189"/>
                <a:gd name="T57" fmla="*/ 1012 h 225"/>
                <a:gd name="T58" fmla="*/ 732 w 189"/>
                <a:gd name="T59" fmla="*/ 1499 h 225"/>
                <a:gd name="T60" fmla="*/ 743 w 189"/>
                <a:gd name="T61" fmla="*/ 2029 h 225"/>
                <a:gd name="T62" fmla="*/ 743 w 189"/>
                <a:gd name="T63" fmla="*/ 2516 h 225"/>
                <a:gd name="T64" fmla="*/ 760 w 189"/>
                <a:gd name="T65" fmla="*/ 2934 h 225"/>
                <a:gd name="T66" fmla="*/ 766 w 189"/>
                <a:gd name="T67" fmla="*/ 3406 h 225"/>
                <a:gd name="T68" fmla="*/ 777 w 189"/>
                <a:gd name="T69" fmla="*/ 3894 h 225"/>
                <a:gd name="T70" fmla="*/ 796 w 189"/>
                <a:gd name="T71" fmla="*/ 4409 h 225"/>
                <a:gd name="T72" fmla="*/ 796 w 189"/>
                <a:gd name="T73" fmla="*/ 4902 h 225"/>
                <a:gd name="T74" fmla="*/ 808 w 189"/>
                <a:gd name="T75" fmla="*/ 4935 h 225"/>
                <a:gd name="T76" fmla="*/ 801 w 189"/>
                <a:gd name="T77" fmla="*/ 5277 h 225"/>
                <a:gd name="T78" fmla="*/ 732 w 189"/>
                <a:gd name="T79" fmla="*/ 5277 h 225"/>
                <a:gd name="T80" fmla="*/ 659 w 189"/>
                <a:gd name="T81" fmla="*/ 5277 h 225"/>
                <a:gd name="T82" fmla="*/ 596 w 189"/>
                <a:gd name="T83" fmla="*/ 5277 h 225"/>
                <a:gd name="T84" fmla="*/ 516 w 189"/>
                <a:gd name="T85" fmla="*/ 5277 h 225"/>
                <a:gd name="T86" fmla="*/ 516 w 189"/>
                <a:gd name="T87" fmla="*/ 5277 h 225"/>
                <a:gd name="T88" fmla="*/ 422 w 189"/>
                <a:gd name="T89" fmla="*/ 5341 h 225"/>
                <a:gd name="T90" fmla="*/ 419 w 189"/>
                <a:gd name="T91" fmla="*/ 5409 h 225"/>
                <a:gd name="T92" fmla="*/ 375 w 189"/>
                <a:gd name="T93" fmla="*/ 5277 h 225"/>
                <a:gd name="T94" fmla="*/ 343 w 189"/>
                <a:gd name="T95" fmla="*/ 5666 h 225"/>
                <a:gd name="T96" fmla="*/ 312 w 189"/>
                <a:gd name="T97" fmla="*/ 5666 h 225"/>
                <a:gd name="T98" fmla="*/ 264 w 189"/>
                <a:gd name="T99" fmla="*/ 5277 h 225"/>
                <a:gd name="T100" fmla="*/ 215 w 189"/>
                <a:gd name="T101" fmla="*/ 5012 h 225"/>
                <a:gd name="T102" fmla="*/ 150 w 189"/>
                <a:gd name="T103" fmla="*/ 4755 h 225"/>
                <a:gd name="T104" fmla="*/ 93 w 189"/>
                <a:gd name="T105" fmla="*/ 4843 h 225"/>
                <a:gd name="T106" fmla="*/ 38 w 189"/>
                <a:gd name="T107" fmla="*/ 4902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25"/>
                <a:gd name="T164" fmla="*/ 189 w 189"/>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round/>
              <a:headEnd/>
              <a:tailEnd/>
            </a:ln>
          </p:spPr>
          <p:txBody>
            <a:bodyPr/>
            <a:lstStyle/>
            <a:p>
              <a:endParaRPr lang="en-US"/>
            </a:p>
          </p:txBody>
        </p:sp>
        <p:sp>
          <p:nvSpPr>
            <p:cNvPr id="15517" name="Freeform 157"/>
            <p:cNvSpPr>
              <a:spLocks/>
            </p:cNvSpPr>
            <p:nvPr/>
          </p:nvSpPr>
          <p:spPr bwMode="auto">
            <a:xfrm>
              <a:off x="2291" y="1854"/>
              <a:ext cx="209" cy="182"/>
            </a:xfrm>
            <a:custGeom>
              <a:avLst/>
              <a:gdLst>
                <a:gd name="T0" fmla="*/ 514 w 187"/>
                <a:gd name="T1" fmla="*/ 888 h 147"/>
                <a:gd name="T2" fmla="*/ 420 w 187"/>
                <a:gd name="T3" fmla="*/ 1099 h 147"/>
                <a:gd name="T4" fmla="*/ 368 w 187"/>
                <a:gd name="T5" fmla="*/ 1350 h 147"/>
                <a:gd name="T6" fmla="*/ 329 w 187"/>
                <a:gd name="T7" fmla="*/ 1685 h 147"/>
                <a:gd name="T8" fmla="*/ 284 w 187"/>
                <a:gd name="T9" fmla="*/ 2061 h 147"/>
                <a:gd name="T10" fmla="*/ 284 w 187"/>
                <a:gd name="T11" fmla="*/ 2385 h 147"/>
                <a:gd name="T12" fmla="*/ 253 w 187"/>
                <a:gd name="T13" fmla="*/ 2766 h 147"/>
                <a:gd name="T14" fmla="*/ 211 w 187"/>
                <a:gd name="T15" fmla="*/ 3020 h 147"/>
                <a:gd name="T16" fmla="*/ 165 w 187"/>
                <a:gd name="T17" fmla="*/ 3198 h 147"/>
                <a:gd name="T18" fmla="*/ 97 w 187"/>
                <a:gd name="T19" fmla="*/ 3437 h 147"/>
                <a:gd name="T20" fmla="*/ 0 w 187"/>
                <a:gd name="T21" fmla="*/ 3616 h 147"/>
                <a:gd name="T22" fmla="*/ 97 w 187"/>
                <a:gd name="T23" fmla="*/ 3616 h 147"/>
                <a:gd name="T24" fmla="*/ 173 w 187"/>
                <a:gd name="T25" fmla="*/ 3616 h 147"/>
                <a:gd name="T26" fmla="*/ 281 w 187"/>
                <a:gd name="T27" fmla="*/ 3616 h 147"/>
                <a:gd name="T28" fmla="*/ 368 w 187"/>
                <a:gd name="T29" fmla="*/ 3616 h 147"/>
                <a:gd name="T30" fmla="*/ 392 w 187"/>
                <a:gd name="T31" fmla="*/ 3160 h 147"/>
                <a:gd name="T32" fmla="*/ 448 w 187"/>
                <a:gd name="T33" fmla="*/ 2921 h 147"/>
                <a:gd name="T34" fmla="*/ 514 w 187"/>
                <a:gd name="T35" fmla="*/ 2766 h 147"/>
                <a:gd name="T36" fmla="*/ 586 w 187"/>
                <a:gd name="T37" fmla="*/ 2622 h 147"/>
                <a:gd name="T38" fmla="*/ 663 w 187"/>
                <a:gd name="T39" fmla="*/ 2503 h 147"/>
                <a:gd name="T40" fmla="*/ 718 w 187"/>
                <a:gd name="T41" fmla="*/ 2287 h 147"/>
                <a:gd name="T42" fmla="*/ 781 w 187"/>
                <a:gd name="T43" fmla="*/ 2104 h 147"/>
                <a:gd name="T44" fmla="*/ 781 w 187"/>
                <a:gd name="T45" fmla="*/ 1858 h 147"/>
                <a:gd name="T46" fmla="*/ 877 w 187"/>
                <a:gd name="T47" fmla="*/ 1685 h 147"/>
                <a:gd name="T48" fmla="*/ 965 w 187"/>
                <a:gd name="T49" fmla="*/ 1665 h 147"/>
                <a:gd name="T50" fmla="*/ 995 w 187"/>
                <a:gd name="T51" fmla="*/ 1482 h 147"/>
                <a:gd name="T52" fmla="*/ 930 w 187"/>
                <a:gd name="T53" fmla="*/ 1099 h 147"/>
                <a:gd name="T54" fmla="*/ 930 w 187"/>
                <a:gd name="T55" fmla="*/ 830 h 147"/>
                <a:gd name="T56" fmla="*/ 914 w 187"/>
                <a:gd name="T57" fmla="*/ 485 h 147"/>
                <a:gd name="T58" fmla="*/ 893 w 187"/>
                <a:gd name="T59" fmla="*/ 392 h 147"/>
                <a:gd name="T60" fmla="*/ 845 w 187"/>
                <a:gd name="T61" fmla="*/ 317 h 147"/>
                <a:gd name="T62" fmla="*/ 815 w 187"/>
                <a:gd name="T63" fmla="*/ 317 h 147"/>
                <a:gd name="T64" fmla="*/ 680 w 187"/>
                <a:gd name="T65" fmla="*/ 256 h 147"/>
                <a:gd name="T66" fmla="*/ 642 w 187"/>
                <a:gd name="T67" fmla="*/ 0 h 147"/>
                <a:gd name="T68" fmla="*/ 586 w 187"/>
                <a:gd name="T69" fmla="*/ 207 h 147"/>
                <a:gd name="T70" fmla="*/ 551 w 187"/>
                <a:gd name="T71" fmla="*/ 535 h 147"/>
                <a:gd name="T72" fmla="*/ 514 w 187"/>
                <a:gd name="T73" fmla="*/ 888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147"/>
                <a:gd name="T113" fmla="*/ 187 w 187"/>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round/>
              <a:headEnd/>
              <a:tailEnd/>
            </a:ln>
          </p:spPr>
          <p:txBody>
            <a:bodyPr/>
            <a:lstStyle/>
            <a:p>
              <a:endParaRPr lang="en-US"/>
            </a:p>
          </p:txBody>
        </p:sp>
        <p:sp>
          <p:nvSpPr>
            <p:cNvPr id="15518" name="Freeform 158"/>
            <p:cNvSpPr>
              <a:spLocks/>
            </p:cNvSpPr>
            <p:nvPr/>
          </p:nvSpPr>
          <p:spPr bwMode="auto">
            <a:xfrm>
              <a:off x="2518" y="2130"/>
              <a:ext cx="275" cy="260"/>
            </a:xfrm>
            <a:custGeom>
              <a:avLst/>
              <a:gdLst>
                <a:gd name="T0" fmla="*/ 151 w 246"/>
                <a:gd name="T1" fmla="*/ 4701 h 210"/>
                <a:gd name="T2" fmla="*/ 130 w 246"/>
                <a:gd name="T3" fmla="*/ 4701 h 210"/>
                <a:gd name="T4" fmla="*/ 63 w 246"/>
                <a:gd name="T5" fmla="*/ 4526 h 210"/>
                <a:gd name="T6" fmla="*/ 78 w 246"/>
                <a:gd name="T7" fmla="*/ 4409 h 210"/>
                <a:gd name="T8" fmla="*/ 87 w 246"/>
                <a:gd name="T9" fmla="*/ 4409 h 210"/>
                <a:gd name="T10" fmla="*/ 29 w 246"/>
                <a:gd name="T11" fmla="*/ 4057 h 210"/>
                <a:gd name="T12" fmla="*/ 0 w 246"/>
                <a:gd name="T13" fmla="*/ 3728 h 210"/>
                <a:gd name="T14" fmla="*/ 29 w 246"/>
                <a:gd name="T15" fmla="*/ 3728 h 210"/>
                <a:gd name="T16" fmla="*/ 97 w 246"/>
                <a:gd name="T17" fmla="*/ 3526 h 210"/>
                <a:gd name="T18" fmla="*/ 189 w 246"/>
                <a:gd name="T19" fmla="*/ 3526 h 210"/>
                <a:gd name="T20" fmla="*/ 282 w 246"/>
                <a:gd name="T21" fmla="*/ 3526 h 210"/>
                <a:gd name="T22" fmla="*/ 329 w 246"/>
                <a:gd name="T23" fmla="*/ 3198 h 210"/>
                <a:gd name="T24" fmla="*/ 329 w 246"/>
                <a:gd name="T25" fmla="*/ 2832 h 210"/>
                <a:gd name="T26" fmla="*/ 336 w 246"/>
                <a:gd name="T27" fmla="*/ 2496 h 210"/>
                <a:gd name="T28" fmla="*/ 336 w 246"/>
                <a:gd name="T29" fmla="*/ 2178 h 210"/>
                <a:gd name="T30" fmla="*/ 336 w 246"/>
                <a:gd name="T31" fmla="*/ 1926 h 210"/>
                <a:gd name="T32" fmla="*/ 401 w 246"/>
                <a:gd name="T33" fmla="*/ 1779 h 210"/>
                <a:gd name="T34" fmla="*/ 467 w 246"/>
                <a:gd name="T35" fmla="*/ 1746 h 210"/>
                <a:gd name="T36" fmla="*/ 542 w 246"/>
                <a:gd name="T37" fmla="*/ 1437 h 210"/>
                <a:gd name="T38" fmla="*/ 606 w 246"/>
                <a:gd name="T39" fmla="*/ 1148 h 210"/>
                <a:gd name="T40" fmla="*/ 691 w 246"/>
                <a:gd name="T41" fmla="*/ 860 h 210"/>
                <a:gd name="T42" fmla="*/ 781 w 246"/>
                <a:gd name="T43" fmla="*/ 561 h 210"/>
                <a:gd name="T44" fmla="*/ 888 w 246"/>
                <a:gd name="T45" fmla="*/ 277 h 210"/>
                <a:gd name="T46" fmla="*/ 976 w 246"/>
                <a:gd name="T47" fmla="*/ 0 h 210"/>
                <a:gd name="T48" fmla="*/ 1093 w 246"/>
                <a:gd name="T49" fmla="*/ 95 h 210"/>
                <a:gd name="T50" fmla="*/ 1161 w 246"/>
                <a:gd name="T51" fmla="*/ 343 h 210"/>
                <a:gd name="T52" fmla="*/ 1222 w 246"/>
                <a:gd name="T53" fmla="*/ 181 h 210"/>
                <a:gd name="T54" fmla="*/ 1234 w 246"/>
                <a:gd name="T55" fmla="*/ 526 h 210"/>
                <a:gd name="T56" fmla="*/ 1234 w 246"/>
                <a:gd name="T57" fmla="*/ 860 h 210"/>
                <a:gd name="T58" fmla="*/ 1302 w 246"/>
                <a:gd name="T59" fmla="*/ 1345 h 210"/>
                <a:gd name="T60" fmla="*/ 1291 w 246"/>
                <a:gd name="T61" fmla="*/ 1501 h 210"/>
                <a:gd name="T62" fmla="*/ 1291 w 246"/>
                <a:gd name="T63" fmla="*/ 1847 h 210"/>
                <a:gd name="T64" fmla="*/ 1291 w 246"/>
                <a:gd name="T65" fmla="*/ 2178 h 210"/>
                <a:gd name="T66" fmla="*/ 1291 w 246"/>
                <a:gd name="T67" fmla="*/ 2562 h 210"/>
                <a:gd name="T68" fmla="*/ 1269 w 246"/>
                <a:gd name="T69" fmla="*/ 2903 h 210"/>
                <a:gd name="T70" fmla="*/ 1234 w 246"/>
                <a:gd name="T71" fmla="*/ 3120 h 210"/>
                <a:gd name="T72" fmla="*/ 1197 w 246"/>
                <a:gd name="T73" fmla="*/ 3378 h 210"/>
                <a:gd name="T74" fmla="*/ 1161 w 246"/>
                <a:gd name="T75" fmla="*/ 3656 h 210"/>
                <a:gd name="T76" fmla="*/ 1126 w 246"/>
                <a:gd name="T77" fmla="*/ 3927 h 210"/>
                <a:gd name="T78" fmla="*/ 1126 w 246"/>
                <a:gd name="T79" fmla="*/ 4240 h 210"/>
                <a:gd name="T80" fmla="*/ 1036 w 246"/>
                <a:gd name="T81" fmla="*/ 4526 h 210"/>
                <a:gd name="T82" fmla="*/ 946 w 246"/>
                <a:gd name="T83" fmla="*/ 4477 h 210"/>
                <a:gd name="T84" fmla="*/ 857 w 246"/>
                <a:gd name="T85" fmla="*/ 4409 h 210"/>
                <a:gd name="T86" fmla="*/ 771 w 246"/>
                <a:gd name="T87" fmla="*/ 4656 h 210"/>
                <a:gd name="T88" fmla="*/ 714 w 246"/>
                <a:gd name="T89" fmla="*/ 4526 h 210"/>
                <a:gd name="T90" fmla="*/ 645 w 246"/>
                <a:gd name="T91" fmla="*/ 4409 h 210"/>
                <a:gd name="T92" fmla="*/ 553 w 246"/>
                <a:gd name="T93" fmla="*/ 4526 h 210"/>
                <a:gd name="T94" fmla="*/ 501 w 246"/>
                <a:gd name="T95" fmla="*/ 4312 h 210"/>
                <a:gd name="T96" fmla="*/ 418 w 246"/>
                <a:gd name="T97" fmla="*/ 4240 h 210"/>
                <a:gd name="T98" fmla="*/ 336 w 246"/>
                <a:gd name="T99" fmla="*/ 4361 h 210"/>
                <a:gd name="T100" fmla="*/ 317 w 246"/>
                <a:gd name="T101" fmla="*/ 4701 h 210"/>
                <a:gd name="T102" fmla="*/ 287 w 246"/>
                <a:gd name="T103" fmla="*/ 5004 h 210"/>
                <a:gd name="T104" fmla="*/ 287 w 246"/>
                <a:gd name="T105" fmla="*/ 5178 h 210"/>
                <a:gd name="T106" fmla="*/ 216 w 246"/>
                <a:gd name="T107" fmla="*/ 4862 h 210"/>
                <a:gd name="T108" fmla="*/ 189 w 246"/>
                <a:gd name="T109" fmla="*/ 5004 h 210"/>
                <a:gd name="T110" fmla="*/ 189 w 246"/>
                <a:gd name="T111" fmla="*/ 5054 h 210"/>
                <a:gd name="T112" fmla="*/ 165 w 246"/>
                <a:gd name="T113" fmla="*/ 4843 h 210"/>
                <a:gd name="T114" fmla="*/ 151 w 246"/>
                <a:gd name="T115" fmla="*/ 4701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10"/>
                <a:gd name="T176" fmla="*/ 246 w 246"/>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round/>
              <a:headEnd/>
              <a:tailEnd/>
            </a:ln>
          </p:spPr>
          <p:txBody>
            <a:bodyPr/>
            <a:lstStyle/>
            <a:p>
              <a:endParaRPr lang="en-US"/>
            </a:p>
          </p:txBody>
        </p:sp>
        <p:sp>
          <p:nvSpPr>
            <p:cNvPr id="15519" name="Freeform 159"/>
            <p:cNvSpPr>
              <a:spLocks/>
            </p:cNvSpPr>
            <p:nvPr/>
          </p:nvSpPr>
          <p:spPr bwMode="auto">
            <a:xfrm>
              <a:off x="2212" y="2279"/>
              <a:ext cx="102" cy="96"/>
            </a:xfrm>
            <a:custGeom>
              <a:avLst/>
              <a:gdLst>
                <a:gd name="T0" fmla="*/ 89 w 92"/>
                <a:gd name="T1" fmla="*/ 111 h 78"/>
                <a:gd name="T2" fmla="*/ 68 w 92"/>
                <a:gd name="T3" fmla="*/ 267 h 78"/>
                <a:gd name="T4" fmla="*/ 33 w 92"/>
                <a:gd name="T5" fmla="*/ 556 h 78"/>
                <a:gd name="T6" fmla="*/ 0 w 92"/>
                <a:gd name="T7" fmla="*/ 796 h 78"/>
                <a:gd name="T8" fmla="*/ 45 w 92"/>
                <a:gd name="T9" fmla="*/ 1142 h 78"/>
                <a:gd name="T10" fmla="*/ 68 w 92"/>
                <a:gd name="T11" fmla="*/ 1007 h 78"/>
                <a:gd name="T12" fmla="*/ 45 w 92"/>
                <a:gd name="T13" fmla="*/ 1097 h 78"/>
                <a:gd name="T14" fmla="*/ 68 w 92"/>
                <a:gd name="T15" fmla="*/ 1170 h 78"/>
                <a:gd name="T16" fmla="*/ 68 w 92"/>
                <a:gd name="T17" fmla="*/ 1275 h 78"/>
                <a:gd name="T18" fmla="*/ 149 w 92"/>
                <a:gd name="T19" fmla="*/ 1275 h 78"/>
                <a:gd name="T20" fmla="*/ 149 w 92"/>
                <a:gd name="T21" fmla="*/ 1170 h 78"/>
                <a:gd name="T22" fmla="*/ 249 w 92"/>
                <a:gd name="T23" fmla="*/ 1275 h 78"/>
                <a:gd name="T24" fmla="*/ 255 w 92"/>
                <a:gd name="T25" fmla="*/ 1350 h 78"/>
                <a:gd name="T26" fmla="*/ 154 w 92"/>
                <a:gd name="T27" fmla="*/ 1275 h 78"/>
                <a:gd name="T28" fmla="*/ 99 w 92"/>
                <a:gd name="T29" fmla="*/ 1350 h 78"/>
                <a:gd name="T30" fmla="*/ 45 w 92"/>
                <a:gd name="T31" fmla="*/ 1440 h 78"/>
                <a:gd name="T32" fmla="*/ 55 w 92"/>
                <a:gd name="T33" fmla="*/ 1593 h 78"/>
                <a:gd name="T34" fmla="*/ 99 w 92"/>
                <a:gd name="T35" fmla="*/ 1593 h 78"/>
                <a:gd name="T36" fmla="*/ 149 w 92"/>
                <a:gd name="T37" fmla="*/ 1564 h 78"/>
                <a:gd name="T38" fmla="*/ 149 w 92"/>
                <a:gd name="T39" fmla="*/ 1593 h 78"/>
                <a:gd name="T40" fmla="*/ 68 w 92"/>
                <a:gd name="T41" fmla="*/ 1666 h 78"/>
                <a:gd name="T42" fmla="*/ 45 w 92"/>
                <a:gd name="T43" fmla="*/ 1748 h 78"/>
                <a:gd name="T44" fmla="*/ 149 w 92"/>
                <a:gd name="T45" fmla="*/ 1666 h 78"/>
                <a:gd name="T46" fmla="*/ 211 w 92"/>
                <a:gd name="T47" fmla="*/ 1666 h 78"/>
                <a:gd name="T48" fmla="*/ 265 w 92"/>
                <a:gd name="T49" fmla="*/ 1593 h 78"/>
                <a:gd name="T50" fmla="*/ 339 w 92"/>
                <a:gd name="T51" fmla="*/ 1730 h 78"/>
                <a:gd name="T52" fmla="*/ 434 w 92"/>
                <a:gd name="T53" fmla="*/ 1730 h 78"/>
                <a:gd name="T54" fmla="*/ 421 w 92"/>
                <a:gd name="T55" fmla="*/ 1350 h 78"/>
                <a:gd name="T56" fmla="*/ 396 w 92"/>
                <a:gd name="T57" fmla="*/ 1170 h 78"/>
                <a:gd name="T58" fmla="*/ 378 w 92"/>
                <a:gd name="T59" fmla="*/ 796 h 78"/>
                <a:gd name="T60" fmla="*/ 322 w 92"/>
                <a:gd name="T61" fmla="*/ 478 h 78"/>
                <a:gd name="T62" fmla="*/ 265 w 92"/>
                <a:gd name="T63" fmla="*/ 217 h 78"/>
                <a:gd name="T64" fmla="*/ 204 w 92"/>
                <a:gd name="T65" fmla="*/ 0 h 78"/>
                <a:gd name="T66" fmla="*/ 149 w 92"/>
                <a:gd name="T67" fmla="*/ 73 h 78"/>
                <a:gd name="T68" fmla="*/ 89 w 92"/>
                <a:gd name="T69" fmla="*/ 111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2"/>
                <a:gd name="T106" fmla="*/ 0 h 78"/>
                <a:gd name="T107" fmla="*/ 92 w 9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round/>
              <a:headEnd/>
              <a:tailEnd/>
            </a:ln>
          </p:spPr>
          <p:txBody>
            <a:bodyPr/>
            <a:lstStyle/>
            <a:p>
              <a:endParaRPr lang="en-US"/>
            </a:p>
          </p:txBody>
        </p:sp>
        <p:sp>
          <p:nvSpPr>
            <p:cNvPr id="15520" name="Freeform 160"/>
            <p:cNvSpPr>
              <a:spLocks/>
            </p:cNvSpPr>
            <p:nvPr/>
          </p:nvSpPr>
          <p:spPr bwMode="auto">
            <a:xfrm>
              <a:off x="2643" y="1825"/>
              <a:ext cx="65" cy="156"/>
            </a:xfrm>
            <a:custGeom>
              <a:avLst/>
              <a:gdLst>
                <a:gd name="T0" fmla="*/ 160 w 59"/>
                <a:gd name="T1" fmla="*/ 3259 h 125"/>
                <a:gd name="T2" fmla="*/ 128 w 59"/>
                <a:gd name="T3" fmla="*/ 3464 h 125"/>
                <a:gd name="T4" fmla="*/ 112 w 59"/>
                <a:gd name="T5" fmla="*/ 3031 h 125"/>
                <a:gd name="T6" fmla="*/ 99 w 59"/>
                <a:gd name="T7" fmla="*/ 2580 h 125"/>
                <a:gd name="T8" fmla="*/ 45 w 59"/>
                <a:gd name="T9" fmla="*/ 2153 h 125"/>
                <a:gd name="T10" fmla="*/ 0 w 59"/>
                <a:gd name="T11" fmla="*/ 1709 h 125"/>
                <a:gd name="T12" fmla="*/ 4 w 59"/>
                <a:gd name="T13" fmla="*/ 1327 h 125"/>
                <a:gd name="T14" fmla="*/ 45 w 59"/>
                <a:gd name="T15" fmla="*/ 980 h 125"/>
                <a:gd name="T16" fmla="*/ 45 w 59"/>
                <a:gd name="T17" fmla="*/ 337 h 125"/>
                <a:gd name="T18" fmla="*/ 61 w 59"/>
                <a:gd name="T19" fmla="*/ 120 h 125"/>
                <a:gd name="T20" fmla="*/ 128 w 59"/>
                <a:gd name="T21" fmla="*/ 0 h 125"/>
                <a:gd name="T22" fmla="*/ 150 w 59"/>
                <a:gd name="T23" fmla="*/ 120 h 125"/>
                <a:gd name="T24" fmla="*/ 171 w 59"/>
                <a:gd name="T25" fmla="*/ 233 h 125"/>
                <a:gd name="T26" fmla="*/ 208 w 59"/>
                <a:gd name="T27" fmla="*/ 120 h 125"/>
                <a:gd name="T28" fmla="*/ 178 w 59"/>
                <a:gd name="T29" fmla="*/ 643 h 125"/>
                <a:gd name="T30" fmla="*/ 221 w 59"/>
                <a:gd name="T31" fmla="*/ 980 h 125"/>
                <a:gd name="T32" fmla="*/ 194 w 59"/>
                <a:gd name="T33" fmla="*/ 1327 h 125"/>
                <a:gd name="T34" fmla="*/ 150 w 59"/>
                <a:gd name="T35" fmla="*/ 1589 h 125"/>
                <a:gd name="T36" fmla="*/ 208 w 59"/>
                <a:gd name="T37" fmla="*/ 1808 h 125"/>
                <a:gd name="T38" fmla="*/ 252 w 59"/>
                <a:gd name="T39" fmla="*/ 1983 h 125"/>
                <a:gd name="T40" fmla="*/ 252 w 59"/>
                <a:gd name="T41" fmla="*/ 2429 h 125"/>
                <a:gd name="T42" fmla="*/ 208 w 59"/>
                <a:gd name="T43" fmla="*/ 2592 h 125"/>
                <a:gd name="T44" fmla="*/ 160 w 59"/>
                <a:gd name="T45" fmla="*/ 2877 h 125"/>
                <a:gd name="T46" fmla="*/ 160 w 59"/>
                <a:gd name="T47" fmla="*/ 3259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9"/>
                <a:gd name="T73" fmla="*/ 0 h 125"/>
                <a:gd name="T74" fmla="*/ 59 w 59"/>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chemeClr val="accent2"/>
            </a:solidFill>
            <a:ln w="3175">
              <a:solidFill>
                <a:schemeClr val="accent2"/>
              </a:solidFill>
              <a:round/>
              <a:headEnd/>
              <a:tailEnd/>
            </a:ln>
          </p:spPr>
          <p:txBody>
            <a:bodyPr/>
            <a:lstStyle/>
            <a:p>
              <a:endParaRPr lang="en-US"/>
            </a:p>
          </p:txBody>
        </p:sp>
        <p:sp>
          <p:nvSpPr>
            <p:cNvPr id="15521" name="Freeform 161"/>
            <p:cNvSpPr>
              <a:spLocks/>
            </p:cNvSpPr>
            <p:nvPr/>
          </p:nvSpPr>
          <p:spPr bwMode="auto">
            <a:xfrm>
              <a:off x="2314" y="2461"/>
              <a:ext cx="71" cy="90"/>
            </a:xfrm>
            <a:custGeom>
              <a:avLst/>
              <a:gdLst>
                <a:gd name="T0" fmla="*/ 294 w 64"/>
                <a:gd name="T1" fmla="*/ 1689 h 73"/>
                <a:gd name="T2" fmla="*/ 211 w 64"/>
                <a:gd name="T3" fmla="*/ 1471 h 73"/>
                <a:gd name="T4" fmla="*/ 138 w 64"/>
                <a:gd name="T5" fmla="*/ 1258 h 73"/>
                <a:gd name="T6" fmla="*/ 74 w 64"/>
                <a:gd name="T7" fmla="*/ 909 h 73"/>
                <a:gd name="T8" fmla="*/ 0 w 64"/>
                <a:gd name="T9" fmla="*/ 648 h 73"/>
                <a:gd name="T10" fmla="*/ 27 w 64"/>
                <a:gd name="T11" fmla="*/ 481 h 73"/>
                <a:gd name="T12" fmla="*/ 55 w 64"/>
                <a:gd name="T13" fmla="*/ 272 h 73"/>
                <a:gd name="T14" fmla="*/ 91 w 64"/>
                <a:gd name="T15" fmla="*/ 0 h 73"/>
                <a:gd name="T16" fmla="*/ 138 w 64"/>
                <a:gd name="T17" fmla="*/ 0 h 73"/>
                <a:gd name="T18" fmla="*/ 154 w 64"/>
                <a:gd name="T19" fmla="*/ 427 h 73"/>
                <a:gd name="T20" fmla="*/ 170 w 64"/>
                <a:gd name="T21" fmla="*/ 481 h 73"/>
                <a:gd name="T22" fmla="*/ 204 w 64"/>
                <a:gd name="T23" fmla="*/ 387 h 73"/>
                <a:gd name="T24" fmla="*/ 226 w 64"/>
                <a:gd name="T25" fmla="*/ 387 h 73"/>
                <a:gd name="T26" fmla="*/ 226 w 64"/>
                <a:gd name="T27" fmla="*/ 774 h 73"/>
                <a:gd name="T28" fmla="*/ 226 w 64"/>
                <a:gd name="T29" fmla="*/ 799 h 73"/>
                <a:gd name="T30" fmla="*/ 276 w 64"/>
                <a:gd name="T31" fmla="*/ 1039 h 73"/>
                <a:gd name="T32" fmla="*/ 307 w 64"/>
                <a:gd name="T33" fmla="*/ 1193 h 73"/>
                <a:gd name="T34" fmla="*/ 294 w 64"/>
                <a:gd name="T35" fmla="*/ 1689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3"/>
                <a:gd name="T56" fmla="*/ 64 w 6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round/>
              <a:headEnd/>
              <a:tailEnd/>
            </a:ln>
          </p:spPr>
          <p:txBody>
            <a:bodyPr/>
            <a:lstStyle/>
            <a:p>
              <a:endParaRPr lang="en-US"/>
            </a:p>
          </p:txBody>
        </p:sp>
        <p:sp>
          <p:nvSpPr>
            <p:cNvPr id="15522" name="Freeform 162"/>
            <p:cNvSpPr>
              <a:spLocks/>
            </p:cNvSpPr>
            <p:nvPr/>
          </p:nvSpPr>
          <p:spPr bwMode="auto">
            <a:xfrm>
              <a:off x="1060" y="2437"/>
              <a:ext cx="53" cy="52"/>
            </a:xfrm>
            <a:custGeom>
              <a:avLst/>
              <a:gdLst>
                <a:gd name="T0" fmla="*/ 0 w 49"/>
                <a:gd name="T1" fmla="*/ 651 h 42"/>
                <a:gd name="T2" fmla="*/ 0 w 49"/>
                <a:gd name="T3" fmla="*/ 343 h 42"/>
                <a:gd name="T4" fmla="*/ 0 w 49"/>
                <a:gd name="T5" fmla="*/ 2 h 42"/>
                <a:gd name="T6" fmla="*/ 25 w 49"/>
                <a:gd name="T7" fmla="*/ 0 h 42"/>
                <a:gd name="T8" fmla="*/ 37 w 49"/>
                <a:gd name="T9" fmla="*/ 181 h 42"/>
                <a:gd name="T10" fmla="*/ 51 w 49"/>
                <a:gd name="T11" fmla="*/ 224 h 42"/>
                <a:gd name="T12" fmla="*/ 75 w 49"/>
                <a:gd name="T13" fmla="*/ 343 h 42"/>
                <a:gd name="T14" fmla="*/ 145 w 49"/>
                <a:gd name="T15" fmla="*/ 181 h 42"/>
                <a:gd name="T16" fmla="*/ 153 w 49"/>
                <a:gd name="T17" fmla="*/ 181 h 42"/>
                <a:gd name="T18" fmla="*/ 157 w 49"/>
                <a:gd name="T19" fmla="*/ 343 h 42"/>
                <a:gd name="T20" fmla="*/ 123 w 49"/>
                <a:gd name="T21" fmla="*/ 600 h 42"/>
                <a:gd name="T22" fmla="*/ 145 w 49"/>
                <a:gd name="T23" fmla="*/ 860 h 42"/>
                <a:gd name="T24" fmla="*/ 106 w 49"/>
                <a:gd name="T25" fmla="*/ 1028 h 42"/>
                <a:gd name="T26" fmla="*/ 90 w 49"/>
                <a:gd name="T27" fmla="*/ 749 h 42"/>
                <a:gd name="T28" fmla="*/ 83 w 49"/>
                <a:gd name="T29" fmla="*/ 860 h 42"/>
                <a:gd name="T30" fmla="*/ 64 w 49"/>
                <a:gd name="T31" fmla="*/ 651 h 42"/>
                <a:gd name="T32" fmla="*/ 4 w 49"/>
                <a:gd name="T33" fmla="*/ 600 h 42"/>
                <a:gd name="T34" fmla="*/ 0 w 49"/>
                <a:gd name="T35" fmla="*/ 65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2"/>
                <a:gd name="T56" fmla="*/ 49 w 49"/>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round/>
              <a:headEnd/>
              <a:tailEnd/>
            </a:ln>
          </p:spPr>
          <p:txBody>
            <a:bodyPr/>
            <a:lstStyle/>
            <a:p>
              <a:endParaRPr lang="en-US"/>
            </a:p>
          </p:txBody>
        </p:sp>
        <p:sp>
          <p:nvSpPr>
            <p:cNvPr id="15523" name="Freeform 163"/>
            <p:cNvSpPr>
              <a:spLocks/>
            </p:cNvSpPr>
            <p:nvPr/>
          </p:nvSpPr>
          <p:spPr bwMode="auto">
            <a:xfrm>
              <a:off x="1117" y="2439"/>
              <a:ext cx="39" cy="50"/>
            </a:xfrm>
            <a:custGeom>
              <a:avLst/>
              <a:gdLst>
                <a:gd name="T0" fmla="*/ 96 w 35"/>
                <a:gd name="T1" fmla="*/ 625 h 40"/>
                <a:gd name="T2" fmla="*/ 133 w 35"/>
                <a:gd name="T3" fmla="*/ 625 h 40"/>
                <a:gd name="T4" fmla="*/ 119 w 35"/>
                <a:gd name="T5" fmla="*/ 530 h 40"/>
                <a:gd name="T6" fmla="*/ 96 w 35"/>
                <a:gd name="T7" fmla="*/ 460 h 40"/>
                <a:gd name="T8" fmla="*/ 82 w 35"/>
                <a:gd name="T9" fmla="*/ 341 h 40"/>
                <a:gd name="T10" fmla="*/ 4 w 35"/>
                <a:gd name="T11" fmla="*/ 188 h 40"/>
                <a:gd name="T12" fmla="*/ 0 w 35"/>
                <a:gd name="T13" fmla="*/ 124 h 40"/>
                <a:gd name="T14" fmla="*/ 0 w 35"/>
                <a:gd name="T15" fmla="*/ 0 h 40"/>
                <a:gd name="T16" fmla="*/ 74 w 35"/>
                <a:gd name="T17" fmla="*/ 0 h 40"/>
                <a:gd name="T18" fmla="*/ 119 w 35"/>
                <a:gd name="T19" fmla="*/ 188 h 40"/>
                <a:gd name="T20" fmla="*/ 174 w 35"/>
                <a:gd name="T21" fmla="*/ 341 h 40"/>
                <a:gd name="T22" fmla="*/ 174 w 35"/>
                <a:gd name="T23" fmla="*/ 818 h 40"/>
                <a:gd name="T24" fmla="*/ 150 w 35"/>
                <a:gd name="T25" fmla="*/ 930 h 40"/>
                <a:gd name="T26" fmla="*/ 133 w 35"/>
                <a:gd name="T27" fmla="*/ 1124 h 40"/>
                <a:gd name="T28" fmla="*/ 119 w 35"/>
                <a:gd name="T29" fmla="*/ 930 h 40"/>
                <a:gd name="T30" fmla="*/ 96 w 35"/>
                <a:gd name="T31" fmla="*/ 625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40"/>
                <a:gd name="T50" fmla="*/ 35 w 35"/>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round/>
              <a:headEnd/>
              <a:tailEnd/>
            </a:ln>
          </p:spPr>
          <p:txBody>
            <a:bodyPr/>
            <a:lstStyle/>
            <a:p>
              <a:endParaRPr lang="en-US"/>
            </a:p>
          </p:txBody>
        </p:sp>
        <p:sp>
          <p:nvSpPr>
            <p:cNvPr id="15524" name="Freeform 164"/>
            <p:cNvSpPr>
              <a:spLocks/>
            </p:cNvSpPr>
            <p:nvPr/>
          </p:nvSpPr>
          <p:spPr bwMode="auto">
            <a:xfrm>
              <a:off x="1553" y="2522"/>
              <a:ext cx="53" cy="78"/>
            </a:xfrm>
            <a:custGeom>
              <a:avLst/>
              <a:gdLst>
                <a:gd name="T0" fmla="*/ 229 w 47"/>
                <a:gd name="T1" fmla="*/ 346 h 64"/>
                <a:gd name="T2" fmla="*/ 142 w 47"/>
                <a:gd name="T3" fmla="*/ 63 h 64"/>
                <a:gd name="T4" fmla="*/ 77 w 47"/>
                <a:gd name="T5" fmla="*/ 0 h 64"/>
                <a:gd name="T6" fmla="*/ 42 w 47"/>
                <a:gd name="T7" fmla="*/ 94 h 64"/>
                <a:gd name="T8" fmla="*/ 33 w 47"/>
                <a:gd name="T9" fmla="*/ 433 h 64"/>
                <a:gd name="T10" fmla="*/ 60 w 47"/>
                <a:gd name="T11" fmla="*/ 828 h 64"/>
                <a:gd name="T12" fmla="*/ 0 w 47"/>
                <a:gd name="T13" fmla="*/ 1218 h 64"/>
                <a:gd name="T14" fmla="*/ 77 w 47"/>
                <a:gd name="T15" fmla="*/ 1218 h 64"/>
                <a:gd name="T16" fmla="*/ 159 w 47"/>
                <a:gd name="T17" fmla="*/ 1243 h 64"/>
                <a:gd name="T18" fmla="*/ 226 w 47"/>
                <a:gd name="T19" fmla="*/ 930 h 64"/>
                <a:gd name="T20" fmla="*/ 290 w 47"/>
                <a:gd name="T21" fmla="*/ 557 h 64"/>
                <a:gd name="T22" fmla="*/ 258 w 47"/>
                <a:gd name="T23" fmla="*/ 361 h 64"/>
                <a:gd name="T24" fmla="*/ 258 w 47"/>
                <a:gd name="T25" fmla="*/ 461 h 64"/>
                <a:gd name="T26" fmla="*/ 229 w 47"/>
                <a:gd name="T27" fmla="*/ 346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64"/>
                <a:gd name="T44" fmla="*/ 47 w 47"/>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round/>
              <a:headEnd/>
              <a:tailEnd/>
            </a:ln>
          </p:spPr>
          <p:txBody>
            <a:bodyPr/>
            <a:lstStyle/>
            <a:p>
              <a:endParaRPr lang="en-US"/>
            </a:p>
          </p:txBody>
        </p:sp>
        <p:sp>
          <p:nvSpPr>
            <p:cNvPr id="15525" name="Freeform 165"/>
            <p:cNvSpPr>
              <a:spLocks/>
            </p:cNvSpPr>
            <p:nvPr/>
          </p:nvSpPr>
          <p:spPr bwMode="auto">
            <a:xfrm>
              <a:off x="1125" y="2375"/>
              <a:ext cx="212" cy="367"/>
            </a:xfrm>
            <a:custGeom>
              <a:avLst/>
              <a:gdLst>
                <a:gd name="T0" fmla="*/ 425 w 189"/>
                <a:gd name="T1" fmla="*/ 745 h 296"/>
                <a:gd name="T2" fmla="*/ 379 w 189"/>
                <a:gd name="T3" fmla="*/ 658 h 296"/>
                <a:gd name="T4" fmla="*/ 301 w 189"/>
                <a:gd name="T5" fmla="*/ 1297 h 296"/>
                <a:gd name="T6" fmla="*/ 199 w 189"/>
                <a:gd name="T7" fmla="*/ 1968 h 296"/>
                <a:gd name="T8" fmla="*/ 158 w 189"/>
                <a:gd name="T9" fmla="*/ 1608 h 296"/>
                <a:gd name="T10" fmla="*/ 131 w 189"/>
                <a:gd name="T11" fmla="*/ 2124 h 296"/>
                <a:gd name="T12" fmla="*/ 131 w 189"/>
                <a:gd name="T13" fmla="*/ 2532 h 296"/>
                <a:gd name="T14" fmla="*/ 131 w 189"/>
                <a:gd name="T15" fmla="*/ 3116 h 296"/>
                <a:gd name="T16" fmla="*/ 147 w 189"/>
                <a:gd name="T17" fmla="*/ 3751 h 296"/>
                <a:gd name="T18" fmla="*/ 89 w 189"/>
                <a:gd name="T19" fmla="*/ 4296 h 296"/>
                <a:gd name="T20" fmla="*/ 30 w 189"/>
                <a:gd name="T21" fmla="*/ 4651 h 296"/>
                <a:gd name="T22" fmla="*/ 0 w 189"/>
                <a:gd name="T23" fmla="*/ 4896 h 296"/>
                <a:gd name="T24" fmla="*/ 131 w 189"/>
                <a:gd name="T25" fmla="*/ 5338 h 296"/>
                <a:gd name="T26" fmla="*/ 323 w 189"/>
                <a:gd name="T27" fmla="*/ 5578 h 296"/>
                <a:gd name="T28" fmla="*/ 369 w 189"/>
                <a:gd name="T29" fmla="*/ 5775 h 296"/>
                <a:gd name="T30" fmla="*/ 490 w 189"/>
                <a:gd name="T31" fmla="*/ 6363 h 296"/>
                <a:gd name="T32" fmla="*/ 623 w 189"/>
                <a:gd name="T33" fmla="*/ 6612 h 296"/>
                <a:gd name="T34" fmla="*/ 778 w 189"/>
                <a:gd name="T35" fmla="*/ 6704 h 296"/>
                <a:gd name="T36" fmla="*/ 790 w 189"/>
                <a:gd name="T37" fmla="*/ 7440 h 296"/>
                <a:gd name="T38" fmla="*/ 836 w 189"/>
                <a:gd name="T39" fmla="*/ 6181 h 296"/>
                <a:gd name="T40" fmla="*/ 778 w 189"/>
                <a:gd name="T41" fmla="*/ 5326 h 296"/>
                <a:gd name="T42" fmla="*/ 863 w 189"/>
                <a:gd name="T43" fmla="*/ 5179 h 296"/>
                <a:gd name="T44" fmla="*/ 790 w 189"/>
                <a:gd name="T45" fmla="*/ 4751 h 296"/>
                <a:gd name="T46" fmla="*/ 951 w 189"/>
                <a:gd name="T47" fmla="*/ 4751 h 296"/>
                <a:gd name="T48" fmla="*/ 968 w 189"/>
                <a:gd name="T49" fmla="*/ 4751 h 296"/>
                <a:gd name="T50" fmla="*/ 1052 w 189"/>
                <a:gd name="T51" fmla="*/ 5000 h 296"/>
                <a:gd name="T52" fmla="*/ 1052 w 189"/>
                <a:gd name="T53" fmla="*/ 4580 h 296"/>
                <a:gd name="T54" fmla="*/ 1016 w 189"/>
                <a:gd name="T55" fmla="*/ 4090 h 296"/>
                <a:gd name="T56" fmla="*/ 989 w 189"/>
                <a:gd name="T57" fmla="*/ 3116 h 296"/>
                <a:gd name="T58" fmla="*/ 951 w 189"/>
                <a:gd name="T59" fmla="*/ 2798 h 296"/>
                <a:gd name="T60" fmla="*/ 790 w 189"/>
                <a:gd name="T61" fmla="*/ 2440 h 296"/>
                <a:gd name="T62" fmla="*/ 651 w 189"/>
                <a:gd name="T63" fmla="*/ 2392 h 296"/>
                <a:gd name="T64" fmla="*/ 592 w 189"/>
                <a:gd name="T65" fmla="*/ 1909 h 296"/>
                <a:gd name="T66" fmla="*/ 517 w 189"/>
                <a:gd name="T67" fmla="*/ 1439 h 296"/>
                <a:gd name="T68" fmla="*/ 592 w 189"/>
                <a:gd name="T69" fmla="*/ 658 h 296"/>
                <a:gd name="T70" fmla="*/ 720 w 189"/>
                <a:gd name="T71" fmla="*/ 257 h 296"/>
                <a:gd name="T72" fmla="*/ 658 w 189"/>
                <a:gd name="T73" fmla="*/ 77 h 296"/>
                <a:gd name="T74" fmla="*/ 499 w 189"/>
                <a:gd name="T75" fmla="*/ 491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
                <a:gd name="T115" fmla="*/ 0 h 296"/>
                <a:gd name="T116" fmla="*/ 189 w 189"/>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round/>
              <a:headEnd/>
              <a:tailEnd/>
            </a:ln>
          </p:spPr>
          <p:txBody>
            <a:bodyPr/>
            <a:lstStyle/>
            <a:p>
              <a:endParaRPr lang="en-US"/>
            </a:p>
          </p:txBody>
        </p:sp>
        <p:sp>
          <p:nvSpPr>
            <p:cNvPr id="15526" name="Freeform 166"/>
            <p:cNvSpPr>
              <a:spLocks/>
            </p:cNvSpPr>
            <p:nvPr/>
          </p:nvSpPr>
          <p:spPr bwMode="auto">
            <a:xfrm>
              <a:off x="1436" y="2461"/>
              <a:ext cx="86" cy="157"/>
            </a:xfrm>
            <a:custGeom>
              <a:avLst/>
              <a:gdLst>
                <a:gd name="T0" fmla="*/ 389 w 76"/>
                <a:gd name="T1" fmla="*/ 2221 h 127"/>
                <a:gd name="T2" fmla="*/ 333 w 76"/>
                <a:gd name="T3" fmla="*/ 2005 h 127"/>
                <a:gd name="T4" fmla="*/ 333 w 76"/>
                <a:gd name="T5" fmla="*/ 1600 h 127"/>
                <a:gd name="T6" fmla="*/ 389 w 76"/>
                <a:gd name="T7" fmla="*/ 1544 h 127"/>
                <a:gd name="T8" fmla="*/ 410 w 76"/>
                <a:gd name="T9" fmla="*/ 1312 h 127"/>
                <a:gd name="T10" fmla="*/ 410 w 76"/>
                <a:gd name="T11" fmla="*/ 962 h 127"/>
                <a:gd name="T12" fmla="*/ 291 w 76"/>
                <a:gd name="T13" fmla="*/ 685 h 127"/>
                <a:gd name="T14" fmla="*/ 272 w 76"/>
                <a:gd name="T15" fmla="*/ 847 h 127"/>
                <a:gd name="T16" fmla="*/ 291 w 76"/>
                <a:gd name="T17" fmla="*/ 448 h 127"/>
                <a:gd name="T18" fmla="*/ 227 w 76"/>
                <a:gd name="T19" fmla="*/ 218 h 127"/>
                <a:gd name="T20" fmla="*/ 164 w 76"/>
                <a:gd name="T21" fmla="*/ 2 h 127"/>
                <a:gd name="T22" fmla="*/ 179 w 76"/>
                <a:gd name="T23" fmla="*/ 115 h 127"/>
                <a:gd name="T24" fmla="*/ 139 w 76"/>
                <a:gd name="T25" fmla="*/ 0 h 127"/>
                <a:gd name="T26" fmla="*/ 164 w 76"/>
                <a:gd name="T27" fmla="*/ 115 h 127"/>
                <a:gd name="T28" fmla="*/ 54 w 76"/>
                <a:gd name="T29" fmla="*/ 393 h 127"/>
                <a:gd name="T30" fmla="*/ 110 w 76"/>
                <a:gd name="T31" fmla="*/ 554 h 127"/>
                <a:gd name="T32" fmla="*/ 33 w 76"/>
                <a:gd name="T33" fmla="*/ 743 h 127"/>
                <a:gd name="T34" fmla="*/ 0 w 76"/>
                <a:gd name="T35" fmla="*/ 1087 h 127"/>
                <a:gd name="T36" fmla="*/ 54 w 76"/>
                <a:gd name="T37" fmla="*/ 1406 h 127"/>
                <a:gd name="T38" fmla="*/ 110 w 76"/>
                <a:gd name="T39" fmla="*/ 1406 h 127"/>
                <a:gd name="T40" fmla="*/ 124 w 76"/>
                <a:gd name="T41" fmla="*/ 1648 h 127"/>
                <a:gd name="T42" fmla="*/ 164 w 76"/>
                <a:gd name="T43" fmla="*/ 1872 h 127"/>
                <a:gd name="T44" fmla="*/ 139 w 76"/>
                <a:gd name="T45" fmla="*/ 2262 h 127"/>
                <a:gd name="T46" fmla="*/ 157 w 76"/>
                <a:gd name="T47" fmla="*/ 2730 h 127"/>
                <a:gd name="T48" fmla="*/ 210 w 76"/>
                <a:gd name="T49" fmla="*/ 3065 h 127"/>
                <a:gd name="T50" fmla="*/ 272 w 76"/>
                <a:gd name="T51" fmla="*/ 3065 h 127"/>
                <a:gd name="T52" fmla="*/ 377 w 76"/>
                <a:gd name="T53" fmla="*/ 2846 h 127"/>
                <a:gd name="T54" fmla="*/ 483 w 76"/>
                <a:gd name="T55" fmla="*/ 2796 h 127"/>
                <a:gd name="T56" fmla="*/ 440 w 76"/>
                <a:gd name="T57" fmla="*/ 2518 h 127"/>
                <a:gd name="T58" fmla="*/ 389 w 76"/>
                <a:gd name="T59" fmla="*/ 2221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27"/>
                <a:gd name="T92" fmla="*/ 76 w 76"/>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round/>
              <a:headEnd/>
              <a:tailEnd/>
            </a:ln>
          </p:spPr>
          <p:txBody>
            <a:bodyPr/>
            <a:lstStyle/>
            <a:p>
              <a:endParaRPr lang="en-US"/>
            </a:p>
          </p:txBody>
        </p:sp>
        <p:sp>
          <p:nvSpPr>
            <p:cNvPr id="15527" name="Freeform 167"/>
            <p:cNvSpPr>
              <a:spLocks/>
            </p:cNvSpPr>
            <p:nvPr/>
          </p:nvSpPr>
          <p:spPr bwMode="auto">
            <a:xfrm>
              <a:off x="1495" y="2519"/>
              <a:ext cx="69" cy="88"/>
            </a:xfrm>
            <a:custGeom>
              <a:avLst/>
              <a:gdLst>
                <a:gd name="T0" fmla="*/ 41 w 62"/>
                <a:gd name="T1" fmla="*/ 1140 h 71"/>
                <a:gd name="T2" fmla="*/ 0 w 62"/>
                <a:gd name="T3" fmla="*/ 920 h 71"/>
                <a:gd name="T4" fmla="*/ 0 w 62"/>
                <a:gd name="T5" fmla="*/ 490 h 71"/>
                <a:gd name="T6" fmla="*/ 41 w 62"/>
                <a:gd name="T7" fmla="*/ 428 h 71"/>
                <a:gd name="T8" fmla="*/ 57 w 62"/>
                <a:gd name="T9" fmla="*/ 181 h 71"/>
                <a:gd name="T10" fmla="*/ 70 w 62"/>
                <a:gd name="T11" fmla="*/ 0 h 71"/>
                <a:gd name="T12" fmla="*/ 166 w 62"/>
                <a:gd name="T13" fmla="*/ 0 h 71"/>
                <a:gd name="T14" fmla="*/ 231 w 62"/>
                <a:gd name="T15" fmla="*/ 0 h 71"/>
                <a:gd name="T16" fmla="*/ 314 w 62"/>
                <a:gd name="T17" fmla="*/ 0 h 71"/>
                <a:gd name="T18" fmla="*/ 292 w 62"/>
                <a:gd name="T19" fmla="*/ 181 h 71"/>
                <a:gd name="T20" fmla="*/ 284 w 62"/>
                <a:gd name="T21" fmla="*/ 607 h 71"/>
                <a:gd name="T22" fmla="*/ 314 w 62"/>
                <a:gd name="T23" fmla="*/ 1140 h 71"/>
                <a:gd name="T24" fmla="*/ 257 w 62"/>
                <a:gd name="T25" fmla="*/ 1590 h 71"/>
                <a:gd name="T26" fmla="*/ 211 w 62"/>
                <a:gd name="T27" fmla="*/ 1469 h 71"/>
                <a:gd name="T28" fmla="*/ 138 w 62"/>
                <a:gd name="T29" fmla="*/ 1590 h 71"/>
                <a:gd name="T30" fmla="*/ 154 w 62"/>
                <a:gd name="T31" fmla="*/ 1775 h 71"/>
                <a:gd name="T32" fmla="*/ 120 w 62"/>
                <a:gd name="T33" fmla="*/ 1751 h 71"/>
                <a:gd name="T34" fmla="*/ 86 w 62"/>
                <a:gd name="T35" fmla="*/ 1432 h 71"/>
                <a:gd name="T36" fmla="*/ 41 w 62"/>
                <a:gd name="T37" fmla="*/ 1140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71"/>
                <a:gd name="T59" fmla="*/ 62 w 62"/>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round/>
              <a:headEnd/>
              <a:tailEnd/>
            </a:ln>
          </p:spPr>
          <p:txBody>
            <a:bodyPr/>
            <a:lstStyle/>
            <a:p>
              <a:endParaRPr lang="en-US"/>
            </a:p>
          </p:txBody>
        </p:sp>
        <p:sp>
          <p:nvSpPr>
            <p:cNvPr id="15528" name="Freeform 168"/>
            <p:cNvSpPr>
              <a:spLocks/>
            </p:cNvSpPr>
            <p:nvPr/>
          </p:nvSpPr>
          <p:spPr bwMode="auto">
            <a:xfrm>
              <a:off x="1432" y="2411"/>
              <a:ext cx="16" cy="13"/>
            </a:xfrm>
            <a:custGeom>
              <a:avLst/>
              <a:gdLst>
                <a:gd name="T0" fmla="*/ 3 w 14"/>
                <a:gd name="T1" fmla="*/ 0 h 11"/>
                <a:gd name="T2" fmla="*/ 104 w 14"/>
                <a:gd name="T3" fmla="*/ 0 h 11"/>
                <a:gd name="T4" fmla="*/ 73 w 14"/>
                <a:gd name="T5" fmla="*/ 130 h 11"/>
                <a:gd name="T6" fmla="*/ 0 w 14"/>
                <a:gd name="T7" fmla="*/ 130 h 11"/>
                <a:gd name="T8" fmla="*/ 49 w 14"/>
                <a:gd name="T9" fmla="*/ 48 h 11"/>
                <a:gd name="T10" fmla="*/ 3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15529" name="Freeform 169"/>
            <p:cNvSpPr>
              <a:spLocks/>
            </p:cNvSpPr>
            <p:nvPr/>
          </p:nvSpPr>
          <p:spPr bwMode="auto">
            <a:xfrm>
              <a:off x="1228" y="2379"/>
              <a:ext cx="238" cy="252"/>
            </a:xfrm>
            <a:custGeom>
              <a:avLst/>
              <a:gdLst>
                <a:gd name="T0" fmla="*/ 929 w 213"/>
                <a:gd name="T1" fmla="*/ 1079 h 203"/>
                <a:gd name="T2" fmla="*/ 875 w 213"/>
                <a:gd name="T3" fmla="*/ 951 h 203"/>
                <a:gd name="T4" fmla="*/ 875 w 213"/>
                <a:gd name="T5" fmla="*/ 843 h 203"/>
                <a:gd name="T6" fmla="*/ 860 w 213"/>
                <a:gd name="T7" fmla="*/ 718 h 203"/>
                <a:gd name="T8" fmla="*/ 800 w 213"/>
                <a:gd name="T9" fmla="*/ 766 h 203"/>
                <a:gd name="T10" fmla="*/ 603 w 213"/>
                <a:gd name="T11" fmla="*/ 766 h 203"/>
                <a:gd name="T12" fmla="*/ 444 w 213"/>
                <a:gd name="T13" fmla="*/ 766 h 203"/>
                <a:gd name="T14" fmla="*/ 329 w 213"/>
                <a:gd name="T15" fmla="*/ 283 h 203"/>
                <a:gd name="T16" fmla="*/ 264 w 213"/>
                <a:gd name="T17" fmla="*/ 184 h 203"/>
                <a:gd name="T18" fmla="*/ 284 w 213"/>
                <a:gd name="T19" fmla="*/ 283 h 203"/>
                <a:gd name="T20" fmla="*/ 164 w 213"/>
                <a:gd name="T21" fmla="*/ 672 h 203"/>
                <a:gd name="T22" fmla="*/ 147 w 213"/>
                <a:gd name="T23" fmla="*/ 1444 h 203"/>
                <a:gd name="T24" fmla="*/ 147 w 213"/>
                <a:gd name="T25" fmla="*/ 718 h 203"/>
                <a:gd name="T26" fmla="*/ 189 w 213"/>
                <a:gd name="T27" fmla="*/ 184 h 203"/>
                <a:gd name="T28" fmla="*/ 76 w 213"/>
                <a:gd name="T29" fmla="*/ 608 h 203"/>
                <a:gd name="T30" fmla="*/ 0 w 213"/>
                <a:gd name="T31" fmla="*/ 1379 h 203"/>
                <a:gd name="T32" fmla="*/ 76 w 213"/>
                <a:gd name="T33" fmla="*/ 1878 h 203"/>
                <a:gd name="T34" fmla="*/ 130 w 213"/>
                <a:gd name="T35" fmla="*/ 2354 h 203"/>
                <a:gd name="T36" fmla="*/ 264 w 213"/>
                <a:gd name="T37" fmla="*/ 2408 h 203"/>
                <a:gd name="T38" fmla="*/ 412 w 213"/>
                <a:gd name="T39" fmla="*/ 2763 h 203"/>
                <a:gd name="T40" fmla="*/ 444 w 213"/>
                <a:gd name="T41" fmla="*/ 3082 h 203"/>
                <a:gd name="T42" fmla="*/ 479 w 213"/>
                <a:gd name="T43" fmla="*/ 4109 h 203"/>
                <a:gd name="T44" fmla="*/ 496 w 213"/>
                <a:gd name="T45" fmla="*/ 4604 h 203"/>
                <a:gd name="T46" fmla="*/ 575 w 213"/>
                <a:gd name="T47" fmla="*/ 5215 h 203"/>
                <a:gd name="T48" fmla="*/ 641 w 213"/>
                <a:gd name="T49" fmla="*/ 5215 h 203"/>
                <a:gd name="T50" fmla="*/ 783 w 213"/>
                <a:gd name="T51" fmla="*/ 4604 h 203"/>
                <a:gd name="T52" fmla="*/ 760 w 213"/>
                <a:gd name="T53" fmla="*/ 4349 h 203"/>
                <a:gd name="T54" fmla="*/ 701 w 213"/>
                <a:gd name="T55" fmla="*/ 3602 h 203"/>
                <a:gd name="T56" fmla="*/ 860 w 213"/>
                <a:gd name="T57" fmla="*/ 3928 h 203"/>
                <a:gd name="T58" fmla="*/ 949 w 213"/>
                <a:gd name="T59" fmla="*/ 3602 h 203"/>
                <a:gd name="T60" fmla="*/ 1038 w 213"/>
                <a:gd name="T61" fmla="*/ 3179 h 203"/>
                <a:gd name="T62" fmla="*/ 990 w 213"/>
                <a:gd name="T63" fmla="*/ 2835 h 203"/>
                <a:gd name="T64" fmla="*/ 1078 w 213"/>
                <a:gd name="T65" fmla="*/ 2273 h 203"/>
                <a:gd name="T66" fmla="*/ 1127 w 213"/>
                <a:gd name="T67" fmla="*/ 1820 h 203"/>
                <a:gd name="T68" fmla="*/ 1022 w 213"/>
                <a:gd name="T69" fmla="*/ 1704 h 203"/>
                <a:gd name="T70" fmla="*/ 990 w 213"/>
                <a:gd name="T71" fmla="*/ 1611 h 203"/>
                <a:gd name="T72" fmla="*/ 1038 w 213"/>
                <a:gd name="T73" fmla="*/ 1339 h 203"/>
                <a:gd name="T74" fmla="*/ 949 w 213"/>
                <a:gd name="T75" fmla="*/ 1079 h 203"/>
                <a:gd name="T76" fmla="*/ 932 w 213"/>
                <a:gd name="T77" fmla="*/ 1163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203"/>
                <a:gd name="T119" fmla="*/ 213 w 213"/>
                <a:gd name="T120" fmla="*/ 203 h 2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round/>
              <a:headEnd/>
              <a:tailEnd/>
            </a:ln>
          </p:spPr>
          <p:txBody>
            <a:bodyPr/>
            <a:lstStyle/>
            <a:p>
              <a:endParaRPr lang="en-US"/>
            </a:p>
          </p:txBody>
        </p:sp>
        <p:sp>
          <p:nvSpPr>
            <p:cNvPr id="15530" name="Freeform 170"/>
            <p:cNvSpPr>
              <a:spLocks/>
            </p:cNvSpPr>
            <p:nvPr/>
          </p:nvSpPr>
          <p:spPr bwMode="auto">
            <a:xfrm>
              <a:off x="1388" y="2403"/>
              <a:ext cx="8" cy="2"/>
            </a:xfrm>
            <a:custGeom>
              <a:avLst/>
              <a:gdLst>
                <a:gd name="T0" fmla="*/ 49 w 7"/>
                <a:gd name="T1" fmla="*/ 2 h 2"/>
                <a:gd name="T2" fmla="*/ 0 w 7"/>
                <a:gd name="T3" fmla="*/ 0 h 2"/>
                <a:gd name="T4" fmla="*/ 49 w 7"/>
                <a:gd name="T5" fmla="*/ 2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15531" name="Freeform 171"/>
            <p:cNvSpPr>
              <a:spLocks/>
            </p:cNvSpPr>
            <p:nvPr/>
          </p:nvSpPr>
          <p:spPr bwMode="auto">
            <a:xfrm>
              <a:off x="1052" y="2135"/>
              <a:ext cx="178" cy="70"/>
            </a:xfrm>
            <a:custGeom>
              <a:avLst/>
              <a:gdLst>
                <a:gd name="T0" fmla="*/ 562 w 160"/>
                <a:gd name="T1" fmla="*/ 515 h 57"/>
                <a:gd name="T2" fmla="*/ 562 w 160"/>
                <a:gd name="T3" fmla="*/ 560 h 57"/>
                <a:gd name="T4" fmla="*/ 487 w 160"/>
                <a:gd name="T5" fmla="*/ 408 h 57"/>
                <a:gd name="T6" fmla="*/ 404 w 160"/>
                <a:gd name="T7" fmla="*/ 210 h 57"/>
                <a:gd name="T8" fmla="*/ 353 w 160"/>
                <a:gd name="T9" fmla="*/ 108 h 57"/>
                <a:gd name="T10" fmla="*/ 288 w 160"/>
                <a:gd name="T11" fmla="*/ 72 h 57"/>
                <a:gd name="T12" fmla="*/ 267 w 160"/>
                <a:gd name="T13" fmla="*/ 0 h 57"/>
                <a:gd name="T14" fmla="*/ 169 w 160"/>
                <a:gd name="T15" fmla="*/ 108 h 57"/>
                <a:gd name="T16" fmla="*/ 78 w 160"/>
                <a:gd name="T17" fmla="*/ 163 h 57"/>
                <a:gd name="T18" fmla="*/ 41 w 160"/>
                <a:gd name="T19" fmla="*/ 408 h 57"/>
                <a:gd name="T20" fmla="*/ 0 w 160"/>
                <a:gd name="T21" fmla="*/ 560 h 57"/>
                <a:gd name="T22" fmla="*/ 33 w 160"/>
                <a:gd name="T23" fmla="*/ 478 h 57"/>
                <a:gd name="T24" fmla="*/ 96 w 160"/>
                <a:gd name="T25" fmla="*/ 371 h 57"/>
                <a:gd name="T26" fmla="*/ 149 w 160"/>
                <a:gd name="T27" fmla="*/ 258 h 57"/>
                <a:gd name="T28" fmla="*/ 257 w 160"/>
                <a:gd name="T29" fmla="*/ 210 h 57"/>
                <a:gd name="T30" fmla="*/ 208 w 160"/>
                <a:gd name="T31" fmla="*/ 317 h 57"/>
                <a:gd name="T32" fmla="*/ 278 w 160"/>
                <a:gd name="T33" fmla="*/ 408 h 57"/>
                <a:gd name="T34" fmla="*/ 320 w 160"/>
                <a:gd name="T35" fmla="*/ 478 h 57"/>
                <a:gd name="T36" fmla="*/ 353 w 160"/>
                <a:gd name="T37" fmla="*/ 515 h 57"/>
                <a:gd name="T38" fmla="*/ 454 w 160"/>
                <a:gd name="T39" fmla="*/ 632 h 57"/>
                <a:gd name="T40" fmla="*/ 482 w 160"/>
                <a:gd name="T41" fmla="*/ 831 h 57"/>
                <a:gd name="T42" fmla="*/ 575 w 160"/>
                <a:gd name="T43" fmla="*/ 1038 h 57"/>
                <a:gd name="T44" fmla="*/ 521 w 160"/>
                <a:gd name="T45" fmla="*/ 1249 h 57"/>
                <a:gd name="T46" fmla="*/ 607 w 160"/>
                <a:gd name="T47" fmla="*/ 1249 h 57"/>
                <a:gd name="T48" fmla="*/ 675 w 160"/>
                <a:gd name="T49" fmla="*/ 1249 h 57"/>
                <a:gd name="T50" fmla="*/ 744 w 160"/>
                <a:gd name="T51" fmla="*/ 1249 h 57"/>
                <a:gd name="T52" fmla="*/ 792 w 160"/>
                <a:gd name="T53" fmla="*/ 1204 h 57"/>
                <a:gd name="T54" fmla="*/ 746 w 160"/>
                <a:gd name="T55" fmla="*/ 1038 h 57"/>
                <a:gd name="T56" fmla="*/ 689 w 160"/>
                <a:gd name="T57" fmla="*/ 935 h 57"/>
                <a:gd name="T58" fmla="*/ 675 w 160"/>
                <a:gd name="T59" fmla="*/ 831 h 57"/>
                <a:gd name="T60" fmla="*/ 629 w 160"/>
                <a:gd name="T61" fmla="*/ 721 h 57"/>
                <a:gd name="T62" fmla="*/ 575 w 160"/>
                <a:gd name="T63" fmla="*/ 632 h 57"/>
                <a:gd name="T64" fmla="*/ 562 w 160"/>
                <a:gd name="T65" fmla="*/ 515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57"/>
                <a:gd name="T101" fmla="*/ 160 w 16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round/>
              <a:headEnd/>
              <a:tailEnd/>
            </a:ln>
          </p:spPr>
          <p:txBody>
            <a:bodyPr/>
            <a:lstStyle/>
            <a:p>
              <a:endParaRPr lang="en-US"/>
            </a:p>
          </p:txBody>
        </p:sp>
        <p:sp>
          <p:nvSpPr>
            <p:cNvPr id="15532" name="Freeform 172"/>
            <p:cNvSpPr>
              <a:spLocks/>
            </p:cNvSpPr>
            <p:nvPr/>
          </p:nvSpPr>
          <p:spPr bwMode="auto">
            <a:xfrm>
              <a:off x="1083" y="2162"/>
              <a:ext cx="8" cy="11"/>
            </a:xfrm>
            <a:custGeom>
              <a:avLst/>
              <a:gdLst>
                <a:gd name="T0" fmla="*/ 0 w 7"/>
                <a:gd name="T1" fmla="*/ 177 h 9"/>
                <a:gd name="T2" fmla="*/ 49 w 7"/>
                <a:gd name="T3" fmla="*/ 177 h 9"/>
                <a:gd name="T4" fmla="*/ 0 w 7"/>
                <a:gd name="T5" fmla="*/ 0 h 9"/>
                <a:gd name="T6" fmla="*/ 0 w 7"/>
                <a:gd name="T7" fmla="*/ 177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9"/>
                  </a:moveTo>
                  <a:lnTo>
                    <a:pt x="7" y="9"/>
                  </a:lnTo>
                  <a:lnTo>
                    <a:pt x="0" y="0"/>
                  </a:lnTo>
                  <a:lnTo>
                    <a:pt x="0" y="9"/>
                  </a:lnTo>
                  <a:close/>
                </a:path>
              </a:pathLst>
            </a:custGeom>
            <a:solidFill>
              <a:srgbClr val="E1E1E1"/>
            </a:solidFill>
            <a:ln w="3175">
              <a:solidFill>
                <a:srgbClr val="000000"/>
              </a:solidFill>
              <a:round/>
              <a:headEnd/>
              <a:tailEnd/>
            </a:ln>
          </p:spPr>
          <p:txBody>
            <a:bodyPr/>
            <a:lstStyle/>
            <a:p>
              <a:endParaRPr lang="en-US"/>
            </a:p>
          </p:txBody>
        </p:sp>
        <p:sp>
          <p:nvSpPr>
            <p:cNvPr id="15533" name="Freeform 173"/>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round/>
              <a:headEnd/>
              <a:tailEnd/>
            </a:ln>
          </p:spPr>
          <p:txBody>
            <a:bodyPr/>
            <a:lstStyle/>
            <a:p>
              <a:endParaRPr lang="en-US"/>
            </a:p>
          </p:txBody>
        </p:sp>
        <p:sp>
          <p:nvSpPr>
            <p:cNvPr id="15534" name="Freeform 174"/>
            <p:cNvSpPr>
              <a:spLocks/>
            </p:cNvSpPr>
            <p:nvPr/>
          </p:nvSpPr>
          <p:spPr bwMode="auto">
            <a:xfrm>
              <a:off x="1131" y="2211"/>
              <a:ext cx="5" cy="2"/>
            </a:xfrm>
            <a:custGeom>
              <a:avLst/>
              <a:gdLst>
                <a:gd name="T0" fmla="*/ 99 w 4"/>
                <a:gd name="T1" fmla="*/ 0 h 2"/>
                <a:gd name="T2" fmla="*/ 99 w 4"/>
                <a:gd name="T3" fmla="*/ 0 h 2"/>
                <a:gd name="T4" fmla="*/ 64 w 4"/>
                <a:gd name="T5" fmla="*/ 0 h 2"/>
                <a:gd name="T6" fmla="*/ 64 w 4"/>
                <a:gd name="T7" fmla="*/ 0 h 2"/>
                <a:gd name="T8" fmla="*/ 0 w 4"/>
                <a:gd name="T9" fmla="*/ 0 h 2"/>
                <a:gd name="T10" fmla="*/ 64 w 4"/>
                <a:gd name="T11" fmla="*/ 0 h 2"/>
                <a:gd name="T12" fmla="*/ 99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round/>
              <a:headEnd/>
              <a:tailEnd/>
            </a:ln>
          </p:spPr>
          <p:txBody>
            <a:bodyPr/>
            <a:lstStyle/>
            <a:p>
              <a:endParaRPr lang="en-US"/>
            </a:p>
          </p:txBody>
        </p:sp>
        <p:sp>
          <p:nvSpPr>
            <p:cNvPr id="15535" name="Freeform 175"/>
            <p:cNvSpPr>
              <a:spLocks/>
            </p:cNvSpPr>
            <p:nvPr/>
          </p:nvSpPr>
          <p:spPr bwMode="auto">
            <a:xfrm>
              <a:off x="1127" y="2211"/>
              <a:ext cx="4" cy="3"/>
            </a:xfrm>
            <a:custGeom>
              <a:avLst/>
              <a:gdLst>
                <a:gd name="T0" fmla="*/ 207 w 3"/>
                <a:gd name="T1" fmla="*/ 0 h 2"/>
                <a:gd name="T2" fmla="*/ 207 w 3"/>
                <a:gd name="T3" fmla="*/ 0 h 2"/>
                <a:gd name="T4" fmla="*/ 0 w 3"/>
                <a:gd name="T5" fmla="*/ 0 h 2"/>
                <a:gd name="T6" fmla="*/ 0 w 3"/>
                <a:gd name="T7" fmla="*/ 716 h 2"/>
                <a:gd name="T8" fmla="*/ 0 w 3"/>
                <a:gd name="T9" fmla="*/ 0 h 2"/>
                <a:gd name="T10" fmla="*/ 207 w 3"/>
                <a:gd name="T11" fmla="*/ 0 h 2"/>
                <a:gd name="T12" fmla="*/ 207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536" name="Freeform 176"/>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2" y="0"/>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537" name="Freeform 177"/>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0"/>
                  </a:lnTo>
                  <a:close/>
                </a:path>
              </a:pathLst>
            </a:custGeom>
            <a:solidFill>
              <a:srgbClr val="E1E1E1"/>
            </a:solidFill>
            <a:ln w="3175">
              <a:solidFill>
                <a:srgbClr val="000000"/>
              </a:solidFill>
              <a:round/>
              <a:headEnd/>
              <a:tailEnd/>
            </a:ln>
          </p:spPr>
          <p:txBody>
            <a:bodyPr/>
            <a:lstStyle/>
            <a:p>
              <a:endParaRPr lang="en-US"/>
            </a:p>
          </p:txBody>
        </p:sp>
        <p:sp>
          <p:nvSpPr>
            <p:cNvPr id="15538" name="Freeform 178"/>
            <p:cNvSpPr>
              <a:spLocks/>
            </p:cNvSpPr>
            <p:nvPr/>
          </p:nvSpPr>
          <p:spPr bwMode="auto">
            <a:xfrm>
              <a:off x="1396" y="2238"/>
              <a:ext cx="5" cy="2"/>
            </a:xfrm>
            <a:custGeom>
              <a:avLst/>
              <a:gdLst>
                <a:gd name="T0" fmla="*/ 6147 w 3"/>
                <a:gd name="T1" fmla="*/ 0 h 2"/>
                <a:gd name="T2" fmla="*/ 6147 w 3"/>
                <a:gd name="T3" fmla="*/ 2 h 2"/>
                <a:gd name="T4" fmla="*/ 0 w 3"/>
                <a:gd name="T5" fmla="*/ 2 h 2"/>
                <a:gd name="T6" fmla="*/ 0 w 3"/>
                <a:gd name="T7" fmla="*/ 0 h 2"/>
                <a:gd name="T8" fmla="*/ 0 w 3"/>
                <a:gd name="T9" fmla="*/ 2 h 2"/>
                <a:gd name="T10" fmla="*/ 6147 w 3"/>
                <a:gd name="T11" fmla="*/ 2 h 2"/>
                <a:gd name="T12" fmla="*/ 6147 w 3"/>
                <a:gd name="T13" fmla="*/ 0 h 2"/>
                <a:gd name="T14" fmla="*/ 6147 w 3"/>
                <a:gd name="T15" fmla="*/ 2 h 2"/>
                <a:gd name="T16" fmla="*/ 61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15539" name="Freeform 179"/>
            <p:cNvSpPr>
              <a:spLocks/>
            </p:cNvSpPr>
            <p:nvPr/>
          </p:nvSpPr>
          <p:spPr bwMode="auto">
            <a:xfrm>
              <a:off x="1388" y="2240"/>
              <a:ext cx="5" cy="2"/>
            </a:xfrm>
            <a:custGeom>
              <a:avLst/>
              <a:gdLst>
                <a:gd name="T0" fmla="*/ 6147 w 3"/>
                <a:gd name="T1" fmla="*/ 0 h 2"/>
                <a:gd name="T2" fmla="*/ 0 w 3"/>
                <a:gd name="T3" fmla="*/ 0 h 2"/>
                <a:gd name="T4" fmla="*/ 61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540" name="Rectangle 180"/>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541" name="Freeform 181"/>
            <p:cNvSpPr>
              <a:spLocks/>
            </p:cNvSpPr>
            <p:nvPr/>
          </p:nvSpPr>
          <p:spPr bwMode="auto">
            <a:xfrm>
              <a:off x="1268" y="2208"/>
              <a:ext cx="61" cy="50"/>
            </a:xfrm>
            <a:custGeom>
              <a:avLst/>
              <a:gdLst>
                <a:gd name="T0" fmla="*/ 29 w 54"/>
                <a:gd name="T1" fmla="*/ 63 h 41"/>
                <a:gd name="T2" fmla="*/ 2 w 54"/>
                <a:gd name="T3" fmla="*/ 352 h 41"/>
                <a:gd name="T4" fmla="*/ 0 w 54"/>
                <a:gd name="T5" fmla="*/ 438 h 41"/>
                <a:gd name="T6" fmla="*/ 0 w 54"/>
                <a:gd name="T7" fmla="*/ 655 h 41"/>
                <a:gd name="T8" fmla="*/ 42 w 54"/>
                <a:gd name="T9" fmla="*/ 799 h 41"/>
                <a:gd name="T10" fmla="*/ 68 w 54"/>
                <a:gd name="T11" fmla="*/ 602 h 41"/>
                <a:gd name="T12" fmla="*/ 129 w 54"/>
                <a:gd name="T13" fmla="*/ 523 h 41"/>
                <a:gd name="T14" fmla="*/ 178 w 54"/>
                <a:gd name="T15" fmla="*/ 563 h 41"/>
                <a:gd name="T16" fmla="*/ 293 w 54"/>
                <a:gd name="T17" fmla="*/ 563 h 41"/>
                <a:gd name="T18" fmla="*/ 337 w 54"/>
                <a:gd name="T19" fmla="*/ 438 h 41"/>
                <a:gd name="T20" fmla="*/ 229 w 54"/>
                <a:gd name="T21" fmla="*/ 294 h 41"/>
                <a:gd name="T22" fmla="*/ 259 w 54"/>
                <a:gd name="T23" fmla="*/ 198 h 41"/>
                <a:gd name="T24" fmla="*/ 203 w 54"/>
                <a:gd name="T25" fmla="*/ 162 h 41"/>
                <a:gd name="T26" fmla="*/ 68 w 54"/>
                <a:gd name="T27" fmla="*/ 0 h 41"/>
                <a:gd name="T28" fmla="*/ 29 w 54"/>
                <a:gd name="T29" fmla="*/ 63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41"/>
                <a:gd name="T47" fmla="*/ 54 w 54"/>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round/>
              <a:headEnd/>
              <a:tailEnd/>
            </a:ln>
          </p:spPr>
          <p:txBody>
            <a:bodyPr/>
            <a:lstStyle/>
            <a:p>
              <a:endParaRPr lang="en-US"/>
            </a:p>
          </p:txBody>
        </p:sp>
        <p:sp>
          <p:nvSpPr>
            <p:cNvPr id="15542" name="Freeform 182"/>
            <p:cNvSpPr>
              <a:spLocks/>
            </p:cNvSpPr>
            <p:nvPr/>
          </p:nvSpPr>
          <p:spPr bwMode="auto">
            <a:xfrm>
              <a:off x="1221" y="2208"/>
              <a:ext cx="52" cy="43"/>
            </a:xfrm>
            <a:custGeom>
              <a:avLst/>
              <a:gdLst>
                <a:gd name="T0" fmla="*/ 387 w 45"/>
                <a:gd name="T1" fmla="*/ 104 h 34"/>
                <a:gd name="T2" fmla="*/ 379 w 45"/>
                <a:gd name="T3" fmla="*/ 588 h 34"/>
                <a:gd name="T4" fmla="*/ 354 w 45"/>
                <a:gd name="T5" fmla="*/ 744 h 34"/>
                <a:gd name="T6" fmla="*/ 354 w 45"/>
                <a:gd name="T7" fmla="*/ 1141 h 34"/>
                <a:gd name="T8" fmla="*/ 225 w 45"/>
                <a:gd name="T9" fmla="*/ 1037 h 34"/>
                <a:gd name="T10" fmla="*/ 89 w 45"/>
                <a:gd name="T11" fmla="*/ 1037 h 34"/>
                <a:gd name="T12" fmla="*/ 0 w 45"/>
                <a:gd name="T13" fmla="*/ 882 h 34"/>
                <a:gd name="T14" fmla="*/ 58 w 45"/>
                <a:gd name="T15" fmla="*/ 744 h 34"/>
                <a:gd name="T16" fmla="*/ 188 w 45"/>
                <a:gd name="T17" fmla="*/ 804 h 34"/>
                <a:gd name="T18" fmla="*/ 289 w 45"/>
                <a:gd name="T19" fmla="*/ 804 h 34"/>
                <a:gd name="T20" fmla="*/ 251 w 45"/>
                <a:gd name="T21" fmla="*/ 330 h 34"/>
                <a:gd name="T22" fmla="*/ 188 w 45"/>
                <a:gd name="T23" fmla="*/ 163 h 34"/>
                <a:gd name="T24" fmla="*/ 163 w 45"/>
                <a:gd name="T25" fmla="*/ 0 h 34"/>
                <a:gd name="T26" fmla="*/ 324 w 45"/>
                <a:gd name="T27" fmla="*/ 104 h 34"/>
                <a:gd name="T28" fmla="*/ 387 w 45"/>
                <a:gd name="T29" fmla="*/ 104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4"/>
                <a:gd name="T47" fmla="*/ 45 w 4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round/>
              <a:headEnd/>
              <a:tailEnd/>
            </a:ln>
          </p:spPr>
          <p:txBody>
            <a:bodyPr/>
            <a:lstStyle/>
            <a:p>
              <a:endParaRPr lang="en-US"/>
            </a:p>
          </p:txBody>
        </p:sp>
        <p:sp>
          <p:nvSpPr>
            <p:cNvPr id="15543" name="Freeform 183"/>
            <p:cNvSpPr>
              <a:spLocks/>
            </p:cNvSpPr>
            <p:nvPr/>
          </p:nvSpPr>
          <p:spPr bwMode="auto">
            <a:xfrm>
              <a:off x="1268" y="2164"/>
              <a:ext cx="2" cy="3"/>
            </a:xfrm>
            <a:custGeom>
              <a:avLst/>
              <a:gdLst>
                <a:gd name="T0" fmla="*/ 2 w 2"/>
                <a:gd name="T1" fmla="*/ 716 h 2"/>
                <a:gd name="T2" fmla="*/ 0 w 2"/>
                <a:gd name="T3" fmla="*/ 716 h 2"/>
                <a:gd name="T4" fmla="*/ 0 w 2"/>
                <a:gd name="T5" fmla="*/ 0 h 2"/>
                <a:gd name="T6" fmla="*/ 2 w 2"/>
                <a:gd name="T7" fmla="*/ 716 h 2"/>
                <a:gd name="T8" fmla="*/ 2 w 2"/>
                <a:gd name="T9" fmla="*/ 71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lnTo>
                    <a:pt x="0" y="2"/>
                  </a:lnTo>
                  <a:lnTo>
                    <a:pt x="0" y="0"/>
                  </a:lnTo>
                  <a:lnTo>
                    <a:pt x="2" y="2"/>
                  </a:lnTo>
                  <a:close/>
                </a:path>
              </a:pathLst>
            </a:custGeom>
            <a:solidFill>
              <a:srgbClr val="E1E1E1"/>
            </a:solidFill>
            <a:ln w="3175">
              <a:solidFill>
                <a:srgbClr val="000000"/>
              </a:solidFill>
              <a:round/>
              <a:headEnd/>
              <a:tailEnd/>
            </a:ln>
          </p:spPr>
          <p:txBody>
            <a:bodyPr/>
            <a:lstStyle/>
            <a:p>
              <a:endParaRPr lang="en-US"/>
            </a:p>
          </p:txBody>
        </p:sp>
        <p:sp>
          <p:nvSpPr>
            <p:cNvPr id="15544" name="Freeform 184"/>
            <p:cNvSpPr>
              <a:spLocks/>
            </p:cNvSpPr>
            <p:nvPr/>
          </p:nvSpPr>
          <p:spPr bwMode="auto">
            <a:xfrm>
              <a:off x="1276" y="2164"/>
              <a:ext cx="5" cy="3"/>
            </a:xfrm>
            <a:custGeom>
              <a:avLst/>
              <a:gdLst>
                <a:gd name="T0" fmla="*/ 99 w 4"/>
                <a:gd name="T1" fmla="*/ 716 h 2"/>
                <a:gd name="T2" fmla="*/ 0 w 4"/>
                <a:gd name="T3" fmla="*/ 0 h 2"/>
                <a:gd name="T4" fmla="*/ 64 w 4"/>
                <a:gd name="T5" fmla="*/ 716 h 2"/>
                <a:gd name="T6" fmla="*/ 99 w 4"/>
                <a:gd name="T7" fmla="*/ 716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0"/>
                  </a:lnTo>
                  <a:lnTo>
                    <a:pt x="2" y="2"/>
                  </a:lnTo>
                  <a:lnTo>
                    <a:pt x="4" y="2"/>
                  </a:lnTo>
                  <a:close/>
                </a:path>
              </a:pathLst>
            </a:custGeom>
            <a:solidFill>
              <a:srgbClr val="E1E1E1"/>
            </a:solidFill>
            <a:ln w="3175">
              <a:solidFill>
                <a:srgbClr val="000000"/>
              </a:solidFill>
              <a:round/>
              <a:headEnd/>
              <a:tailEnd/>
            </a:ln>
          </p:spPr>
          <p:txBody>
            <a:bodyPr/>
            <a:lstStyle/>
            <a:p>
              <a:endParaRPr lang="en-US"/>
            </a:p>
          </p:txBody>
        </p:sp>
        <p:sp>
          <p:nvSpPr>
            <p:cNvPr id="15545" name="Freeform 185"/>
            <p:cNvSpPr>
              <a:spLocks/>
            </p:cNvSpPr>
            <p:nvPr/>
          </p:nvSpPr>
          <p:spPr bwMode="auto">
            <a:xfrm>
              <a:off x="1448" y="2338"/>
              <a:ext cx="4" cy="5"/>
            </a:xfrm>
            <a:custGeom>
              <a:avLst/>
              <a:gdLst>
                <a:gd name="T0" fmla="*/ 2 w 5"/>
                <a:gd name="T1" fmla="*/ 99 h 4"/>
                <a:gd name="T2" fmla="*/ 0 w 5"/>
                <a:gd name="T3" fmla="*/ 64 h 4"/>
                <a:gd name="T4" fmla="*/ 2 w 5"/>
                <a:gd name="T5" fmla="*/ 0 h 4"/>
                <a:gd name="T6" fmla="*/ 2 w 5"/>
                <a:gd name="T7" fmla="*/ 99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4"/>
                  </a:moveTo>
                  <a:lnTo>
                    <a:pt x="0" y="2"/>
                  </a:lnTo>
                  <a:lnTo>
                    <a:pt x="5" y="0"/>
                  </a:lnTo>
                  <a:lnTo>
                    <a:pt x="3" y="4"/>
                  </a:lnTo>
                  <a:close/>
                </a:path>
              </a:pathLst>
            </a:custGeom>
            <a:solidFill>
              <a:srgbClr val="E1E1E1"/>
            </a:solidFill>
            <a:ln w="3175">
              <a:solidFill>
                <a:srgbClr val="000000"/>
              </a:solidFill>
              <a:round/>
              <a:headEnd/>
              <a:tailEnd/>
            </a:ln>
          </p:spPr>
          <p:txBody>
            <a:bodyPr/>
            <a:lstStyle/>
            <a:p>
              <a:endParaRPr lang="en-US"/>
            </a:p>
          </p:txBody>
        </p:sp>
        <p:sp>
          <p:nvSpPr>
            <p:cNvPr id="15546" name="Freeform 186"/>
            <p:cNvSpPr>
              <a:spLocks/>
            </p:cNvSpPr>
            <p:nvPr/>
          </p:nvSpPr>
          <p:spPr bwMode="auto">
            <a:xfrm>
              <a:off x="1009" y="2403"/>
              <a:ext cx="57" cy="67"/>
            </a:xfrm>
            <a:custGeom>
              <a:avLst/>
              <a:gdLst>
                <a:gd name="T0" fmla="*/ 46 w 52"/>
                <a:gd name="T1" fmla="*/ 712 h 54"/>
                <a:gd name="T2" fmla="*/ 0 w 52"/>
                <a:gd name="T3" fmla="*/ 351 h 54"/>
                <a:gd name="T4" fmla="*/ 2 w 52"/>
                <a:gd name="T5" fmla="*/ 184 h 54"/>
                <a:gd name="T6" fmla="*/ 2 w 52"/>
                <a:gd name="T7" fmla="*/ 96 h 54"/>
                <a:gd name="T8" fmla="*/ 4 w 52"/>
                <a:gd name="T9" fmla="*/ 0 h 54"/>
                <a:gd name="T10" fmla="*/ 104 w 52"/>
                <a:gd name="T11" fmla="*/ 96 h 54"/>
                <a:gd name="T12" fmla="*/ 137 w 52"/>
                <a:gd name="T13" fmla="*/ 96 h 54"/>
                <a:gd name="T14" fmla="*/ 179 w 52"/>
                <a:gd name="T15" fmla="*/ 402 h 54"/>
                <a:gd name="T16" fmla="*/ 207 w 52"/>
                <a:gd name="T17" fmla="*/ 712 h 54"/>
                <a:gd name="T18" fmla="*/ 179 w 52"/>
                <a:gd name="T19" fmla="*/ 759 h 54"/>
                <a:gd name="T20" fmla="*/ 179 w 52"/>
                <a:gd name="T21" fmla="*/ 1076 h 54"/>
                <a:gd name="T22" fmla="*/ 179 w 52"/>
                <a:gd name="T23" fmla="*/ 1372 h 54"/>
                <a:gd name="T24" fmla="*/ 150 w 52"/>
                <a:gd name="T25" fmla="*/ 1076 h 54"/>
                <a:gd name="T26" fmla="*/ 150 w 52"/>
                <a:gd name="T27" fmla="*/ 1182 h 54"/>
                <a:gd name="T28" fmla="*/ 130 w 52"/>
                <a:gd name="T29" fmla="*/ 1076 h 54"/>
                <a:gd name="T30" fmla="*/ 124 w 52"/>
                <a:gd name="T31" fmla="*/ 839 h 54"/>
                <a:gd name="T32" fmla="*/ 75 w 52"/>
                <a:gd name="T33" fmla="*/ 602 h 54"/>
                <a:gd name="T34" fmla="*/ 35 w 52"/>
                <a:gd name="T35" fmla="*/ 402 h 54"/>
                <a:gd name="T36" fmla="*/ 55 w 52"/>
                <a:gd name="T37" fmla="*/ 602 h 54"/>
                <a:gd name="T38" fmla="*/ 46 w 52"/>
                <a:gd name="T39" fmla="*/ 712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54"/>
                <a:gd name="T62" fmla="*/ 52 w 5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round/>
              <a:headEnd/>
              <a:tailEnd/>
            </a:ln>
          </p:spPr>
          <p:txBody>
            <a:bodyPr/>
            <a:lstStyle/>
            <a:p>
              <a:endParaRPr lang="en-US"/>
            </a:p>
          </p:txBody>
        </p:sp>
        <p:sp>
          <p:nvSpPr>
            <p:cNvPr id="15547" name="Freeform 187"/>
            <p:cNvSpPr>
              <a:spLocks/>
            </p:cNvSpPr>
            <p:nvPr/>
          </p:nvSpPr>
          <p:spPr bwMode="auto">
            <a:xfrm>
              <a:off x="1288" y="2370"/>
              <a:ext cx="6" cy="2"/>
            </a:xfrm>
            <a:custGeom>
              <a:avLst/>
              <a:gdLst>
                <a:gd name="T0" fmla="*/ 0 w 5"/>
                <a:gd name="T1" fmla="*/ 0 h 2"/>
                <a:gd name="T2" fmla="*/ 72 w 5"/>
                <a:gd name="T3" fmla="*/ 2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5" y="2"/>
                  </a:lnTo>
                  <a:lnTo>
                    <a:pt x="0" y="0"/>
                  </a:lnTo>
                  <a:close/>
                </a:path>
              </a:pathLst>
            </a:custGeom>
            <a:solidFill>
              <a:srgbClr val="E1E1E1"/>
            </a:solidFill>
            <a:ln w="3175">
              <a:solidFill>
                <a:srgbClr val="000000"/>
              </a:solidFill>
              <a:round/>
              <a:headEnd/>
              <a:tailEnd/>
            </a:ln>
          </p:spPr>
          <p:txBody>
            <a:bodyPr/>
            <a:lstStyle/>
            <a:p>
              <a:endParaRPr lang="en-US"/>
            </a:p>
          </p:txBody>
        </p:sp>
        <p:sp>
          <p:nvSpPr>
            <p:cNvPr id="15548" name="Freeform 188"/>
            <p:cNvSpPr>
              <a:spLocks/>
            </p:cNvSpPr>
            <p:nvPr/>
          </p:nvSpPr>
          <p:spPr bwMode="auto">
            <a:xfrm>
              <a:off x="1475" y="2352"/>
              <a:ext cx="1" cy="6"/>
            </a:xfrm>
            <a:custGeom>
              <a:avLst/>
              <a:gdLst>
                <a:gd name="T0" fmla="*/ 1 w 2"/>
                <a:gd name="T1" fmla="*/ 72 h 5"/>
                <a:gd name="T2" fmla="*/ 0 w 2"/>
                <a:gd name="T3" fmla="*/ 72 h 5"/>
                <a:gd name="T4" fmla="*/ 0 w 2"/>
                <a:gd name="T5" fmla="*/ 0 h 5"/>
                <a:gd name="T6" fmla="*/ 1 w 2"/>
                <a:gd name="T7" fmla="*/ 7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5"/>
                  </a:lnTo>
                  <a:lnTo>
                    <a:pt x="0" y="0"/>
                  </a:lnTo>
                  <a:lnTo>
                    <a:pt x="2" y="5"/>
                  </a:lnTo>
                  <a:close/>
                </a:path>
              </a:pathLst>
            </a:custGeom>
            <a:solidFill>
              <a:srgbClr val="E1E1E1"/>
            </a:solidFill>
            <a:ln w="3175">
              <a:solidFill>
                <a:srgbClr val="000000"/>
              </a:solidFill>
              <a:round/>
              <a:headEnd/>
              <a:tailEnd/>
            </a:ln>
          </p:spPr>
          <p:txBody>
            <a:bodyPr/>
            <a:lstStyle/>
            <a:p>
              <a:endParaRPr lang="en-US"/>
            </a:p>
          </p:txBody>
        </p:sp>
        <p:sp>
          <p:nvSpPr>
            <p:cNvPr id="15549" name="Freeform 189"/>
            <p:cNvSpPr>
              <a:spLocks/>
            </p:cNvSpPr>
            <p:nvPr/>
          </p:nvSpPr>
          <p:spPr bwMode="auto">
            <a:xfrm>
              <a:off x="1443" y="2305"/>
              <a:ext cx="5" cy="5"/>
            </a:xfrm>
            <a:custGeom>
              <a:avLst/>
              <a:gdLst>
                <a:gd name="T0" fmla="*/ 99 w 4"/>
                <a:gd name="T1" fmla="*/ 3 h 5"/>
                <a:gd name="T2" fmla="*/ 64 w 4"/>
                <a:gd name="T3" fmla="*/ 5 h 5"/>
                <a:gd name="T4" fmla="*/ 0 w 4"/>
                <a:gd name="T5" fmla="*/ 0 h 5"/>
                <a:gd name="T6" fmla="*/ 99 w 4"/>
                <a:gd name="T7" fmla="*/ 0 h 5"/>
                <a:gd name="T8" fmla="*/ 99 w 4"/>
                <a:gd name="T9" fmla="*/ 3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0"/>
                  </a:lnTo>
                  <a:lnTo>
                    <a:pt x="4" y="0"/>
                  </a:lnTo>
                  <a:lnTo>
                    <a:pt x="4" y="3"/>
                  </a:lnTo>
                  <a:close/>
                </a:path>
              </a:pathLst>
            </a:custGeom>
            <a:solidFill>
              <a:srgbClr val="E1E1E1"/>
            </a:solidFill>
            <a:ln w="3175">
              <a:solidFill>
                <a:srgbClr val="000000"/>
              </a:solidFill>
              <a:round/>
              <a:headEnd/>
              <a:tailEnd/>
            </a:ln>
          </p:spPr>
          <p:txBody>
            <a:bodyPr/>
            <a:lstStyle/>
            <a:p>
              <a:endParaRPr lang="en-US"/>
            </a:p>
          </p:txBody>
        </p:sp>
        <p:sp>
          <p:nvSpPr>
            <p:cNvPr id="15550" name="Freeform 190"/>
            <p:cNvSpPr>
              <a:spLocks/>
            </p:cNvSpPr>
            <p:nvPr/>
          </p:nvSpPr>
          <p:spPr bwMode="auto">
            <a:xfrm>
              <a:off x="940" y="2328"/>
              <a:ext cx="40" cy="30"/>
            </a:xfrm>
            <a:custGeom>
              <a:avLst/>
              <a:gdLst>
                <a:gd name="T0" fmla="*/ 170 w 36"/>
                <a:gd name="T1" fmla="*/ 538 h 24"/>
                <a:gd name="T2" fmla="*/ 164 w 36"/>
                <a:gd name="T3" fmla="*/ 673 h 24"/>
                <a:gd name="T4" fmla="*/ 120 w 36"/>
                <a:gd name="T5" fmla="*/ 645 h 24"/>
                <a:gd name="T6" fmla="*/ 57 w 36"/>
                <a:gd name="T7" fmla="*/ 460 h 24"/>
                <a:gd name="T8" fmla="*/ 0 w 36"/>
                <a:gd name="T9" fmla="*/ 344 h 24"/>
                <a:gd name="T10" fmla="*/ 70 w 36"/>
                <a:gd name="T11" fmla="*/ 0 h 24"/>
                <a:gd name="T12" fmla="*/ 120 w 36"/>
                <a:gd name="T13" fmla="*/ 233 h 24"/>
                <a:gd name="T14" fmla="*/ 170 w 36"/>
                <a:gd name="T15" fmla="*/ 291 h 24"/>
                <a:gd name="T16" fmla="*/ 170 w 36"/>
                <a:gd name="T17" fmla="*/ 5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4"/>
                <a:gd name="T29" fmla="*/ 36 w 3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round/>
              <a:headEnd/>
              <a:tailEnd/>
            </a:ln>
          </p:spPr>
          <p:txBody>
            <a:bodyPr/>
            <a:lstStyle/>
            <a:p>
              <a:endParaRPr lang="en-US"/>
            </a:p>
          </p:txBody>
        </p:sp>
        <p:sp>
          <p:nvSpPr>
            <p:cNvPr id="15551" name="Freeform 191"/>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2"/>
                  </a:moveTo>
                  <a:lnTo>
                    <a:pt x="2" y="0"/>
                  </a:lnTo>
                  <a:lnTo>
                    <a:pt x="0" y="0"/>
                  </a:lnTo>
                  <a:lnTo>
                    <a:pt x="0" y="2"/>
                  </a:lnTo>
                  <a:lnTo>
                    <a:pt x="2" y="2"/>
                  </a:lnTo>
                  <a:close/>
                </a:path>
              </a:pathLst>
            </a:custGeom>
            <a:solidFill>
              <a:srgbClr val="E1E1E1"/>
            </a:solidFill>
            <a:ln w="3175">
              <a:solidFill>
                <a:srgbClr val="000000"/>
              </a:solidFill>
              <a:round/>
              <a:headEnd/>
              <a:tailEnd/>
            </a:ln>
          </p:spPr>
          <p:txBody>
            <a:bodyPr/>
            <a:lstStyle/>
            <a:p>
              <a:endParaRPr lang="en-US"/>
            </a:p>
          </p:txBody>
        </p:sp>
        <p:sp>
          <p:nvSpPr>
            <p:cNvPr id="15552" name="Freeform 192"/>
            <p:cNvSpPr>
              <a:spLocks/>
            </p:cNvSpPr>
            <p:nvPr/>
          </p:nvSpPr>
          <p:spPr bwMode="auto">
            <a:xfrm>
              <a:off x="1436" y="2375"/>
              <a:ext cx="3" cy="4"/>
            </a:xfrm>
            <a:custGeom>
              <a:avLst/>
              <a:gdLst>
                <a:gd name="T0" fmla="*/ 716 w 2"/>
                <a:gd name="T1" fmla="*/ 0 h 3"/>
                <a:gd name="T2" fmla="*/ 716 w 2"/>
                <a:gd name="T3" fmla="*/ 207 h 3"/>
                <a:gd name="T4" fmla="*/ 0 w 2"/>
                <a:gd name="T5" fmla="*/ 0 h 3"/>
                <a:gd name="T6" fmla="*/ 716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0"/>
                  </a:lnTo>
                  <a:lnTo>
                    <a:pt x="2" y="0"/>
                  </a:lnTo>
                  <a:close/>
                </a:path>
              </a:pathLst>
            </a:custGeom>
            <a:solidFill>
              <a:srgbClr val="E1E1E1"/>
            </a:solidFill>
            <a:ln w="3175">
              <a:solidFill>
                <a:srgbClr val="000000"/>
              </a:solidFill>
              <a:round/>
              <a:headEnd/>
              <a:tailEnd/>
            </a:ln>
          </p:spPr>
          <p:txBody>
            <a:bodyPr/>
            <a:lstStyle/>
            <a:p>
              <a:endParaRPr lang="en-US"/>
            </a:p>
          </p:txBody>
        </p:sp>
        <p:sp>
          <p:nvSpPr>
            <p:cNvPr id="15553" name="Freeform 193"/>
            <p:cNvSpPr>
              <a:spLocks/>
            </p:cNvSpPr>
            <p:nvPr/>
          </p:nvSpPr>
          <p:spPr bwMode="auto">
            <a:xfrm>
              <a:off x="955" y="2296"/>
              <a:ext cx="109" cy="65"/>
            </a:xfrm>
            <a:custGeom>
              <a:avLst/>
              <a:gdLst>
                <a:gd name="T0" fmla="*/ 294 w 97"/>
                <a:gd name="T1" fmla="*/ 1023 h 52"/>
                <a:gd name="T2" fmla="*/ 260 w 97"/>
                <a:gd name="T3" fmla="*/ 1095 h 52"/>
                <a:gd name="T4" fmla="*/ 222 w 97"/>
                <a:gd name="T5" fmla="*/ 1220 h 52"/>
                <a:gd name="T6" fmla="*/ 198 w 97"/>
                <a:gd name="T7" fmla="*/ 1463 h 52"/>
                <a:gd name="T8" fmla="*/ 180 w 97"/>
                <a:gd name="T9" fmla="*/ 1463 h 52"/>
                <a:gd name="T10" fmla="*/ 170 w 97"/>
                <a:gd name="T11" fmla="*/ 1275 h 52"/>
                <a:gd name="T12" fmla="*/ 126 w 97"/>
                <a:gd name="T13" fmla="*/ 1275 h 52"/>
                <a:gd name="T14" fmla="*/ 126 w 97"/>
                <a:gd name="T15" fmla="*/ 1023 h 52"/>
                <a:gd name="T16" fmla="*/ 54 w 97"/>
                <a:gd name="T17" fmla="*/ 976 h 52"/>
                <a:gd name="T18" fmla="*/ 0 w 97"/>
                <a:gd name="T19" fmla="*/ 744 h 52"/>
                <a:gd name="T20" fmla="*/ 54 w 97"/>
                <a:gd name="T21" fmla="*/ 344 h 52"/>
                <a:gd name="T22" fmla="*/ 111 w 97"/>
                <a:gd name="T23" fmla="*/ 95 h 52"/>
                <a:gd name="T24" fmla="*/ 126 w 97"/>
                <a:gd name="T25" fmla="*/ 95 h 52"/>
                <a:gd name="T26" fmla="*/ 222 w 97"/>
                <a:gd name="T27" fmla="*/ 95 h 52"/>
                <a:gd name="T28" fmla="*/ 294 w 97"/>
                <a:gd name="T29" fmla="*/ 0 h 52"/>
                <a:gd name="T30" fmla="*/ 369 w 97"/>
                <a:gd name="T31" fmla="*/ 0 h 52"/>
                <a:gd name="T32" fmla="*/ 458 w 97"/>
                <a:gd name="T33" fmla="*/ 95 h 52"/>
                <a:gd name="T34" fmla="*/ 502 w 97"/>
                <a:gd name="T35" fmla="*/ 195 h 52"/>
                <a:gd name="T36" fmla="*/ 492 w 97"/>
                <a:gd name="T37" fmla="*/ 195 h 52"/>
                <a:gd name="T38" fmla="*/ 492 w 97"/>
                <a:gd name="T39" fmla="*/ 291 h 52"/>
                <a:gd name="T40" fmla="*/ 517 w 97"/>
                <a:gd name="T41" fmla="*/ 291 h 52"/>
                <a:gd name="T42" fmla="*/ 553 w 97"/>
                <a:gd name="T43" fmla="*/ 476 h 52"/>
                <a:gd name="T44" fmla="*/ 492 w 97"/>
                <a:gd name="T45" fmla="*/ 538 h 52"/>
                <a:gd name="T46" fmla="*/ 409 w 97"/>
                <a:gd name="T47" fmla="*/ 645 h 52"/>
                <a:gd name="T48" fmla="*/ 294 w 97"/>
                <a:gd name="T49" fmla="*/ 1023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round/>
              <a:headEnd/>
              <a:tailEnd/>
            </a:ln>
          </p:spPr>
          <p:txBody>
            <a:bodyPr/>
            <a:lstStyle/>
            <a:p>
              <a:endParaRPr lang="en-US"/>
            </a:p>
          </p:txBody>
        </p:sp>
        <p:sp>
          <p:nvSpPr>
            <p:cNvPr id="15554" name="Freeform 194"/>
            <p:cNvSpPr>
              <a:spLocks/>
            </p:cNvSpPr>
            <p:nvPr/>
          </p:nvSpPr>
          <p:spPr bwMode="auto">
            <a:xfrm>
              <a:off x="1448" y="2319"/>
              <a:ext cx="4" cy="9"/>
            </a:xfrm>
            <a:custGeom>
              <a:avLst/>
              <a:gdLst>
                <a:gd name="T0" fmla="*/ 2 w 5"/>
                <a:gd name="T1" fmla="*/ 297 h 7"/>
                <a:gd name="T2" fmla="*/ 0 w 5"/>
                <a:gd name="T3" fmla="*/ 0 h 7"/>
                <a:gd name="T4" fmla="*/ 2 w 5"/>
                <a:gd name="T5" fmla="*/ 297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lnTo>
                    <a:pt x="0" y="0"/>
                  </a:lnTo>
                  <a:lnTo>
                    <a:pt x="5" y="7"/>
                  </a:lnTo>
                  <a:close/>
                </a:path>
              </a:pathLst>
            </a:custGeom>
            <a:solidFill>
              <a:srgbClr val="E1E1E1"/>
            </a:solidFill>
            <a:ln w="3175">
              <a:solidFill>
                <a:srgbClr val="000000"/>
              </a:solidFill>
              <a:round/>
              <a:headEnd/>
              <a:tailEnd/>
            </a:ln>
          </p:spPr>
          <p:txBody>
            <a:bodyPr/>
            <a:lstStyle/>
            <a:p>
              <a:endParaRPr lang="en-US"/>
            </a:p>
          </p:txBody>
        </p:sp>
        <p:sp>
          <p:nvSpPr>
            <p:cNvPr id="15555" name="Freeform 195"/>
            <p:cNvSpPr>
              <a:spLocks/>
            </p:cNvSpPr>
            <p:nvPr/>
          </p:nvSpPr>
          <p:spPr bwMode="auto">
            <a:xfrm>
              <a:off x="982" y="2317"/>
              <a:ext cx="82" cy="91"/>
            </a:xfrm>
            <a:custGeom>
              <a:avLst/>
              <a:gdLst>
                <a:gd name="T0" fmla="*/ 160 w 73"/>
                <a:gd name="T1" fmla="*/ 517 h 73"/>
                <a:gd name="T2" fmla="*/ 125 w 73"/>
                <a:gd name="T3" fmla="*/ 562 h 73"/>
                <a:gd name="T4" fmla="*/ 79 w 73"/>
                <a:gd name="T5" fmla="*/ 701 h 73"/>
                <a:gd name="T6" fmla="*/ 54 w 73"/>
                <a:gd name="T7" fmla="*/ 969 h 73"/>
                <a:gd name="T8" fmla="*/ 38 w 73"/>
                <a:gd name="T9" fmla="*/ 969 h 73"/>
                <a:gd name="T10" fmla="*/ 0 w 73"/>
                <a:gd name="T11" fmla="*/ 1038 h 73"/>
                <a:gd name="T12" fmla="*/ 79 w 73"/>
                <a:gd name="T13" fmla="*/ 1420 h 73"/>
                <a:gd name="T14" fmla="*/ 160 w 73"/>
                <a:gd name="T15" fmla="*/ 1877 h 73"/>
                <a:gd name="T16" fmla="*/ 288 w 73"/>
                <a:gd name="T17" fmla="*/ 1981 h 73"/>
                <a:gd name="T18" fmla="*/ 331 w 73"/>
                <a:gd name="T19" fmla="*/ 1981 h 73"/>
                <a:gd name="T20" fmla="*/ 331 w 73"/>
                <a:gd name="T21" fmla="*/ 1657 h 73"/>
                <a:gd name="T22" fmla="*/ 361 w 73"/>
                <a:gd name="T23" fmla="*/ 1420 h 73"/>
                <a:gd name="T24" fmla="*/ 367 w 73"/>
                <a:gd name="T25" fmla="*/ 1090 h 73"/>
                <a:gd name="T26" fmla="*/ 372 w 73"/>
                <a:gd name="T27" fmla="*/ 1220 h 73"/>
                <a:gd name="T28" fmla="*/ 372 w 73"/>
                <a:gd name="T29" fmla="*/ 855 h 73"/>
                <a:gd name="T30" fmla="*/ 398 w 73"/>
                <a:gd name="T31" fmla="*/ 451 h 73"/>
                <a:gd name="T32" fmla="*/ 398 w 73"/>
                <a:gd name="T33" fmla="*/ 2 h 73"/>
                <a:gd name="T34" fmla="*/ 417 w 73"/>
                <a:gd name="T35" fmla="*/ 0 h 73"/>
                <a:gd name="T36" fmla="*/ 361 w 73"/>
                <a:gd name="T37" fmla="*/ 2 h 73"/>
                <a:gd name="T38" fmla="*/ 272 w 73"/>
                <a:gd name="T39" fmla="*/ 120 h 73"/>
                <a:gd name="T40" fmla="*/ 160 w 73"/>
                <a:gd name="T41" fmla="*/ 51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round/>
              <a:headEnd/>
              <a:tailEnd/>
            </a:ln>
          </p:spPr>
          <p:txBody>
            <a:bodyPr/>
            <a:lstStyle/>
            <a:p>
              <a:endParaRPr lang="en-US"/>
            </a:p>
          </p:txBody>
        </p:sp>
        <p:sp>
          <p:nvSpPr>
            <p:cNvPr id="15556" name="Freeform 196"/>
            <p:cNvSpPr>
              <a:spLocks/>
            </p:cNvSpPr>
            <p:nvPr/>
          </p:nvSpPr>
          <p:spPr bwMode="auto">
            <a:xfrm>
              <a:off x="1445" y="2352"/>
              <a:ext cx="3" cy="6"/>
            </a:xfrm>
            <a:custGeom>
              <a:avLst/>
              <a:gdLst>
                <a:gd name="T0" fmla="*/ 716 w 2"/>
                <a:gd name="T1" fmla="*/ 72 h 5"/>
                <a:gd name="T2" fmla="*/ 716 w 2"/>
                <a:gd name="T3" fmla="*/ 0 h 5"/>
                <a:gd name="T4" fmla="*/ 0 w 2"/>
                <a:gd name="T5" fmla="*/ 50 h 5"/>
                <a:gd name="T6" fmla="*/ 716 w 2"/>
                <a:gd name="T7" fmla="*/ 7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2" y="0"/>
                  </a:lnTo>
                  <a:lnTo>
                    <a:pt x="0" y="3"/>
                  </a:lnTo>
                  <a:lnTo>
                    <a:pt x="2" y="5"/>
                  </a:lnTo>
                  <a:close/>
                </a:path>
              </a:pathLst>
            </a:custGeom>
            <a:solidFill>
              <a:srgbClr val="E1E1E1"/>
            </a:solidFill>
            <a:ln w="3175">
              <a:solidFill>
                <a:srgbClr val="000000"/>
              </a:solidFill>
              <a:round/>
              <a:headEnd/>
              <a:tailEnd/>
            </a:ln>
          </p:spPr>
          <p:txBody>
            <a:bodyPr/>
            <a:lstStyle/>
            <a:p>
              <a:endParaRPr lang="en-US"/>
            </a:p>
          </p:txBody>
        </p:sp>
        <p:sp>
          <p:nvSpPr>
            <p:cNvPr id="15557" name="Freeform 197"/>
            <p:cNvSpPr>
              <a:spLocks/>
            </p:cNvSpPr>
            <p:nvPr/>
          </p:nvSpPr>
          <p:spPr bwMode="auto">
            <a:xfrm>
              <a:off x="1425" y="2270"/>
              <a:ext cx="4" cy="1"/>
            </a:xfrm>
            <a:custGeom>
              <a:avLst/>
              <a:gdLst>
                <a:gd name="T0" fmla="*/ 0 w 3"/>
                <a:gd name="T1" fmla="*/ 0 h 1"/>
                <a:gd name="T2" fmla="*/ 0 w 3"/>
                <a:gd name="T3" fmla="*/ 0 h 1"/>
                <a:gd name="T4" fmla="*/ 207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0" y="0"/>
                  </a:lnTo>
                  <a:lnTo>
                    <a:pt x="3" y="0"/>
                  </a:lnTo>
                  <a:lnTo>
                    <a:pt x="0" y="0"/>
                  </a:lnTo>
                  <a:close/>
                </a:path>
              </a:pathLst>
            </a:custGeom>
            <a:solidFill>
              <a:srgbClr val="E1E1E1"/>
            </a:solidFill>
            <a:ln w="3175">
              <a:solidFill>
                <a:srgbClr val="000000"/>
              </a:solidFill>
              <a:round/>
              <a:headEnd/>
              <a:tailEnd/>
            </a:ln>
          </p:spPr>
          <p:txBody>
            <a:bodyPr/>
            <a:lstStyle/>
            <a:p>
              <a:endParaRPr lang="en-US"/>
            </a:p>
          </p:txBody>
        </p:sp>
        <p:sp>
          <p:nvSpPr>
            <p:cNvPr id="15558" name="Freeform 198"/>
            <p:cNvSpPr>
              <a:spLocks/>
            </p:cNvSpPr>
            <p:nvPr/>
          </p:nvSpPr>
          <p:spPr bwMode="auto">
            <a:xfrm>
              <a:off x="1423" y="2263"/>
              <a:ext cx="2" cy="4"/>
            </a:xfrm>
            <a:custGeom>
              <a:avLst/>
              <a:gdLst>
                <a:gd name="T0" fmla="*/ 2 w 2"/>
                <a:gd name="T1" fmla="*/ 207 h 3"/>
                <a:gd name="T2" fmla="*/ 0 w 2"/>
                <a:gd name="T3" fmla="*/ 0 h 3"/>
                <a:gd name="T4" fmla="*/ 2 w 2"/>
                <a:gd name="T5" fmla="*/ 0 h 3"/>
                <a:gd name="T6" fmla="*/ 2 w 2"/>
                <a:gd name="T7" fmla="*/ 20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0"/>
                  </a:lnTo>
                  <a:lnTo>
                    <a:pt x="2" y="3"/>
                  </a:lnTo>
                  <a:close/>
                </a:path>
              </a:pathLst>
            </a:custGeom>
            <a:solidFill>
              <a:srgbClr val="E1E1E1"/>
            </a:solidFill>
            <a:ln w="3175">
              <a:solidFill>
                <a:srgbClr val="000000"/>
              </a:solidFill>
              <a:round/>
              <a:headEnd/>
              <a:tailEnd/>
            </a:ln>
          </p:spPr>
          <p:txBody>
            <a:bodyPr/>
            <a:lstStyle/>
            <a:p>
              <a:endParaRPr lang="en-US"/>
            </a:p>
          </p:txBody>
        </p:sp>
        <p:sp>
          <p:nvSpPr>
            <p:cNvPr id="15559" name="Freeform 199"/>
            <p:cNvSpPr>
              <a:spLocks/>
            </p:cNvSpPr>
            <p:nvPr/>
          </p:nvSpPr>
          <p:spPr bwMode="auto">
            <a:xfrm>
              <a:off x="1439" y="2287"/>
              <a:ext cx="4" cy="7"/>
            </a:xfrm>
            <a:custGeom>
              <a:avLst/>
              <a:gdLst>
                <a:gd name="T0" fmla="*/ 207 w 3"/>
                <a:gd name="T1" fmla="*/ 0 h 5"/>
                <a:gd name="T2" fmla="*/ 207 w 3"/>
                <a:gd name="T3" fmla="*/ 431 h 5"/>
                <a:gd name="T4" fmla="*/ 0 w 3"/>
                <a:gd name="T5" fmla="*/ 809 h 5"/>
                <a:gd name="T6" fmla="*/ 207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3" y="0"/>
                  </a:moveTo>
                  <a:lnTo>
                    <a:pt x="3" y="3"/>
                  </a:lnTo>
                  <a:lnTo>
                    <a:pt x="0" y="5"/>
                  </a:lnTo>
                  <a:lnTo>
                    <a:pt x="3" y="0"/>
                  </a:lnTo>
                  <a:close/>
                </a:path>
              </a:pathLst>
            </a:custGeom>
            <a:solidFill>
              <a:srgbClr val="E1E1E1"/>
            </a:solidFill>
            <a:ln w="3175">
              <a:solidFill>
                <a:srgbClr val="000000"/>
              </a:solidFill>
              <a:round/>
              <a:headEnd/>
              <a:tailEnd/>
            </a:ln>
          </p:spPr>
          <p:txBody>
            <a:bodyPr/>
            <a:lstStyle/>
            <a:p>
              <a:endParaRPr lang="en-US"/>
            </a:p>
          </p:txBody>
        </p:sp>
        <p:sp>
          <p:nvSpPr>
            <p:cNvPr id="15560" name="Freeform 200"/>
            <p:cNvSpPr>
              <a:spLocks/>
            </p:cNvSpPr>
            <p:nvPr/>
          </p:nvSpPr>
          <p:spPr bwMode="auto">
            <a:xfrm>
              <a:off x="1417" y="2244"/>
              <a:ext cx="5" cy="3"/>
            </a:xfrm>
            <a:custGeom>
              <a:avLst/>
              <a:gdLst>
                <a:gd name="T0" fmla="*/ 6147 w 3"/>
                <a:gd name="T1" fmla="*/ 0 h 2"/>
                <a:gd name="T2" fmla="*/ 6147 w 3"/>
                <a:gd name="T3" fmla="*/ 0 h 2"/>
                <a:gd name="T4" fmla="*/ 6147 w 3"/>
                <a:gd name="T5" fmla="*/ 716 h 2"/>
                <a:gd name="T6" fmla="*/ 0 w 3"/>
                <a:gd name="T7" fmla="*/ 716 h 2"/>
                <a:gd name="T8" fmla="*/ 0 w 3"/>
                <a:gd name="T9" fmla="*/ 716 h 2"/>
                <a:gd name="T10" fmla="*/ 0 w 3"/>
                <a:gd name="T11" fmla="*/ 716 h 2"/>
                <a:gd name="T12" fmla="*/ 6147 w 3"/>
                <a:gd name="T13" fmla="*/ 716 h 2"/>
                <a:gd name="T14" fmla="*/ 6147 w 3"/>
                <a:gd name="T15" fmla="*/ 716 h 2"/>
                <a:gd name="T16" fmla="*/ 61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round/>
              <a:headEnd/>
              <a:tailEnd/>
            </a:ln>
          </p:spPr>
          <p:txBody>
            <a:bodyPr/>
            <a:lstStyle/>
            <a:p>
              <a:endParaRPr lang="en-US"/>
            </a:p>
          </p:txBody>
        </p:sp>
        <p:sp>
          <p:nvSpPr>
            <p:cNvPr id="15561" name="Freeform 201"/>
            <p:cNvSpPr>
              <a:spLocks/>
            </p:cNvSpPr>
            <p:nvPr/>
          </p:nvSpPr>
          <p:spPr bwMode="auto">
            <a:xfrm>
              <a:off x="1439" y="2270"/>
              <a:ext cx="4" cy="2"/>
            </a:xfrm>
            <a:custGeom>
              <a:avLst/>
              <a:gdLst>
                <a:gd name="T0" fmla="*/ 207 w 3"/>
                <a:gd name="T1" fmla="*/ 0 h 2"/>
                <a:gd name="T2" fmla="*/ 0 w 3"/>
                <a:gd name="T3" fmla="*/ 0 h 2"/>
                <a:gd name="T4" fmla="*/ 0 w 3"/>
                <a:gd name="T5" fmla="*/ 2 h 2"/>
                <a:gd name="T6" fmla="*/ 207 w 3"/>
                <a:gd name="T7" fmla="*/ 0 h 2"/>
                <a:gd name="T8" fmla="*/ 20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0"/>
                  </a:lnTo>
                  <a:lnTo>
                    <a:pt x="0" y="2"/>
                  </a:lnTo>
                  <a:lnTo>
                    <a:pt x="3" y="0"/>
                  </a:lnTo>
                  <a:close/>
                </a:path>
              </a:pathLst>
            </a:custGeom>
            <a:solidFill>
              <a:srgbClr val="E1E1E1"/>
            </a:solidFill>
            <a:ln w="3175">
              <a:solidFill>
                <a:srgbClr val="000000"/>
              </a:solidFill>
              <a:round/>
              <a:headEnd/>
              <a:tailEnd/>
            </a:ln>
          </p:spPr>
          <p:txBody>
            <a:bodyPr/>
            <a:lstStyle/>
            <a:p>
              <a:endParaRPr lang="en-US"/>
            </a:p>
          </p:txBody>
        </p:sp>
        <p:sp>
          <p:nvSpPr>
            <p:cNvPr id="15562" name="Freeform 202"/>
            <p:cNvSpPr>
              <a:spLocks/>
            </p:cNvSpPr>
            <p:nvPr/>
          </p:nvSpPr>
          <p:spPr bwMode="auto">
            <a:xfrm>
              <a:off x="1439" y="2255"/>
              <a:ext cx="4" cy="6"/>
            </a:xfrm>
            <a:custGeom>
              <a:avLst/>
              <a:gdLst>
                <a:gd name="T0" fmla="*/ 207 w 3"/>
                <a:gd name="T1" fmla="*/ 72 h 5"/>
                <a:gd name="T2" fmla="*/ 207 w 3"/>
                <a:gd name="T3" fmla="*/ 72 h 5"/>
                <a:gd name="T4" fmla="*/ 0 w 3"/>
                <a:gd name="T5" fmla="*/ 50 h 5"/>
                <a:gd name="T6" fmla="*/ 0 w 3"/>
                <a:gd name="T7" fmla="*/ 0 h 5"/>
                <a:gd name="T8" fmla="*/ 207 w 3"/>
                <a:gd name="T9" fmla="*/ 50 h 5"/>
                <a:gd name="T10" fmla="*/ 207 w 3"/>
                <a:gd name="T11" fmla="*/ 72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round/>
              <a:headEnd/>
              <a:tailEnd/>
            </a:ln>
          </p:spPr>
          <p:txBody>
            <a:bodyPr/>
            <a:lstStyle/>
            <a:p>
              <a:endParaRPr lang="en-US"/>
            </a:p>
          </p:txBody>
        </p:sp>
        <p:sp>
          <p:nvSpPr>
            <p:cNvPr id="15563" name="Freeform 203"/>
            <p:cNvSpPr>
              <a:spLocks/>
            </p:cNvSpPr>
            <p:nvPr/>
          </p:nvSpPr>
          <p:spPr bwMode="auto">
            <a:xfrm>
              <a:off x="961" y="2240"/>
              <a:ext cx="23" cy="56"/>
            </a:xfrm>
            <a:custGeom>
              <a:avLst/>
              <a:gdLst>
                <a:gd name="T0" fmla="*/ 54 w 21"/>
                <a:gd name="T1" fmla="*/ 962 h 45"/>
                <a:gd name="T2" fmla="*/ 5 w 21"/>
                <a:gd name="T3" fmla="*/ 1197 h 45"/>
                <a:gd name="T4" fmla="*/ 0 w 21"/>
                <a:gd name="T5" fmla="*/ 1197 h 45"/>
                <a:gd name="T6" fmla="*/ 3 w 21"/>
                <a:gd name="T7" fmla="*/ 773 h 45"/>
                <a:gd name="T8" fmla="*/ 5 w 21"/>
                <a:gd name="T9" fmla="*/ 329 h 45"/>
                <a:gd name="T10" fmla="*/ 73 w 21"/>
                <a:gd name="T11" fmla="*/ 0 h 45"/>
                <a:gd name="T12" fmla="*/ 80 w 21"/>
                <a:gd name="T13" fmla="*/ 77 h 45"/>
                <a:gd name="T14" fmla="*/ 67 w 21"/>
                <a:gd name="T15" fmla="*/ 509 h 45"/>
                <a:gd name="T16" fmla="*/ 54 w 21"/>
                <a:gd name="T17" fmla="*/ 962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5"/>
                <a:gd name="T29" fmla="*/ 21 w 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round/>
              <a:headEnd/>
              <a:tailEnd/>
            </a:ln>
          </p:spPr>
          <p:txBody>
            <a:bodyPr/>
            <a:lstStyle/>
            <a:p>
              <a:endParaRPr lang="en-US"/>
            </a:p>
          </p:txBody>
        </p:sp>
        <p:sp>
          <p:nvSpPr>
            <p:cNvPr id="15564" name="Freeform 204"/>
            <p:cNvSpPr>
              <a:spLocks/>
            </p:cNvSpPr>
            <p:nvPr/>
          </p:nvSpPr>
          <p:spPr bwMode="auto">
            <a:xfrm>
              <a:off x="906" y="2255"/>
              <a:ext cx="71" cy="88"/>
            </a:xfrm>
            <a:custGeom>
              <a:avLst/>
              <a:gdLst>
                <a:gd name="T0" fmla="*/ 27 w 64"/>
                <a:gd name="T1" fmla="*/ 1590 h 71"/>
                <a:gd name="T2" fmla="*/ 0 w 64"/>
                <a:gd name="T3" fmla="*/ 1432 h 71"/>
                <a:gd name="T4" fmla="*/ 0 w 64"/>
                <a:gd name="T5" fmla="*/ 1140 h 71"/>
                <a:gd name="T6" fmla="*/ 55 w 64"/>
                <a:gd name="T7" fmla="*/ 757 h 71"/>
                <a:gd name="T8" fmla="*/ 149 w 64"/>
                <a:gd name="T9" fmla="*/ 742 h 71"/>
                <a:gd name="T10" fmla="*/ 91 w 64"/>
                <a:gd name="T11" fmla="*/ 257 h 71"/>
                <a:gd name="T12" fmla="*/ 113 w 64"/>
                <a:gd name="T13" fmla="*/ 257 h 71"/>
                <a:gd name="T14" fmla="*/ 125 w 64"/>
                <a:gd name="T15" fmla="*/ 0 h 71"/>
                <a:gd name="T16" fmla="*/ 190 w 64"/>
                <a:gd name="T17" fmla="*/ 0 h 71"/>
                <a:gd name="T18" fmla="*/ 260 w 64"/>
                <a:gd name="T19" fmla="*/ 0 h 71"/>
                <a:gd name="T20" fmla="*/ 251 w 64"/>
                <a:gd name="T21" fmla="*/ 428 h 71"/>
                <a:gd name="T22" fmla="*/ 234 w 64"/>
                <a:gd name="T23" fmla="*/ 829 h 71"/>
                <a:gd name="T24" fmla="*/ 260 w 64"/>
                <a:gd name="T25" fmla="*/ 829 h 71"/>
                <a:gd name="T26" fmla="*/ 286 w 64"/>
                <a:gd name="T27" fmla="*/ 920 h 71"/>
                <a:gd name="T28" fmla="*/ 307 w 64"/>
                <a:gd name="T29" fmla="*/ 920 h 71"/>
                <a:gd name="T30" fmla="*/ 260 w 64"/>
                <a:gd name="T31" fmla="*/ 1140 h 71"/>
                <a:gd name="T32" fmla="*/ 211 w 64"/>
                <a:gd name="T33" fmla="*/ 1469 h 71"/>
                <a:gd name="T34" fmla="*/ 149 w 64"/>
                <a:gd name="T35" fmla="*/ 1775 h 71"/>
                <a:gd name="T36" fmla="*/ 91 w 64"/>
                <a:gd name="T37" fmla="*/ 1683 h 71"/>
                <a:gd name="T38" fmla="*/ 27 w 64"/>
                <a:gd name="T39" fmla="*/ 1590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1"/>
                <a:gd name="T62" fmla="*/ 64 w 6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round/>
              <a:headEnd/>
              <a:tailEnd/>
            </a:ln>
          </p:spPr>
          <p:txBody>
            <a:bodyPr/>
            <a:lstStyle/>
            <a:p>
              <a:endParaRPr lang="en-US"/>
            </a:p>
          </p:txBody>
        </p:sp>
        <p:sp>
          <p:nvSpPr>
            <p:cNvPr id="15565" name="Freeform 205"/>
            <p:cNvSpPr>
              <a:spLocks/>
            </p:cNvSpPr>
            <p:nvPr/>
          </p:nvSpPr>
          <p:spPr bwMode="auto">
            <a:xfrm>
              <a:off x="1154" y="2240"/>
              <a:ext cx="37" cy="15"/>
            </a:xfrm>
            <a:custGeom>
              <a:avLst/>
              <a:gdLst>
                <a:gd name="T0" fmla="*/ 78 w 33"/>
                <a:gd name="T1" fmla="*/ 0 h 12"/>
                <a:gd name="T2" fmla="*/ 0 w 33"/>
                <a:gd name="T3" fmla="*/ 149 h 12"/>
                <a:gd name="T4" fmla="*/ 107 w 33"/>
                <a:gd name="T5" fmla="*/ 344 h 12"/>
                <a:gd name="T6" fmla="*/ 183 w 33"/>
                <a:gd name="T7" fmla="*/ 291 h 12"/>
                <a:gd name="T8" fmla="*/ 78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4" y="0"/>
                  </a:moveTo>
                  <a:lnTo>
                    <a:pt x="0" y="5"/>
                  </a:lnTo>
                  <a:lnTo>
                    <a:pt x="19" y="12"/>
                  </a:lnTo>
                  <a:lnTo>
                    <a:pt x="33" y="10"/>
                  </a:lnTo>
                  <a:lnTo>
                    <a:pt x="14" y="0"/>
                  </a:lnTo>
                  <a:close/>
                </a:path>
              </a:pathLst>
            </a:custGeom>
            <a:solidFill>
              <a:srgbClr val="E1E1E1"/>
            </a:solidFill>
            <a:ln w="3175">
              <a:solidFill>
                <a:srgbClr val="000000"/>
              </a:solidFill>
              <a:round/>
              <a:headEnd/>
              <a:tailEnd/>
            </a:ln>
          </p:spPr>
          <p:txBody>
            <a:bodyPr/>
            <a:lstStyle/>
            <a:p>
              <a:endParaRPr lang="en-US"/>
            </a:p>
          </p:txBody>
        </p:sp>
        <p:sp>
          <p:nvSpPr>
            <p:cNvPr id="15566" name="Freeform 206"/>
            <p:cNvSpPr>
              <a:spLocks/>
            </p:cNvSpPr>
            <p:nvPr/>
          </p:nvSpPr>
          <p:spPr bwMode="auto">
            <a:xfrm>
              <a:off x="1350" y="2238"/>
              <a:ext cx="26" cy="13"/>
            </a:xfrm>
            <a:custGeom>
              <a:avLst/>
              <a:gdLst>
                <a:gd name="T0" fmla="*/ 78 w 24"/>
                <a:gd name="T1" fmla="*/ 373 h 10"/>
                <a:gd name="T2" fmla="*/ 70 w 24"/>
                <a:gd name="T3" fmla="*/ 373 h 10"/>
                <a:gd name="T4" fmla="*/ 5 w 24"/>
                <a:gd name="T5" fmla="*/ 520 h 10"/>
                <a:gd name="T6" fmla="*/ 0 w 24"/>
                <a:gd name="T7" fmla="*/ 373 h 10"/>
                <a:gd name="T8" fmla="*/ 0 w 24"/>
                <a:gd name="T9" fmla="*/ 0 h 10"/>
                <a:gd name="T10" fmla="*/ 78 w 24"/>
                <a:gd name="T11" fmla="*/ 373 h 10"/>
                <a:gd name="T12" fmla="*/ 0 60000 65536"/>
                <a:gd name="T13" fmla="*/ 0 60000 65536"/>
                <a:gd name="T14" fmla="*/ 0 60000 65536"/>
                <a:gd name="T15" fmla="*/ 0 60000 65536"/>
                <a:gd name="T16" fmla="*/ 0 60000 65536"/>
                <a:gd name="T17" fmla="*/ 0 60000 65536"/>
                <a:gd name="T18" fmla="*/ 0 w 24"/>
                <a:gd name="T19" fmla="*/ 0 h 10"/>
                <a:gd name="T20" fmla="*/ 24 w 2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round/>
              <a:headEnd/>
              <a:tailEnd/>
            </a:ln>
          </p:spPr>
          <p:txBody>
            <a:bodyPr/>
            <a:lstStyle/>
            <a:p>
              <a:endParaRPr lang="en-US"/>
            </a:p>
          </p:txBody>
        </p:sp>
        <p:sp>
          <p:nvSpPr>
            <p:cNvPr id="15567" name="Rectangle 207"/>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568" name="Freeform 208"/>
            <p:cNvSpPr>
              <a:spLocks/>
            </p:cNvSpPr>
            <p:nvPr/>
          </p:nvSpPr>
          <p:spPr bwMode="auto">
            <a:xfrm>
              <a:off x="553" y="1929"/>
              <a:ext cx="464" cy="396"/>
            </a:xfrm>
            <a:custGeom>
              <a:avLst/>
              <a:gdLst>
                <a:gd name="T0" fmla="*/ 268 w 416"/>
                <a:gd name="T1" fmla="*/ 3568 h 321"/>
                <a:gd name="T2" fmla="*/ 170 w 416"/>
                <a:gd name="T3" fmla="*/ 2586 h 321"/>
                <a:gd name="T4" fmla="*/ 76 w 416"/>
                <a:gd name="T5" fmla="*/ 2124 h 321"/>
                <a:gd name="T6" fmla="*/ 107 w 416"/>
                <a:gd name="T7" fmla="*/ 1594 h 321"/>
                <a:gd name="T8" fmla="*/ 2 w 416"/>
                <a:gd name="T9" fmla="*/ 532 h 321"/>
                <a:gd name="T10" fmla="*/ 190 w 416"/>
                <a:gd name="T11" fmla="*/ 0 h 321"/>
                <a:gd name="T12" fmla="*/ 373 w 416"/>
                <a:gd name="T13" fmla="*/ 389 h 321"/>
                <a:gd name="T14" fmla="*/ 651 w 416"/>
                <a:gd name="T15" fmla="*/ 532 h 321"/>
                <a:gd name="T16" fmla="*/ 856 w 416"/>
                <a:gd name="T17" fmla="*/ 782 h 321"/>
                <a:gd name="T18" fmla="*/ 983 w 416"/>
                <a:gd name="T19" fmla="*/ 1468 h 321"/>
                <a:gd name="T20" fmla="*/ 1179 w 416"/>
                <a:gd name="T21" fmla="*/ 1594 h 321"/>
                <a:gd name="T22" fmla="*/ 1302 w 416"/>
                <a:gd name="T23" fmla="*/ 2683 h 321"/>
                <a:gd name="T24" fmla="*/ 1302 w 416"/>
                <a:gd name="T25" fmla="*/ 3875 h 321"/>
                <a:gd name="T26" fmla="*/ 1336 w 416"/>
                <a:gd name="T27" fmla="*/ 5174 h 321"/>
                <a:gd name="T28" fmla="*/ 1398 w 416"/>
                <a:gd name="T29" fmla="*/ 5780 h 321"/>
                <a:gd name="T30" fmla="*/ 1642 w 416"/>
                <a:gd name="T31" fmla="*/ 5829 h 321"/>
                <a:gd name="T32" fmla="*/ 1751 w 416"/>
                <a:gd name="T33" fmla="*/ 5780 h 321"/>
                <a:gd name="T34" fmla="*/ 1842 w 416"/>
                <a:gd name="T35" fmla="*/ 4906 h 321"/>
                <a:gd name="T36" fmla="*/ 2084 w 416"/>
                <a:gd name="T37" fmla="*/ 4613 h 321"/>
                <a:gd name="T38" fmla="*/ 2143 w 416"/>
                <a:gd name="T39" fmla="*/ 4782 h 321"/>
                <a:gd name="T40" fmla="*/ 2051 w 416"/>
                <a:gd name="T41" fmla="*/ 5471 h 321"/>
                <a:gd name="T42" fmla="*/ 1993 w 416"/>
                <a:gd name="T43" fmla="*/ 5780 h 321"/>
                <a:gd name="T44" fmla="*/ 1836 w 416"/>
                <a:gd name="T45" fmla="*/ 6161 h 321"/>
                <a:gd name="T46" fmla="*/ 1727 w 416"/>
                <a:gd name="T47" fmla="*/ 6383 h 321"/>
                <a:gd name="T48" fmla="*/ 1622 w 416"/>
                <a:gd name="T49" fmla="*/ 7206 h 321"/>
                <a:gd name="T50" fmla="*/ 1472 w 416"/>
                <a:gd name="T51" fmla="*/ 6773 h 321"/>
                <a:gd name="T52" fmla="*/ 1420 w 416"/>
                <a:gd name="T53" fmla="*/ 6816 h 321"/>
                <a:gd name="T54" fmla="*/ 1279 w 416"/>
                <a:gd name="T55" fmla="*/ 6997 h 321"/>
                <a:gd name="T56" fmla="*/ 1007 w 416"/>
                <a:gd name="T57" fmla="*/ 6425 h 321"/>
                <a:gd name="T58" fmla="*/ 810 w 416"/>
                <a:gd name="T59" fmla="*/ 5988 h 321"/>
                <a:gd name="T60" fmla="*/ 645 w 416"/>
                <a:gd name="T61" fmla="*/ 5354 h 321"/>
                <a:gd name="T62" fmla="*/ 651 w 416"/>
                <a:gd name="T63" fmla="*/ 4906 h 321"/>
                <a:gd name="T64" fmla="*/ 616 w 416"/>
                <a:gd name="T65" fmla="*/ 3977 h 321"/>
                <a:gd name="T66" fmla="*/ 545 w 416"/>
                <a:gd name="T67" fmla="*/ 3400 h 321"/>
                <a:gd name="T68" fmla="*/ 510 w 416"/>
                <a:gd name="T69" fmla="*/ 3141 h 321"/>
                <a:gd name="T70" fmla="*/ 421 w 416"/>
                <a:gd name="T71" fmla="*/ 2852 h 321"/>
                <a:gd name="T72" fmla="*/ 373 w 416"/>
                <a:gd name="T73" fmla="*/ 2023 h 321"/>
                <a:gd name="T74" fmla="*/ 284 w 416"/>
                <a:gd name="T75" fmla="*/ 1377 h 321"/>
                <a:gd name="T76" fmla="*/ 205 w 416"/>
                <a:gd name="T77" fmla="*/ 482 h 321"/>
                <a:gd name="T78" fmla="*/ 133 w 416"/>
                <a:gd name="T79" fmla="*/ 1128 h 321"/>
                <a:gd name="T80" fmla="*/ 228 w 416"/>
                <a:gd name="T81" fmla="*/ 2124 h 321"/>
                <a:gd name="T82" fmla="*/ 268 w 416"/>
                <a:gd name="T83" fmla="*/ 2852 h 321"/>
                <a:gd name="T84" fmla="*/ 352 w 416"/>
                <a:gd name="T85" fmla="*/ 3691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6"/>
                <a:gd name="T130" fmla="*/ 0 h 321"/>
                <a:gd name="T131" fmla="*/ 416 w 416"/>
                <a:gd name="T132" fmla="*/ 321 h 3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round/>
              <a:headEnd/>
              <a:tailEnd/>
            </a:ln>
          </p:spPr>
          <p:txBody>
            <a:bodyPr/>
            <a:lstStyle/>
            <a:p>
              <a:endParaRPr lang="en-US"/>
            </a:p>
          </p:txBody>
        </p:sp>
        <p:sp>
          <p:nvSpPr>
            <p:cNvPr id="15569" name="Freeform 209"/>
            <p:cNvSpPr>
              <a:spLocks/>
            </p:cNvSpPr>
            <p:nvPr/>
          </p:nvSpPr>
          <p:spPr bwMode="auto">
            <a:xfrm>
              <a:off x="1173" y="2092"/>
              <a:ext cx="8" cy="17"/>
            </a:xfrm>
            <a:custGeom>
              <a:avLst/>
              <a:gdLst>
                <a:gd name="T0" fmla="*/ 8 w 8"/>
                <a:gd name="T1" fmla="*/ 270 h 14"/>
                <a:gd name="T2" fmla="*/ 5 w 8"/>
                <a:gd name="T3" fmla="*/ 0 h 14"/>
                <a:gd name="T4" fmla="*/ 0 w 8"/>
                <a:gd name="T5" fmla="*/ 160 h 14"/>
                <a:gd name="T6" fmla="*/ 3 w 8"/>
                <a:gd name="T7" fmla="*/ 270 h 14"/>
                <a:gd name="T8" fmla="*/ 8 w 8"/>
                <a:gd name="T9" fmla="*/ 270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14"/>
                  </a:moveTo>
                  <a:lnTo>
                    <a:pt x="5" y="0"/>
                  </a:lnTo>
                  <a:lnTo>
                    <a:pt x="0" y="9"/>
                  </a:lnTo>
                  <a:lnTo>
                    <a:pt x="3" y="14"/>
                  </a:lnTo>
                  <a:lnTo>
                    <a:pt x="8" y="14"/>
                  </a:lnTo>
                  <a:close/>
                </a:path>
              </a:pathLst>
            </a:custGeom>
            <a:solidFill>
              <a:srgbClr val="E1E1E1"/>
            </a:solidFill>
            <a:ln w="3175">
              <a:solidFill>
                <a:srgbClr val="000000"/>
              </a:solidFill>
              <a:round/>
              <a:headEnd/>
              <a:tailEnd/>
            </a:ln>
          </p:spPr>
          <p:txBody>
            <a:bodyPr/>
            <a:lstStyle/>
            <a:p>
              <a:endParaRPr lang="en-US"/>
            </a:p>
          </p:txBody>
        </p:sp>
        <p:sp>
          <p:nvSpPr>
            <p:cNvPr id="15570" name="Freeform 210"/>
            <p:cNvSpPr>
              <a:spLocks/>
            </p:cNvSpPr>
            <p:nvPr/>
          </p:nvSpPr>
          <p:spPr bwMode="auto">
            <a:xfrm>
              <a:off x="1189" y="2053"/>
              <a:ext cx="10" cy="21"/>
            </a:xfrm>
            <a:custGeom>
              <a:avLst/>
              <a:gdLst>
                <a:gd name="T0" fmla="*/ 4 w 9"/>
                <a:gd name="T1" fmla="*/ 408 h 17"/>
                <a:gd name="T2" fmla="*/ 33 w 9"/>
                <a:gd name="T3" fmla="*/ 231 h 17"/>
                <a:gd name="T4" fmla="*/ 0 w 9"/>
                <a:gd name="T5" fmla="*/ 0 h 17"/>
                <a:gd name="T6" fmla="*/ 41 w 9"/>
                <a:gd name="T7" fmla="*/ 231 h 17"/>
                <a:gd name="T8" fmla="*/ 4 w 9"/>
                <a:gd name="T9" fmla="*/ 408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4" y="17"/>
                  </a:moveTo>
                  <a:lnTo>
                    <a:pt x="7" y="10"/>
                  </a:lnTo>
                  <a:lnTo>
                    <a:pt x="0" y="0"/>
                  </a:lnTo>
                  <a:lnTo>
                    <a:pt x="9" y="10"/>
                  </a:lnTo>
                  <a:lnTo>
                    <a:pt x="4" y="17"/>
                  </a:lnTo>
                  <a:close/>
                </a:path>
              </a:pathLst>
            </a:custGeom>
            <a:solidFill>
              <a:srgbClr val="E1E1E1"/>
            </a:solidFill>
            <a:ln w="3175">
              <a:solidFill>
                <a:srgbClr val="000000"/>
              </a:solidFill>
              <a:round/>
              <a:headEnd/>
              <a:tailEnd/>
            </a:ln>
          </p:spPr>
          <p:txBody>
            <a:bodyPr/>
            <a:lstStyle/>
            <a:p>
              <a:endParaRPr lang="en-US"/>
            </a:p>
          </p:txBody>
        </p:sp>
        <p:sp>
          <p:nvSpPr>
            <p:cNvPr id="15571" name="Freeform 211"/>
            <p:cNvSpPr>
              <a:spLocks/>
            </p:cNvSpPr>
            <p:nvPr/>
          </p:nvSpPr>
          <p:spPr bwMode="auto">
            <a:xfrm>
              <a:off x="1201" y="2086"/>
              <a:ext cx="9" cy="14"/>
            </a:xfrm>
            <a:custGeom>
              <a:avLst/>
              <a:gdLst>
                <a:gd name="T0" fmla="*/ 30 w 8"/>
                <a:gd name="T1" fmla="*/ 121 h 12"/>
                <a:gd name="T2" fmla="*/ 43 w 8"/>
                <a:gd name="T3" fmla="*/ 67 h 12"/>
                <a:gd name="T4" fmla="*/ 0 w 8"/>
                <a:gd name="T5" fmla="*/ 0 h 12"/>
                <a:gd name="T6" fmla="*/ 0 w 8"/>
                <a:gd name="T7" fmla="*/ 0 h 12"/>
                <a:gd name="T8" fmla="*/ 30 w 8"/>
                <a:gd name="T9" fmla="*/ 50 h 12"/>
                <a:gd name="T10" fmla="*/ 43 w 8"/>
                <a:gd name="T11" fmla="*/ 67 h 12"/>
                <a:gd name="T12" fmla="*/ 30 w 8"/>
                <a:gd name="T13" fmla="*/ 121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round/>
              <a:headEnd/>
              <a:tailEnd/>
            </a:ln>
          </p:spPr>
          <p:txBody>
            <a:bodyPr/>
            <a:lstStyle/>
            <a:p>
              <a:endParaRPr lang="en-US"/>
            </a:p>
          </p:txBody>
        </p:sp>
        <p:sp>
          <p:nvSpPr>
            <p:cNvPr id="15572" name="Freeform 212"/>
            <p:cNvSpPr>
              <a:spLocks/>
            </p:cNvSpPr>
            <p:nvPr/>
          </p:nvSpPr>
          <p:spPr bwMode="auto">
            <a:xfrm>
              <a:off x="1244" y="2176"/>
              <a:ext cx="11" cy="10"/>
            </a:xfrm>
            <a:custGeom>
              <a:avLst/>
              <a:gdLst>
                <a:gd name="T0" fmla="*/ 39 w 10"/>
                <a:gd name="T1" fmla="*/ 0 h 8"/>
                <a:gd name="T2" fmla="*/ 39 w 10"/>
                <a:gd name="T3" fmla="*/ 79 h 8"/>
                <a:gd name="T4" fmla="*/ 0 w 10"/>
                <a:gd name="T5" fmla="*/ 218 h 8"/>
                <a:gd name="T6" fmla="*/ 39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0"/>
                  </a:moveTo>
                  <a:lnTo>
                    <a:pt x="10" y="3"/>
                  </a:lnTo>
                  <a:lnTo>
                    <a:pt x="0" y="8"/>
                  </a:lnTo>
                  <a:lnTo>
                    <a:pt x="10" y="0"/>
                  </a:lnTo>
                  <a:close/>
                </a:path>
              </a:pathLst>
            </a:custGeom>
            <a:solidFill>
              <a:srgbClr val="E1E1E1"/>
            </a:solidFill>
            <a:ln w="3175">
              <a:solidFill>
                <a:srgbClr val="000000"/>
              </a:solidFill>
              <a:round/>
              <a:headEnd/>
              <a:tailEnd/>
            </a:ln>
          </p:spPr>
          <p:txBody>
            <a:bodyPr/>
            <a:lstStyle/>
            <a:p>
              <a:endParaRPr lang="en-US"/>
            </a:p>
          </p:txBody>
        </p:sp>
        <p:sp>
          <p:nvSpPr>
            <p:cNvPr id="15573" name="Freeform 213"/>
            <p:cNvSpPr>
              <a:spLocks/>
            </p:cNvSpPr>
            <p:nvPr/>
          </p:nvSpPr>
          <p:spPr bwMode="auto">
            <a:xfrm>
              <a:off x="1236" y="2147"/>
              <a:ext cx="8" cy="9"/>
            </a:xfrm>
            <a:custGeom>
              <a:avLst/>
              <a:gdLst>
                <a:gd name="T0" fmla="*/ 49 w 7"/>
                <a:gd name="T1" fmla="*/ 98 h 7"/>
                <a:gd name="T2" fmla="*/ 38 w 7"/>
                <a:gd name="T3" fmla="*/ 0 h 7"/>
                <a:gd name="T4" fmla="*/ 0 w 7"/>
                <a:gd name="T5" fmla="*/ 297 h 7"/>
                <a:gd name="T6" fmla="*/ 49 w 7"/>
                <a:gd name="T7" fmla="*/ 98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2"/>
                  </a:moveTo>
                  <a:lnTo>
                    <a:pt x="5" y="0"/>
                  </a:lnTo>
                  <a:lnTo>
                    <a:pt x="0" y="7"/>
                  </a:lnTo>
                  <a:lnTo>
                    <a:pt x="7" y="2"/>
                  </a:lnTo>
                  <a:close/>
                </a:path>
              </a:pathLst>
            </a:custGeom>
            <a:solidFill>
              <a:srgbClr val="E1E1E1"/>
            </a:solidFill>
            <a:ln w="3175">
              <a:solidFill>
                <a:srgbClr val="000000"/>
              </a:solidFill>
              <a:round/>
              <a:headEnd/>
              <a:tailEnd/>
            </a:ln>
          </p:spPr>
          <p:txBody>
            <a:bodyPr/>
            <a:lstStyle/>
            <a:p>
              <a:endParaRPr lang="en-US"/>
            </a:p>
          </p:txBody>
        </p:sp>
        <p:sp>
          <p:nvSpPr>
            <p:cNvPr id="15574" name="Freeform 214"/>
            <p:cNvSpPr>
              <a:spLocks/>
            </p:cNvSpPr>
            <p:nvPr/>
          </p:nvSpPr>
          <p:spPr bwMode="auto">
            <a:xfrm>
              <a:off x="1167" y="2059"/>
              <a:ext cx="18" cy="2"/>
            </a:xfrm>
            <a:custGeom>
              <a:avLst/>
              <a:gdLst>
                <a:gd name="T0" fmla="*/ 38 w 16"/>
                <a:gd name="T1" fmla="*/ 0 h 2"/>
                <a:gd name="T2" fmla="*/ 89 w 16"/>
                <a:gd name="T3" fmla="*/ 0 h 2"/>
                <a:gd name="T4" fmla="*/ 48 w 16"/>
                <a:gd name="T5" fmla="*/ 0 h 2"/>
                <a:gd name="T6" fmla="*/ 0 w 16"/>
                <a:gd name="T7" fmla="*/ 0 h 2"/>
                <a:gd name="T8" fmla="*/ 38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7" y="0"/>
                  </a:moveTo>
                  <a:lnTo>
                    <a:pt x="16" y="0"/>
                  </a:lnTo>
                  <a:lnTo>
                    <a:pt x="9" y="0"/>
                  </a:lnTo>
                  <a:lnTo>
                    <a:pt x="0" y="0"/>
                  </a:lnTo>
                  <a:lnTo>
                    <a:pt x="7" y="0"/>
                  </a:lnTo>
                  <a:close/>
                </a:path>
              </a:pathLst>
            </a:custGeom>
            <a:solidFill>
              <a:srgbClr val="E1E1E1"/>
            </a:solidFill>
            <a:ln w="3175">
              <a:solidFill>
                <a:srgbClr val="000000"/>
              </a:solidFill>
              <a:round/>
              <a:headEnd/>
              <a:tailEnd/>
            </a:ln>
          </p:spPr>
          <p:txBody>
            <a:bodyPr/>
            <a:lstStyle/>
            <a:p>
              <a:endParaRPr lang="en-US"/>
            </a:p>
          </p:txBody>
        </p:sp>
        <p:sp>
          <p:nvSpPr>
            <p:cNvPr id="15575" name="Freeform 215"/>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72 h 5"/>
                <a:gd name="T8" fmla="*/ 2 w 5"/>
                <a:gd name="T9" fmla="*/ 2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2"/>
                  </a:moveTo>
                  <a:lnTo>
                    <a:pt x="3" y="0"/>
                  </a:lnTo>
                  <a:lnTo>
                    <a:pt x="0" y="0"/>
                  </a:lnTo>
                  <a:lnTo>
                    <a:pt x="3" y="5"/>
                  </a:lnTo>
                  <a:lnTo>
                    <a:pt x="5" y="2"/>
                  </a:lnTo>
                  <a:close/>
                </a:path>
              </a:pathLst>
            </a:custGeom>
            <a:solidFill>
              <a:srgbClr val="E1E1E1"/>
            </a:solidFill>
            <a:ln w="3175">
              <a:solidFill>
                <a:srgbClr val="000000"/>
              </a:solidFill>
              <a:round/>
              <a:headEnd/>
              <a:tailEnd/>
            </a:ln>
          </p:spPr>
          <p:txBody>
            <a:bodyPr/>
            <a:lstStyle/>
            <a:p>
              <a:endParaRPr lang="en-US"/>
            </a:p>
          </p:txBody>
        </p:sp>
        <p:sp>
          <p:nvSpPr>
            <p:cNvPr id="15576" name="Freeform 216"/>
            <p:cNvSpPr>
              <a:spLocks/>
            </p:cNvSpPr>
            <p:nvPr/>
          </p:nvSpPr>
          <p:spPr bwMode="auto">
            <a:xfrm>
              <a:off x="3506" y="3092"/>
              <a:ext cx="8" cy="6"/>
            </a:xfrm>
            <a:custGeom>
              <a:avLst/>
              <a:gdLst>
                <a:gd name="T0" fmla="*/ 49 w 7"/>
                <a:gd name="T1" fmla="*/ 0 h 5"/>
                <a:gd name="T2" fmla="*/ 0 w 7"/>
                <a:gd name="T3" fmla="*/ 72 h 5"/>
                <a:gd name="T4" fmla="*/ 49 w 7"/>
                <a:gd name="T5" fmla="*/ 50 h 5"/>
                <a:gd name="T6" fmla="*/ 49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0"/>
                  </a:moveTo>
                  <a:lnTo>
                    <a:pt x="0" y="5"/>
                  </a:lnTo>
                  <a:lnTo>
                    <a:pt x="7" y="3"/>
                  </a:lnTo>
                  <a:lnTo>
                    <a:pt x="7" y="0"/>
                  </a:lnTo>
                  <a:close/>
                </a:path>
              </a:pathLst>
            </a:custGeom>
            <a:solidFill>
              <a:srgbClr val="E1E1E1"/>
            </a:solidFill>
            <a:ln w="3175">
              <a:solidFill>
                <a:srgbClr val="000000"/>
              </a:solidFill>
              <a:round/>
              <a:headEnd/>
              <a:tailEnd/>
            </a:ln>
          </p:spPr>
          <p:txBody>
            <a:bodyPr/>
            <a:lstStyle/>
            <a:p>
              <a:endParaRPr lang="en-US"/>
            </a:p>
          </p:txBody>
        </p:sp>
        <p:sp>
          <p:nvSpPr>
            <p:cNvPr id="15577" name="Freeform 217"/>
            <p:cNvSpPr>
              <a:spLocks/>
            </p:cNvSpPr>
            <p:nvPr/>
          </p:nvSpPr>
          <p:spPr bwMode="auto">
            <a:xfrm>
              <a:off x="4433" y="2885"/>
              <a:ext cx="700" cy="623"/>
            </a:xfrm>
            <a:custGeom>
              <a:avLst/>
              <a:gdLst>
                <a:gd name="T0" fmla="*/ 1844 w 627"/>
                <a:gd name="T1" fmla="*/ 277 h 503"/>
                <a:gd name="T2" fmla="*/ 1878 w 627"/>
                <a:gd name="T3" fmla="*/ 651 h 503"/>
                <a:gd name="T4" fmla="*/ 1733 w 627"/>
                <a:gd name="T5" fmla="*/ 829 h 503"/>
                <a:gd name="T6" fmla="*/ 1670 w 627"/>
                <a:gd name="T7" fmla="*/ 1153 h 503"/>
                <a:gd name="T8" fmla="*/ 1634 w 627"/>
                <a:gd name="T9" fmla="*/ 1745 h 503"/>
                <a:gd name="T10" fmla="*/ 1574 w 627"/>
                <a:gd name="T11" fmla="*/ 1951 h 503"/>
                <a:gd name="T12" fmla="*/ 1464 w 627"/>
                <a:gd name="T13" fmla="*/ 2092 h 503"/>
                <a:gd name="T14" fmla="*/ 1396 w 627"/>
                <a:gd name="T15" fmla="*/ 1364 h 503"/>
                <a:gd name="T16" fmla="*/ 1325 w 627"/>
                <a:gd name="T17" fmla="*/ 1442 h 503"/>
                <a:gd name="T18" fmla="*/ 1246 w 627"/>
                <a:gd name="T19" fmla="*/ 1951 h 503"/>
                <a:gd name="T20" fmla="*/ 1174 w 627"/>
                <a:gd name="T21" fmla="*/ 2191 h 503"/>
                <a:gd name="T22" fmla="*/ 1162 w 627"/>
                <a:gd name="T23" fmla="*/ 2455 h 503"/>
                <a:gd name="T24" fmla="*/ 1102 w 627"/>
                <a:gd name="T25" fmla="*/ 2455 h 503"/>
                <a:gd name="T26" fmla="*/ 1075 w 627"/>
                <a:gd name="T27" fmla="*/ 3130 h 503"/>
                <a:gd name="T28" fmla="*/ 953 w 627"/>
                <a:gd name="T29" fmla="*/ 3041 h 503"/>
                <a:gd name="T30" fmla="*/ 746 w 627"/>
                <a:gd name="T31" fmla="*/ 4045 h 503"/>
                <a:gd name="T32" fmla="*/ 489 w 627"/>
                <a:gd name="T33" fmla="*/ 4339 h 503"/>
                <a:gd name="T34" fmla="*/ 227 w 627"/>
                <a:gd name="T35" fmla="*/ 4855 h 503"/>
                <a:gd name="T36" fmla="*/ 151 w 627"/>
                <a:gd name="T37" fmla="*/ 6501 h 503"/>
                <a:gd name="T38" fmla="*/ 118 w 627"/>
                <a:gd name="T39" fmla="*/ 6547 h 503"/>
                <a:gd name="T40" fmla="*/ 97 w 627"/>
                <a:gd name="T41" fmla="*/ 7182 h 503"/>
                <a:gd name="T42" fmla="*/ 122 w 627"/>
                <a:gd name="T43" fmla="*/ 8721 h 503"/>
                <a:gd name="T44" fmla="*/ 40 w 627"/>
                <a:gd name="T45" fmla="*/ 10141 h 503"/>
                <a:gd name="T46" fmla="*/ 118 w 627"/>
                <a:gd name="T47" fmla="*/ 10776 h 503"/>
                <a:gd name="T48" fmla="*/ 368 w 627"/>
                <a:gd name="T49" fmla="*/ 10289 h 503"/>
                <a:gd name="T50" fmla="*/ 746 w 627"/>
                <a:gd name="T51" fmla="*/ 9883 h 503"/>
                <a:gd name="T52" fmla="*/ 1134 w 627"/>
                <a:gd name="T53" fmla="*/ 9354 h 503"/>
                <a:gd name="T54" fmla="*/ 1508 w 627"/>
                <a:gd name="T55" fmla="*/ 9470 h 503"/>
                <a:gd name="T56" fmla="*/ 1553 w 627"/>
                <a:gd name="T57" fmla="*/ 10229 h 503"/>
                <a:gd name="T58" fmla="*/ 1612 w 627"/>
                <a:gd name="T59" fmla="*/ 10571 h 503"/>
                <a:gd name="T60" fmla="*/ 1805 w 627"/>
                <a:gd name="T61" fmla="*/ 10004 h 503"/>
                <a:gd name="T62" fmla="*/ 1704 w 627"/>
                <a:gd name="T63" fmla="*/ 10815 h 503"/>
                <a:gd name="T64" fmla="*/ 1778 w 627"/>
                <a:gd name="T65" fmla="*/ 10930 h 503"/>
                <a:gd name="T66" fmla="*/ 1790 w 627"/>
                <a:gd name="T67" fmla="*/ 11972 h 503"/>
                <a:gd name="T68" fmla="*/ 2099 w 627"/>
                <a:gd name="T69" fmla="*/ 12166 h 503"/>
                <a:gd name="T70" fmla="*/ 2123 w 627"/>
                <a:gd name="T71" fmla="*/ 12241 h 503"/>
                <a:gd name="T72" fmla="*/ 2214 w 627"/>
                <a:gd name="T73" fmla="*/ 12331 h 503"/>
                <a:gd name="T74" fmla="*/ 2566 w 627"/>
                <a:gd name="T75" fmla="*/ 11586 h 503"/>
                <a:gd name="T76" fmla="*/ 2856 w 627"/>
                <a:gd name="T77" fmla="*/ 10058 h 503"/>
                <a:gd name="T78" fmla="*/ 3123 w 627"/>
                <a:gd name="T79" fmla="*/ 8737 h 503"/>
                <a:gd name="T80" fmla="*/ 3232 w 627"/>
                <a:gd name="T81" fmla="*/ 7367 h 503"/>
                <a:gd name="T82" fmla="*/ 3232 w 627"/>
                <a:gd name="T83" fmla="*/ 6130 h 503"/>
                <a:gd name="T84" fmla="*/ 3148 w 627"/>
                <a:gd name="T85" fmla="*/ 5201 h 503"/>
                <a:gd name="T86" fmla="*/ 3091 w 627"/>
                <a:gd name="T87" fmla="*/ 4797 h 503"/>
                <a:gd name="T88" fmla="*/ 2991 w 627"/>
                <a:gd name="T89" fmla="*/ 3920 h 503"/>
                <a:gd name="T90" fmla="*/ 2878 w 627"/>
                <a:gd name="T91" fmla="*/ 2416 h 503"/>
                <a:gd name="T92" fmla="*/ 2769 w 627"/>
                <a:gd name="T93" fmla="*/ 1646 h 503"/>
                <a:gd name="T94" fmla="*/ 2732 w 627"/>
                <a:gd name="T95" fmla="*/ 343 h 503"/>
                <a:gd name="T96" fmla="*/ 2646 w 627"/>
                <a:gd name="T97" fmla="*/ 564 h 503"/>
                <a:gd name="T98" fmla="*/ 2610 w 627"/>
                <a:gd name="T99" fmla="*/ 1028 h 503"/>
                <a:gd name="T100" fmla="*/ 2566 w 627"/>
                <a:gd name="T101" fmla="*/ 1982 h 503"/>
                <a:gd name="T102" fmla="*/ 2343 w 627"/>
                <a:gd name="T103" fmla="*/ 2786 h 503"/>
                <a:gd name="T104" fmla="*/ 2078 w 627"/>
                <a:gd name="T105" fmla="*/ 1745 h 503"/>
                <a:gd name="T106" fmla="*/ 2198 w 627"/>
                <a:gd name="T107" fmla="*/ 998 h 503"/>
                <a:gd name="T108" fmla="*/ 2151 w 627"/>
                <a:gd name="T109" fmla="*/ 651 h 503"/>
                <a:gd name="T110" fmla="*/ 2015 w 627"/>
                <a:gd name="T111" fmla="*/ 564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7"/>
                <a:gd name="T169" fmla="*/ 0 h 503"/>
                <a:gd name="T170" fmla="*/ 627 w 627"/>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round/>
              <a:headEnd/>
              <a:tailEnd/>
            </a:ln>
          </p:spPr>
          <p:txBody>
            <a:bodyPr/>
            <a:lstStyle/>
            <a:p>
              <a:endParaRPr lang="en-US"/>
            </a:p>
          </p:txBody>
        </p:sp>
        <p:sp>
          <p:nvSpPr>
            <p:cNvPr id="15578" name="Freeform 218"/>
            <p:cNvSpPr>
              <a:spLocks/>
            </p:cNvSpPr>
            <p:nvPr/>
          </p:nvSpPr>
          <p:spPr bwMode="auto">
            <a:xfrm>
              <a:off x="4844" y="3549"/>
              <a:ext cx="68" cy="61"/>
            </a:xfrm>
            <a:custGeom>
              <a:avLst/>
              <a:gdLst>
                <a:gd name="T0" fmla="*/ 95 w 62"/>
                <a:gd name="T1" fmla="*/ 736 h 50"/>
                <a:gd name="T2" fmla="*/ 29 w 62"/>
                <a:gd name="T3" fmla="*/ 975 h 50"/>
                <a:gd name="T4" fmla="*/ 0 w 62"/>
                <a:gd name="T5" fmla="*/ 894 h 50"/>
                <a:gd name="T6" fmla="*/ 0 w 62"/>
                <a:gd name="T7" fmla="*/ 839 h 50"/>
                <a:gd name="T8" fmla="*/ 0 w 62"/>
                <a:gd name="T9" fmla="*/ 527 h 50"/>
                <a:gd name="T10" fmla="*/ 2 w 62"/>
                <a:gd name="T11" fmla="*/ 527 h 50"/>
                <a:gd name="T12" fmla="*/ 5 w 62"/>
                <a:gd name="T13" fmla="*/ 527 h 50"/>
                <a:gd name="T14" fmla="*/ 29 w 62"/>
                <a:gd name="T15" fmla="*/ 290 h 50"/>
                <a:gd name="T16" fmla="*/ 29 w 62"/>
                <a:gd name="T17" fmla="*/ 63 h 50"/>
                <a:gd name="T18" fmla="*/ 46 w 62"/>
                <a:gd name="T19" fmla="*/ 0 h 50"/>
                <a:gd name="T20" fmla="*/ 104 w 62"/>
                <a:gd name="T21" fmla="*/ 94 h 50"/>
                <a:gd name="T22" fmla="*/ 150 w 62"/>
                <a:gd name="T23" fmla="*/ 198 h 50"/>
                <a:gd name="T24" fmla="*/ 175 w 62"/>
                <a:gd name="T25" fmla="*/ 63 h 50"/>
                <a:gd name="T26" fmla="*/ 251 w 62"/>
                <a:gd name="T27" fmla="*/ 63 h 50"/>
                <a:gd name="T28" fmla="*/ 192 w 62"/>
                <a:gd name="T29" fmla="*/ 462 h 50"/>
                <a:gd name="T30" fmla="*/ 179 w 62"/>
                <a:gd name="T31" fmla="*/ 462 h 50"/>
                <a:gd name="T32" fmla="*/ 104 w 62"/>
                <a:gd name="T33" fmla="*/ 839 h 50"/>
                <a:gd name="T34" fmla="*/ 113 w 62"/>
                <a:gd name="T35" fmla="*/ 736 h 50"/>
                <a:gd name="T36" fmla="*/ 104 w 62"/>
                <a:gd name="T37" fmla="*/ 736 h 50"/>
                <a:gd name="T38" fmla="*/ 95 w 62"/>
                <a:gd name="T39" fmla="*/ 736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round/>
              <a:headEnd/>
              <a:tailEnd/>
            </a:ln>
          </p:spPr>
          <p:txBody>
            <a:bodyPr/>
            <a:lstStyle/>
            <a:p>
              <a:endParaRPr lang="en-US"/>
            </a:p>
          </p:txBody>
        </p:sp>
        <p:sp>
          <p:nvSpPr>
            <p:cNvPr id="15579" name="Freeform 219"/>
            <p:cNvSpPr>
              <a:spLocks/>
            </p:cNvSpPr>
            <p:nvPr/>
          </p:nvSpPr>
          <p:spPr bwMode="auto">
            <a:xfrm>
              <a:off x="5597" y="3031"/>
              <a:ext cx="21" cy="18"/>
            </a:xfrm>
            <a:custGeom>
              <a:avLst/>
              <a:gdLst>
                <a:gd name="T0" fmla="*/ 84 w 19"/>
                <a:gd name="T1" fmla="*/ 491 h 14"/>
                <a:gd name="T2" fmla="*/ 0 w 19"/>
                <a:gd name="T3" fmla="*/ 612 h 14"/>
                <a:gd name="T4" fmla="*/ 0 w 19"/>
                <a:gd name="T5" fmla="*/ 297 h 14"/>
                <a:gd name="T6" fmla="*/ 62 w 19"/>
                <a:gd name="T7" fmla="*/ 0 h 14"/>
                <a:gd name="T8" fmla="*/ 84 w 19"/>
                <a:gd name="T9" fmla="*/ 491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12"/>
                  </a:moveTo>
                  <a:lnTo>
                    <a:pt x="0" y="14"/>
                  </a:lnTo>
                  <a:lnTo>
                    <a:pt x="0" y="7"/>
                  </a:lnTo>
                  <a:lnTo>
                    <a:pt x="14" y="0"/>
                  </a:lnTo>
                  <a:lnTo>
                    <a:pt x="19" y="12"/>
                  </a:lnTo>
                  <a:close/>
                </a:path>
              </a:pathLst>
            </a:custGeom>
            <a:solidFill>
              <a:srgbClr val="E1E1E1"/>
            </a:solidFill>
            <a:ln w="3175">
              <a:solidFill>
                <a:srgbClr val="000000"/>
              </a:solidFill>
              <a:round/>
              <a:headEnd/>
              <a:tailEnd/>
            </a:ln>
          </p:spPr>
          <p:txBody>
            <a:bodyPr/>
            <a:lstStyle/>
            <a:p>
              <a:endParaRPr lang="en-US"/>
            </a:p>
          </p:txBody>
        </p:sp>
        <p:sp>
          <p:nvSpPr>
            <p:cNvPr id="15580" name="Freeform 220"/>
            <p:cNvSpPr>
              <a:spLocks/>
            </p:cNvSpPr>
            <p:nvPr/>
          </p:nvSpPr>
          <p:spPr bwMode="auto">
            <a:xfrm>
              <a:off x="5625" y="3008"/>
              <a:ext cx="22" cy="14"/>
            </a:xfrm>
            <a:custGeom>
              <a:avLst/>
              <a:gdLst>
                <a:gd name="T0" fmla="*/ 31 w 21"/>
                <a:gd name="T1" fmla="*/ 67 h 12"/>
                <a:gd name="T2" fmla="*/ 40 w 21"/>
                <a:gd name="T3" fmla="*/ 0 h 12"/>
                <a:gd name="T4" fmla="*/ 0 w 21"/>
                <a:gd name="T5" fmla="*/ 67 h 12"/>
                <a:gd name="T6" fmla="*/ 0 w 21"/>
                <a:gd name="T7" fmla="*/ 121 h 12"/>
                <a:gd name="T8" fmla="*/ 31 w 21"/>
                <a:gd name="T9" fmla="*/ 67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16" y="7"/>
                  </a:moveTo>
                  <a:lnTo>
                    <a:pt x="21" y="0"/>
                  </a:lnTo>
                  <a:lnTo>
                    <a:pt x="0" y="7"/>
                  </a:lnTo>
                  <a:lnTo>
                    <a:pt x="0" y="12"/>
                  </a:lnTo>
                  <a:lnTo>
                    <a:pt x="16" y="7"/>
                  </a:lnTo>
                  <a:close/>
                </a:path>
              </a:pathLst>
            </a:custGeom>
            <a:solidFill>
              <a:srgbClr val="E1E1E1"/>
            </a:solidFill>
            <a:ln w="3175">
              <a:solidFill>
                <a:srgbClr val="000000"/>
              </a:solidFill>
              <a:round/>
              <a:headEnd/>
              <a:tailEnd/>
            </a:ln>
          </p:spPr>
          <p:txBody>
            <a:bodyPr/>
            <a:lstStyle/>
            <a:p>
              <a:endParaRPr lang="en-US"/>
            </a:p>
          </p:txBody>
        </p:sp>
        <p:sp>
          <p:nvSpPr>
            <p:cNvPr id="15581" name="Freeform 221"/>
            <p:cNvSpPr>
              <a:spLocks/>
            </p:cNvSpPr>
            <p:nvPr/>
          </p:nvSpPr>
          <p:spPr bwMode="auto">
            <a:xfrm>
              <a:off x="5355" y="3096"/>
              <a:ext cx="39" cy="43"/>
            </a:xfrm>
            <a:custGeom>
              <a:avLst/>
              <a:gdLst>
                <a:gd name="T0" fmla="*/ 174 w 35"/>
                <a:gd name="T1" fmla="*/ 764 h 35"/>
                <a:gd name="T2" fmla="*/ 140 w 35"/>
                <a:gd name="T3" fmla="*/ 764 h 35"/>
                <a:gd name="T4" fmla="*/ 82 w 35"/>
                <a:gd name="T5" fmla="*/ 456 h 35"/>
                <a:gd name="T6" fmla="*/ 4 w 35"/>
                <a:gd name="T7" fmla="*/ 200 h 35"/>
                <a:gd name="T8" fmla="*/ 0 w 35"/>
                <a:gd name="T9" fmla="*/ 0 h 35"/>
                <a:gd name="T10" fmla="*/ 43 w 35"/>
                <a:gd name="T11" fmla="*/ 163 h 35"/>
                <a:gd name="T12" fmla="*/ 96 w 35"/>
                <a:gd name="T13" fmla="*/ 367 h 35"/>
                <a:gd name="T14" fmla="*/ 140 w 35"/>
                <a:gd name="T15" fmla="*/ 560 h 35"/>
                <a:gd name="T16" fmla="*/ 174 w 35"/>
                <a:gd name="T17" fmla="*/ 764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5"/>
                <a:gd name="T29" fmla="*/ 35 w 3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round/>
              <a:headEnd/>
              <a:tailEnd/>
            </a:ln>
          </p:spPr>
          <p:txBody>
            <a:bodyPr/>
            <a:lstStyle/>
            <a:p>
              <a:endParaRPr lang="en-US"/>
            </a:p>
          </p:txBody>
        </p:sp>
        <p:sp>
          <p:nvSpPr>
            <p:cNvPr id="15582" name="Freeform 222"/>
            <p:cNvSpPr>
              <a:spLocks/>
            </p:cNvSpPr>
            <p:nvPr/>
          </p:nvSpPr>
          <p:spPr bwMode="auto">
            <a:xfrm>
              <a:off x="5129" y="3543"/>
              <a:ext cx="198" cy="132"/>
            </a:xfrm>
            <a:custGeom>
              <a:avLst/>
              <a:gdLst>
                <a:gd name="T0" fmla="*/ 616 w 177"/>
                <a:gd name="T1" fmla="*/ 1326 h 107"/>
                <a:gd name="T2" fmla="*/ 594 w 177"/>
                <a:gd name="T3" fmla="*/ 1116 h 107"/>
                <a:gd name="T4" fmla="*/ 578 w 177"/>
                <a:gd name="T5" fmla="*/ 1116 h 107"/>
                <a:gd name="T6" fmla="*/ 556 w 177"/>
                <a:gd name="T7" fmla="*/ 1166 h 107"/>
                <a:gd name="T8" fmla="*/ 594 w 177"/>
                <a:gd name="T9" fmla="*/ 1392 h 107"/>
                <a:gd name="T10" fmla="*/ 521 w 177"/>
                <a:gd name="T11" fmla="*/ 1494 h 107"/>
                <a:gd name="T12" fmla="*/ 483 w 177"/>
                <a:gd name="T13" fmla="*/ 1494 h 107"/>
                <a:gd name="T14" fmla="*/ 466 w 177"/>
                <a:gd name="T15" fmla="*/ 1673 h 107"/>
                <a:gd name="T16" fmla="*/ 441 w 177"/>
                <a:gd name="T17" fmla="*/ 1811 h 107"/>
                <a:gd name="T18" fmla="*/ 432 w 177"/>
                <a:gd name="T19" fmla="*/ 1811 h 107"/>
                <a:gd name="T20" fmla="*/ 328 w 177"/>
                <a:gd name="T21" fmla="*/ 2209 h 107"/>
                <a:gd name="T22" fmla="*/ 136 w 177"/>
                <a:gd name="T23" fmla="*/ 2496 h 107"/>
                <a:gd name="T24" fmla="*/ 96 w 177"/>
                <a:gd name="T25" fmla="*/ 2449 h 107"/>
                <a:gd name="T26" fmla="*/ 36 w 177"/>
                <a:gd name="T27" fmla="*/ 2380 h 107"/>
                <a:gd name="T28" fmla="*/ 0 w 177"/>
                <a:gd name="T29" fmla="*/ 2337 h 107"/>
                <a:gd name="T30" fmla="*/ 2 w 177"/>
                <a:gd name="T31" fmla="*/ 2274 h 107"/>
                <a:gd name="T32" fmla="*/ 0 w 177"/>
                <a:gd name="T33" fmla="*/ 2209 h 107"/>
                <a:gd name="T34" fmla="*/ 45 w 177"/>
                <a:gd name="T35" fmla="*/ 2096 h 107"/>
                <a:gd name="T36" fmla="*/ 56 w 177"/>
                <a:gd name="T37" fmla="*/ 2064 h 107"/>
                <a:gd name="T38" fmla="*/ 86 w 177"/>
                <a:gd name="T39" fmla="*/ 2018 h 107"/>
                <a:gd name="T40" fmla="*/ 122 w 177"/>
                <a:gd name="T41" fmla="*/ 1811 h 107"/>
                <a:gd name="T42" fmla="*/ 164 w 177"/>
                <a:gd name="T43" fmla="*/ 1774 h 107"/>
                <a:gd name="T44" fmla="*/ 213 w 177"/>
                <a:gd name="T45" fmla="*/ 1673 h 107"/>
                <a:gd name="T46" fmla="*/ 317 w 177"/>
                <a:gd name="T47" fmla="*/ 1438 h 107"/>
                <a:gd name="T48" fmla="*/ 355 w 177"/>
                <a:gd name="T49" fmla="*/ 1392 h 107"/>
                <a:gd name="T50" fmla="*/ 500 w 177"/>
                <a:gd name="T51" fmla="*/ 1116 h 107"/>
                <a:gd name="T52" fmla="*/ 576 w 177"/>
                <a:gd name="T53" fmla="*/ 965 h 107"/>
                <a:gd name="T54" fmla="*/ 662 w 177"/>
                <a:gd name="T55" fmla="*/ 730 h 107"/>
                <a:gd name="T56" fmla="*/ 641 w 177"/>
                <a:gd name="T57" fmla="*/ 730 h 107"/>
                <a:gd name="T58" fmla="*/ 717 w 177"/>
                <a:gd name="T59" fmla="*/ 514 h 107"/>
                <a:gd name="T60" fmla="*/ 861 w 177"/>
                <a:gd name="T61" fmla="*/ 0 h 107"/>
                <a:gd name="T62" fmla="*/ 904 w 177"/>
                <a:gd name="T63" fmla="*/ 0 h 107"/>
                <a:gd name="T64" fmla="*/ 874 w 177"/>
                <a:gd name="T65" fmla="*/ 111 h 107"/>
                <a:gd name="T66" fmla="*/ 861 w 177"/>
                <a:gd name="T67" fmla="*/ 283 h 107"/>
                <a:gd name="T68" fmla="*/ 942 w 177"/>
                <a:gd name="T69" fmla="*/ 186 h 107"/>
                <a:gd name="T70" fmla="*/ 927 w 177"/>
                <a:gd name="T71" fmla="*/ 229 h 107"/>
                <a:gd name="T72" fmla="*/ 942 w 177"/>
                <a:gd name="T73" fmla="*/ 283 h 107"/>
                <a:gd name="T74" fmla="*/ 927 w 177"/>
                <a:gd name="T75" fmla="*/ 283 h 107"/>
                <a:gd name="T76" fmla="*/ 947 w 177"/>
                <a:gd name="T77" fmla="*/ 283 h 107"/>
                <a:gd name="T78" fmla="*/ 912 w 177"/>
                <a:gd name="T79" fmla="*/ 431 h 107"/>
                <a:gd name="T80" fmla="*/ 810 w 177"/>
                <a:gd name="T81" fmla="*/ 730 h 107"/>
                <a:gd name="T82" fmla="*/ 717 w 177"/>
                <a:gd name="T83" fmla="*/ 1057 h 107"/>
                <a:gd name="T84" fmla="*/ 662 w 177"/>
                <a:gd name="T85" fmla="*/ 1116 h 107"/>
                <a:gd name="T86" fmla="*/ 662 w 177"/>
                <a:gd name="T87" fmla="*/ 1211 h 107"/>
                <a:gd name="T88" fmla="*/ 616 w 177"/>
                <a:gd name="T89" fmla="*/ 1211 h 107"/>
                <a:gd name="T90" fmla="*/ 662 w 177"/>
                <a:gd name="T91" fmla="*/ 1292 h 107"/>
                <a:gd name="T92" fmla="*/ 662 w 177"/>
                <a:gd name="T93" fmla="*/ 1392 h 107"/>
                <a:gd name="T94" fmla="*/ 616 w 177"/>
                <a:gd name="T95" fmla="*/ 1326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07"/>
                <a:gd name="T146" fmla="*/ 177 w 177"/>
                <a:gd name="T147" fmla="*/ 107 h 1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round/>
              <a:headEnd/>
              <a:tailEnd/>
            </a:ln>
          </p:spPr>
          <p:txBody>
            <a:bodyPr/>
            <a:lstStyle/>
            <a:p>
              <a:endParaRPr lang="en-US"/>
            </a:p>
          </p:txBody>
        </p:sp>
        <p:sp>
          <p:nvSpPr>
            <p:cNvPr id="15583" name="Freeform 223"/>
            <p:cNvSpPr>
              <a:spLocks/>
            </p:cNvSpPr>
            <p:nvPr/>
          </p:nvSpPr>
          <p:spPr bwMode="auto">
            <a:xfrm>
              <a:off x="5333" y="3409"/>
              <a:ext cx="113" cy="157"/>
            </a:xfrm>
            <a:custGeom>
              <a:avLst/>
              <a:gdLst>
                <a:gd name="T0" fmla="*/ 63 w 101"/>
                <a:gd name="T1" fmla="*/ 2053 h 127"/>
                <a:gd name="T2" fmla="*/ 97 w 101"/>
                <a:gd name="T3" fmla="*/ 2262 h 127"/>
                <a:gd name="T4" fmla="*/ 122 w 101"/>
                <a:gd name="T5" fmla="*/ 2445 h 127"/>
                <a:gd name="T6" fmla="*/ 0 w 101"/>
                <a:gd name="T7" fmla="*/ 2962 h 127"/>
                <a:gd name="T8" fmla="*/ 4 w 101"/>
                <a:gd name="T9" fmla="*/ 3065 h 127"/>
                <a:gd name="T10" fmla="*/ 136 w 101"/>
                <a:gd name="T11" fmla="*/ 2730 h 127"/>
                <a:gd name="T12" fmla="*/ 254 w 101"/>
                <a:gd name="T13" fmla="*/ 2445 h 127"/>
                <a:gd name="T14" fmla="*/ 318 w 101"/>
                <a:gd name="T15" fmla="*/ 2111 h 127"/>
                <a:gd name="T16" fmla="*/ 401 w 101"/>
                <a:gd name="T17" fmla="*/ 1978 h 127"/>
                <a:gd name="T18" fmla="*/ 445 w 101"/>
                <a:gd name="T19" fmla="*/ 1817 h 127"/>
                <a:gd name="T20" fmla="*/ 544 w 101"/>
                <a:gd name="T21" fmla="*/ 1344 h 127"/>
                <a:gd name="T22" fmla="*/ 538 w 101"/>
                <a:gd name="T23" fmla="*/ 1344 h 127"/>
                <a:gd name="T24" fmla="*/ 445 w 101"/>
                <a:gd name="T25" fmla="*/ 1470 h 127"/>
                <a:gd name="T26" fmla="*/ 356 w 101"/>
                <a:gd name="T27" fmla="*/ 1312 h 127"/>
                <a:gd name="T28" fmla="*/ 378 w 101"/>
                <a:gd name="T29" fmla="*/ 919 h 127"/>
                <a:gd name="T30" fmla="*/ 351 w 101"/>
                <a:gd name="T31" fmla="*/ 1136 h 127"/>
                <a:gd name="T32" fmla="*/ 298 w 101"/>
                <a:gd name="T33" fmla="*/ 1010 h 127"/>
                <a:gd name="T34" fmla="*/ 318 w 101"/>
                <a:gd name="T35" fmla="*/ 919 h 127"/>
                <a:gd name="T36" fmla="*/ 351 w 101"/>
                <a:gd name="T37" fmla="*/ 554 h 127"/>
                <a:gd name="T38" fmla="*/ 356 w 101"/>
                <a:gd name="T39" fmla="*/ 393 h 127"/>
                <a:gd name="T40" fmla="*/ 351 w 101"/>
                <a:gd name="T41" fmla="*/ 393 h 127"/>
                <a:gd name="T42" fmla="*/ 318 w 101"/>
                <a:gd name="T43" fmla="*/ 176 h 127"/>
                <a:gd name="T44" fmla="*/ 286 w 101"/>
                <a:gd name="T45" fmla="*/ 2 h 127"/>
                <a:gd name="T46" fmla="*/ 286 w 101"/>
                <a:gd name="T47" fmla="*/ 0 h 127"/>
                <a:gd name="T48" fmla="*/ 282 w 101"/>
                <a:gd name="T49" fmla="*/ 333 h 127"/>
                <a:gd name="T50" fmla="*/ 286 w 101"/>
                <a:gd name="T51" fmla="*/ 448 h 127"/>
                <a:gd name="T52" fmla="*/ 282 w 101"/>
                <a:gd name="T53" fmla="*/ 802 h 127"/>
                <a:gd name="T54" fmla="*/ 282 w 101"/>
                <a:gd name="T55" fmla="*/ 629 h 127"/>
                <a:gd name="T56" fmla="*/ 286 w 101"/>
                <a:gd name="T57" fmla="*/ 731 h 127"/>
                <a:gd name="T58" fmla="*/ 286 w 101"/>
                <a:gd name="T59" fmla="*/ 802 h 127"/>
                <a:gd name="T60" fmla="*/ 282 w 101"/>
                <a:gd name="T61" fmla="*/ 919 h 127"/>
                <a:gd name="T62" fmla="*/ 263 w 101"/>
                <a:gd name="T63" fmla="*/ 1087 h 127"/>
                <a:gd name="T64" fmla="*/ 286 w 101"/>
                <a:gd name="T65" fmla="*/ 1087 h 127"/>
                <a:gd name="T66" fmla="*/ 282 w 101"/>
                <a:gd name="T67" fmla="*/ 1189 h 127"/>
                <a:gd name="T68" fmla="*/ 254 w 101"/>
                <a:gd name="T69" fmla="*/ 1344 h 127"/>
                <a:gd name="T70" fmla="*/ 179 w 101"/>
                <a:gd name="T71" fmla="*/ 1817 h 127"/>
                <a:gd name="T72" fmla="*/ 63 w 101"/>
                <a:gd name="T73" fmla="*/ 2053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127"/>
                <a:gd name="T113" fmla="*/ 101 w 101"/>
                <a:gd name="T114" fmla="*/ 127 h 1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round/>
              <a:headEnd/>
              <a:tailEnd/>
            </a:ln>
          </p:spPr>
          <p:txBody>
            <a:bodyPr/>
            <a:lstStyle/>
            <a:p>
              <a:endParaRPr lang="en-US"/>
            </a:p>
          </p:txBody>
        </p:sp>
        <p:sp>
          <p:nvSpPr>
            <p:cNvPr id="15584" name="Freeform 224"/>
            <p:cNvSpPr>
              <a:spLocks/>
            </p:cNvSpPr>
            <p:nvPr/>
          </p:nvSpPr>
          <p:spPr bwMode="auto">
            <a:xfrm>
              <a:off x="5129" y="3681"/>
              <a:ext cx="11" cy="5"/>
            </a:xfrm>
            <a:custGeom>
              <a:avLst/>
              <a:gdLst>
                <a:gd name="T0" fmla="*/ 177 w 9"/>
                <a:gd name="T1" fmla="*/ 64 h 4"/>
                <a:gd name="T2" fmla="*/ 177 w 9"/>
                <a:gd name="T3" fmla="*/ 0 h 4"/>
                <a:gd name="T4" fmla="*/ 79 w 9"/>
                <a:gd name="T5" fmla="*/ 0 h 4"/>
                <a:gd name="T6" fmla="*/ 0 w 9"/>
                <a:gd name="T7" fmla="*/ 99 h 4"/>
                <a:gd name="T8" fmla="*/ 177 w 9"/>
                <a:gd name="T9" fmla="*/ 64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9" y="2"/>
                  </a:moveTo>
                  <a:lnTo>
                    <a:pt x="9" y="0"/>
                  </a:lnTo>
                  <a:lnTo>
                    <a:pt x="4" y="0"/>
                  </a:lnTo>
                  <a:lnTo>
                    <a:pt x="0" y="4"/>
                  </a:lnTo>
                  <a:lnTo>
                    <a:pt x="9" y="2"/>
                  </a:lnTo>
                  <a:close/>
                </a:path>
              </a:pathLst>
            </a:custGeom>
            <a:solidFill>
              <a:srgbClr val="E1E1E1"/>
            </a:solidFill>
            <a:ln w="3175">
              <a:solidFill>
                <a:srgbClr val="000000"/>
              </a:solidFill>
              <a:round/>
              <a:headEnd/>
              <a:tailEnd/>
            </a:ln>
          </p:spPr>
          <p:txBody>
            <a:bodyPr/>
            <a:lstStyle/>
            <a:p>
              <a:endParaRPr lang="en-US"/>
            </a:p>
          </p:txBody>
        </p:sp>
        <p:sp>
          <p:nvSpPr>
            <p:cNvPr id="15585" name="Freeform 225"/>
            <p:cNvSpPr>
              <a:spLocks/>
            </p:cNvSpPr>
            <p:nvPr/>
          </p:nvSpPr>
          <p:spPr bwMode="auto">
            <a:xfrm>
              <a:off x="3471" y="3111"/>
              <a:ext cx="9" cy="9"/>
            </a:xfrm>
            <a:custGeom>
              <a:avLst/>
              <a:gdLst>
                <a:gd name="T0" fmla="*/ 126 w 7"/>
                <a:gd name="T1" fmla="*/ 0 h 7"/>
                <a:gd name="T2" fmla="*/ 0 w 7"/>
                <a:gd name="T3" fmla="*/ 297 h 7"/>
                <a:gd name="T4" fmla="*/ 297 w 7"/>
                <a:gd name="T5" fmla="*/ 162 h 7"/>
                <a:gd name="T6" fmla="*/ 126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3" y="0"/>
                  </a:moveTo>
                  <a:lnTo>
                    <a:pt x="0" y="7"/>
                  </a:lnTo>
                  <a:lnTo>
                    <a:pt x="7" y="4"/>
                  </a:lnTo>
                  <a:lnTo>
                    <a:pt x="3" y="0"/>
                  </a:lnTo>
                  <a:close/>
                </a:path>
              </a:pathLst>
            </a:custGeom>
            <a:solidFill>
              <a:srgbClr val="E1E1E1"/>
            </a:solidFill>
            <a:ln w="3175">
              <a:solidFill>
                <a:srgbClr val="000000"/>
              </a:solidFill>
              <a:round/>
              <a:headEnd/>
              <a:tailEnd/>
            </a:ln>
          </p:spPr>
          <p:txBody>
            <a:bodyPr/>
            <a:lstStyle/>
            <a:p>
              <a:endParaRPr lang="en-US"/>
            </a:p>
          </p:txBody>
        </p:sp>
        <p:sp>
          <p:nvSpPr>
            <p:cNvPr id="15586" name="Freeform 226"/>
            <p:cNvSpPr>
              <a:spLocks/>
            </p:cNvSpPr>
            <p:nvPr/>
          </p:nvSpPr>
          <p:spPr bwMode="auto">
            <a:xfrm>
              <a:off x="5317" y="2853"/>
              <a:ext cx="20" cy="13"/>
            </a:xfrm>
            <a:custGeom>
              <a:avLst/>
              <a:gdLst>
                <a:gd name="T0" fmla="*/ 87 w 18"/>
                <a:gd name="T1" fmla="*/ 130 h 11"/>
                <a:gd name="T2" fmla="*/ 87 w 18"/>
                <a:gd name="T3" fmla="*/ 110 h 11"/>
                <a:gd name="T4" fmla="*/ 2 w 18"/>
                <a:gd name="T5" fmla="*/ 0 h 11"/>
                <a:gd name="T6" fmla="*/ 0 w 18"/>
                <a:gd name="T7" fmla="*/ 79 h 11"/>
                <a:gd name="T8" fmla="*/ 87 w 18"/>
                <a:gd name="T9" fmla="*/ 13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8" y="11"/>
                  </a:moveTo>
                  <a:lnTo>
                    <a:pt x="18" y="9"/>
                  </a:lnTo>
                  <a:lnTo>
                    <a:pt x="2" y="0"/>
                  </a:lnTo>
                  <a:lnTo>
                    <a:pt x="0" y="7"/>
                  </a:lnTo>
                  <a:lnTo>
                    <a:pt x="18" y="11"/>
                  </a:lnTo>
                  <a:close/>
                </a:path>
              </a:pathLst>
            </a:custGeom>
            <a:solidFill>
              <a:srgbClr val="E1E1E1"/>
            </a:solidFill>
            <a:ln w="3175">
              <a:solidFill>
                <a:srgbClr val="000000"/>
              </a:solidFill>
              <a:round/>
              <a:headEnd/>
              <a:tailEnd/>
            </a:ln>
          </p:spPr>
          <p:txBody>
            <a:bodyPr/>
            <a:lstStyle/>
            <a:p>
              <a:endParaRPr lang="en-US"/>
            </a:p>
          </p:txBody>
        </p:sp>
        <p:sp>
          <p:nvSpPr>
            <p:cNvPr id="15587" name="Freeform 227"/>
            <p:cNvSpPr>
              <a:spLocks/>
            </p:cNvSpPr>
            <p:nvPr/>
          </p:nvSpPr>
          <p:spPr bwMode="auto">
            <a:xfrm>
              <a:off x="5269" y="2794"/>
              <a:ext cx="16" cy="17"/>
            </a:xfrm>
            <a:custGeom>
              <a:avLst/>
              <a:gdLst>
                <a:gd name="T0" fmla="*/ 0 w 14"/>
                <a:gd name="T1" fmla="*/ 0 h 14"/>
                <a:gd name="T2" fmla="*/ 104 w 14"/>
                <a:gd name="T3" fmla="*/ 270 h 14"/>
                <a:gd name="T4" fmla="*/ 2 w 14"/>
                <a:gd name="T5" fmla="*/ 193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0" y="0"/>
                  </a:moveTo>
                  <a:lnTo>
                    <a:pt x="14" y="14"/>
                  </a:lnTo>
                  <a:lnTo>
                    <a:pt x="2" y="10"/>
                  </a:lnTo>
                  <a:lnTo>
                    <a:pt x="0" y="0"/>
                  </a:lnTo>
                  <a:close/>
                </a:path>
              </a:pathLst>
            </a:custGeom>
            <a:solidFill>
              <a:srgbClr val="E1E1E1"/>
            </a:solidFill>
            <a:ln w="3175">
              <a:solidFill>
                <a:srgbClr val="000000"/>
              </a:solidFill>
              <a:round/>
              <a:headEnd/>
              <a:tailEnd/>
            </a:ln>
          </p:spPr>
          <p:txBody>
            <a:bodyPr/>
            <a:lstStyle/>
            <a:p>
              <a:endParaRPr lang="en-US"/>
            </a:p>
          </p:txBody>
        </p:sp>
        <p:sp>
          <p:nvSpPr>
            <p:cNvPr id="15588" name="Freeform 228"/>
            <p:cNvSpPr>
              <a:spLocks/>
            </p:cNvSpPr>
            <p:nvPr/>
          </p:nvSpPr>
          <p:spPr bwMode="auto">
            <a:xfrm>
              <a:off x="5346" y="2873"/>
              <a:ext cx="12" cy="15"/>
            </a:xfrm>
            <a:custGeom>
              <a:avLst/>
              <a:gdLst>
                <a:gd name="T0" fmla="*/ 38 w 11"/>
                <a:gd name="T1" fmla="*/ 344 h 12"/>
                <a:gd name="T2" fmla="*/ 0 w 11"/>
                <a:gd name="T3" fmla="*/ 149 h 12"/>
                <a:gd name="T4" fmla="*/ 0 w 11"/>
                <a:gd name="T5" fmla="*/ 0 h 12"/>
                <a:gd name="T6" fmla="*/ 38 w 11"/>
                <a:gd name="T7" fmla="*/ 291 h 12"/>
                <a:gd name="T8" fmla="*/ 38 w 11"/>
                <a:gd name="T9" fmla="*/ 344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12"/>
                  </a:moveTo>
                  <a:lnTo>
                    <a:pt x="0" y="5"/>
                  </a:lnTo>
                  <a:lnTo>
                    <a:pt x="0" y="0"/>
                  </a:lnTo>
                  <a:lnTo>
                    <a:pt x="11" y="10"/>
                  </a:lnTo>
                  <a:lnTo>
                    <a:pt x="11" y="12"/>
                  </a:lnTo>
                  <a:close/>
                </a:path>
              </a:pathLst>
            </a:custGeom>
            <a:solidFill>
              <a:srgbClr val="E1E1E1"/>
            </a:solidFill>
            <a:ln w="3175">
              <a:solidFill>
                <a:srgbClr val="000000"/>
              </a:solidFill>
              <a:round/>
              <a:headEnd/>
              <a:tailEnd/>
            </a:ln>
          </p:spPr>
          <p:txBody>
            <a:bodyPr/>
            <a:lstStyle/>
            <a:p>
              <a:endParaRPr lang="en-US"/>
            </a:p>
          </p:txBody>
        </p:sp>
        <p:sp>
          <p:nvSpPr>
            <p:cNvPr id="15589" name="Freeform 229"/>
            <p:cNvSpPr>
              <a:spLocks/>
            </p:cNvSpPr>
            <p:nvPr/>
          </p:nvSpPr>
          <p:spPr bwMode="auto">
            <a:xfrm>
              <a:off x="5279" y="2826"/>
              <a:ext cx="8" cy="9"/>
            </a:xfrm>
            <a:custGeom>
              <a:avLst/>
              <a:gdLst>
                <a:gd name="T0" fmla="*/ 49 w 7"/>
                <a:gd name="T1" fmla="*/ 297 h 7"/>
                <a:gd name="T2" fmla="*/ 38 w 7"/>
                <a:gd name="T3" fmla="*/ 0 h 7"/>
                <a:gd name="T4" fmla="*/ 0 w 7"/>
                <a:gd name="T5" fmla="*/ 126 h 7"/>
                <a:gd name="T6" fmla="*/ 3 w 7"/>
                <a:gd name="T7" fmla="*/ 208 h 7"/>
                <a:gd name="T8" fmla="*/ 49 w 7"/>
                <a:gd name="T9" fmla="*/ 29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5" y="0"/>
                  </a:lnTo>
                  <a:lnTo>
                    <a:pt x="0" y="3"/>
                  </a:lnTo>
                  <a:lnTo>
                    <a:pt x="3" y="5"/>
                  </a:lnTo>
                  <a:lnTo>
                    <a:pt x="7" y="7"/>
                  </a:lnTo>
                  <a:close/>
                </a:path>
              </a:pathLst>
            </a:custGeom>
            <a:solidFill>
              <a:srgbClr val="E1E1E1"/>
            </a:solidFill>
            <a:ln w="3175">
              <a:solidFill>
                <a:srgbClr val="000000"/>
              </a:solidFill>
              <a:round/>
              <a:headEnd/>
              <a:tailEnd/>
            </a:ln>
          </p:spPr>
          <p:txBody>
            <a:bodyPr/>
            <a:lstStyle/>
            <a:p>
              <a:endParaRPr lang="en-US"/>
            </a:p>
          </p:txBody>
        </p:sp>
        <p:sp>
          <p:nvSpPr>
            <p:cNvPr id="15590" name="Freeform 230"/>
            <p:cNvSpPr>
              <a:spLocks/>
            </p:cNvSpPr>
            <p:nvPr/>
          </p:nvSpPr>
          <p:spPr bwMode="auto">
            <a:xfrm>
              <a:off x="5337" y="2832"/>
              <a:ext cx="9" cy="29"/>
            </a:xfrm>
            <a:custGeom>
              <a:avLst/>
              <a:gdLst>
                <a:gd name="T0" fmla="*/ 0 w 8"/>
                <a:gd name="T1" fmla="*/ 0 h 24"/>
                <a:gd name="T2" fmla="*/ 43 w 8"/>
                <a:gd name="T3" fmla="*/ 416 h 24"/>
                <a:gd name="T4" fmla="*/ 0 w 8"/>
                <a:gd name="T5" fmla="*/ 2 h 24"/>
                <a:gd name="T6" fmla="*/ 0 w 8"/>
                <a:gd name="T7" fmla="*/ 0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0" y="0"/>
                  </a:moveTo>
                  <a:lnTo>
                    <a:pt x="8" y="24"/>
                  </a:lnTo>
                  <a:lnTo>
                    <a:pt x="0" y="2"/>
                  </a:lnTo>
                  <a:lnTo>
                    <a:pt x="0" y="0"/>
                  </a:lnTo>
                  <a:close/>
                </a:path>
              </a:pathLst>
            </a:custGeom>
            <a:solidFill>
              <a:srgbClr val="E1E1E1"/>
            </a:solidFill>
            <a:ln w="3175">
              <a:solidFill>
                <a:srgbClr val="000000"/>
              </a:solidFill>
              <a:round/>
              <a:headEnd/>
              <a:tailEnd/>
            </a:ln>
          </p:spPr>
          <p:txBody>
            <a:bodyPr/>
            <a:lstStyle/>
            <a:p>
              <a:endParaRPr lang="en-US"/>
            </a:p>
          </p:txBody>
        </p:sp>
        <p:sp>
          <p:nvSpPr>
            <p:cNvPr id="15591" name="Freeform 231"/>
            <p:cNvSpPr>
              <a:spLocks/>
            </p:cNvSpPr>
            <p:nvPr/>
          </p:nvSpPr>
          <p:spPr bwMode="auto">
            <a:xfrm>
              <a:off x="5302" y="2817"/>
              <a:ext cx="23" cy="18"/>
            </a:xfrm>
            <a:custGeom>
              <a:avLst/>
              <a:gdLst>
                <a:gd name="T0" fmla="*/ 35 w 22"/>
                <a:gd name="T1" fmla="*/ 612 h 14"/>
                <a:gd name="T2" fmla="*/ 41 w 22"/>
                <a:gd name="T3" fmla="*/ 612 h 14"/>
                <a:gd name="T4" fmla="*/ 27 w 22"/>
                <a:gd name="T5" fmla="*/ 297 h 14"/>
                <a:gd name="T6" fmla="*/ 0 w 22"/>
                <a:gd name="T7" fmla="*/ 0 h 14"/>
                <a:gd name="T8" fmla="*/ 10 w 22"/>
                <a:gd name="T9" fmla="*/ 297 h 14"/>
                <a:gd name="T10" fmla="*/ 35 w 22"/>
                <a:gd name="T11" fmla="*/ 612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round/>
              <a:headEnd/>
              <a:tailEnd/>
            </a:ln>
          </p:spPr>
          <p:txBody>
            <a:bodyPr/>
            <a:lstStyle/>
            <a:p>
              <a:endParaRPr lang="en-US"/>
            </a:p>
          </p:txBody>
        </p:sp>
        <p:sp>
          <p:nvSpPr>
            <p:cNvPr id="15592" name="Freeform 232"/>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593" name="Freeform 233"/>
            <p:cNvSpPr>
              <a:spLocks/>
            </p:cNvSpPr>
            <p:nvPr/>
          </p:nvSpPr>
          <p:spPr bwMode="auto">
            <a:xfrm>
              <a:off x="5420" y="2972"/>
              <a:ext cx="11" cy="21"/>
            </a:xfrm>
            <a:custGeom>
              <a:avLst/>
              <a:gdLst>
                <a:gd name="T0" fmla="*/ 177 w 9"/>
                <a:gd name="T1" fmla="*/ 352 h 17"/>
                <a:gd name="T2" fmla="*/ 177 w 9"/>
                <a:gd name="T3" fmla="*/ 187 h 17"/>
                <a:gd name="T4" fmla="*/ 177 w 9"/>
                <a:gd name="T5" fmla="*/ 187 h 17"/>
                <a:gd name="T6" fmla="*/ 97 w 9"/>
                <a:gd name="T7" fmla="*/ 0 h 17"/>
                <a:gd name="T8" fmla="*/ 0 w 9"/>
                <a:gd name="T9" fmla="*/ 408 h 17"/>
                <a:gd name="T10" fmla="*/ 177 w 9"/>
                <a:gd name="T11" fmla="*/ 352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9" y="15"/>
                  </a:moveTo>
                  <a:lnTo>
                    <a:pt x="9" y="8"/>
                  </a:lnTo>
                  <a:lnTo>
                    <a:pt x="5" y="0"/>
                  </a:lnTo>
                  <a:lnTo>
                    <a:pt x="0" y="17"/>
                  </a:lnTo>
                  <a:lnTo>
                    <a:pt x="9" y="15"/>
                  </a:lnTo>
                  <a:close/>
                </a:path>
              </a:pathLst>
            </a:custGeom>
            <a:solidFill>
              <a:srgbClr val="E1E1E1"/>
            </a:solidFill>
            <a:ln w="3175">
              <a:solidFill>
                <a:srgbClr val="000000"/>
              </a:solidFill>
              <a:round/>
              <a:headEnd/>
              <a:tailEnd/>
            </a:ln>
          </p:spPr>
          <p:txBody>
            <a:bodyPr/>
            <a:lstStyle/>
            <a:p>
              <a:endParaRPr lang="en-US"/>
            </a:p>
          </p:txBody>
        </p:sp>
        <p:sp>
          <p:nvSpPr>
            <p:cNvPr id="15594" name="Freeform 234"/>
            <p:cNvSpPr>
              <a:spLocks/>
            </p:cNvSpPr>
            <p:nvPr/>
          </p:nvSpPr>
          <p:spPr bwMode="auto">
            <a:xfrm>
              <a:off x="5431" y="2999"/>
              <a:ext cx="5" cy="12"/>
            </a:xfrm>
            <a:custGeom>
              <a:avLst/>
              <a:gdLst>
                <a:gd name="T0" fmla="*/ 5 w 5"/>
                <a:gd name="T1" fmla="*/ 655 h 9"/>
                <a:gd name="T2" fmla="*/ 0 w 5"/>
                <a:gd name="T3" fmla="*/ 655 h 9"/>
                <a:gd name="T4" fmla="*/ 0 w 5"/>
                <a:gd name="T5" fmla="*/ 0 h 9"/>
                <a:gd name="T6" fmla="*/ 5 w 5"/>
                <a:gd name="T7" fmla="*/ 655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5" y="9"/>
                  </a:moveTo>
                  <a:lnTo>
                    <a:pt x="0" y="9"/>
                  </a:lnTo>
                  <a:lnTo>
                    <a:pt x="0" y="0"/>
                  </a:lnTo>
                  <a:lnTo>
                    <a:pt x="5" y="9"/>
                  </a:lnTo>
                  <a:close/>
                </a:path>
              </a:pathLst>
            </a:custGeom>
            <a:solidFill>
              <a:srgbClr val="E1E1E1"/>
            </a:solidFill>
            <a:ln w="3175">
              <a:solidFill>
                <a:srgbClr val="000000"/>
              </a:solidFill>
              <a:round/>
              <a:headEnd/>
              <a:tailEnd/>
            </a:ln>
          </p:spPr>
          <p:txBody>
            <a:bodyPr/>
            <a:lstStyle/>
            <a:p>
              <a:endParaRPr lang="en-US"/>
            </a:p>
          </p:txBody>
        </p:sp>
        <p:sp>
          <p:nvSpPr>
            <p:cNvPr id="15595" name="Freeform 235"/>
            <p:cNvSpPr>
              <a:spLocks/>
            </p:cNvSpPr>
            <p:nvPr/>
          </p:nvSpPr>
          <p:spPr bwMode="auto">
            <a:xfrm>
              <a:off x="5443" y="3002"/>
              <a:ext cx="1" cy="9"/>
            </a:xfrm>
            <a:custGeom>
              <a:avLst/>
              <a:gdLst>
                <a:gd name="T0" fmla="*/ 0 w 1"/>
                <a:gd name="T1" fmla="*/ 0 h 7"/>
                <a:gd name="T2" fmla="*/ 0 w 1"/>
                <a:gd name="T3" fmla="*/ 297 h 7"/>
                <a:gd name="T4" fmla="*/ 0 w 1"/>
                <a:gd name="T5" fmla="*/ 208 h 7"/>
                <a:gd name="T6" fmla="*/ 0 w 1"/>
                <a:gd name="T7" fmla="*/ 0 h 7"/>
                <a:gd name="T8" fmla="*/ 0 60000 65536"/>
                <a:gd name="T9" fmla="*/ 0 60000 65536"/>
                <a:gd name="T10" fmla="*/ 0 60000 65536"/>
                <a:gd name="T11" fmla="*/ 0 60000 65536"/>
                <a:gd name="T12" fmla="*/ 0 w 1"/>
                <a:gd name="T13" fmla="*/ 0 h 7"/>
                <a:gd name="T14" fmla="*/ 1 w 1"/>
                <a:gd name="T15" fmla="*/ 7 h 7"/>
              </a:gdLst>
              <a:ahLst/>
              <a:cxnLst>
                <a:cxn ang="T8">
                  <a:pos x="T0" y="T1"/>
                </a:cxn>
                <a:cxn ang="T9">
                  <a:pos x="T2" y="T3"/>
                </a:cxn>
                <a:cxn ang="T10">
                  <a:pos x="T4" y="T5"/>
                </a:cxn>
                <a:cxn ang="T11">
                  <a:pos x="T6" y="T7"/>
                </a:cxn>
              </a:cxnLst>
              <a:rect l="T12" t="T13" r="T14" b="T15"/>
              <a:pathLst>
                <a:path w="1" h="7">
                  <a:moveTo>
                    <a:pt x="0" y="0"/>
                  </a:moveTo>
                  <a:lnTo>
                    <a:pt x="0" y="7"/>
                  </a:lnTo>
                  <a:lnTo>
                    <a:pt x="0" y="5"/>
                  </a:lnTo>
                  <a:lnTo>
                    <a:pt x="0" y="0"/>
                  </a:lnTo>
                  <a:close/>
                </a:path>
              </a:pathLst>
            </a:custGeom>
            <a:solidFill>
              <a:srgbClr val="E1E1E1"/>
            </a:solidFill>
            <a:ln w="3175">
              <a:solidFill>
                <a:srgbClr val="000000"/>
              </a:solidFill>
              <a:round/>
              <a:headEnd/>
              <a:tailEnd/>
            </a:ln>
          </p:spPr>
          <p:txBody>
            <a:bodyPr/>
            <a:lstStyle/>
            <a:p>
              <a:endParaRPr lang="en-US"/>
            </a:p>
          </p:txBody>
        </p:sp>
        <p:sp>
          <p:nvSpPr>
            <p:cNvPr id="15596" name="Freeform 236"/>
            <p:cNvSpPr>
              <a:spLocks/>
            </p:cNvSpPr>
            <p:nvPr/>
          </p:nvSpPr>
          <p:spPr bwMode="auto">
            <a:xfrm>
              <a:off x="5446" y="3060"/>
              <a:ext cx="6" cy="6"/>
            </a:xfrm>
            <a:custGeom>
              <a:avLst/>
              <a:gdLst>
                <a:gd name="T0" fmla="*/ 72 w 5"/>
                <a:gd name="T1" fmla="*/ 50 h 5"/>
                <a:gd name="T2" fmla="*/ 72 w 5"/>
                <a:gd name="T3" fmla="*/ 0 h 5"/>
                <a:gd name="T4" fmla="*/ 0 w 5"/>
                <a:gd name="T5" fmla="*/ 72 h 5"/>
                <a:gd name="T6" fmla="*/ 72 w 5"/>
                <a:gd name="T7" fmla="*/ 5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3"/>
                  </a:moveTo>
                  <a:lnTo>
                    <a:pt x="5" y="0"/>
                  </a:lnTo>
                  <a:lnTo>
                    <a:pt x="0" y="5"/>
                  </a:lnTo>
                  <a:lnTo>
                    <a:pt x="5" y="3"/>
                  </a:lnTo>
                  <a:close/>
                </a:path>
              </a:pathLst>
            </a:custGeom>
            <a:solidFill>
              <a:srgbClr val="E1E1E1"/>
            </a:solidFill>
            <a:ln w="3175">
              <a:solidFill>
                <a:srgbClr val="000000"/>
              </a:solidFill>
              <a:round/>
              <a:headEnd/>
              <a:tailEnd/>
            </a:ln>
          </p:spPr>
          <p:txBody>
            <a:bodyPr/>
            <a:lstStyle/>
            <a:p>
              <a:endParaRPr lang="en-US"/>
            </a:p>
          </p:txBody>
        </p:sp>
        <p:sp>
          <p:nvSpPr>
            <p:cNvPr id="15597" name="Freeform 237"/>
            <p:cNvSpPr>
              <a:spLocks/>
            </p:cNvSpPr>
            <p:nvPr/>
          </p:nvSpPr>
          <p:spPr bwMode="auto">
            <a:xfrm>
              <a:off x="1619" y="3774"/>
              <a:ext cx="24" cy="24"/>
            </a:xfrm>
            <a:custGeom>
              <a:avLst/>
              <a:gdLst>
                <a:gd name="T0" fmla="*/ 155 w 21"/>
                <a:gd name="T1" fmla="*/ 243 h 19"/>
                <a:gd name="T2" fmla="*/ 125 w 21"/>
                <a:gd name="T3" fmla="*/ 163 h 19"/>
                <a:gd name="T4" fmla="*/ 91 w 21"/>
                <a:gd name="T5" fmla="*/ 163 h 19"/>
                <a:gd name="T6" fmla="*/ 73 w 21"/>
                <a:gd name="T7" fmla="*/ 102 h 19"/>
                <a:gd name="T8" fmla="*/ 38 w 21"/>
                <a:gd name="T9" fmla="*/ 0 h 19"/>
                <a:gd name="T10" fmla="*/ 38 w 21"/>
                <a:gd name="T11" fmla="*/ 243 h 19"/>
                <a:gd name="T12" fmla="*/ 0 w 21"/>
                <a:gd name="T13" fmla="*/ 395 h 19"/>
                <a:gd name="T14" fmla="*/ 38 w 21"/>
                <a:gd name="T15" fmla="*/ 630 h 19"/>
                <a:gd name="T16" fmla="*/ 49 w 21"/>
                <a:gd name="T17" fmla="*/ 490 h 19"/>
                <a:gd name="T18" fmla="*/ 73 w 21"/>
                <a:gd name="T19" fmla="*/ 490 h 19"/>
                <a:gd name="T20" fmla="*/ 73 w 21"/>
                <a:gd name="T21" fmla="*/ 395 h 19"/>
                <a:gd name="T22" fmla="*/ 155 w 21"/>
                <a:gd name="T23" fmla="*/ 243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round/>
              <a:headEnd/>
              <a:tailEnd/>
            </a:ln>
          </p:spPr>
          <p:txBody>
            <a:bodyPr/>
            <a:lstStyle/>
            <a:p>
              <a:endParaRPr lang="en-US"/>
            </a:p>
          </p:txBody>
        </p:sp>
        <p:sp>
          <p:nvSpPr>
            <p:cNvPr id="15598" name="Freeform 238"/>
            <p:cNvSpPr>
              <a:spLocks/>
            </p:cNvSpPr>
            <p:nvPr/>
          </p:nvSpPr>
          <p:spPr bwMode="auto">
            <a:xfrm>
              <a:off x="1598" y="3778"/>
              <a:ext cx="21" cy="13"/>
            </a:xfrm>
            <a:custGeom>
              <a:avLst/>
              <a:gdLst>
                <a:gd name="T0" fmla="*/ 31 w 19"/>
                <a:gd name="T1" fmla="*/ 48 h 11"/>
                <a:gd name="T2" fmla="*/ 3 w 19"/>
                <a:gd name="T3" fmla="*/ 0 h 11"/>
                <a:gd name="T4" fmla="*/ 84 w 19"/>
                <a:gd name="T5" fmla="*/ 0 h 11"/>
                <a:gd name="T6" fmla="*/ 51 w 19"/>
                <a:gd name="T7" fmla="*/ 110 h 11"/>
                <a:gd name="T8" fmla="*/ 0 w 19"/>
                <a:gd name="T9" fmla="*/ 130 h 11"/>
                <a:gd name="T10" fmla="*/ 31 w 19"/>
                <a:gd name="T11" fmla="*/ 79 h 11"/>
                <a:gd name="T12" fmla="*/ 3 w 19"/>
                <a:gd name="T13" fmla="*/ 79 h 11"/>
                <a:gd name="T14" fmla="*/ 31 w 19"/>
                <a:gd name="T15" fmla="*/ 48 h 1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1"/>
                <a:gd name="T26" fmla="*/ 19 w 1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round/>
              <a:headEnd/>
              <a:tailEnd/>
            </a:ln>
          </p:spPr>
          <p:txBody>
            <a:bodyPr/>
            <a:lstStyle/>
            <a:p>
              <a:endParaRPr lang="en-US"/>
            </a:p>
          </p:txBody>
        </p:sp>
        <p:sp>
          <p:nvSpPr>
            <p:cNvPr id="15599" name="Freeform 239"/>
            <p:cNvSpPr>
              <a:spLocks/>
            </p:cNvSpPr>
            <p:nvPr/>
          </p:nvSpPr>
          <p:spPr bwMode="auto">
            <a:xfrm>
              <a:off x="2718" y="3022"/>
              <a:ext cx="237" cy="263"/>
            </a:xfrm>
            <a:custGeom>
              <a:avLst/>
              <a:gdLst>
                <a:gd name="T0" fmla="*/ 721 w 211"/>
                <a:gd name="T1" fmla="*/ 3515 h 212"/>
                <a:gd name="T2" fmla="*/ 721 w 211"/>
                <a:gd name="T3" fmla="*/ 2867 h 212"/>
                <a:gd name="T4" fmla="*/ 735 w 211"/>
                <a:gd name="T5" fmla="*/ 2284 h 212"/>
                <a:gd name="T6" fmla="*/ 810 w 211"/>
                <a:gd name="T7" fmla="*/ 2284 h 212"/>
                <a:gd name="T8" fmla="*/ 828 w 211"/>
                <a:gd name="T9" fmla="*/ 1863 h 212"/>
                <a:gd name="T10" fmla="*/ 828 w 211"/>
                <a:gd name="T11" fmla="*/ 1427 h 212"/>
                <a:gd name="T12" fmla="*/ 828 w 211"/>
                <a:gd name="T13" fmla="*/ 1031 h 212"/>
                <a:gd name="T14" fmla="*/ 828 w 211"/>
                <a:gd name="T15" fmla="*/ 602 h 212"/>
                <a:gd name="T16" fmla="*/ 930 w 211"/>
                <a:gd name="T17" fmla="*/ 602 h 212"/>
                <a:gd name="T18" fmla="*/ 1026 w 211"/>
                <a:gd name="T19" fmla="*/ 491 h 212"/>
                <a:gd name="T20" fmla="*/ 1069 w 211"/>
                <a:gd name="T21" fmla="*/ 670 h 212"/>
                <a:gd name="T22" fmla="*/ 1138 w 211"/>
                <a:gd name="T23" fmla="*/ 491 h 212"/>
                <a:gd name="T24" fmla="*/ 1205 w 211"/>
                <a:gd name="T25" fmla="*/ 351 h 212"/>
                <a:gd name="T26" fmla="*/ 1112 w 211"/>
                <a:gd name="T27" fmla="*/ 228 h 212"/>
                <a:gd name="T28" fmla="*/ 1042 w 211"/>
                <a:gd name="T29" fmla="*/ 319 h 212"/>
                <a:gd name="T30" fmla="*/ 910 w 211"/>
                <a:gd name="T31" fmla="*/ 351 h 212"/>
                <a:gd name="T32" fmla="*/ 780 w 211"/>
                <a:gd name="T33" fmla="*/ 491 h 212"/>
                <a:gd name="T34" fmla="*/ 696 w 211"/>
                <a:gd name="T35" fmla="*/ 351 h 212"/>
                <a:gd name="T36" fmla="*/ 618 w 211"/>
                <a:gd name="T37" fmla="*/ 319 h 212"/>
                <a:gd name="T38" fmla="*/ 593 w 211"/>
                <a:gd name="T39" fmla="*/ 184 h 212"/>
                <a:gd name="T40" fmla="*/ 490 w 211"/>
                <a:gd name="T41" fmla="*/ 184 h 212"/>
                <a:gd name="T42" fmla="*/ 398 w 211"/>
                <a:gd name="T43" fmla="*/ 184 h 212"/>
                <a:gd name="T44" fmla="*/ 288 w 211"/>
                <a:gd name="T45" fmla="*/ 184 h 212"/>
                <a:gd name="T46" fmla="*/ 191 w 211"/>
                <a:gd name="T47" fmla="*/ 184 h 212"/>
                <a:gd name="T48" fmla="*/ 126 w 211"/>
                <a:gd name="T49" fmla="*/ 0 h 212"/>
                <a:gd name="T50" fmla="*/ 3 w 211"/>
                <a:gd name="T51" fmla="*/ 96 h 212"/>
                <a:gd name="T52" fmla="*/ 0 w 211"/>
                <a:gd name="T53" fmla="*/ 351 h 212"/>
                <a:gd name="T54" fmla="*/ 69 w 211"/>
                <a:gd name="T55" fmla="*/ 953 h 212"/>
                <a:gd name="T56" fmla="*/ 126 w 211"/>
                <a:gd name="T57" fmla="*/ 1502 h 212"/>
                <a:gd name="T58" fmla="*/ 191 w 211"/>
                <a:gd name="T59" fmla="*/ 2032 h 212"/>
                <a:gd name="T60" fmla="*/ 249 w 211"/>
                <a:gd name="T61" fmla="*/ 2542 h 212"/>
                <a:gd name="T62" fmla="*/ 259 w 211"/>
                <a:gd name="T63" fmla="*/ 2815 h 212"/>
                <a:gd name="T64" fmla="*/ 231 w 211"/>
                <a:gd name="T65" fmla="*/ 2747 h 212"/>
                <a:gd name="T66" fmla="*/ 249 w 211"/>
                <a:gd name="T67" fmla="*/ 3295 h 212"/>
                <a:gd name="T68" fmla="*/ 259 w 211"/>
                <a:gd name="T69" fmla="*/ 3702 h 212"/>
                <a:gd name="T70" fmla="*/ 288 w 211"/>
                <a:gd name="T71" fmla="*/ 4192 h 212"/>
                <a:gd name="T72" fmla="*/ 294 w 211"/>
                <a:gd name="T73" fmla="*/ 4665 h 212"/>
                <a:gd name="T74" fmla="*/ 359 w 211"/>
                <a:gd name="T75" fmla="*/ 4951 h 212"/>
                <a:gd name="T76" fmla="*/ 398 w 211"/>
                <a:gd name="T77" fmla="*/ 5286 h 212"/>
                <a:gd name="T78" fmla="*/ 436 w 211"/>
                <a:gd name="T79" fmla="*/ 5030 h 212"/>
                <a:gd name="T80" fmla="*/ 470 w 211"/>
                <a:gd name="T81" fmla="*/ 5286 h 212"/>
                <a:gd name="T82" fmla="*/ 618 w 211"/>
                <a:gd name="T83" fmla="*/ 5374 h 212"/>
                <a:gd name="T84" fmla="*/ 696 w 211"/>
                <a:gd name="T85" fmla="*/ 5200 h 212"/>
                <a:gd name="T86" fmla="*/ 696 w 211"/>
                <a:gd name="T87" fmla="*/ 4799 h 212"/>
                <a:gd name="T88" fmla="*/ 699 w 211"/>
                <a:gd name="T89" fmla="*/ 4361 h 212"/>
                <a:gd name="T90" fmla="*/ 699 w 211"/>
                <a:gd name="T91" fmla="*/ 3969 h 212"/>
                <a:gd name="T92" fmla="*/ 721 w 211"/>
                <a:gd name="T93" fmla="*/ 3515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1"/>
                <a:gd name="T142" fmla="*/ 0 h 212"/>
                <a:gd name="T143" fmla="*/ 211 w 211"/>
                <a:gd name="T144" fmla="*/ 212 h 2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round/>
              <a:headEnd/>
              <a:tailEnd/>
            </a:ln>
          </p:spPr>
          <p:txBody>
            <a:bodyPr/>
            <a:lstStyle/>
            <a:p>
              <a:endParaRPr lang="en-US"/>
            </a:p>
          </p:txBody>
        </p:sp>
        <p:sp>
          <p:nvSpPr>
            <p:cNvPr id="15600" name="Freeform 240"/>
            <p:cNvSpPr>
              <a:spLocks/>
            </p:cNvSpPr>
            <p:nvPr/>
          </p:nvSpPr>
          <p:spPr bwMode="auto">
            <a:xfrm>
              <a:off x="1299" y="2864"/>
              <a:ext cx="217" cy="290"/>
            </a:xfrm>
            <a:custGeom>
              <a:avLst/>
              <a:gdLst>
                <a:gd name="T0" fmla="*/ 597 w 196"/>
                <a:gd name="T1" fmla="*/ 4607 h 234"/>
                <a:gd name="T2" fmla="*/ 590 w 196"/>
                <a:gd name="T3" fmla="*/ 5081 h 234"/>
                <a:gd name="T4" fmla="*/ 569 w 196"/>
                <a:gd name="T5" fmla="*/ 5541 h 234"/>
                <a:gd name="T6" fmla="*/ 549 w 196"/>
                <a:gd name="T7" fmla="*/ 5441 h 234"/>
                <a:gd name="T8" fmla="*/ 481 w 196"/>
                <a:gd name="T9" fmla="*/ 5541 h 234"/>
                <a:gd name="T10" fmla="*/ 445 w 196"/>
                <a:gd name="T11" fmla="*/ 5718 h 234"/>
                <a:gd name="T12" fmla="*/ 415 w 196"/>
                <a:gd name="T13" fmla="*/ 5498 h 234"/>
                <a:gd name="T14" fmla="*/ 324 w 196"/>
                <a:gd name="T15" fmla="*/ 5441 h 234"/>
                <a:gd name="T16" fmla="*/ 311 w 196"/>
                <a:gd name="T17" fmla="*/ 5323 h 234"/>
                <a:gd name="T18" fmla="*/ 256 w 196"/>
                <a:gd name="T19" fmla="*/ 5832 h 234"/>
                <a:gd name="T20" fmla="*/ 207 w 196"/>
                <a:gd name="T21" fmla="*/ 5718 h 234"/>
                <a:gd name="T22" fmla="*/ 169 w 196"/>
                <a:gd name="T23" fmla="*/ 5364 h 234"/>
                <a:gd name="T24" fmla="*/ 138 w 196"/>
                <a:gd name="T25" fmla="*/ 4976 h 234"/>
                <a:gd name="T26" fmla="*/ 122 w 196"/>
                <a:gd name="T27" fmla="*/ 4557 h 234"/>
                <a:gd name="T28" fmla="*/ 130 w 196"/>
                <a:gd name="T29" fmla="*/ 4240 h 234"/>
                <a:gd name="T30" fmla="*/ 87 w 196"/>
                <a:gd name="T31" fmla="*/ 3953 h 234"/>
                <a:gd name="T32" fmla="*/ 64 w 196"/>
                <a:gd name="T33" fmla="*/ 3677 h 234"/>
                <a:gd name="T34" fmla="*/ 38 w 196"/>
                <a:gd name="T35" fmla="*/ 3421 h 234"/>
                <a:gd name="T36" fmla="*/ 38 w 196"/>
                <a:gd name="T37" fmla="*/ 3252 h 234"/>
                <a:gd name="T38" fmla="*/ 75 w 196"/>
                <a:gd name="T39" fmla="*/ 2906 h 234"/>
                <a:gd name="T40" fmla="*/ 47 w 196"/>
                <a:gd name="T41" fmla="*/ 2849 h 234"/>
                <a:gd name="T42" fmla="*/ 38 w 196"/>
                <a:gd name="T43" fmla="*/ 2471 h 234"/>
                <a:gd name="T44" fmla="*/ 38 w 196"/>
                <a:gd name="T45" fmla="*/ 2086 h 234"/>
                <a:gd name="T46" fmla="*/ 47 w 196"/>
                <a:gd name="T47" fmla="*/ 1892 h 234"/>
                <a:gd name="T48" fmla="*/ 47 w 196"/>
                <a:gd name="T49" fmla="*/ 1283 h 234"/>
                <a:gd name="T50" fmla="*/ 75 w 196"/>
                <a:gd name="T51" fmla="*/ 1162 h 234"/>
                <a:gd name="T52" fmla="*/ 31 w 196"/>
                <a:gd name="T53" fmla="*/ 866 h 234"/>
                <a:gd name="T54" fmla="*/ 0 w 196"/>
                <a:gd name="T55" fmla="*/ 530 h 234"/>
                <a:gd name="T56" fmla="*/ 96 w 196"/>
                <a:gd name="T57" fmla="*/ 530 h 234"/>
                <a:gd name="T58" fmla="*/ 122 w 196"/>
                <a:gd name="T59" fmla="*/ 428 h 234"/>
                <a:gd name="T60" fmla="*/ 185 w 196"/>
                <a:gd name="T61" fmla="*/ 224 h 234"/>
                <a:gd name="T62" fmla="*/ 239 w 196"/>
                <a:gd name="T63" fmla="*/ 0 h 234"/>
                <a:gd name="T64" fmla="*/ 290 w 196"/>
                <a:gd name="T65" fmla="*/ 0 h 234"/>
                <a:gd name="T66" fmla="*/ 308 w 196"/>
                <a:gd name="T67" fmla="*/ 428 h 234"/>
                <a:gd name="T68" fmla="*/ 311 w 196"/>
                <a:gd name="T69" fmla="*/ 757 h 234"/>
                <a:gd name="T70" fmla="*/ 375 w 196"/>
                <a:gd name="T71" fmla="*/ 1136 h 234"/>
                <a:gd name="T72" fmla="*/ 422 w 196"/>
                <a:gd name="T73" fmla="*/ 1162 h 234"/>
                <a:gd name="T74" fmla="*/ 487 w 196"/>
                <a:gd name="T75" fmla="*/ 1358 h 234"/>
                <a:gd name="T76" fmla="*/ 569 w 196"/>
                <a:gd name="T77" fmla="*/ 1648 h 234"/>
                <a:gd name="T78" fmla="*/ 654 w 196"/>
                <a:gd name="T79" fmla="*/ 1745 h 234"/>
                <a:gd name="T80" fmla="*/ 671 w 196"/>
                <a:gd name="T81" fmla="*/ 1892 h 234"/>
                <a:gd name="T82" fmla="*/ 671 w 196"/>
                <a:gd name="T83" fmla="*/ 2379 h 234"/>
                <a:gd name="T84" fmla="*/ 661 w 196"/>
                <a:gd name="T85" fmla="*/ 2379 h 234"/>
                <a:gd name="T86" fmla="*/ 698 w 196"/>
                <a:gd name="T87" fmla="*/ 2531 h 234"/>
                <a:gd name="T88" fmla="*/ 701 w 196"/>
                <a:gd name="T89" fmla="*/ 2906 h 234"/>
                <a:gd name="T90" fmla="*/ 763 w 196"/>
                <a:gd name="T91" fmla="*/ 2906 h 234"/>
                <a:gd name="T92" fmla="*/ 841 w 196"/>
                <a:gd name="T93" fmla="*/ 2948 h 234"/>
                <a:gd name="T94" fmla="*/ 841 w 196"/>
                <a:gd name="T95" fmla="*/ 3375 h 234"/>
                <a:gd name="T96" fmla="*/ 891 w 196"/>
                <a:gd name="T97" fmla="*/ 3601 h 234"/>
                <a:gd name="T98" fmla="*/ 907 w 196"/>
                <a:gd name="T99" fmla="*/ 3775 h 234"/>
                <a:gd name="T100" fmla="*/ 891 w 196"/>
                <a:gd name="T101" fmla="*/ 4070 h 234"/>
                <a:gd name="T102" fmla="*/ 867 w 196"/>
                <a:gd name="T103" fmla="*/ 4408 h 234"/>
                <a:gd name="T104" fmla="*/ 881 w 196"/>
                <a:gd name="T105" fmla="*/ 4557 h 234"/>
                <a:gd name="T106" fmla="*/ 867 w 196"/>
                <a:gd name="T107" fmla="*/ 4678 h 234"/>
                <a:gd name="T108" fmla="*/ 867 w 196"/>
                <a:gd name="T109" fmla="*/ 4557 h 234"/>
                <a:gd name="T110" fmla="*/ 805 w 196"/>
                <a:gd name="T111" fmla="*/ 4240 h 234"/>
                <a:gd name="T112" fmla="*/ 701 w 196"/>
                <a:gd name="T113" fmla="*/ 4376 h 234"/>
                <a:gd name="T114" fmla="*/ 606 w 196"/>
                <a:gd name="T115" fmla="*/ 4376 h 234"/>
                <a:gd name="T116" fmla="*/ 597 w 196"/>
                <a:gd name="T117" fmla="*/ 460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34"/>
                <a:gd name="T179" fmla="*/ 196 w 196"/>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round/>
              <a:headEnd/>
              <a:tailEnd/>
            </a:ln>
          </p:spPr>
          <p:txBody>
            <a:bodyPr/>
            <a:lstStyle/>
            <a:p>
              <a:endParaRPr lang="en-US"/>
            </a:p>
          </p:txBody>
        </p:sp>
        <p:sp>
          <p:nvSpPr>
            <p:cNvPr id="15601" name="Freeform 241"/>
            <p:cNvSpPr>
              <a:spLocks/>
            </p:cNvSpPr>
            <p:nvPr/>
          </p:nvSpPr>
          <p:spPr bwMode="auto">
            <a:xfrm>
              <a:off x="2860" y="3040"/>
              <a:ext cx="160" cy="202"/>
            </a:xfrm>
            <a:custGeom>
              <a:avLst/>
              <a:gdLst>
                <a:gd name="T0" fmla="*/ 0 w 144"/>
                <a:gd name="T1" fmla="*/ 3133 h 163"/>
                <a:gd name="T2" fmla="*/ 0 w 144"/>
                <a:gd name="T3" fmla="*/ 2471 h 163"/>
                <a:gd name="T4" fmla="*/ 2 w 144"/>
                <a:gd name="T5" fmla="*/ 1892 h 163"/>
                <a:gd name="T6" fmla="*/ 78 w 144"/>
                <a:gd name="T7" fmla="*/ 1892 h 163"/>
                <a:gd name="T8" fmla="*/ 91 w 144"/>
                <a:gd name="T9" fmla="*/ 1466 h 163"/>
                <a:gd name="T10" fmla="*/ 91 w 144"/>
                <a:gd name="T11" fmla="*/ 1035 h 163"/>
                <a:gd name="T12" fmla="*/ 91 w 144"/>
                <a:gd name="T13" fmla="*/ 657 h 163"/>
                <a:gd name="T14" fmla="*/ 91 w 144"/>
                <a:gd name="T15" fmla="*/ 224 h 163"/>
                <a:gd name="T16" fmla="*/ 182 w 144"/>
                <a:gd name="T17" fmla="*/ 224 h 163"/>
                <a:gd name="T18" fmla="*/ 259 w 144"/>
                <a:gd name="T19" fmla="*/ 118 h 163"/>
                <a:gd name="T20" fmla="*/ 293 w 144"/>
                <a:gd name="T21" fmla="*/ 318 h 163"/>
                <a:gd name="T22" fmla="*/ 354 w 144"/>
                <a:gd name="T23" fmla="*/ 118 h 163"/>
                <a:gd name="T24" fmla="*/ 411 w 144"/>
                <a:gd name="T25" fmla="*/ 0 h 163"/>
                <a:gd name="T26" fmla="*/ 457 w 144"/>
                <a:gd name="T27" fmla="*/ 488 h 163"/>
                <a:gd name="T28" fmla="*/ 508 w 144"/>
                <a:gd name="T29" fmla="*/ 866 h 163"/>
                <a:gd name="T30" fmla="*/ 564 w 144"/>
                <a:gd name="T31" fmla="*/ 1136 h 163"/>
                <a:gd name="T32" fmla="*/ 573 w 144"/>
                <a:gd name="T33" fmla="*/ 1162 h 163"/>
                <a:gd name="T34" fmla="*/ 579 w 144"/>
                <a:gd name="T35" fmla="*/ 1353 h 163"/>
                <a:gd name="T36" fmla="*/ 613 w 144"/>
                <a:gd name="T37" fmla="*/ 1694 h 163"/>
                <a:gd name="T38" fmla="*/ 671 w 144"/>
                <a:gd name="T39" fmla="*/ 1892 h 163"/>
                <a:gd name="T40" fmla="*/ 699 w 144"/>
                <a:gd name="T41" fmla="*/ 1956 h 163"/>
                <a:gd name="T42" fmla="*/ 699 w 144"/>
                <a:gd name="T43" fmla="*/ 1994 h 163"/>
                <a:gd name="T44" fmla="*/ 600 w 144"/>
                <a:gd name="T45" fmla="*/ 2299 h 163"/>
                <a:gd name="T46" fmla="*/ 521 w 144"/>
                <a:gd name="T47" fmla="*/ 2646 h 163"/>
                <a:gd name="T48" fmla="*/ 484 w 144"/>
                <a:gd name="T49" fmla="*/ 3062 h 163"/>
                <a:gd name="T50" fmla="*/ 436 w 144"/>
                <a:gd name="T51" fmla="*/ 3191 h 163"/>
                <a:gd name="T52" fmla="*/ 392 w 144"/>
                <a:gd name="T53" fmla="*/ 3542 h 163"/>
                <a:gd name="T54" fmla="*/ 276 w 144"/>
                <a:gd name="T55" fmla="*/ 3459 h 163"/>
                <a:gd name="T56" fmla="*/ 223 w 144"/>
                <a:gd name="T57" fmla="*/ 3363 h 163"/>
                <a:gd name="T58" fmla="*/ 182 w 144"/>
                <a:gd name="T59" fmla="*/ 3653 h 163"/>
                <a:gd name="T60" fmla="*/ 148 w 144"/>
                <a:gd name="T61" fmla="*/ 3952 h 163"/>
                <a:gd name="T62" fmla="*/ 70 w 144"/>
                <a:gd name="T63" fmla="*/ 4070 h 163"/>
                <a:gd name="T64" fmla="*/ 33 w 144"/>
                <a:gd name="T65" fmla="*/ 3952 h 163"/>
                <a:gd name="T66" fmla="*/ 41 w 144"/>
                <a:gd name="T67" fmla="*/ 3542 h 163"/>
                <a:gd name="T68" fmla="*/ 0 w 144"/>
                <a:gd name="T69" fmla="*/ 3133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63"/>
                <a:gd name="T107" fmla="*/ 144 w 144"/>
                <a:gd name="T108" fmla="*/ 163 h 1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round/>
              <a:headEnd/>
              <a:tailEnd/>
            </a:ln>
          </p:spPr>
          <p:txBody>
            <a:bodyPr/>
            <a:lstStyle/>
            <a:p>
              <a:endParaRPr lang="en-US"/>
            </a:p>
          </p:txBody>
        </p:sp>
        <p:sp>
          <p:nvSpPr>
            <p:cNvPr id="15602" name="Freeform 242"/>
            <p:cNvSpPr>
              <a:spLocks/>
            </p:cNvSpPr>
            <p:nvPr/>
          </p:nvSpPr>
          <p:spPr bwMode="auto">
            <a:xfrm>
              <a:off x="3274" y="2899"/>
              <a:ext cx="2" cy="12"/>
            </a:xfrm>
            <a:custGeom>
              <a:avLst/>
              <a:gdLst>
                <a:gd name="T0" fmla="*/ 2 w 2"/>
                <a:gd name="T1" fmla="*/ 149 h 10"/>
                <a:gd name="T2" fmla="*/ 2 w 2"/>
                <a:gd name="T3" fmla="*/ 103 h 10"/>
                <a:gd name="T4" fmla="*/ 0 w 2"/>
                <a:gd name="T5" fmla="*/ 0 h 10"/>
                <a:gd name="T6" fmla="*/ 2 w 2"/>
                <a:gd name="T7" fmla="*/ 149 h 10"/>
                <a:gd name="T8" fmla="*/ 0 60000 65536"/>
                <a:gd name="T9" fmla="*/ 0 60000 65536"/>
                <a:gd name="T10" fmla="*/ 0 60000 65536"/>
                <a:gd name="T11" fmla="*/ 0 60000 65536"/>
                <a:gd name="T12" fmla="*/ 0 w 2"/>
                <a:gd name="T13" fmla="*/ 0 h 10"/>
                <a:gd name="T14" fmla="*/ 2 w 2"/>
                <a:gd name="T15" fmla="*/ 10 h 10"/>
              </a:gdLst>
              <a:ahLst/>
              <a:cxnLst>
                <a:cxn ang="T8">
                  <a:pos x="T0" y="T1"/>
                </a:cxn>
                <a:cxn ang="T9">
                  <a:pos x="T2" y="T3"/>
                </a:cxn>
                <a:cxn ang="T10">
                  <a:pos x="T4" y="T5"/>
                </a:cxn>
                <a:cxn ang="T11">
                  <a:pos x="T6" y="T7"/>
                </a:cxn>
              </a:cxnLst>
              <a:rect l="T12" t="T13" r="T14" b="T15"/>
              <a:pathLst>
                <a:path w="2" h="10">
                  <a:moveTo>
                    <a:pt x="2" y="10"/>
                  </a:moveTo>
                  <a:lnTo>
                    <a:pt x="2" y="7"/>
                  </a:lnTo>
                  <a:lnTo>
                    <a:pt x="0" y="0"/>
                  </a:lnTo>
                  <a:lnTo>
                    <a:pt x="2" y="10"/>
                  </a:lnTo>
                  <a:close/>
                </a:path>
              </a:pathLst>
            </a:custGeom>
            <a:solidFill>
              <a:srgbClr val="E1E1E1"/>
            </a:solidFill>
            <a:ln w="3175">
              <a:solidFill>
                <a:srgbClr val="000000"/>
              </a:solidFill>
              <a:round/>
              <a:headEnd/>
              <a:tailEnd/>
            </a:ln>
          </p:spPr>
          <p:txBody>
            <a:bodyPr/>
            <a:lstStyle/>
            <a:p>
              <a:endParaRPr lang="en-US"/>
            </a:p>
          </p:txBody>
        </p:sp>
        <p:sp>
          <p:nvSpPr>
            <p:cNvPr id="15603" name="Freeform 243"/>
            <p:cNvSpPr>
              <a:spLocks/>
            </p:cNvSpPr>
            <p:nvPr/>
          </p:nvSpPr>
          <p:spPr bwMode="auto">
            <a:xfrm>
              <a:off x="2975" y="3281"/>
              <a:ext cx="37" cy="43"/>
            </a:xfrm>
            <a:custGeom>
              <a:avLst/>
              <a:gdLst>
                <a:gd name="T0" fmla="*/ 78 w 33"/>
                <a:gd name="T1" fmla="*/ 88 h 35"/>
                <a:gd name="T2" fmla="*/ 0 w 33"/>
                <a:gd name="T3" fmla="*/ 408 h 35"/>
                <a:gd name="T4" fmla="*/ 48 w 33"/>
                <a:gd name="T5" fmla="*/ 764 h 35"/>
                <a:gd name="T6" fmla="*/ 87 w 33"/>
                <a:gd name="T7" fmla="*/ 660 h 35"/>
                <a:gd name="T8" fmla="*/ 169 w 33"/>
                <a:gd name="T9" fmla="*/ 408 h 35"/>
                <a:gd name="T10" fmla="*/ 183 w 33"/>
                <a:gd name="T11" fmla="*/ 163 h 35"/>
                <a:gd name="T12" fmla="*/ 120 w 33"/>
                <a:gd name="T13" fmla="*/ 0 h 35"/>
                <a:gd name="T14" fmla="*/ 78 w 33"/>
                <a:gd name="T15" fmla="*/ 88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15604" name="Freeform 244"/>
            <p:cNvSpPr>
              <a:spLocks/>
            </p:cNvSpPr>
            <p:nvPr/>
          </p:nvSpPr>
          <p:spPr bwMode="auto">
            <a:xfrm>
              <a:off x="3265" y="2913"/>
              <a:ext cx="130" cy="299"/>
            </a:xfrm>
            <a:custGeom>
              <a:avLst/>
              <a:gdLst>
                <a:gd name="T0" fmla="*/ 178 w 118"/>
                <a:gd name="T1" fmla="*/ 1770 h 241"/>
                <a:gd name="T2" fmla="*/ 160 w 118"/>
                <a:gd name="T3" fmla="*/ 1792 h 241"/>
                <a:gd name="T4" fmla="*/ 99 w 118"/>
                <a:gd name="T5" fmla="*/ 1933 h 241"/>
                <a:gd name="T6" fmla="*/ 76 w 118"/>
                <a:gd name="T7" fmla="*/ 2285 h 241"/>
                <a:gd name="T8" fmla="*/ 61 w 118"/>
                <a:gd name="T9" fmla="*/ 2724 h 241"/>
                <a:gd name="T10" fmla="*/ 76 w 118"/>
                <a:gd name="T11" fmla="*/ 3151 h 241"/>
                <a:gd name="T12" fmla="*/ 76 w 118"/>
                <a:gd name="T13" fmla="*/ 3593 h 241"/>
                <a:gd name="T14" fmla="*/ 45 w 118"/>
                <a:gd name="T15" fmla="*/ 3912 h 241"/>
                <a:gd name="T16" fmla="*/ 2 w 118"/>
                <a:gd name="T17" fmla="*/ 4229 h 241"/>
                <a:gd name="T18" fmla="*/ 0 w 118"/>
                <a:gd name="T19" fmla="*/ 4801 h 241"/>
                <a:gd name="T20" fmla="*/ 2 w 118"/>
                <a:gd name="T21" fmla="*/ 5288 h 241"/>
                <a:gd name="T22" fmla="*/ 31 w 118"/>
                <a:gd name="T23" fmla="*/ 5897 h 241"/>
                <a:gd name="T24" fmla="*/ 120 w 118"/>
                <a:gd name="T25" fmla="*/ 6110 h 241"/>
                <a:gd name="T26" fmla="*/ 178 w 118"/>
                <a:gd name="T27" fmla="*/ 5956 h 241"/>
                <a:gd name="T28" fmla="*/ 229 w 118"/>
                <a:gd name="T29" fmla="*/ 5767 h 241"/>
                <a:gd name="T30" fmla="*/ 260 w 118"/>
                <a:gd name="T31" fmla="*/ 5358 h 241"/>
                <a:gd name="T32" fmla="*/ 284 w 118"/>
                <a:gd name="T33" fmla="*/ 4925 h 241"/>
                <a:gd name="T34" fmla="*/ 313 w 118"/>
                <a:gd name="T35" fmla="*/ 4528 h 241"/>
                <a:gd name="T36" fmla="*/ 336 w 118"/>
                <a:gd name="T37" fmla="*/ 4102 h 241"/>
                <a:gd name="T38" fmla="*/ 347 w 118"/>
                <a:gd name="T39" fmla="*/ 3728 h 241"/>
                <a:gd name="T40" fmla="*/ 381 w 118"/>
                <a:gd name="T41" fmla="*/ 3306 h 241"/>
                <a:gd name="T42" fmla="*/ 405 w 118"/>
                <a:gd name="T43" fmla="*/ 2891 h 241"/>
                <a:gd name="T44" fmla="*/ 430 w 118"/>
                <a:gd name="T45" fmla="*/ 2468 h 241"/>
                <a:gd name="T46" fmla="*/ 451 w 118"/>
                <a:gd name="T47" fmla="*/ 2223 h 241"/>
                <a:gd name="T48" fmla="*/ 451 w 118"/>
                <a:gd name="T49" fmla="*/ 1587 h 241"/>
                <a:gd name="T50" fmla="*/ 491 w 118"/>
                <a:gd name="T51" fmla="*/ 1770 h 241"/>
                <a:gd name="T52" fmla="*/ 509 w 118"/>
                <a:gd name="T53" fmla="*/ 1502 h 241"/>
                <a:gd name="T54" fmla="*/ 485 w 118"/>
                <a:gd name="T55" fmla="*/ 927 h 241"/>
                <a:gd name="T56" fmla="*/ 463 w 118"/>
                <a:gd name="T57" fmla="*/ 351 h 241"/>
                <a:gd name="T58" fmla="*/ 446 w 118"/>
                <a:gd name="T59" fmla="*/ 0 h 241"/>
                <a:gd name="T60" fmla="*/ 430 w 118"/>
                <a:gd name="T61" fmla="*/ 0 h 241"/>
                <a:gd name="T62" fmla="*/ 419 w 118"/>
                <a:gd name="T63" fmla="*/ 184 h 241"/>
                <a:gd name="T64" fmla="*/ 405 w 118"/>
                <a:gd name="T65" fmla="*/ 609 h 241"/>
                <a:gd name="T66" fmla="*/ 371 w 118"/>
                <a:gd name="T67" fmla="*/ 747 h 241"/>
                <a:gd name="T68" fmla="*/ 368 w 118"/>
                <a:gd name="T69" fmla="*/ 768 h 241"/>
                <a:gd name="T70" fmla="*/ 345 w 118"/>
                <a:gd name="T71" fmla="*/ 747 h 241"/>
                <a:gd name="T72" fmla="*/ 347 w 118"/>
                <a:gd name="T73" fmla="*/ 953 h 241"/>
                <a:gd name="T74" fmla="*/ 336 w 118"/>
                <a:gd name="T75" fmla="*/ 1150 h 241"/>
                <a:gd name="T76" fmla="*/ 336 w 118"/>
                <a:gd name="T77" fmla="*/ 1182 h 241"/>
                <a:gd name="T78" fmla="*/ 303 w 118"/>
                <a:gd name="T79" fmla="*/ 1331 h 241"/>
                <a:gd name="T80" fmla="*/ 303 w 118"/>
                <a:gd name="T81" fmla="*/ 1182 h 241"/>
                <a:gd name="T82" fmla="*/ 284 w 118"/>
                <a:gd name="T83" fmla="*/ 1502 h 241"/>
                <a:gd name="T84" fmla="*/ 268 w 118"/>
                <a:gd name="T85" fmla="*/ 1502 h 241"/>
                <a:gd name="T86" fmla="*/ 260 w 118"/>
                <a:gd name="T87" fmla="*/ 1502 h 241"/>
                <a:gd name="T88" fmla="*/ 229 w 118"/>
                <a:gd name="T89" fmla="*/ 1687 h 241"/>
                <a:gd name="T90" fmla="*/ 178 w 118"/>
                <a:gd name="T91" fmla="*/ 1770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
                <a:gd name="T139" fmla="*/ 0 h 241"/>
                <a:gd name="T140" fmla="*/ 118 w 118"/>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round/>
              <a:headEnd/>
              <a:tailEnd/>
            </a:ln>
          </p:spPr>
          <p:txBody>
            <a:bodyPr/>
            <a:lstStyle/>
            <a:p>
              <a:endParaRPr lang="en-US"/>
            </a:p>
          </p:txBody>
        </p:sp>
        <p:sp>
          <p:nvSpPr>
            <p:cNvPr id="15605" name="Freeform 245"/>
            <p:cNvSpPr>
              <a:spLocks/>
            </p:cNvSpPr>
            <p:nvPr/>
          </p:nvSpPr>
          <p:spPr bwMode="auto">
            <a:xfrm>
              <a:off x="3085" y="2855"/>
              <a:ext cx="57" cy="170"/>
            </a:xfrm>
            <a:custGeom>
              <a:avLst/>
              <a:gdLst>
                <a:gd name="T0" fmla="*/ 203 w 50"/>
                <a:gd name="T1" fmla="*/ 2468 h 137"/>
                <a:gd name="T2" fmla="*/ 168 w 50"/>
                <a:gd name="T3" fmla="*/ 2878 h 137"/>
                <a:gd name="T4" fmla="*/ 219 w 50"/>
                <a:gd name="T5" fmla="*/ 3165 h 137"/>
                <a:gd name="T6" fmla="*/ 269 w 50"/>
                <a:gd name="T7" fmla="*/ 3483 h 137"/>
                <a:gd name="T8" fmla="*/ 263 w 50"/>
                <a:gd name="T9" fmla="*/ 3252 h 137"/>
                <a:gd name="T10" fmla="*/ 318 w 50"/>
                <a:gd name="T11" fmla="*/ 3080 h 137"/>
                <a:gd name="T12" fmla="*/ 342 w 50"/>
                <a:gd name="T13" fmla="*/ 2724 h 137"/>
                <a:gd name="T14" fmla="*/ 353 w 50"/>
                <a:gd name="T15" fmla="*/ 2402 h 137"/>
                <a:gd name="T16" fmla="*/ 285 w 50"/>
                <a:gd name="T17" fmla="*/ 2112 h 137"/>
                <a:gd name="T18" fmla="*/ 219 w 50"/>
                <a:gd name="T19" fmla="*/ 1869 h 137"/>
                <a:gd name="T20" fmla="*/ 203 w 50"/>
                <a:gd name="T21" fmla="*/ 1372 h 137"/>
                <a:gd name="T22" fmla="*/ 219 w 50"/>
                <a:gd name="T23" fmla="*/ 1076 h 137"/>
                <a:gd name="T24" fmla="*/ 269 w 50"/>
                <a:gd name="T25" fmla="*/ 1034 h 137"/>
                <a:gd name="T26" fmla="*/ 236 w 50"/>
                <a:gd name="T27" fmla="*/ 612 h 137"/>
                <a:gd name="T28" fmla="*/ 203 w 50"/>
                <a:gd name="T29" fmla="*/ 184 h 137"/>
                <a:gd name="T30" fmla="*/ 168 w 50"/>
                <a:gd name="T31" fmla="*/ 2 h 137"/>
                <a:gd name="T32" fmla="*/ 49 w 50"/>
                <a:gd name="T33" fmla="*/ 0 h 137"/>
                <a:gd name="T34" fmla="*/ 49 w 50"/>
                <a:gd name="T35" fmla="*/ 119 h 137"/>
                <a:gd name="T36" fmla="*/ 123 w 50"/>
                <a:gd name="T37" fmla="*/ 493 h 137"/>
                <a:gd name="T38" fmla="*/ 99 w 50"/>
                <a:gd name="T39" fmla="*/ 612 h 137"/>
                <a:gd name="T40" fmla="*/ 87 w 50"/>
                <a:gd name="T41" fmla="*/ 1034 h 137"/>
                <a:gd name="T42" fmla="*/ 87 w 50"/>
                <a:gd name="T43" fmla="*/ 1335 h 137"/>
                <a:gd name="T44" fmla="*/ 64 w 50"/>
                <a:gd name="T45" fmla="*/ 1451 h 137"/>
                <a:gd name="T46" fmla="*/ 0 w 50"/>
                <a:gd name="T47" fmla="*/ 1936 h 137"/>
                <a:gd name="T48" fmla="*/ 49 w 50"/>
                <a:gd name="T49" fmla="*/ 2112 h 137"/>
                <a:gd name="T50" fmla="*/ 99 w 50"/>
                <a:gd name="T51" fmla="*/ 2287 h 137"/>
                <a:gd name="T52" fmla="*/ 168 w 50"/>
                <a:gd name="T53" fmla="*/ 2287 h 137"/>
                <a:gd name="T54" fmla="*/ 203 w 50"/>
                <a:gd name="T55" fmla="*/ 2468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7"/>
                <a:gd name="T86" fmla="*/ 50 w 50"/>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round/>
              <a:headEnd/>
              <a:tailEnd/>
            </a:ln>
          </p:spPr>
          <p:txBody>
            <a:bodyPr/>
            <a:lstStyle/>
            <a:p>
              <a:endParaRPr lang="en-US"/>
            </a:p>
          </p:txBody>
        </p:sp>
        <p:sp>
          <p:nvSpPr>
            <p:cNvPr id="15606" name="Freeform 246"/>
            <p:cNvSpPr>
              <a:spLocks/>
            </p:cNvSpPr>
            <p:nvPr/>
          </p:nvSpPr>
          <p:spPr bwMode="auto">
            <a:xfrm>
              <a:off x="3040" y="2879"/>
              <a:ext cx="187" cy="363"/>
            </a:xfrm>
            <a:custGeom>
              <a:avLst/>
              <a:gdLst>
                <a:gd name="T0" fmla="*/ 445 w 165"/>
                <a:gd name="T1" fmla="*/ 4223 h 293"/>
                <a:gd name="T2" fmla="*/ 479 w 165"/>
                <a:gd name="T3" fmla="*/ 4092 h 293"/>
                <a:gd name="T4" fmla="*/ 681 w 165"/>
                <a:gd name="T5" fmla="*/ 3345 h 293"/>
                <a:gd name="T6" fmla="*/ 850 w 165"/>
                <a:gd name="T7" fmla="*/ 2930 h 293"/>
                <a:gd name="T8" fmla="*/ 1068 w 165"/>
                <a:gd name="T9" fmla="*/ 2102 h 293"/>
                <a:gd name="T10" fmla="*/ 1079 w 165"/>
                <a:gd name="T11" fmla="*/ 1759 h 293"/>
                <a:gd name="T12" fmla="*/ 1079 w 165"/>
                <a:gd name="T13" fmla="*/ 866 h 293"/>
                <a:gd name="T14" fmla="*/ 1079 w 165"/>
                <a:gd name="T15" fmla="*/ 0 h 293"/>
                <a:gd name="T16" fmla="*/ 952 w 165"/>
                <a:gd name="T17" fmla="*/ 224 h 293"/>
                <a:gd name="T18" fmla="*/ 806 w 165"/>
                <a:gd name="T19" fmla="*/ 396 h 293"/>
                <a:gd name="T20" fmla="*/ 601 w 165"/>
                <a:gd name="T21" fmla="*/ 487 h 293"/>
                <a:gd name="T22" fmla="*/ 507 w 165"/>
                <a:gd name="T23" fmla="*/ 528 h 293"/>
                <a:gd name="T24" fmla="*/ 445 w 165"/>
                <a:gd name="T25" fmla="*/ 866 h 293"/>
                <a:gd name="T26" fmla="*/ 528 w 165"/>
                <a:gd name="T27" fmla="*/ 1578 h 293"/>
                <a:gd name="T28" fmla="*/ 571 w 165"/>
                <a:gd name="T29" fmla="*/ 2171 h 293"/>
                <a:gd name="T30" fmla="*/ 493 w 165"/>
                <a:gd name="T31" fmla="*/ 2700 h 293"/>
                <a:gd name="T32" fmla="*/ 466 w 165"/>
                <a:gd name="T33" fmla="*/ 2625 h 293"/>
                <a:gd name="T34" fmla="*/ 445 w 165"/>
                <a:gd name="T35" fmla="*/ 1953 h 293"/>
                <a:gd name="T36" fmla="*/ 348 w 165"/>
                <a:gd name="T37" fmla="*/ 1759 h 293"/>
                <a:gd name="T38" fmla="*/ 232 w 165"/>
                <a:gd name="T39" fmla="*/ 1689 h 293"/>
                <a:gd name="T40" fmla="*/ 78 w 165"/>
                <a:gd name="T41" fmla="*/ 1953 h 293"/>
                <a:gd name="T42" fmla="*/ 33 w 165"/>
                <a:gd name="T43" fmla="*/ 2292 h 293"/>
                <a:gd name="T44" fmla="*/ 78 w 165"/>
                <a:gd name="T45" fmla="*/ 2465 h 293"/>
                <a:gd name="T46" fmla="*/ 271 w 165"/>
                <a:gd name="T47" fmla="*/ 2783 h 293"/>
                <a:gd name="T48" fmla="*/ 263 w 165"/>
                <a:gd name="T49" fmla="*/ 3714 h 293"/>
                <a:gd name="T50" fmla="*/ 232 w 165"/>
                <a:gd name="T51" fmla="*/ 4466 h 293"/>
                <a:gd name="T52" fmla="*/ 141 w 165"/>
                <a:gd name="T53" fmla="*/ 5037 h 293"/>
                <a:gd name="T54" fmla="*/ 100 w 165"/>
                <a:gd name="T55" fmla="*/ 5571 h 293"/>
                <a:gd name="T56" fmla="*/ 125 w 165"/>
                <a:gd name="T57" fmla="*/ 6416 h 293"/>
                <a:gd name="T58" fmla="*/ 141 w 165"/>
                <a:gd name="T59" fmla="*/ 7293 h 293"/>
                <a:gd name="T60" fmla="*/ 211 w 165"/>
                <a:gd name="T61" fmla="*/ 6990 h 293"/>
                <a:gd name="T62" fmla="*/ 306 w 165"/>
                <a:gd name="T63" fmla="*/ 6452 h 293"/>
                <a:gd name="T64" fmla="*/ 479 w 165"/>
                <a:gd name="T65" fmla="*/ 6130 h 293"/>
                <a:gd name="T66" fmla="*/ 493 w 165"/>
                <a:gd name="T67" fmla="*/ 5571 h 293"/>
                <a:gd name="T68" fmla="*/ 479 w 165"/>
                <a:gd name="T69" fmla="*/ 5301 h 293"/>
                <a:gd name="T70" fmla="*/ 445 w 165"/>
                <a:gd name="T71" fmla="*/ 4523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3"/>
                <a:gd name="T110" fmla="*/ 165 w 165"/>
                <a:gd name="T111" fmla="*/ 293 h 2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round/>
              <a:headEnd/>
              <a:tailEnd/>
            </a:ln>
          </p:spPr>
          <p:txBody>
            <a:bodyPr/>
            <a:lstStyle/>
            <a:p>
              <a:endParaRPr lang="en-US"/>
            </a:p>
          </p:txBody>
        </p:sp>
        <p:sp>
          <p:nvSpPr>
            <p:cNvPr id="15607" name="Freeform 247"/>
            <p:cNvSpPr>
              <a:spLocks/>
            </p:cNvSpPr>
            <p:nvPr/>
          </p:nvSpPr>
          <p:spPr bwMode="auto">
            <a:xfrm>
              <a:off x="2796" y="3139"/>
              <a:ext cx="283" cy="279"/>
            </a:xfrm>
            <a:custGeom>
              <a:avLst/>
              <a:gdLst>
                <a:gd name="T0" fmla="*/ 286 w 253"/>
                <a:gd name="T1" fmla="*/ 1556 h 225"/>
                <a:gd name="T2" fmla="*/ 282 w 253"/>
                <a:gd name="T3" fmla="*/ 2392 h 225"/>
                <a:gd name="T4" fmla="*/ 205 w 253"/>
                <a:gd name="T5" fmla="*/ 2966 h 225"/>
                <a:gd name="T6" fmla="*/ 36 w 253"/>
                <a:gd name="T7" fmla="*/ 2623 h 225"/>
                <a:gd name="T8" fmla="*/ 36 w 253"/>
                <a:gd name="T9" fmla="*/ 3287 h 225"/>
                <a:gd name="T10" fmla="*/ 97 w 253"/>
                <a:gd name="T11" fmla="*/ 4092 h 225"/>
                <a:gd name="T12" fmla="*/ 97 w 253"/>
                <a:gd name="T13" fmla="*/ 4719 h 225"/>
                <a:gd name="T14" fmla="*/ 122 w 253"/>
                <a:gd name="T15" fmla="*/ 5341 h 225"/>
                <a:gd name="T16" fmla="*/ 205 w 253"/>
                <a:gd name="T17" fmla="*/ 5488 h 225"/>
                <a:gd name="T18" fmla="*/ 351 w 253"/>
                <a:gd name="T19" fmla="*/ 5488 h 225"/>
                <a:gd name="T20" fmla="*/ 500 w 253"/>
                <a:gd name="T21" fmla="*/ 5341 h 225"/>
                <a:gd name="T22" fmla="*/ 716 w 253"/>
                <a:gd name="T23" fmla="*/ 5240 h 225"/>
                <a:gd name="T24" fmla="*/ 847 w 253"/>
                <a:gd name="T25" fmla="*/ 4935 h 225"/>
                <a:gd name="T26" fmla="*/ 988 w 253"/>
                <a:gd name="T27" fmla="*/ 4499 h 225"/>
                <a:gd name="T28" fmla="*/ 1105 w 253"/>
                <a:gd name="T29" fmla="*/ 3894 h 225"/>
                <a:gd name="T30" fmla="*/ 1206 w 253"/>
                <a:gd name="T31" fmla="*/ 3287 h 225"/>
                <a:gd name="T32" fmla="*/ 1301 w 253"/>
                <a:gd name="T33" fmla="*/ 2532 h 225"/>
                <a:gd name="T34" fmla="*/ 1296 w 253"/>
                <a:gd name="T35" fmla="*/ 2101 h 225"/>
                <a:gd name="T36" fmla="*/ 1190 w 253"/>
                <a:gd name="T37" fmla="*/ 2138 h 225"/>
                <a:gd name="T38" fmla="*/ 1252 w 253"/>
                <a:gd name="T39" fmla="*/ 1556 h 225"/>
                <a:gd name="T40" fmla="*/ 1283 w 253"/>
                <a:gd name="T41" fmla="*/ 1213 h 225"/>
                <a:gd name="T42" fmla="*/ 1267 w 253"/>
                <a:gd name="T43" fmla="*/ 345 h 225"/>
                <a:gd name="T44" fmla="*/ 1163 w 253"/>
                <a:gd name="T45" fmla="*/ 0 h 225"/>
                <a:gd name="T46" fmla="*/ 1078 w 253"/>
                <a:gd name="T47" fmla="*/ 0 h 225"/>
                <a:gd name="T48" fmla="*/ 894 w 253"/>
                <a:gd name="T49" fmla="*/ 658 h 225"/>
                <a:gd name="T50" fmla="*/ 781 w 253"/>
                <a:gd name="T51" fmla="*/ 1213 h 225"/>
                <a:gd name="T52" fmla="*/ 605 w 253"/>
                <a:gd name="T53" fmla="*/ 1499 h 225"/>
                <a:gd name="T54" fmla="*/ 500 w 253"/>
                <a:gd name="T55" fmla="*/ 1653 h 225"/>
                <a:gd name="T56" fmla="*/ 376 w 253"/>
                <a:gd name="T57" fmla="*/ 2101 h 225"/>
                <a:gd name="T58" fmla="*/ 355 w 253"/>
                <a:gd name="T59" fmla="*/ 1556 h 225"/>
                <a:gd name="T60" fmla="*/ 940 w 253"/>
                <a:gd name="T61" fmla="*/ 2966 h 225"/>
                <a:gd name="T62" fmla="*/ 911 w 253"/>
                <a:gd name="T63" fmla="*/ 3752 h 225"/>
                <a:gd name="T64" fmla="*/ 1025 w 253"/>
                <a:gd name="T65" fmla="*/ 3359 h 225"/>
                <a:gd name="T66" fmla="*/ 978 w 253"/>
                <a:gd name="T67" fmla="*/ 2868 h 225"/>
                <a:gd name="T68" fmla="*/ 314 w 253"/>
                <a:gd name="T69" fmla="*/ 1146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08" name="Freeform 248"/>
            <p:cNvSpPr>
              <a:spLocks/>
            </p:cNvSpPr>
            <p:nvPr/>
          </p:nvSpPr>
          <p:spPr bwMode="auto">
            <a:xfrm>
              <a:off x="2796" y="3139"/>
              <a:ext cx="283" cy="279"/>
            </a:xfrm>
            <a:custGeom>
              <a:avLst/>
              <a:gdLst>
                <a:gd name="T0" fmla="*/ 314 w 253"/>
                <a:gd name="T1" fmla="*/ 1146 h 225"/>
                <a:gd name="T2" fmla="*/ 286 w 253"/>
                <a:gd name="T3" fmla="*/ 1556 h 225"/>
                <a:gd name="T4" fmla="*/ 286 w 253"/>
                <a:gd name="T5" fmla="*/ 1968 h 225"/>
                <a:gd name="T6" fmla="*/ 282 w 253"/>
                <a:gd name="T7" fmla="*/ 2392 h 225"/>
                <a:gd name="T8" fmla="*/ 282 w 253"/>
                <a:gd name="T9" fmla="*/ 2799 h 225"/>
                <a:gd name="T10" fmla="*/ 205 w 253"/>
                <a:gd name="T11" fmla="*/ 2966 h 225"/>
                <a:gd name="T12" fmla="*/ 77 w 253"/>
                <a:gd name="T13" fmla="*/ 2868 h 225"/>
                <a:gd name="T14" fmla="*/ 36 w 253"/>
                <a:gd name="T15" fmla="*/ 2623 h 225"/>
                <a:gd name="T16" fmla="*/ 0 w 253"/>
                <a:gd name="T17" fmla="*/ 2868 h 225"/>
                <a:gd name="T18" fmla="*/ 36 w 253"/>
                <a:gd name="T19" fmla="*/ 3287 h 225"/>
                <a:gd name="T20" fmla="*/ 63 w 253"/>
                <a:gd name="T21" fmla="*/ 3696 h 225"/>
                <a:gd name="T22" fmla="*/ 97 w 253"/>
                <a:gd name="T23" fmla="*/ 4092 h 225"/>
                <a:gd name="T24" fmla="*/ 122 w 253"/>
                <a:gd name="T25" fmla="*/ 4528 h 225"/>
                <a:gd name="T26" fmla="*/ 97 w 253"/>
                <a:gd name="T27" fmla="*/ 4719 h 225"/>
                <a:gd name="T28" fmla="*/ 97 w 253"/>
                <a:gd name="T29" fmla="*/ 4935 h 225"/>
                <a:gd name="T30" fmla="*/ 122 w 253"/>
                <a:gd name="T31" fmla="*/ 5341 h 225"/>
                <a:gd name="T32" fmla="*/ 168 w 253"/>
                <a:gd name="T33" fmla="*/ 5341 h 225"/>
                <a:gd name="T34" fmla="*/ 205 w 253"/>
                <a:gd name="T35" fmla="*/ 5488 h 225"/>
                <a:gd name="T36" fmla="*/ 253 w 253"/>
                <a:gd name="T37" fmla="*/ 5666 h 225"/>
                <a:gd name="T38" fmla="*/ 351 w 253"/>
                <a:gd name="T39" fmla="*/ 5488 h 225"/>
                <a:gd name="T40" fmla="*/ 416 w 253"/>
                <a:gd name="T41" fmla="*/ 5341 h 225"/>
                <a:gd name="T42" fmla="*/ 500 w 253"/>
                <a:gd name="T43" fmla="*/ 5341 h 225"/>
                <a:gd name="T44" fmla="*/ 594 w 253"/>
                <a:gd name="T45" fmla="*/ 5341 h 225"/>
                <a:gd name="T46" fmla="*/ 716 w 253"/>
                <a:gd name="T47" fmla="*/ 5240 h 225"/>
                <a:gd name="T48" fmla="*/ 764 w 253"/>
                <a:gd name="T49" fmla="*/ 5188 h 225"/>
                <a:gd name="T50" fmla="*/ 847 w 253"/>
                <a:gd name="T51" fmla="*/ 4935 h 225"/>
                <a:gd name="T52" fmla="*/ 940 w 253"/>
                <a:gd name="T53" fmla="*/ 4719 h 225"/>
                <a:gd name="T54" fmla="*/ 988 w 253"/>
                <a:gd name="T55" fmla="*/ 4499 h 225"/>
                <a:gd name="T56" fmla="*/ 1040 w 253"/>
                <a:gd name="T57" fmla="*/ 4184 h 225"/>
                <a:gd name="T58" fmla="*/ 1105 w 253"/>
                <a:gd name="T59" fmla="*/ 3894 h 225"/>
                <a:gd name="T60" fmla="*/ 1140 w 253"/>
                <a:gd name="T61" fmla="*/ 3638 h 225"/>
                <a:gd name="T62" fmla="*/ 1206 w 253"/>
                <a:gd name="T63" fmla="*/ 3287 h 225"/>
                <a:gd name="T64" fmla="*/ 1267 w 253"/>
                <a:gd name="T65" fmla="*/ 2966 h 225"/>
                <a:gd name="T66" fmla="*/ 1301 w 253"/>
                <a:gd name="T67" fmla="*/ 2532 h 225"/>
                <a:gd name="T68" fmla="*/ 1362 w 253"/>
                <a:gd name="T69" fmla="*/ 2101 h 225"/>
                <a:gd name="T70" fmla="*/ 1296 w 253"/>
                <a:gd name="T71" fmla="*/ 2101 h 225"/>
                <a:gd name="T72" fmla="*/ 1267 w 253"/>
                <a:gd name="T73" fmla="*/ 2259 h 225"/>
                <a:gd name="T74" fmla="*/ 1190 w 253"/>
                <a:gd name="T75" fmla="*/ 2138 h 225"/>
                <a:gd name="T76" fmla="*/ 1190 w 253"/>
                <a:gd name="T77" fmla="*/ 1786 h 225"/>
                <a:gd name="T78" fmla="*/ 1252 w 253"/>
                <a:gd name="T79" fmla="*/ 1556 h 225"/>
                <a:gd name="T80" fmla="*/ 1283 w 253"/>
                <a:gd name="T81" fmla="*/ 1653 h 225"/>
                <a:gd name="T82" fmla="*/ 1283 w 253"/>
                <a:gd name="T83" fmla="*/ 1213 h 225"/>
                <a:gd name="T84" fmla="*/ 1283 w 253"/>
                <a:gd name="T85" fmla="*/ 745 h 225"/>
                <a:gd name="T86" fmla="*/ 1267 w 253"/>
                <a:gd name="T87" fmla="*/ 345 h 225"/>
                <a:gd name="T88" fmla="*/ 1252 w 253"/>
                <a:gd name="T89" fmla="*/ 77 h 225"/>
                <a:gd name="T90" fmla="*/ 1163 w 253"/>
                <a:gd name="T91" fmla="*/ 0 h 225"/>
                <a:gd name="T92" fmla="*/ 1091 w 253"/>
                <a:gd name="T93" fmla="*/ 0 h 225"/>
                <a:gd name="T94" fmla="*/ 1078 w 253"/>
                <a:gd name="T95" fmla="*/ 0 h 225"/>
                <a:gd name="T96" fmla="*/ 964 w 253"/>
                <a:gd name="T97" fmla="*/ 319 h 225"/>
                <a:gd name="T98" fmla="*/ 894 w 253"/>
                <a:gd name="T99" fmla="*/ 658 h 225"/>
                <a:gd name="T100" fmla="*/ 836 w 253"/>
                <a:gd name="T101" fmla="*/ 1075 h 225"/>
                <a:gd name="T102" fmla="*/ 781 w 253"/>
                <a:gd name="T103" fmla="*/ 1213 h 225"/>
                <a:gd name="T104" fmla="*/ 732 w 253"/>
                <a:gd name="T105" fmla="*/ 1556 h 225"/>
                <a:gd name="T106" fmla="*/ 605 w 253"/>
                <a:gd name="T107" fmla="*/ 1499 h 225"/>
                <a:gd name="T108" fmla="*/ 550 w 253"/>
                <a:gd name="T109" fmla="*/ 1376 h 225"/>
                <a:gd name="T110" fmla="*/ 500 w 253"/>
                <a:gd name="T111" fmla="*/ 1653 h 225"/>
                <a:gd name="T112" fmla="*/ 465 w 253"/>
                <a:gd name="T113" fmla="*/ 1968 h 225"/>
                <a:gd name="T114" fmla="*/ 376 w 253"/>
                <a:gd name="T115" fmla="*/ 2101 h 225"/>
                <a:gd name="T116" fmla="*/ 351 w 253"/>
                <a:gd name="T117" fmla="*/ 1968 h 225"/>
                <a:gd name="T118" fmla="*/ 355 w 253"/>
                <a:gd name="T119" fmla="*/ 1556 h 225"/>
                <a:gd name="T120" fmla="*/ 314 w 253"/>
                <a:gd name="T121" fmla="*/ 1146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round/>
              <a:headEnd/>
              <a:tailEnd/>
            </a:ln>
          </p:spPr>
          <p:txBody>
            <a:bodyPr/>
            <a:lstStyle/>
            <a:p>
              <a:endParaRPr lang="en-US"/>
            </a:p>
          </p:txBody>
        </p:sp>
        <p:sp>
          <p:nvSpPr>
            <p:cNvPr id="15609" name="Freeform 249"/>
            <p:cNvSpPr>
              <a:spLocks/>
            </p:cNvSpPr>
            <p:nvPr/>
          </p:nvSpPr>
          <p:spPr bwMode="auto">
            <a:xfrm>
              <a:off x="2975" y="3281"/>
              <a:ext cx="37" cy="43"/>
            </a:xfrm>
            <a:custGeom>
              <a:avLst/>
              <a:gdLst>
                <a:gd name="T0" fmla="*/ 78 w 33"/>
                <a:gd name="T1" fmla="*/ 88 h 35"/>
                <a:gd name="T2" fmla="*/ 0 w 33"/>
                <a:gd name="T3" fmla="*/ 408 h 35"/>
                <a:gd name="T4" fmla="*/ 48 w 33"/>
                <a:gd name="T5" fmla="*/ 764 h 35"/>
                <a:gd name="T6" fmla="*/ 87 w 33"/>
                <a:gd name="T7" fmla="*/ 660 h 35"/>
                <a:gd name="T8" fmla="*/ 169 w 33"/>
                <a:gd name="T9" fmla="*/ 408 h 35"/>
                <a:gd name="T10" fmla="*/ 183 w 33"/>
                <a:gd name="T11" fmla="*/ 163 h 35"/>
                <a:gd name="T12" fmla="*/ 120 w 33"/>
                <a:gd name="T13" fmla="*/ 0 h 35"/>
                <a:gd name="T14" fmla="*/ 78 w 33"/>
                <a:gd name="T15" fmla="*/ 88 h 3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5"/>
                <a:gd name="T26" fmla="*/ 33 w 3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round/>
              <a:headEnd/>
              <a:tailEnd/>
            </a:ln>
          </p:spPr>
          <p:txBody>
            <a:bodyPr/>
            <a:lstStyle/>
            <a:p>
              <a:endParaRPr lang="en-US"/>
            </a:p>
          </p:txBody>
        </p:sp>
        <p:sp>
          <p:nvSpPr>
            <p:cNvPr id="15610" name="Freeform 250"/>
            <p:cNvSpPr>
              <a:spLocks/>
            </p:cNvSpPr>
            <p:nvPr/>
          </p:nvSpPr>
          <p:spPr bwMode="auto">
            <a:xfrm>
              <a:off x="2763" y="3148"/>
              <a:ext cx="6" cy="12"/>
            </a:xfrm>
            <a:custGeom>
              <a:avLst/>
              <a:gdLst>
                <a:gd name="T0" fmla="*/ 72 w 5"/>
                <a:gd name="T1" fmla="*/ 149 h 10"/>
                <a:gd name="T2" fmla="*/ 0 w 5"/>
                <a:gd name="T3" fmla="*/ 103 h 10"/>
                <a:gd name="T4" fmla="*/ 50 w 5"/>
                <a:gd name="T5" fmla="*/ 0 h 10"/>
                <a:gd name="T6" fmla="*/ 72 w 5"/>
                <a:gd name="T7" fmla="*/ 149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5" y="10"/>
                  </a:moveTo>
                  <a:lnTo>
                    <a:pt x="0" y="7"/>
                  </a:lnTo>
                  <a:lnTo>
                    <a:pt x="3" y="0"/>
                  </a:lnTo>
                  <a:lnTo>
                    <a:pt x="5" y="10"/>
                  </a:lnTo>
                  <a:close/>
                </a:path>
              </a:pathLst>
            </a:custGeom>
            <a:solidFill>
              <a:srgbClr val="E1E1E1"/>
            </a:solidFill>
            <a:ln w="3175">
              <a:solidFill>
                <a:srgbClr val="000000"/>
              </a:solidFill>
              <a:round/>
              <a:headEnd/>
              <a:tailEnd/>
            </a:ln>
          </p:spPr>
          <p:txBody>
            <a:bodyPr/>
            <a:lstStyle/>
            <a:p>
              <a:endParaRPr lang="en-US"/>
            </a:p>
          </p:txBody>
        </p:sp>
        <p:sp>
          <p:nvSpPr>
            <p:cNvPr id="15611" name="Freeform 251"/>
            <p:cNvSpPr>
              <a:spLocks/>
            </p:cNvSpPr>
            <p:nvPr/>
          </p:nvSpPr>
          <p:spPr bwMode="auto">
            <a:xfrm>
              <a:off x="3043" y="3216"/>
              <a:ext cx="22" cy="34"/>
            </a:xfrm>
            <a:custGeom>
              <a:avLst/>
              <a:gdLst>
                <a:gd name="T0" fmla="*/ 93 w 19"/>
                <a:gd name="T1" fmla="*/ 0 h 28"/>
                <a:gd name="T2" fmla="*/ 0 w 19"/>
                <a:gd name="T3" fmla="*/ 160 h 28"/>
                <a:gd name="T4" fmla="*/ 0 w 19"/>
                <a:gd name="T5" fmla="*/ 424 h 28"/>
                <a:gd name="T6" fmla="*/ 125 w 19"/>
                <a:gd name="T7" fmla="*/ 515 h 28"/>
                <a:gd name="T8" fmla="*/ 168 w 19"/>
                <a:gd name="T9" fmla="*/ 398 h 28"/>
                <a:gd name="T10" fmla="*/ 159 w 19"/>
                <a:gd name="T11" fmla="*/ 74 h 28"/>
                <a:gd name="T12" fmla="*/ 93 w 19"/>
                <a:gd name="T13" fmla="*/ 0 h 28"/>
                <a:gd name="T14" fmla="*/ 0 60000 65536"/>
                <a:gd name="T15" fmla="*/ 0 60000 65536"/>
                <a:gd name="T16" fmla="*/ 0 60000 65536"/>
                <a:gd name="T17" fmla="*/ 0 60000 65536"/>
                <a:gd name="T18" fmla="*/ 0 60000 65536"/>
                <a:gd name="T19" fmla="*/ 0 60000 65536"/>
                <a:gd name="T20" fmla="*/ 0 60000 65536"/>
                <a:gd name="T21" fmla="*/ 0 w 19"/>
                <a:gd name="T22" fmla="*/ 0 h 28"/>
                <a:gd name="T23" fmla="*/ 19 w 1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round/>
              <a:headEnd/>
              <a:tailEnd/>
            </a:ln>
          </p:spPr>
          <p:txBody>
            <a:bodyPr/>
            <a:lstStyle/>
            <a:p>
              <a:endParaRPr lang="en-US"/>
            </a:p>
          </p:txBody>
        </p:sp>
        <p:sp>
          <p:nvSpPr>
            <p:cNvPr id="15612" name="Freeform 252"/>
            <p:cNvSpPr>
              <a:spLocks/>
            </p:cNvSpPr>
            <p:nvPr/>
          </p:nvSpPr>
          <p:spPr bwMode="auto">
            <a:xfrm>
              <a:off x="2722" y="2776"/>
              <a:ext cx="213" cy="270"/>
            </a:xfrm>
            <a:custGeom>
              <a:avLst/>
              <a:gdLst>
                <a:gd name="T0" fmla="*/ 982 w 191"/>
                <a:gd name="T1" fmla="*/ 3176 h 218"/>
                <a:gd name="T2" fmla="*/ 904 w 191"/>
                <a:gd name="T3" fmla="*/ 3176 h 218"/>
                <a:gd name="T4" fmla="*/ 823 w 191"/>
                <a:gd name="T5" fmla="*/ 3176 h 218"/>
                <a:gd name="T6" fmla="*/ 823 w 191"/>
                <a:gd name="T7" fmla="*/ 3511 h 218"/>
                <a:gd name="T8" fmla="*/ 823 w 191"/>
                <a:gd name="T9" fmla="*/ 3873 h 218"/>
                <a:gd name="T10" fmla="*/ 807 w 191"/>
                <a:gd name="T11" fmla="*/ 4204 h 218"/>
                <a:gd name="T12" fmla="*/ 807 w 191"/>
                <a:gd name="T13" fmla="*/ 4590 h 218"/>
                <a:gd name="T14" fmla="*/ 872 w 191"/>
                <a:gd name="T15" fmla="*/ 4922 h 218"/>
                <a:gd name="T16" fmla="*/ 924 w 191"/>
                <a:gd name="T17" fmla="*/ 5207 h 218"/>
                <a:gd name="T18" fmla="*/ 803 w 191"/>
                <a:gd name="T19" fmla="*/ 5284 h 218"/>
                <a:gd name="T20" fmla="*/ 672 w 191"/>
                <a:gd name="T21" fmla="*/ 5385 h 218"/>
                <a:gd name="T22" fmla="*/ 603 w 191"/>
                <a:gd name="T23" fmla="*/ 5284 h 218"/>
                <a:gd name="T24" fmla="*/ 538 w 191"/>
                <a:gd name="T25" fmla="*/ 5207 h 218"/>
                <a:gd name="T26" fmla="*/ 520 w 191"/>
                <a:gd name="T27" fmla="*/ 5083 h 218"/>
                <a:gd name="T28" fmla="*/ 418 w 191"/>
                <a:gd name="T29" fmla="*/ 5083 h 218"/>
                <a:gd name="T30" fmla="*/ 347 w 191"/>
                <a:gd name="T31" fmla="*/ 5083 h 218"/>
                <a:gd name="T32" fmla="*/ 238 w 191"/>
                <a:gd name="T33" fmla="*/ 5083 h 218"/>
                <a:gd name="T34" fmla="*/ 152 w 191"/>
                <a:gd name="T35" fmla="*/ 5083 h 218"/>
                <a:gd name="T36" fmla="*/ 96 w 191"/>
                <a:gd name="T37" fmla="*/ 4922 h 218"/>
                <a:gd name="T38" fmla="*/ 0 w 191"/>
                <a:gd name="T39" fmla="*/ 5021 h 218"/>
                <a:gd name="T40" fmla="*/ 0 w 191"/>
                <a:gd name="T41" fmla="*/ 4680 h 218"/>
                <a:gd name="T42" fmla="*/ 2 w 191"/>
                <a:gd name="T43" fmla="*/ 4334 h 218"/>
                <a:gd name="T44" fmla="*/ 43 w 191"/>
                <a:gd name="T45" fmla="*/ 3828 h 218"/>
                <a:gd name="T46" fmla="*/ 75 w 191"/>
                <a:gd name="T47" fmla="*/ 3209 h 218"/>
                <a:gd name="T48" fmla="*/ 119 w 191"/>
                <a:gd name="T49" fmla="*/ 2908 h 218"/>
                <a:gd name="T50" fmla="*/ 152 w 191"/>
                <a:gd name="T51" fmla="*/ 2616 h 218"/>
                <a:gd name="T52" fmla="*/ 145 w 191"/>
                <a:gd name="T53" fmla="*/ 2070 h 218"/>
                <a:gd name="T54" fmla="*/ 119 w 191"/>
                <a:gd name="T55" fmla="*/ 1689 h 218"/>
                <a:gd name="T56" fmla="*/ 107 w 191"/>
                <a:gd name="T57" fmla="*/ 1419 h 218"/>
                <a:gd name="T58" fmla="*/ 133 w 191"/>
                <a:gd name="T59" fmla="*/ 1153 h 218"/>
                <a:gd name="T60" fmla="*/ 96 w 191"/>
                <a:gd name="T61" fmla="*/ 651 h 218"/>
                <a:gd name="T62" fmla="*/ 54 w 191"/>
                <a:gd name="T63" fmla="*/ 118 h 218"/>
                <a:gd name="T64" fmla="*/ 119 w 191"/>
                <a:gd name="T65" fmla="*/ 0 h 218"/>
                <a:gd name="T66" fmla="*/ 181 w 191"/>
                <a:gd name="T67" fmla="*/ 0 h 218"/>
                <a:gd name="T68" fmla="*/ 253 w 191"/>
                <a:gd name="T69" fmla="*/ 2 h 218"/>
                <a:gd name="T70" fmla="*/ 318 w 191"/>
                <a:gd name="T71" fmla="*/ 2 h 218"/>
                <a:gd name="T72" fmla="*/ 396 w 191"/>
                <a:gd name="T73" fmla="*/ 2 h 218"/>
                <a:gd name="T74" fmla="*/ 418 w 191"/>
                <a:gd name="T75" fmla="*/ 526 h 218"/>
                <a:gd name="T76" fmla="*/ 457 w 191"/>
                <a:gd name="T77" fmla="*/ 889 h 218"/>
                <a:gd name="T78" fmla="*/ 520 w 191"/>
                <a:gd name="T79" fmla="*/ 998 h 218"/>
                <a:gd name="T80" fmla="*/ 613 w 191"/>
                <a:gd name="T81" fmla="*/ 889 h 218"/>
                <a:gd name="T82" fmla="*/ 635 w 191"/>
                <a:gd name="T83" fmla="*/ 526 h 218"/>
                <a:gd name="T84" fmla="*/ 714 w 191"/>
                <a:gd name="T85" fmla="*/ 526 h 218"/>
                <a:gd name="T86" fmla="*/ 708 w 191"/>
                <a:gd name="T87" fmla="*/ 651 h 218"/>
                <a:gd name="T88" fmla="*/ 807 w 191"/>
                <a:gd name="T89" fmla="*/ 699 h 218"/>
                <a:gd name="T90" fmla="*/ 823 w 191"/>
                <a:gd name="T91" fmla="*/ 1236 h 218"/>
                <a:gd name="T92" fmla="*/ 823 w 191"/>
                <a:gd name="T93" fmla="*/ 1757 h 218"/>
                <a:gd name="T94" fmla="*/ 846 w 191"/>
                <a:gd name="T95" fmla="*/ 2176 h 218"/>
                <a:gd name="T96" fmla="*/ 846 w 191"/>
                <a:gd name="T97" fmla="*/ 2348 h 218"/>
                <a:gd name="T98" fmla="*/ 924 w 191"/>
                <a:gd name="T99" fmla="*/ 2281 h 218"/>
                <a:gd name="T100" fmla="*/ 982 w 191"/>
                <a:gd name="T101" fmla="*/ 2212 h 218"/>
                <a:gd name="T102" fmla="*/ 982 w 191"/>
                <a:gd name="T103" fmla="*/ 2695 h 218"/>
                <a:gd name="T104" fmla="*/ 982 w 191"/>
                <a:gd name="T105" fmla="*/ 3176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18"/>
                <a:gd name="T161" fmla="*/ 191 w 191"/>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round/>
              <a:headEnd/>
              <a:tailEnd/>
            </a:ln>
          </p:spPr>
          <p:txBody>
            <a:bodyPr/>
            <a:lstStyle/>
            <a:p>
              <a:endParaRPr lang="en-US"/>
            </a:p>
          </p:txBody>
        </p:sp>
        <p:sp>
          <p:nvSpPr>
            <p:cNvPr id="15613" name="Freeform 253"/>
            <p:cNvSpPr>
              <a:spLocks/>
            </p:cNvSpPr>
            <p:nvPr/>
          </p:nvSpPr>
          <p:spPr bwMode="auto">
            <a:xfrm>
              <a:off x="2727" y="2746"/>
              <a:ext cx="18" cy="30"/>
            </a:xfrm>
            <a:custGeom>
              <a:avLst/>
              <a:gdLst>
                <a:gd name="T0" fmla="*/ 3 w 17"/>
                <a:gd name="T1" fmla="*/ 673 h 24"/>
                <a:gd name="T2" fmla="*/ 0 w 17"/>
                <a:gd name="T3" fmla="*/ 291 h 24"/>
                <a:gd name="T4" fmla="*/ 25 w 17"/>
                <a:gd name="T5" fmla="*/ 0 h 24"/>
                <a:gd name="T6" fmla="*/ 38 w 17"/>
                <a:gd name="T7" fmla="*/ 95 h 24"/>
                <a:gd name="T8" fmla="*/ 25 w 17"/>
                <a:gd name="T9" fmla="*/ 291 h 24"/>
                <a:gd name="T10" fmla="*/ 7 w 17"/>
                <a:gd name="T11" fmla="*/ 645 h 24"/>
                <a:gd name="T12" fmla="*/ 3 w 17"/>
                <a:gd name="T13" fmla="*/ 673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round/>
              <a:headEnd/>
              <a:tailEnd/>
            </a:ln>
          </p:spPr>
          <p:txBody>
            <a:bodyPr/>
            <a:lstStyle/>
            <a:p>
              <a:endParaRPr lang="en-US"/>
            </a:p>
          </p:txBody>
        </p:sp>
        <p:sp>
          <p:nvSpPr>
            <p:cNvPr id="15614" name="Freeform 254"/>
            <p:cNvSpPr>
              <a:spLocks/>
            </p:cNvSpPr>
            <p:nvPr/>
          </p:nvSpPr>
          <p:spPr bwMode="auto">
            <a:xfrm>
              <a:off x="1219" y="2533"/>
              <a:ext cx="686" cy="861"/>
            </a:xfrm>
            <a:custGeom>
              <a:avLst/>
              <a:gdLst>
                <a:gd name="T0" fmla="*/ 2369 w 615"/>
                <a:gd name="T1" fmla="*/ 3344 h 695"/>
                <a:gd name="T2" fmla="*/ 2332 w 615"/>
                <a:gd name="T3" fmla="*/ 2996 h 695"/>
                <a:gd name="T4" fmla="*/ 2226 w 615"/>
                <a:gd name="T5" fmla="*/ 2771 h 695"/>
                <a:gd name="T6" fmla="*/ 2115 w 615"/>
                <a:gd name="T7" fmla="*/ 2624 h 695"/>
                <a:gd name="T8" fmla="*/ 2008 w 615"/>
                <a:gd name="T9" fmla="*/ 3054 h 695"/>
                <a:gd name="T10" fmla="*/ 1909 w 615"/>
                <a:gd name="T11" fmla="*/ 3106 h 695"/>
                <a:gd name="T12" fmla="*/ 1741 w 615"/>
                <a:gd name="T13" fmla="*/ 3054 h 695"/>
                <a:gd name="T14" fmla="*/ 1874 w 615"/>
                <a:gd name="T15" fmla="*/ 2075 h 695"/>
                <a:gd name="T16" fmla="*/ 1842 w 615"/>
                <a:gd name="T17" fmla="*/ 1003 h 695"/>
                <a:gd name="T18" fmla="*/ 1800 w 615"/>
                <a:gd name="T19" fmla="*/ 487 h 695"/>
                <a:gd name="T20" fmla="*/ 1680 w 615"/>
                <a:gd name="T21" fmla="*/ 1352 h 695"/>
                <a:gd name="T22" fmla="*/ 1420 w 615"/>
                <a:gd name="T23" fmla="*/ 1274 h 695"/>
                <a:gd name="T24" fmla="*/ 1230 w 615"/>
                <a:gd name="T25" fmla="*/ 1689 h 695"/>
                <a:gd name="T26" fmla="*/ 1150 w 615"/>
                <a:gd name="T27" fmla="*/ 487 h 695"/>
                <a:gd name="T28" fmla="*/ 1057 w 615"/>
                <a:gd name="T29" fmla="*/ 0 h 695"/>
                <a:gd name="T30" fmla="*/ 887 w 615"/>
                <a:gd name="T31" fmla="*/ 699 h 695"/>
                <a:gd name="T32" fmla="*/ 790 w 615"/>
                <a:gd name="T33" fmla="*/ 1106 h 695"/>
                <a:gd name="T34" fmla="*/ 670 w 615"/>
                <a:gd name="T35" fmla="*/ 1952 h 695"/>
                <a:gd name="T36" fmla="*/ 538 w 615"/>
                <a:gd name="T37" fmla="*/ 1759 h 695"/>
                <a:gd name="T38" fmla="*/ 444 w 615"/>
                <a:gd name="T39" fmla="*/ 1518 h 695"/>
                <a:gd name="T40" fmla="*/ 365 w 615"/>
                <a:gd name="T41" fmla="*/ 1952 h 695"/>
                <a:gd name="T42" fmla="*/ 347 w 615"/>
                <a:gd name="T43" fmla="*/ 2929 h 695"/>
                <a:gd name="T44" fmla="*/ 205 w 615"/>
                <a:gd name="T45" fmla="*/ 4222 h 695"/>
                <a:gd name="T46" fmla="*/ 36 w 615"/>
                <a:gd name="T47" fmla="*/ 5207 h 695"/>
                <a:gd name="T48" fmla="*/ 56 w 615"/>
                <a:gd name="T49" fmla="*/ 6451 h 695"/>
                <a:gd name="T50" fmla="*/ 268 w 615"/>
                <a:gd name="T51" fmla="*/ 6526 h 695"/>
                <a:gd name="T52" fmla="*/ 479 w 615"/>
                <a:gd name="T53" fmla="*/ 7161 h 695"/>
                <a:gd name="T54" fmla="*/ 687 w 615"/>
                <a:gd name="T55" fmla="*/ 6625 h 695"/>
                <a:gd name="T56" fmla="*/ 834 w 615"/>
                <a:gd name="T57" fmla="*/ 7807 h 695"/>
                <a:gd name="T58" fmla="*/ 1118 w 615"/>
                <a:gd name="T59" fmla="*/ 8527 h 695"/>
                <a:gd name="T60" fmla="*/ 1154 w 615"/>
                <a:gd name="T61" fmla="*/ 9504 h 695"/>
                <a:gd name="T62" fmla="*/ 1364 w 615"/>
                <a:gd name="T63" fmla="*/ 10218 h 695"/>
                <a:gd name="T64" fmla="*/ 1350 w 615"/>
                <a:gd name="T65" fmla="*/ 11166 h 695"/>
                <a:gd name="T66" fmla="*/ 1478 w 615"/>
                <a:gd name="T67" fmla="*/ 12151 h 695"/>
                <a:gd name="T68" fmla="*/ 1636 w 615"/>
                <a:gd name="T69" fmla="*/ 12929 h 695"/>
                <a:gd name="T70" fmla="*/ 1731 w 615"/>
                <a:gd name="T71" fmla="*/ 13615 h 695"/>
                <a:gd name="T72" fmla="*/ 1614 w 615"/>
                <a:gd name="T73" fmla="*/ 14869 h 695"/>
                <a:gd name="T74" fmla="*/ 1530 w 615"/>
                <a:gd name="T75" fmla="*/ 15683 h 695"/>
                <a:gd name="T76" fmla="*/ 1787 w 615"/>
                <a:gd name="T77" fmla="*/ 16464 h 695"/>
                <a:gd name="T78" fmla="*/ 1909 w 615"/>
                <a:gd name="T79" fmla="*/ 16962 h 695"/>
                <a:gd name="T80" fmla="*/ 1996 w 615"/>
                <a:gd name="T81" fmla="*/ 15979 h 695"/>
                <a:gd name="T82" fmla="*/ 2043 w 615"/>
                <a:gd name="T83" fmla="*/ 15721 h 695"/>
                <a:gd name="T84" fmla="*/ 1959 w 615"/>
                <a:gd name="T85" fmla="*/ 16516 h 695"/>
                <a:gd name="T86" fmla="*/ 2129 w 615"/>
                <a:gd name="T87" fmla="*/ 15095 h 695"/>
                <a:gd name="T88" fmla="*/ 2154 w 615"/>
                <a:gd name="T89" fmla="*/ 14163 h 695"/>
                <a:gd name="T90" fmla="*/ 2143 w 615"/>
                <a:gd name="T91" fmla="*/ 13558 h 695"/>
                <a:gd name="T92" fmla="*/ 2369 w 615"/>
                <a:gd name="T93" fmla="*/ 12801 h 695"/>
                <a:gd name="T94" fmla="*/ 2499 w 615"/>
                <a:gd name="T95" fmla="*/ 12489 h 695"/>
                <a:gd name="T96" fmla="*/ 2680 w 615"/>
                <a:gd name="T97" fmla="*/ 12151 h 695"/>
                <a:gd name="T98" fmla="*/ 2800 w 615"/>
                <a:gd name="T99" fmla="*/ 10847 h 695"/>
                <a:gd name="T100" fmla="*/ 2847 w 615"/>
                <a:gd name="T101" fmla="*/ 9153 h 695"/>
                <a:gd name="T102" fmla="*/ 2847 w 615"/>
                <a:gd name="T103" fmla="*/ 7989 h 695"/>
                <a:gd name="T104" fmla="*/ 2972 w 615"/>
                <a:gd name="T105" fmla="*/ 7317 h 695"/>
                <a:gd name="T106" fmla="*/ 3079 w 615"/>
                <a:gd name="T107" fmla="*/ 6568 h 695"/>
                <a:gd name="T108" fmla="*/ 3085 w 615"/>
                <a:gd name="T109" fmla="*/ 4555 h 695"/>
                <a:gd name="T110" fmla="*/ 2788 w 615"/>
                <a:gd name="T111" fmla="*/ 3712 h 695"/>
                <a:gd name="T112" fmla="*/ 2453 w 615"/>
                <a:gd name="T113" fmla="*/ 3408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5"/>
                <a:gd name="T172" fmla="*/ 0 h 695"/>
                <a:gd name="T173" fmla="*/ 615 w 615"/>
                <a:gd name="T174" fmla="*/ 695 h 6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round/>
              <a:headEnd/>
              <a:tailEnd/>
            </a:ln>
          </p:spPr>
          <p:txBody>
            <a:bodyPr/>
            <a:lstStyle/>
            <a:p>
              <a:endParaRPr lang="en-US"/>
            </a:p>
          </p:txBody>
        </p:sp>
        <p:sp>
          <p:nvSpPr>
            <p:cNvPr id="15615" name="Freeform 255"/>
            <p:cNvSpPr>
              <a:spLocks/>
            </p:cNvSpPr>
            <p:nvPr/>
          </p:nvSpPr>
          <p:spPr bwMode="auto">
            <a:xfrm>
              <a:off x="1623" y="2650"/>
              <a:ext cx="41" cy="38"/>
            </a:xfrm>
            <a:custGeom>
              <a:avLst/>
              <a:gdLst>
                <a:gd name="T0" fmla="*/ 83 w 37"/>
                <a:gd name="T1" fmla="*/ 613 h 31"/>
                <a:gd name="T2" fmla="*/ 75 w 37"/>
                <a:gd name="T3" fmla="*/ 613 h 31"/>
                <a:gd name="T4" fmla="*/ 33 w 37"/>
                <a:gd name="T5" fmla="*/ 552 h 31"/>
                <a:gd name="T6" fmla="*/ 4 w 37"/>
                <a:gd name="T7" fmla="*/ 667 h 31"/>
                <a:gd name="T8" fmla="*/ 0 w 37"/>
                <a:gd name="T9" fmla="*/ 367 h 31"/>
                <a:gd name="T10" fmla="*/ 2 w 37"/>
                <a:gd name="T11" fmla="*/ 367 h 31"/>
                <a:gd name="T12" fmla="*/ 0 w 37"/>
                <a:gd name="T13" fmla="*/ 206 h 31"/>
                <a:gd name="T14" fmla="*/ 4 w 37"/>
                <a:gd name="T15" fmla="*/ 0 h 31"/>
                <a:gd name="T16" fmla="*/ 98 w 37"/>
                <a:gd name="T17" fmla="*/ 71 h 31"/>
                <a:gd name="T18" fmla="*/ 171 w 37"/>
                <a:gd name="T19" fmla="*/ 107 h 31"/>
                <a:gd name="T20" fmla="*/ 134 w 37"/>
                <a:gd name="T21" fmla="*/ 391 h 31"/>
                <a:gd name="T22" fmla="*/ 134 w 37"/>
                <a:gd name="T23" fmla="*/ 466 h 31"/>
                <a:gd name="T24" fmla="*/ 122 w 37"/>
                <a:gd name="T25" fmla="*/ 552 h 31"/>
                <a:gd name="T26" fmla="*/ 109 w 37"/>
                <a:gd name="T27" fmla="*/ 552 h 31"/>
                <a:gd name="T28" fmla="*/ 83 w 37"/>
                <a:gd name="T29" fmla="*/ 613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1"/>
                <a:gd name="T47" fmla="*/ 37 w 37"/>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round/>
              <a:headEnd/>
              <a:tailEnd/>
            </a:ln>
          </p:spPr>
          <p:txBody>
            <a:bodyPr/>
            <a:lstStyle/>
            <a:p>
              <a:endParaRPr lang="en-US"/>
            </a:p>
          </p:txBody>
        </p:sp>
        <p:sp>
          <p:nvSpPr>
            <p:cNvPr id="15616" name="Freeform 256"/>
            <p:cNvSpPr>
              <a:spLocks/>
            </p:cNvSpPr>
            <p:nvPr/>
          </p:nvSpPr>
          <p:spPr bwMode="auto">
            <a:xfrm>
              <a:off x="2681" y="2598"/>
              <a:ext cx="35" cy="30"/>
            </a:xfrm>
            <a:custGeom>
              <a:avLst/>
              <a:gdLst>
                <a:gd name="T0" fmla="*/ 42 w 31"/>
                <a:gd name="T1" fmla="*/ 673 h 24"/>
                <a:gd name="T2" fmla="*/ 0 w 31"/>
                <a:gd name="T3" fmla="*/ 538 h 24"/>
                <a:gd name="T4" fmla="*/ 2 w 31"/>
                <a:gd name="T5" fmla="*/ 368 h 24"/>
                <a:gd name="T6" fmla="*/ 42 w 31"/>
                <a:gd name="T7" fmla="*/ 0 h 24"/>
                <a:gd name="T8" fmla="*/ 113 w 31"/>
                <a:gd name="T9" fmla="*/ 0 h 24"/>
                <a:gd name="T10" fmla="*/ 192 w 31"/>
                <a:gd name="T11" fmla="*/ 76 h 24"/>
                <a:gd name="T12" fmla="*/ 192 w 31"/>
                <a:gd name="T13" fmla="*/ 673 h 24"/>
                <a:gd name="T14" fmla="*/ 113 w 31"/>
                <a:gd name="T15" fmla="*/ 673 h 24"/>
                <a:gd name="T16" fmla="*/ 42 w 31"/>
                <a:gd name="T17" fmla="*/ 673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4"/>
                <a:gd name="T29" fmla="*/ 31 w 31"/>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round/>
              <a:headEnd/>
              <a:tailEnd/>
            </a:ln>
          </p:spPr>
          <p:txBody>
            <a:bodyPr/>
            <a:lstStyle/>
            <a:p>
              <a:endParaRPr lang="en-US"/>
            </a:p>
          </p:txBody>
        </p:sp>
        <p:sp>
          <p:nvSpPr>
            <p:cNvPr id="15617" name="Freeform 257"/>
            <p:cNvSpPr>
              <a:spLocks/>
            </p:cNvSpPr>
            <p:nvPr/>
          </p:nvSpPr>
          <p:spPr bwMode="auto">
            <a:xfrm>
              <a:off x="2666" y="2566"/>
              <a:ext cx="9" cy="11"/>
            </a:xfrm>
            <a:custGeom>
              <a:avLst/>
              <a:gdLst>
                <a:gd name="T0" fmla="*/ 297 w 7"/>
                <a:gd name="T1" fmla="*/ 0 h 9"/>
                <a:gd name="T2" fmla="*/ 208 w 7"/>
                <a:gd name="T3" fmla="*/ 0 h 9"/>
                <a:gd name="T4" fmla="*/ 0 w 7"/>
                <a:gd name="T5" fmla="*/ 177 h 9"/>
                <a:gd name="T6" fmla="*/ 297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0"/>
                  </a:moveTo>
                  <a:lnTo>
                    <a:pt x="5" y="0"/>
                  </a:lnTo>
                  <a:lnTo>
                    <a:pt x="0" y="9"/>
                  </a:lnTo>
                  <a:lnTo>
                    <a:pt x="7" y="0"/>
                  </a:lnTo>
                  <a:close/>
                </a:path>
              </a:pathLst>
            </a:custGeom>
            <a:solidFill>
              <a:srgbClr val="E1E1E1"/>
            </a:solidFill>
            <a:ln w="3175">
              <a:solidFill>
                <a:srgbClr val="000000"/>
              </a:solidFill>
              <a:round/>
              <a:headEnd/>
              <a:tailEnd/>
            </a:ln>
          </p:spPr>
          <p:txBody>
            <a:bodyPr/>
            <a:lstStyle/>
            <a:p>
              <a:endParaRPr lang="en-US"/>
            </a:p>
          </p:txBody>
        </p:sp>
        <p:sp>
          <p:nvSpPr>
            <p:cNvPr id="15618" name="Freeform 258"/>
            <p:cNvSpPr>
              <a:spLocks/>
            </p:cNvSpPr>
            <p:nvPr/>
          </p:nvSpPr>
          <p:spPr bwMode="auto">
            <a:xfrm>
              <a:off x="2671" y="2600"/>
              <a:ext cx="100" cy="136"/>
            </a:xfrm>
            <a:custGeom>
              <a:avLst/>
              <a:gdLst>
                <a:gd name="T0" fmla="*/ 70 w 90"/>
                <a:gd name="T1" fmla="*/ 595 h 109"/>
                <a:gd name="T2" fmla="*/ 51 w 90"/>
                <a:gd name="T3" fmla="*/ 705 h 109"/>
                <a:gd name="T4" fmla="*/ 33 w 90"/>
                <a:gd name="T5" fmla="*/ 802 h 109"/>
                <a:gd name="T6" fmla="*/ 78 w 90"/>
                <a:gd name="T7" fmla="*/ 1001 h 109"/>
                <a:gd name="T8" fmla="*/ 41 w 90"/>
                <a:gd name="T9" fmla="*/ 917 h 109"/>
                <a:gd name="T10" fmla="*/ 4 w 90"/>
                <a:gd name="T11" fmla="*/ 1441 h 109"/>
                <a:gd name="T12" fmla="*/ 0 w 90"/>
                <a:gd name="T13" fmla="*/ 1441 h 109"/>
                <a:gd name="T14" fmla="*/ 4 w 90"/>
                <a:gd name="T15" fmla="*/ 1780 h 109"/>
                <a:gd name="T16" fmla="*/ 41 w 90"/>
                <a:gd name="T17" fmla="*/ 1803 h 109"/>
                <a:gd name="T18" fmla="*/ 4 w 90"/>
                <a:gd name="T19" fmla="*/ 1709 h 109"/>
                <a:gd name="T20" fmla="*/ 41 w 90"/>
                <a:gd name="T21" fmla="*/ 1963 h 109"/>
                <a:gd name="T22" fmla="*/ 41 w 90"/>
                <a:gd name="T23" fmla="*/ 1963 h 109"/>
                <a:gd name="T24" fmla="*/ 91 w 90"/>
                <a:gd name="T25" fmla="*/ 2302 h 109"/>
                <a:gd name="T26" fmla="*/ 78 w 90"/>
                <a:gd name="T27" fmla="*/ 2302 h 109"/>
                <a:gd name="T28" fmla="*/ 124 w 90"/>
                <a:gd name="T29" fmla="*/ 2633 h 109"/>
                <a:gd name="T30" fmla="*/ 169 w 90"/>
                <a:gd name="T31" fmla="*/ 3027 h 109"/>
                <a:gd name="T32" fmla="*/ 189 w 90"/>
                <a:gd name="T33" fmla="*/ 2771 h 109"/>
                <a:gd name="T34" fmla="*/ 223 w 90"/>
                <a:gd name="T35" fmla="*/ 2872 h 109"/>
                <a:gd name="T36" fmla="*/ 227 w 90"/>
                <a:gd name="T37" fmla="*/ 2771 h 109"/>
                <a:gd name="T38" fmla="*/ 223 w 90"/>
                <a:gd name="T39" fmla="*/ 2540 h 109"/>
                <a:gd name="T40" fmla="*/ 223 w 90"/>
                <a:gd name="T41" fmla="*/ 2433 h 109"/>
                <a:gd name="T42" fmla="*/ 223 w 90"/>
                <a:gd name="T43" fmla="*/ 2302 h 109"/>
                <a:gd name="T44" fmla="*/ 276 w 90"/>
                <a:gd name="T45" fmla="*/ 2243 h 109"/>
                <a:gd name="T46" fmla="*/ 287 w 90"/>
                <a:gd name="T47" fmla="*/ 1963 h 109"/>
                <a:gd name="T48" fmla="*/ 326 w 90"/>
                <a:gd name="T49" fmla="*/ 2243 h 109"/>
                <a:gd name="T50" fmla="*/ 360 w 90"/>
                <a:gd name="T51" fmla="*/ 2110 h 109"/>
                <a:gd name="T52" fmla="*/ 392 w 90"/>
                <a:gd name="T53" fmla="*/ 2302 h 109"/>
                <a:gd name="T54" fmla="*/ 411 w 90"/>
                <a:gd name="T55" fmla="*/ 2150 h 109"/>
                <a:gd name="T56" fmla="*/ 437 w 90"/>
                <a:gd name="T57" fmla="*/ 1441 h 109"/>
                <a:gd name="T58" fmla="*/ 392 w 90"/>
                <a:gd name="T59" fmla="*/ 1001 h 109"/>
                <a:gd name="T60" fmla="*/ 422 w 90"/>
                <a:gd name="T61" fmla="*/ 705 h 109"/>
                <a:gd name="T62" fmla="*/ 422 w 90"/>
                <a:gd name="T63" fmla="*/ 363 h 109"/>
                <a:gd name="T64" fmla="*/ 326 w 90"/>
                <a:gd name="T65" fmla="*/ 453 h 109"/>
                <a:gd name="T66" fmla="*/ 346 w 90"/>
                <a:gd name="T67" fmla="*/ 0 h 109"/>
                <a:gd name="T68" fmla="*/ 259 w 90"/>
                <a:gd name="T69" fmla="*/ 0 h 109"/>
                <a:gd name="T70" fmla="*/ 189 w 90"/>
                <a:gd name="T71" fmla="*/ 0 h 109"/>
                <a:gd name="T72" fmla="*/ 189 w 90"/>
                <a:gd name="T73" fmla="*/ 595 h 109"/>
                <a:gd name="T74" fmla="*/ 134 w 90"/>
                <a:gd name="T75" fmla="*/ 595 h 109"/>
                <a:gd name="T76" fmla="*/ 78 w 90"/>
                <a:gd name="T77" fmla="*/ 595 h 109"/>
                <a:gd name="T78" fmla="*/ 70 w 90"/>
                <a:gd name="T79" fmla="*/ 595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
                <a:gd name="T121" fmla="*/ 0 h 109"/>
                <a:gd name="T122" fmla="*/ 90 w 90"/>
                <a:gd name="T123" fmla="*/ 109 h 1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round/>
              <a:headEnd/>
              <a:tailEnd/>
            </a:ln>
          </p:spPr>
          <p:txBody>
            <a:bodyPr/>
            <a:lstStyle/>
            <a:p>
              <a:endParaRPr lang="en-US"/>
            </a:p>
          </p:txBody>
        </p:sp>
        <p:sp>
          <p:nvSpPr>
            <p:cNvPr id="15619" name="Freeform 259"/>
            <p:cNvSpPr>
              <a:spLocks/>
            </p:cNvSpPr>
            <p:nvPr/>
          </p:nvSpPr>
          <p:spPr bwMode="auto">
            <a:xfrm>
              <a:off x="1435" y="3074"/>
              <a:ext cx="147" cy="183"/>
            </a:xfrm>
            <a:custGeom>
              <a:avLst/>
              <a:gdLst>
                <a:gd name="T0" fmla="*/ 35 w 132"/>
                <a:gd name="T1" fmla="*/ 356 h 147"/>
                <a:gd name="T2" fmla="*/ 4 w 132"/>
                <a:gd name="T3" fmla="*/ 869 h 147"/>
                <a:gd name="T4" fmla="*/ 0 w 132"/>
                <a:gd name="T5" fmla="*/ 1403 h 147"/>
                <a:gd name="T6" fmla="*/ 78 w 132"/>
                <a:gd name="T7" fmla="*/ 1762 h 147"/>
                <a:gd name="T8" fmla="*/ 149 w 132"/>
                <a:gd name="T9" fmla="*/ 2175 h 147"/>
                <a:gd name="T10" fmla="*/ 228 w 132"/>
                <a:gd name="T11" fmla="*/ 2372 h 147"/>
                <a:gd name="T12" fmla="*/ 283 w 132"/>
                <a:gd name="T13" fmla="*/ 2474 h 147"/>
                <a:gd name="T14" fmla="*/ 355 w 132"/>
                <a:gd name="T15" fmla="*/ 2731 h 147"/>
                <a:gd name="T16" fmla="*/ 433 w 132"/>
                <a:gd name="T17" fmla="*/ 2906 h 147"/>
                <a:gd name="T18" fmla="*/ 392 w 132"/>
                <a:gd name="T19" fmla="*/ 3371 h 147"/>
                <a:gd name="T20" fmla="*/ 363 w 132"/>
                <a:gd name="T21" fmla="*/ 3798 h 147"/>
                <a:gd name="T22" fmla="*/ 461 w 132"/>
                <a:gd name="T23" fmla="*/ 3860 h 147"/>
                <a:gd name="T24" fmla="*/ 558 w 132"/>
                <a:gd name="T25" fmla="*/ 3940 h 147"/>
                <a:gd name="T26" fmla="*/ 604 w 132"/>
                <a:gd name="T27" fmla="*/ 3798 h 147"/>
                <a:gd name="T28" fmla="*/ 667 w 132"/>
                <a:gd name="T29" fmla="*/ 3283 h 147"/>
                <a:gd name="T30" fmla="*/ 651 w 132"/>
                <a:gd name="T31" fmla="*/ 2960 h 147"/>
                <a:gd name="T32" fmla="*/ 651 w 132"/>
                <a:gd name="T33" fmla="*/ 2599 h 147"/>
                <a:gd name="T34" fmla="*/ 667 w 132"/>
                <a:gd name="T35" fmla="*/ 2196 h 147"/>
                <a:gd name="T36" fmla="*/ 619 w 132"/>
                <a:gd name="T37" fmla="*/ 2196 h 147"/>
                <a:gd name="T38" fmla="*/ 569 w 132"/>
                <a:gd name="T39" fmla="*/ 2196 h 147"/>
                <a:gd name="T40" fmla="*/ 558 w 132"/>
                <a:gd name="T41" fmla="*/ 1762 h 147"/>
                <a:gd name="T42" fmla="*/ 537 w 132"/>
                <a:gd name="T43" fmla="*/ 1403 h 147"/>
                <a:gd name="T44" fmla="*/ 471 w 132"/>
                <a:gd name="T45" fmla="*/ 1403 h 147"/>
                <a:gd name="T46" fmla="*/ 363 w 132"/>
                <a:gd name="T47" fmla="*/ 1291 h 147"/>
                <a:gd name="T48" fmla="*/ 355 w 132"/>
                <a:gd name="T49" fmla="*/ 637 h 147"/>
                <a:gd name="T50" fmla="*/ 330 w 132"/>
                <a:gd name="T51" fmla="*/ 443 h 147"/>
                <a:gd name="T52" fmla="*/ 330 w 132"/>
                <a:gd name="T53" fmla="*/ 330 h 147"/>
                <a:gd name="T54" fmla="*/ 258 w 132"/>
                <a:gd name="T55" fmla="*/ 0 h 147"/>
                <a:gd name="T56" fmla="*/ 149 w 132"/>
                <a:gd name="T57" fmla="*/ 120 h 147"/>
                <a:gd name="T58" fmla="*/ 41 w 132"/>
                <a:gd name="T59" fmla="*/ 120 h 147"/>
                <a:gd name="T60" fmla="*/ 35 w 132"/>
                <a:gd name="T61" fmla="*/ 356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2"/>
                <a:gd name="T94" fmla="*/ 0 h 147"/>
                <a:gd name="T95" fmla="*/ 132 w 132"/>
                <a:gd name="T96" fmla="*/ 147 h 1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round/>
              <a:headEnd/>
              <a:tailEnd/>
            </a:ln>
          </p:spPr>
          <p:txBody>
            <a:bodyPr/>
            <a:lstStyle/>
            <a:p>
              <a:endParaRPr lang="en-US"/>
            </a:p>
          </p:txBody>
        </p:sp>
        <p:sp>
          <p:nvSpPr>
            <p:cNvPr id="15620" name="Freeform 260"/>
            <p:cNvSpPr>
              <a:spLocks/>
            </p:cNvSpPr>
            <p:nvPr/>
          </p:nvSpPr>
          <p:spPr bwMode="auto">
            <a:xfrm>
              <a:off x="2629" y="2638"/>
              <a:ext cx="5" cy="9"/>
            </a:xfrm>
            <a:custGeom>
              <a:avLst/>
              <a:gdLst>
                <a:gd name="T0" fmla="*/ 5 w 5"/>
                <a:gd name="T1" fmla="*/ 98 h 7"/>
                <a:gd name="T2" fmla="*/ 2 w 5"/>
                <a:gd name="T3" fmla="*/ 297 h 7"/>
                <a:gd name="T4" fmla="*/ 0 w 5"/>
                <a:gd name="T5" fmla="*/ 208 h 7"/>
                <a:gd name="T6" fmla="*/ 2 w 5"/>
                <a:gd name="T7" fmla="*/ 0 h 7"/>
                <a:gd name="T8" fmla="*/ 5 w 5"/>
                <a:gd name="T9" fmla="*/ 98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5" y="2"/>
                  </a:moveTo>
                  <a:lnTo>
                    <a:pt x="2" y="7"/>
                  </a:lnTo>
                  <a:lnTo>
                    <a:pt x="0" y="5"/>
                  </a:lnTo>
                  <a:lnTo>
                    <a:pt x="2" y="0"/>
                  </a:lnTo>
                  <a:lnTo>
                    <a:pt x="5" y="2"/>
                  </a:lnTo>
                  <a:close/>
                </a:path>
              </a:pathLst>
            </a:custGeom>
            <a:solidFill>
              <a:srgbClr val="0033CC"/>
            </a:solidFill>
            <a:ln w="3175">
              <a:solidFill>
                <a:srgbClr val="000000"/>
              </a:solidFill>
              <a:round/>
              <a:headEnd/>
              <a:tailEnd/>
            </a:ln>
          </p:spPr>
          <p:txBody>
            <a:bodyPr/>
            <a:lstStyle/>
            <a:p>
              <a:endParaRPr lang="en-US"/>
            </a:p>
          </p:txBody>
        </p:sp>
        <p:sp>
          <p:nvSpPr>
            <p:cNvPr id="15621" name="Freeform 261"/>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E1E1E1"/>
            </a:solidFill>
            <a:ln w="3175">
              <a:solidFill>
                <a:srgbClr val="000000"/>
              </a:solidFill>
              <a:round/>
              <a:headEnd/>
              <a:tailEnd/>
            </a:ln>
          </p:spPr>
          <p:txBody>
            <a:bodyPr/>
            <a:lstStyle/>
            <a:p>
              <a:endParaRPr lang="en-US"/>
            </a:p>
          </p:txBody>
        </p:sp>
        <p:sp>
          <p:nvSpPr>
            <p:cNvPr id="15622" name="Freeform 262"/>
            <p:cNvSpPr>
              <a:spLocks/>
            </p:cNvSpPr>
            <p:nvPr/>
          </p:nvSpPr>
          <p:spPr bwMode="auto">
            <a:xfrm>
              <a:off x="3034" y="2671"/>
              <a:ext cx="190" cy="234"/>
            </a:xfrm>
            <a:custGeom>
              <a:avLst/>
              <a:gdLst>
                <a:gd name="T0" fmla="*/ 688 w 170"/>
                <a:gd name="T1" fmla="*/ 998 h 189"/>
                <a:gd name="T2" fmla="*/ 688 w 170"/>
                <a:gd name="T3" fmla="*/ 860 h 189"/>
                <a:gd name="T4" fmla="*/ 598 w 170"/>
                <a:gd name="T5" fmla="*/ 651 h 189"/>
                <a:gd name="T6" fmla="*/ 524 w 170"/>
                <a:gd name="T7" fmla="*/ 425 h 189"/>
                <a:gd name="T8" fmla="*/ 460 w 170"/>
                <a:gd name="T9" fmla="*/ 181 h 189"/>
                <a:gd name="T10" fmla="*/ 371 w 170"/>
                <a:gd name="T11" fmla="*/ 0 h 189"/>
                <a:gd name="T12" fmla="*/ 316 w 170"/>
                <a:gd name="T13" fmla="*/ 0 h 189"/>
                <a:gd name="T14" fmla="*/ 226 w 170"/>
                <a:gd name="T15" fmla="*/ 0 h 189"/>
                <a:gd name="T16" fmla="*/ 162 w 170"/>
                <a:gd name="T17" fmla="*/ 0 h 189"/>
                <a:gd name="T18" fmla="*/ 85 w 170"/>
                <a:gd name="T19" fmla="*/ 0 h 189"/>
                <a:gd name="T20" fmla="*/ 121 w 170"/>
                <a:gd name="T21" fmla="*/ 600 h 189"/>
                <a:gd name="T22" fmla="*/ 97 w 170"/>
                <a:gd name="T23" fmla="*/ 600 h 189"/>
                <a:gd name="T24" fmla="*/ 97 w 170"/>
                <a:gd name="T25" fmla="*/ 820 h 189"/>
                <a:gd name="T26" fmla="*/ 121 w 170"/>
                <a:gd name="T27" fmla="*/ 927 h 189"/>
                <a:gd name="T28" fmla="*/ 63 w 170"/>
                <a:gd name="T29" fmla="*/ 1236 h 189"/>
                <a:gd name="T30" fmla="*/ 4 w 170"/>
                <a:gd name="T31" fmla="*/ 1501 h 189"/>
                <a:gd name="T32" fmla="*/ 0 w 170"/>
                <a:gd name="T33" fmla="*/ 1501 h 189"/>
                <a:gd name="T34" fmla="*/ 0 w 170"/>
                <a:gd name="T35" fmla="*/ 1779 h 189"/>
                <a:gd name="T36" fmla="*/ 0 w 170"/>
                <a:gd name="T37" fmla="*/ 2086 h 189"/>
                <a:gd name="T38" fmla="*/ 36 w 170"/>
                <a:gd name="T39" fmla="*/ 2503 h 189"/>
                <a:gd name="T40" fmla="*/ 76 w 170"/>
                <a:gd name="T41" fmla="*/ 2776 h 189"/>
                <a:gd name="T42" fmla="*/ 97 w 170"/>
                <a:gd name="T43" fmla="*/ 3160 h 189"/>
                <a:gd name="T44" fmla="*/ 108 w 170"/>
                <a:gd name="T45" fmla="*/ 3198 h 189"/>
                <a:gd name="T46" fmla="*/ 202 w 170"/>
                <a:gd name="T47" fmla="*/ 3425 h 189"/>
                <a:gd name="T48" fmla="*/ 284 w 170"/>
                <a:gd name="T49" fmla="*/ 3656 h 189"/>
                <a:gd name="T50" fmla="*/ 371 w 170"/>
                <a:gd name="T51" fmla="*/ 3728 h 189"/>
                <a:gd name="T52" fmla="*/ 396 w 170"/>
                <a:gd name="T53" fmla="*/ 3837 h 189"/>
                <a:gd name="T54" fmla="*/ 420 w 170"/>
                <a:gd name="T55" fmla="*/ 4255 h 189"/>
                <a:gd name="T56" fmla="*/ 448 w 170"/>
                <a:gd name="T57" fmla="*/ 4656 h 189"/>
                <a:gd name="T58" fmla="*/ 490 w 170"/>
                <a:gd name="T59" fmla="*/ 4656 h 189"/>
                <a:gd name="T60" fmla="*/ 524 w 170"/>
                <a:gd name="T61" fmla="*/ 4616 h 189"/>
                <a:gd name="T62" fmla="*/ 626 w 170"/>
                <a:gd name="T63" fmla="*/ 4656 h 189"/>
                <a:gd name="T64" fmla="*/ 688 w 170"/>
                <a:gd name="T65" fmla="*/ 4526 h 189"/>
                <a:gd name="T66" fmla="*/ 724 w 170"/>
                <a:gd name="T67" fmla="*/ 4526 h 189"/>
                <a:gd name="T68" fmla="*/ 809 w 170"/>
                <a:gd name="T69" fmla="*/ 4361 h 189"/>
                <a:gd name="T70" fmla="*/ 902 w 170"/>
                <a:gd name="T71" fmla="*/ 4134 h 189"/>
                <a:gd name="T72" fmla="*/ 854 w 170"/>
                <a:gd name="T73" fmla="*/ 3837 h 189"/>
                <a:gd name="T74" fmla="*/ 835 w 170"/>
                <a:gd name="T75" fmla="*/ 3506 h 189"/>
                <a:gd name="T76" fmla="*/ 828 w 170"/>
                <a:gd name="T77" fmla="*/ 3090 h 189"/>
                <a:gd name="T78" fmla="*/ 809 w 170"/>
                <a:gd name="T79" fmla="*/ 2991 h 189"/>
                <a:gd name="T80" fmla="*/ 835 w 170"/>
                <a:gd name="T81" fmla="*/ 2562 h 189"/>
                <a:gd name="T82" fmla="*/ 772 w 170"/>
                <a:gd name="T83" fmla="*/ 2159 h 189"/>
                <a:gd name="T84" fmla="*/ 809 w 170"/>
                <a:gd name="T85" fmla="*/ 1576 h 189"/>
                <a:gd name="T86" fmla="*/ 756 w 170"/>
                <a:gd name="T87" fmla="*/ 1273 h 189"/>
                <a:gd name="T88" fmla="*/ 688 w 170"/>
                <a:gd name="T89" fmla="*/ 998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189"/>
                <a:gd name="T137" fmla="*/ 170 w 170"/>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round/>
              <a:headEnd/>
              <a:tailEnd/>
            </a:ln>
          </p:spPr>
          <p:txBody>
            <a:bodyPr/>
            <a:lstStyle/>
            <a:p>
              <a:endParaRPr lang="en-US"/>
            </a:p>
          </p:txBody>
        </p:sp>
        <p:sp>
          <p:nvSpPr>
            <p:cNvPr id="15623" name="Freeform 263"/>
            <p:cNvSpPr>
              <a:spLocks/>
            </p:cNvSpPr>
            <p:nvPr/>
          </p:nvSpPr>
          <p:spPr bwMode="auto">
            <a:xfrm>
              <a:off x="3204" y="2776"/>
              <a:ext cx="6" cy="16"/>
            </a:xfrm>
            <a:custGeom>
              <a:avLst/>
              <a:gdLst>
                <a:gd name="T0" fmla="*/ 72 w 5"/>
                <a:gd name="T1" fmla="*/ 873 h 12"/>
                <a:gd name="T2" fmla="*/ 50 w 5"/>
                <a:gd name="T3" fmla="*/ 0 h 12"/>
                <a:gd name="T4" fmla="*/ 0 w 5"/>
                <a:gd name="T5" fmla="*/ 368 h 12"/>
                <a:gd name="T6" fmla="*/ 72 w 5"/>
                <a:gd name="T7" fmla="*/ 873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12"/>
                  </a:moveTo>
                  <a:lnTo>
                    <a:pt x="3" y="0"/>
                  </a:lnTo>
                  <a:lnTo>
                    <a:pt x="0" y="5"/>
                  </a:lnTo>
                  <a:lnTo>
                    <a:pt x="5" y="12"/>
                  </a:lnTo>
                  <a:close/>
                </a:path>
              </a:pathLst>
            </a:custGeom>
            <a:solidFill>
              <a:srgbClr val="E1E1E1"/>
            </a:solidFill>
            <a:ln w="3175">
              <a:solidFill>
                <a:srgbClr val="000000"/>
              </a:solidFill>
              <a:round/>
              <a:headEnd/>
              <a:tailEnd/>
            </a:ln>
          </p:spPr>
          <p:txBody>
            <a:bodyPr/>
            <a:lstStyle/>
            <a:p>
              <a:endParaRPr lang="en-US"/>
            </a:p>
          </p:txBody>
        </p:sp>
        <p:sp>
          <p:nvSpPr>
            <p:cNvPr id="15624" name="Freeform 264"/>
            <p:cNvSpPr>
              <a:spLocks/>
            </p:cNvSpPr>
            <p:nvPr/>
          </p:nvSpPr>
          <p:spPr bwMode="auto">
            <a:xfrm>
              <a:off x="3038" y="2553"/>
              <a:ext cx="93" cy="127"/>
            </a:xfrm>
            <a:custGeom>
              <a:avLst/>
              <a:gdLst>
                <a:gd name="T0" fmla="*/ 409 w 83"/>
                <a:gd name="T1" fmla="*/ 411 h 102"/>
                <a:gd name="T2" fmla="*/ 366 w 83"/>
                <a:gd name="T3" fmla="*/ 0 h 102"/>
                <a:gd name="T4" fmla="*/ 327 w 83"/>
                <a:gd name="T5" fmla="*/ 265 h 102"/>
                <a:gd name="T6" fmla="*/ 235 w 83"/>
                <a:gd name="T7" fmla="*/ 265 h 102"/>
                <a:gd name="T8" fmla="*/ 199 w 83"/>
                <a:gd name="T9" fmla="*/ 330 h 102"/>
                <a:gd name="T10" fmla="*/ 170 w 83"/>
                <a:gd name="T11" fmla="*/ 265 h 102"/>
                <a:gd name="T12" fmla="*/ 106 w 83"/>
                <a:gd name="T13" fmla="*/ 330 h 102"/>
                <a:gd name="T14" fmla="*/ 106 w 83"/>
                <a:gd name="T15" fmla="*/ 411 h 102"/>
                <a:gd name="T16" fmla="*/ 95 w 83"/>
                <a:gd name="T17" fmla="*/ 773 h 102"/>
                <a:gd name="T18" fmla="*/ 142 w 83"/>
                <a:gd name="T19" fmla="*/ 1017 h 102"/>
                <a:gd name="T20" fmla="*/ 85 w 83"/>
                <a:gd name="T21" fmla="*/ 1341 h 102"/>
                <a:gd name="T22" fmla="*/ 30 w 83"/>
                <a:gd name="T23" fmla="*/ 1670 h 102"/>
                <a:gd name="T24" fmla="*/ 3 w 83"/>
                <a:gd name="T25" fmla="*/ 2175 h 102"/>
                <a:gd name="T26" fmla="*/ 0 w 83"/>
                <a:gd name="T27" fmla="*/ 2733 h 102"/>
                <a:gd name="T28" fmla="*/ 3 w 83"/>
                <a:gd name="T29" fmla="*/ 2733 h 102"/>
                <a:gd name="T30" fmla="*/ 68 w 83"/>
                <a:gd name="T31" fmla="*/ 2550 h 102"/>
                <a:gd name="T32" fmla="*/ 142 w 83"/>
                <a:gd name="T33" fmla="*/ 2550 h 102"/>
                <a:gd name="T34" fmla="*/ 210 w 83"/>
                <a:gd name="T35" fmla="*/ 2550 h 102"/>
                <a:gd name="T36" fmla="*/ 300 w 83"/>
                <a:gd name="T37" fmla="*/ 2550 h 102"/>
                <a:gd name="T38" fmla="*/ 366 w 83"/>
                <a:gd name="T39" fmla="*/ 2550 h 102"/>
                <a:gd name="T40" fmla="*/ 366 w 83"/>
                <a:gd name="T41" fmla="*/ 1987 h 102"/>
                <a:gd name="T42" fmla="*/ 437 w 83"/>
                <a:gd name="T43" fmla="*/ 1530 h 102"/>
                <a:gd name="T44" fmla="*/ 458 w 83"/>
                <a:gd name="T45" fmla="*/ 1147 h 102"/>
                <a:gd name="T46" fmla="*/ 437 w 83"/>
                <a:gd name="T47" fmla="*/ 773 h 102"/>
                <a:gd name="T48" fmla="*/ 409 w 83"/>
                <a:gd name="T49" fmla="*/ 411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2"/>
                <a:gd name="T77" fmla="*/ 83 w 83"/>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round/>
              <a:headEnd/>
              <a:tailEnd/>
            </a:ln>
          </p:spPr>
          <p:txBody>
            <a:bodyPr/>
            <a:lstStyle/>
            <a:p>
              <a:endParaRPr lang="en-US"/>
            </a:p>
          </p:txBody>
        </p:sp>
        <p:sp>
          <p:nvSpPr>
            <p:cNvPr id="15625" name="Freeform 265"/>
            <p:cNvSpPr>
              <a:spLocks/>
            </p:cNvSpPr>
            <p:nvPr/>
          </p:nvSpPr>
          <p:spPr bwMode="auto">
            <a:xfrm>
              <a:off x="2729" y="2531"/>
              <a:ext cx="338" cy="413"/>
            </a:xfrm>
            <a:custGeom>
              <a:avLst/>
              <a:gdLst>
                <a:gd name="T0" fmla="*/ 1449 w 302"/>
                <a:gd name="T1" fmla="*/ 3342 h 333"/>
                <a:gd name="T2" fmla="*/ 1438 w 302"/>
                <a:gd name="T3" fmla="*/ 3643 h 333"/>
                <a:gd name="T4" fmla="*/ 1456 w 302"/>
                <a:gd name="T5" fmla="*/ 4041 h 333"/>
                <a:gd name="T6" fmla="*/ 1472 w 302"/>
                <a:gd name="T7" fmla="*/ 4701 h 333"/>
                <a:gd name="T8" fmla="*/ 1512 w 302"/>
                <a:gd name="T9" fmla="*/ 5453 h 333"/>
                <a:gd name="T10" fmla="*/ 1580 w 302"/>
                <a:gd name="T11" fmla="*/ 6100 h 333"/>
                <a:gd name="T12" fmla="*/ 1438 w 302"/>
                <a:gd name="T13" fmla="*/ 6194 h 333"/>
                <a:gd name="T14" fmla="*/ 1398 w 302"/>
                <a:gd name="T15" fmla="*/ 6965 h 333"/>
                <a:gd name="T16" fmla="*/ 1383 w 302"/>
                <a:gd name="T17" fmla="*/ 7682 h 333"/>
                <a:gd name="T18" fmla="*/ 1496 w 302"/>
                <a:gd name="T19" fmla="*/ 7879 h 333"/>
                <a:gd name="T20" fmla="*/ 1449 w 302"/>
                <a:gd name="T21" fmla="*/ 8413 h 333"/>
                <a:gd name="T22" fmla="*/ 1342 w 302"/>
                <a:gd name="T23" fmla="*/ 7995 h 333"/>
                <a:gd name="T24" fmla="*/ 1262 w 302"/>
                <a:gd name="T25" fmla="*/ 7646 h 333"/>
                <a:gd name="T26" fmla="*/ 1107 w 302"/>
                <a:gd name="T27" fmla="*/ 7573 h 333"/>
                <a:gd name="T28" fmla="*/ 1026 w 302"/>
                <a:gd name="T29" fmla="*/ 7497 h 333"/>
                <a:gd name="T30" fmla="*/ 933 w 302"/>
                <a:gd name="T31" fmla="*/ 7320 h 333"/>
                <a:gd name="T32" fmla="*/ 855 w 302"/>
                <a:gd name="T33" fmla="*/ 7231 h 333"/>
                <a:gd name="T34" fmla="*/ 828 w 302"/>
                <a:gd name="T35" fmla="*/ 6274 h 333"/>
                <a:gd name="T36" fmla="*/ 697 w 302"/>
                <a:gd name="T37" fmla="*/ 5670 h 333"/>
                <a:gd name="T38" fmla="*/ 623 w 302"/>
                <a:gd name="T39" fmla="*/ 5525 h 333"/>
                <a:gd name="T40" fmla="*/ 514 w 302"/>
                <a:gd name="T41" fmla="*/ 6011 h 333"/>
                <a:gd name="T42" fmla="*/ 410 w 302"/>
                <a:gd name="T43" fmla="*/ 5525 h 333"/>
                <a:gd name="T44" fmla="*/ 303 w 302"/>
                <a:gd name="T45" fmla="*/ 5059 h 333"/>
                <a:gd name="T46" fmla="*/ 150 w 302"/>
                <a:gd name="T47" fmla="*/ 5012 h 333"/>
                <a:gd name="T48" fmla="*/ 4 w 302"/>
                <a:gd name="T49" fmla="*/ 5059 h 333"/>
                <a:gd name="T50" fmla="*/ 4 w 302"/>
                <a:gd name="T51" fmla="*/ 4942 h 333"/>
                <a:gd name="T52" fmla="*/ 77 w 302"/>
                <a:gd name="T53" fmla="*/ 4483 h 333"/>
                <a:gd name="T54" fmla="*/ 150 w 302"/>
                <a:gd name="T55" fmla="*/ 4399 h 333"/>
                <a:gd name="T56" fmla="*/ 208 w 302"/>
                <a:gd name="T57" fmla="*/ 4590 h 333"/>
                <a:gd name="T58" fmla="*/ 351 w 302"/>
                <a:gd name="T59" fmla="*/ 3985 h 333"/>
                <a:gd name="T60" fmla="*/ 356 w 302"/>
                <a:gd name="T61" fmla="*/ 3289 h 333"/>
                <a:gd name="T62" fmla="*/ 472 w 302"/>
                <a:gd name="T63" fmla="*/ 2541 h 333"/>
                <a:gd name="T64" fmla="*/ 514 w 302"/>
                <a:gd name="T65" fmla="*/ 1895 h 333"/>
                <a:gd name="T66" fmla="*/ 539 w 302"/>
                <a:gd name="T67" fmla="*/ 1172 h 333"/>
                <a:gd name="T68" fmla="*/ 545 w 302"/>
                <a:gd name="T69" fmla="*/ 437 h 333"/>
                <a:gd name="T70" fmla="*/ 697 w 302"/>
                <a:gd name="T71" fmla="*/ 278 h 333"/>
                <a:gd name="T72" fmla="*/ 871 w 302"/>
                <a:gd name="T73" fmla="*/ 531 h 333"/>
                <a:gd name="T74" fmla="*/ 946 w 302"/>
                <a:gd name="T75" fmla="*/ 278 h 333"/>
                <a:gd name="T76" fmla="*/ 1091 w 302"/>
                <a:gd name="T77" fmla="*/ 181 h 333"/>
                <a:gd name="T78" fmla="*/ 1189 w 302"/>
                <a:gd name="T79" fmla="*/ 2 h 333"/>
                <a:gd name="T80" fmla="*/ 1303 w 302"/>
                <a:gd name="T81" fmla="*/ 95 h 333"/>
                <a:gd name="T82" fmla="*/ 1398 w 302"/>
                <a:gd name="T83" fmla="*/ 399 h 333"/>
                <a:gd name="T84" fmla="*/ 1472 w 302"/>
                <a:gd name="T85" fmla="*/ 278 h 333"/>
                <a:gd name="T86" fmla="*/ 1595 w 302"/>
                <a:gd name="T87" fmla="*/ 833 h 333"/>
                <a:gd name="T88" fmla="*/ 1632 w 302"/>
                <a:gd name="T89" fmla="*/ 1424 h 333"/>
                <a:gd name="T90" fmla="*/ 1518 w 302"/>
                <a:gd name="T91" fmla="*/ 2030 h 333"/>
                <a:gd name="T92" fmla="*/ 1496 w 302"/>
                <a:gd name="T93" fmla="*/ 3032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
                <a:gd name="T142" fmla="*/ 0 h 333"/>
                <a:gd name="T143" fmla="*/ 302 w 302"/>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round/>
              <a:headEnd/>
              <a:tailEnd/>
            </a:ln>
          </p:spPr>
          <p:txBody>
            <a:bodyPr/>
            <a:lstStyle/>
            <a:p>
              <a:endParaRPr lang="en-US"/>
            </a:p>
          </p:txBody>
        </p:sp>
        <p:sp>
          <p:nvSpPr>
            <p:cNvPr id="15626" name="Freeform 266"/>
            <p:cNvSpPr>
              <a:spLocks/>
            </p:cNvSpPr>
            <p:nvPr/>
          </p:nvSpPr>
          <p:spPr bwMode="auto">
            <a:xfrm>
              <a:off x="2898" y="2830"/>
              <a:ext cx="207" cy="216"/>
            </a:xfrm>
            <a:custGeom>
              <a:avLst/>
              <a:gdLst>
                <a:gd name="T0" fmla="*/ 179 w 185"/>
                <a:gd name="T1" fmla="*/ 1992 h 175"/>
                <a:gd name="T2" fmla="*/ 97 w 185"/>
                <a:gd name="T3" fmla="*/ 1992 h 175"/>
                <a:gd name="T4" fmla="*/ 2 w 185"/>
                <a:gd name="T5" fmla="*/ 1992 h 175"/>
                <a:gd name="T6" fmla="*/ 2 w 185"/>
                <a:gd name="T7" fmla="*/ 2328 h 175"/>
                <a:gd name="T8" fmla="*/ 2 w 185"/>
                <a:gd name="T9" fmla="*/ 2646 h 175"/>
                <a:gd name="T10" fmla="*/ 0 w 185"/>
                <a:gd name="T11" fmla="*/ 2985 h 175"/>
                <a:gd name="T12" fmla="*/ 0 w 185"/>
                <a:gd name="T13" fmla="*/ 3338 h 175"/>
                <a:gd name="T14" fmla="*/ 63 w 185"/>
                <a:gd name="T15" fmla="*/ 3682 h 175"/>
                <a:gd name="T16" fmla="*/ 109 w 185"/>
                <a:gd name="T17" fmla="*/ 3935 h 175"/>
                <a:gd name="T18" fmla="*/ 179 w 185"/>
                <a:gd name="T19" fmla="*/ 3890 h 175"/>
                <a:gd name="T20" fmla="*/ 267 w 185"/>
                <a:gd name="T21" fmla="*/ 4002 h 175"/>
                <a:gd name="T22" fmla="*/ 396 w 185"/>
                <a:gd name="T23" fmla="*/ 4120 h 175"/>
                <a:gd name="T24" fmla="*/ 473 w 185"/>
                <a:gd name="T25" fmla="*/ 3831 h 175"/>
                <a:gd name="T26" fmla="*/ 557 w 185"/>
                <a:gd name="T27" fmla="*/ 3499 h 175"/>
                <a:gd name="T28" fmla="*/ 589 w 185"/>
                <a:gd name="T29" fmla="*/ 3266 h 175"/>
                <a:gd name="T30" fmla="*/ 647 w 185"/>
                <a:gd name="T31" fmla="*/ 3152 h 175"/>
                <a:gd name="T32" fmla="*/ 721 w 185"/>
                <a:gd name="T33" fmla="*/ 3104 h 175"/>
                <a:gd name="T34" fmla="*/ 690 w 185"/>
                <a:gd name="T35" fmla="*/ 2899 h 175"/>
                <a:gd name="T36" fmla="*/ 756 w 185"/>
                <a:gd name="T37" fmla="*/ 2776 h 175"/>
                <a:gd name="T38" fmla="*/ 810 w 185"/>
                <a:gd name="T39" fmla="*/ 2646 h 175"/>
                <a:gd name="T40" fmla="*/ 874 w 185"/>
                <a:gd name="T41" fmla="*/ 2520 h 175"/>
                <a:gd name="T42" fmla="*/ 945 w 185"/>
                <a:gd name="T43" fmla="*/ 2440 h 175"/>
                <a:gd name="T44" fmla="*/ 905 w 185"/>
                <a:gd name="T45" fmla="*/ 2290 h 175"/>
                <a:gd name="T46" fmla="*/ 954 w 185"/>
                <a:gd name="T47" fmla="*/ 1822 h 175"/>
                <a:gd name="T48" fmla="*/ 975 w 185"/>
                <a:gd name="T49" fmla="*/ 1716 h 175"/>
                <a:gd name="T50" fmla="*/ 975 w 185"/>
                <a:gd name="T51" fmla="*/ 1438 h 175"/>
                <a:gd name="T52" fmla="*/ 978 w 185"/>
                <a:gd name="T53" fmla="*/ 1060 h 175"/>
                <a:gd name="T54" fmla="*/ 1003 w 185"/>
                <a:gd name="T55" fmla="*/ 917 h 175"/>
                <a:gd name="T56" fmla="*/ 945 w 185"/>
                <a:gd name="T57" fmla="*/ 599 h 175"/>
                <a:gd name="T58" fmla="*/ 945 w 185"/>
                <a:gd name="T59" fmla="*/ 485 h 175"/>
                <a:gd name="T60" fmla="*/ 860 w 185"/>
                <a:gd name="T61" fmla="*/ 258 h 175"/>
                <a:gd name="T62" fmla="*/ 769 w 185"/>
                <a:gd name="T63" fmla="*/ 2 h 175"/>
                <a:gd name="T64" fmla="*/ 756 w 185"/>
                <a:gd name="T65" fmla="*/ 0 h 175"/>
                <a:gd name="T66" fmla="*/ 676 w 185"/>
                <a:gd name="T67" fmla="*/ 2 h 175"/>
                <a:gd name="T68" fmla="*/ 617 w 185"/>
                <a:gd name="T69" fmla="*/ 90 h 175"/>
                <a:gd name="T70" fmla="*/ 557 w 185"/>
                <a:gd name="T71" fmla="*/ 433 h 175"/>
                <a:gd name="T72" fmla="*/ 577 w 185"/>
                <a:gd name="T73" fmla="*/ 813 h 175"/>
                <a:gd name="T74" fmla="*/ 557 w 185"/>
                <a:gd name="T75" fmla="*/ 1132 h 175"/>
                <a:gd name="T76" fmla="*/ 557 w 185"/>
                <a:gd name="T77" fmla="*/ 1476 h 175"/>
                <a:gd name="T78" fmla="*/ 643 w 185"/>
                <a:gd name="T79" fmla="*/ 1775 h 175"/>
                <a:gd name="T80" fmla="*/ 676 w 185"/>
                <a:gd name="T81" fmla="*/ 1692 h 175"/>
                <a:gd name="T82" fmla="*/ 647 w 185"/>
                <a:gd name="T83" fmla="*/ 2177 h 175"/>
                <a:gd name="T84" fmla="*/ 623 w 185"/>
                <a:gd name="T85" fmla="*/ 2177 h 175"/>
                <a:gd name="T86" fmla="*/ 603 w 185"/>
                <a:gd name="T87" fmla="*/ 2177 h 175"/>
                <a:gd name="T88" fmla="*/ 526 w 185"/>
                <a:gd name="T89" fmla="*/ 1775 h 175"/>
                <a:gd name="T90" fmla="*/ 473 w 185"/>
                <a:gd name="T91" fmla="*/ 1602 h 175"/>
                <a:gd name="T92" fmla="*/ 440 w 185"/>
                <a:gd name="T93" fmla="*/ 1438 h 175"/>
                <a:gd name="T94" fmla="*/ 411 w 185"/>
                <a:gd name="T95" fmla="*/ 1602 h 175"/>
                <a:gd name="T96" fmla="*/ 288 w 185"/>
                <a:gd name="T97" fmla="*/ 1390 h 175"/>
                <a:gd name="T98" fmla="*/ 282 w 185"/>
                <a:gd name="T99" fmla="*/ 1285 h 175"/>
                <a:gd name="T100" fmla="*/ 206 w 185"/>
                <a:gd name="T101" fmla="*/ 1308 h 175"/>
                <a:gd name="T102" fmla="*/ 179 w 185"/>
                <a:gd name="T103" fmla="*/ 1113 h 175"/>
                <a:gd name="T104" fmla="*/ 179 w 185"/>
                <a:gd name="T105" fmla="*/ 1542 h 175"/>
                <a:gd name="T106" fmla="*/ 179 w 185"/>
                <a:gd name="T107" fmla="*/ 1992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5"/>
                <a:gd name="T163" fmla="*/ 0 h 175"/>
                <a:gd name="T164" fmla="*/ 185 w 185"/>
                <a:gd name="T165" fmla="*/ 175 h 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round/>
              <a:headEnd/>
              <a:tailEnd/>
            </a:ln>
          </p:spPr>
          <p:txBody>
            <a:bodyPr/>
            <a:lstStyle/>
            <a:p>
              <a:endParaRPr lang="en-US"/>
            </a:p>
          </p:txBody>
        </p:sp>
        <p:sp>
          <p:nvSpPr>
            <p:cNvPr id="15627" name="Freeform 267"/>
            <p:cNvSpPr>
              <a:spLocks/>
            </p:cNvSpPr>
            <p:nvPr/>
          </p:nvSpPr>
          <p:spPr bwMode="auto">
            <a:xfrm>
              <a:off x="2955" y="2993"/>
              <a:ext cx="134" cy="150"/>
            </a:xfrm>
            <a:custGeom>
              <a:avLst/>
              <a:gdLst>
                <a:gd name="T0" fmla="*/ 314 w 120"/>
                <a:gd name="T1" fmla="*/ 2924 h 121"/>
                <a:gd name="T2" fmla="*/ 283 w 120"/>
                <a:gd name="T3" fmla="*/ 2859 h 121"/>
                <a:gd name="T4" fmla="*/ 223 w 120"/>
                <a:gd name="T5" fmla="*/ 2649 h 121"/>
                <a:gd name="T6" fmla="*/ 183 w 120"/>
                <a:gd name="T7" fmla="*/ 2306 h 121"/>
                <a:gd name="T8" fmla="*/ 170 w 120"/>
                <a:gd name="T9" fmla="*/ 2122 h 121"/>
                <a:gd name="T10" fmla="*/ 164 w 120"/>
                <a:gd name="T11" fmla="*/ 2089 h 121"/>
                <a:gd name="T12" fmla="*/ 97 w 120"/>
                <a:gd name="T13" fmla="*/ 1821 h 121"/>
                <a:gd name="T14" fmla="*/ 45 w 120"/>
                <a:gd name="T15" fmla="*/ 1432 h 121"/>
                <a:gd name="T16" fmla="*/ 0 w 120"/>
                <a:gd name="T17" fmla="*/ 943 h 121"/>
                <a:gd name="T18" fmla="*/ 121 w 120"/>
                <a:gd name="T19" fmla="*/ 1075 h 121"/>
                <a:gd name="T20" fmla="*/ 200 w 120"/>
                <a:gd name="T21" fmla="*/ 761 h 121"/>
                <a:gd name="T22" fmla="*/ 283 w 120"/>
                <a:gd name="T23" fmla="*/ 428 h 121"/>
                <a:gd name="T24" fmla="*/ 314 w 120"/>
                <a:gd name="T25" fmla="*/ 181 h 121"/>
                <a:gd name="T26" fmla="*/ 370 w 120"/>
                <a:gd name="T27" fmla="*/ 2 h 121"/>
                <a:gd name="T28" fmla="*/ 438 w 120"/>
                <a:gd name="T29" fmla="*/ 0 h 121"/>
                <a:gd name="T30" fmla="*/ 438 w 120"/>
                <a:gd name="T31" fmla="*/ 181 h 121"/>
                <a:gd name="T32" fmla="*/ 470 w 120"/>
                <a:gd name="T33" fmla="*/ 181 h 121"/>
                <a:gd name="T34" fmla="*/ 546 w 120"/>
                <a:gd name="T35" fmla="*/ 345 h 121"/>
                <a:gd name="T36" fmla="*/ 634 w 120"/>
                <a:gd name="T37" fmla="*/ 490 h 121"/>
                <a:gd name="T38" fmla="*/ 634 w 120"/>
                <a:gd name="T39" fmla="*/ 1075 h 121"/>
                <a:gd name="T40" fmla="*/ 616 w 120"/>
                <a:gd name="T41" fmla="*/ 1432 h 121"/>
                <a:gd name="T42" fmla="*/ 616 w 120"/>
                <a:gd name="T43" fmla="*/ 1821 h 121"/>
                <a:gd name="T44" fmla="*/ 586 w 120"/>
                <a:gd name="T45" fmla="*/ 2200 h 121"/>
                <a:gd name="T46" fmla="*/ 577 w 120"/>
                <a:gd name="T47" fmla="*/ 2539 h 121"/>
                <a:gd name="T48" fmla="*/ 517 w 120"/>
                <a:gd name="T49" fmla="*/ 2797 h 121"/>
                <a:gd name="T50" fmla="*/ 470 w 120"/>
                <a:gd name="T51" fmla="*/ 3043 h 121"/>
                <a:gd name="T52" fmla="*/ 394 w 120"/>
                <a:gd name="T53" fmla="*/ 2964 h 121"/>
                <a:gd name="T54" fmla="*/ 318 w 120"/>
                <a:gd name="T55" fmla="*/ 2964 h 121"/>
                <a:gd name="T56" fmla="*/ 314 w 120"/>
                <a:gd name="T57" fmla="*/ 2924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21"/>
                <a:gd name="T89" fmla="*/ 120 w 120"/>
                <a:gd name="T90" fmla="*/ 121 h 1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round/>
              <a:headEnd/>
              <a:tailEnd/>
            </a:ln>
          </p:spPr>
          <p:txBody>
            <a:bodyPr/>
            <a:lstStyle/>
            <a:p>
              <a:endParaRPr lang="en-US"/>
            </a:p>
          </p:txBody>
        </p:sp>
        <p:sp>
          <p:nvSpPr>
            <p:cNvPr id="15628" name="Freeform 268"/>
            <p:cNvSpPr>
              <a:spLocks/>
            </p:cNvSpPr>
            <p:nvPr/>
          </p:nvSpPr>
          <p:spPr bwMode="auto">
            <a:xfrm>
              <a:off x="1540" y="3315"/>
              <a:ext cx="84" cy="105"/>
            </a:xfrm>
            <a:custGeom>
              <a:avLst/>
              <a:gdLst>
                <a:gd name="T0" fmla="*/ 336 w 76"/>
                <a:gd name="T1" fmla="*/ 1012 h 85"/>
                <a:gd name="T2" fmla="*/ 264 w 76"/>
                <a:gd name="T3" fmla="*/ 739 h 85"/>
                <a:gd name="T4" fmla="*/ 195 w 76"/>
                <a:gd name="T5" fmla="*/ 435 h 85"/>
                <a:gd name="T6" fmla="*/ 139 w 76"/>
                <a:gd name="T7" fmla="*/ 330 h 85"/>
                <a:gd name="T8" fmla="*/ 130 w 76"/>
                <a:gd name="T9" fmla="*/ 330 h 85"/>
                <a:gd name="T10" fmla="*/ 42 w 76"/>
                <a:gd name="T11" fmla="*/ 0 h 85"/>
                <a:gd name="T12" fmla="*/ 0 w 76"/>
                <a:gd name="T13" fmla="*/ 0 h 85"/>
                <a:gd name="T14" fmla="*/ 0 w 76"/>
                <a:gd name="T15" fmla="*/ 2 h 85"/>
                <a:gd name="T16" fmla="*/ 0 w 76"/>
                <a:gd name="T17" fmla="*/ 504 h 85"/>
                <a:gd name="T18" fmla="*/ 0 w 76"/>
                <a:gd name="T19" fmla="*/ 951 h 85"/>
                <a:gd name="T20" fmla="*/ 0 w 76"/>
                <a:gd name="T21" fmla="*/ 1012 h 85"/>
                <a:gd name="T22" fmla="*/ 0 w 76"/>
                <a:gd name="T23" fmla="*/ 1343 h 85"/>
                <a:gd name="T24" fmla="*/ 31 w 76"/>
                <a:gd name="T25" fmla="*/ 1701 h 85"/>
                <a:gd name="T26" fmla="*/ 118 w 76"/>
                <a:gd name="T27" fmla="*/ 1907 h 85"/>
                <a:gd name="T28" fmla="*/ 231 w 76"/>
                <a:gd name="T29" fmla="*/ 2037 h 85"/>
                <a:gd name="T30" fmla="*/ 283 w 76"/>
                <a:gd name="T31" fmla="*/ 1860 h 85"/>
                <a:gd name="T32" fmla="*/ 344 w 76"/>
                <a:gd name="T33" fmla="*/ 1516 h 85"/>
                <a:gd name="T34" fmla="*/ 313 w 76"/>
                <a:gd name="T35" fmla="*/ 1196 h 85"/>
                <a:gd name="T36" fmla="*/ 336 w 76"/>
                <a:gd name="T37" fmla="*/ 1012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85"/>
                <a:gd name="T59" fmla="*/ 76 w 76"/>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round/>
              <a:headEnd/>
              <a:tailEnd/>
            </a:ln>
          </p:spPr>
          <p:txBody>
            <a:bodyPr/>
            <a:lstStyle/>
            <a:p>
              <a:endParaRPr lang="en-US"/>
            </a:p>
          </p:txBody>
        </p:sp>
        <p:sp>
          <p:nvSpPr>
            <p:cNvPr id="15629" name="Freeform 269"/>
            <p:cNvSpPr>
              <a:spLocks/>
            </p:cNvSpPr>
            <p:nvPr/>
          </p:nvSpPr>
          <p:spPr bwMode="auto">
            <a:xfrm>
              <a:off x="1329" y="3128"/>
              <a:ext cx="269" cy="670"/>
            </a:xfrm>
            <a:custGeom>
              <a:avLst/>
              <a:gdLst>
                <a:gd name="T0" fmla="*/ 709 w 241"/>
                <a:gd name="T1" fmla="*/ 8471 h 541"/>
                <a:gd name="T2" fmla="*/ 675 w 241"/>
                <a:gd name="T3" fmla="*/ 9004 h 541"/>
                <a:gd name="T4" fmla="*/ 731 w 241"/>
                <a:gd name="T5" fmla="*/ 9049 h 541"/>
                <a:gd name="T6" fmla="*/ 770 w 241"/>
                <a:gd name="T7" fmla="*/ 9302 h 541"/>
                <a:gd name="T8" fmla="*/ 684 w 241"/>
                <a:gd name="T9" fmla="*/ 9217 h 541"/>
                <a:gd name="T10" fmla="*/ 684 w 241"/>
                <a:gd name="T11" fmla="*/ 9686 h 541"/>
                <a:gd name="T12" fmla="*/ 684 w 241"/>
                <a:gd name="T13" fmla="*/ 10212 h 541"/>
                <a:gd name="T14" fmla="*/ 601 w 241"/>
                <a:gd name="T15" fmla="*/ 10883 h 541"/>
                <a:gd name="T16" fmla="*/ 763 w 241"/>
                <a:gd name="T17" fmla="*/ 11287 h 541"/>
                <a:gd name="T18" fmla="*/ 763 w 241"/>
                <a:gd name="T19" fmla="*/ 11520 h 541"/>
                <a:gd name="T20" fmla="*/ 684 w 241"/>
                <a:gd name="T21" fmla="*/ 12093 h 541"/>
                <a:gd name="T22" fmla="*/ 643 w 241"/>
                <a:gd name="T23" fmla="*/ 12330 h 541"/>
                <a:gd name="T24" fmla="*/ 651 w 241"/>
                <a:gd name="T25" fmla="*/ 12523 h 541"/>
                <a:gd name="T26" fmla="*/ 635 w 241"/>
                <a:gd name="T27" fmla="*/ 12818 h 541"/>
                <a:gd name="T28" fmla="*/ 643 w 241"/>
                <a:gd name="T29" fmla="*/ 13062 h 541"/>
                <a:gd name="T30" fmla="*/ 731 w 241"/>
                <a:gd name="T31" fmla="*/ 13388 h 541"/>
                <a:gd name="T32" fmla="*/ 468 w 241"/>
                <a:gd name="T33" fmla="*/ 13161 h 541"/>
                <a:gd name="T34" fmla="*/ 375 w 241"/>
                <a:gd name="T35" fmla="*/ 12667 h 541"/>
                <a:gd name="T36" fmla="*/ 270 w 241"/>
                <a:gd name="T37" fmla="*/ 12093 h 541"/>
                <a:gd name="T38" fmla="*/ 311 w 241"/>
                <a:gd name="T39" fmla="*/ 11227 h 541"/>
                <a:gd name="T40" fmla="*/ 282 w 241"/>
                <a:gd name="T41" fmla="*/ 10460 h 541"/>
                <a:gd name="T42" fmla="*/ 236 w 241"/>
                <a:gd name="T43" fmla="*/ 10150 h 541"/>
                <a:gd name="T44" fmla="*/ 227 w 241"/>
                <a:gd name="T45" fmla="*/ 9863 h 541"/>
                <a:gd name="T46" fmla="*/ 147 w 241"/>
                <a:gd name="T47" fmla="*/ 9161 h 541"/>
                <a:gd name="T48" fmla="*/ 108 w 241"/>
                <a:gd name="T49" fmla="*/ 8231 h 541"/>
                <a:gd name="T50" fmla="*/ 122 w 241"/>
                <a:gd name="T51" fmla="*/ 7550 h 541"/>
                <a:gd name="T52" fmla="*/ 87 w 241"/>
                <a:gd name="T53" fmla="*/ 6915 h 541"/>
                <a:gd name="T54" fmla="*/ 97 w 241"/>
                <a:gd name="T55" fmla="*/ 6264 h 541"/>
                <a:gd name="T56" fmla="*/ 97 w 241"/>
                <a:gd name="T57" fmla="*/ 5366 h 541"/>
                <a:gd name="T58" fmla="*/ 36 w 241"/>
                <a:gd name="T59" fmla="*/ 4740 h 541"/>
                <a:gd name="T60" fmla="*/ 0 w 241"/>
                <a:gd name="T61" fmla="*/ 4084 h 541"/>
                <a:gd name="T62" fmla="*/ 2 w 241"/>
                <a:gd name="T63" fmla="*/ 3511 h 541"/>
                <a:gd name="T64" fmla="*/ 36 w 241"/>
                <a:gd name="T65" fmla="*/ 2785 h 541"/>
                <a:gd name="T66" fmla="*/ 97 w 241"/>
                <a:gd name="T67" fmla="*/ 2281 h 541"/>
                <a:gd name="T68" fmla="*/ 63 w 241"/>
                <a:gd name="T69" fmla="*/ 1419 h 541"/>
                <a:gd name="T70" fmla="*/ 147 w 241"/>
                <a:gd name="T71" fmla="*/ 998 h 541"/>
                <a:gd name="T72" fmla="*/ 147 w 241"/>
                <a:gd name="T73" fmla="*/ 526 h 541"/>
                <a:gd name="T74" fmla="*/ 227 w 241"/>
                <a:gd name="T75" fmla="*/ 118 h 541"/>
                <a:gd name="T76" fmla="*/ 356 w 241"/>
                <a:gd name="T77" fmla="*/ 396 h 541"/>
                <a:gd name="T78" fmla="*/ 481 w 241"/>
                <a:gd name="T79" fmla="*/ 118 h 541"/>
                <a:gd name="T80" fmla="*/ 577 w 241"/>
                <a:gd name="T81" fmla="*/ 563 h 541"/>
                <a:gd name="T82" fmla="*/ 727 w 241"/>
                <a:gd name="T83" fmla="*/ 1101 h 541"/>
                <a:gd name="T84" fmla="*/ 859 w 241"/>
                <a:gd name="T85" fmla="*/ 1442 h 541"/>
                <a:gd name="T86" fmla="*/ 897 w 241"/>
                <a:gd name="T87" fmla="*/ 2069 h 541"/>
                <a:gd name="T88" fmla="*/ 972 w 241"/>
                <a:gd name="T89" fmla="*/ 2503 h 541"/>
                <a:gd name="T90" fmla="*/ 1117 w 241"/>
                <a:gd name="T91" fmla="*/ 2455 h 541"/>
                <a:gd name="T92" fmla="*/ 1169 w 241"/>
                <a:gd name="T93" fmla="*/ 1674 h 541"/>
                <a:gd name="T94" fmla="*/ 1250 w 241"/>
                <a:gd name="T95" fmla="*/ 2281 h 541"/>
                <a:gd name="T96" fmla="*/ 1154 w 241"/>
                <a:gd name="T97" fmla="*/ 2695 h 541"/>
                <a:gd name="T98" fmla="*/ 1070 w 241"/>
                <a:gd name="T99" fmla="*/ 3209 h 541"/>
                <a:gd name="T100" fmla="*/ 986 w 241"/>
                <a:gd name="T101" fmla="*/ 3736 h 541"/>
                <a:gd name="T102" fmla="*/ 986 w 241"/>
                <a:gd name="T103" fmla="*/ 4263 h 541"/>
                <a:gd name="T104" fmla="*/ 986 w 241"/>
                <a:gd name="T105" fmla="*/ 5019 h 541"/>
                <a:gd name="T106" fmla="*/ 1010 w 241"/>
                <a:gd name="T107" fmla="*/ 5693 h 541"/>
                <a:gd name="T108" fmla="*/ 1117 w 241"/>
                <a:gd name="T109" fmla="*/ 6343 h 541"/>
                <a:gd name="T110" fmla="*/ 1149 w 241"/>
                <a:gd name="T111" fmla="*/ 6948 h 541"/>
                <a:gd name="T112" fmla="*/ 1041 w 241"/>
                <a:gd name="T113" fmla="*/ 7437 h 541"/>
                <a:gd name="T114" fmla="*/ 907 w 241"/>
                <a:gd name="T115" fmla="*/ 7550 h 541"/>
                <a:gd name="T116" fmla="*/ 791 w 241"/>
                <a:gd name="T117" fmla="*/ 7585 h 541"/>
                <a:gd name="T118" fmla="*/ 816 w 241"/>
                <a:gd name="T119" fmla="*/ 8295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541"/>
                <a:gd name="T182" fmla="*/ 241 w 241"/>
                <a:gd name="T183" fmla="*/ 541 h 5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round/>
              <a:headEnd/>
              <a:tailEnd/>
            </a:ln>
          </p:spPr>
          <p:txBody>
            <a:bodyPr/>
            <a:lstStyle/>
            <a:p>
              <a:endParaRPr lang="en-US"/>
            </a:p>
          </p:txBody>
        </p:sp>
        <p:sp>
          <p:nvSpPr>
            <p:cNvPr id="15630" name="Freeform 270"/>
            <p:cNvSpPr>
              <a:spLocks/>
            </p:cNvSpPr>
            <p:nvPr/>
          </p:nvSpPr>
          <p:spPr bwMode="auto">
            <a:xfrm>
              <a:off x="1294" y="3034"/>
              <a:ext cx="194" cy="796"/>
            </a:xfrm>
            <a:custGeom>
              <a:avLst/>
              <a:gdLst>
                <a:gd name="T0" fmla="*/ 95 w 173"/>
                <a:gd name="T1" fmla="*/ 6278 h 643"/>
                <a:gd name="T2" fmla="*/ 107 w 173"/>
                <a:gd name="T3" fmla="*/ 7342 h 643"/>
                <a:gd name="T4" fmla="*/ 78 w 173"/>
                <a:gd name="T5" fmla="*/ 8489 h 643"/>
                <a:gd name="T6" fmla="*/ 123 w 173"/>
                <a:gd name="T7" fmla="*/ 9415 h 643"/>
                <a:gd name="T8" fmla="*/ 184 w 173"/>
                <a:gd name="T9" fmla="*/ 10562 h 643"/>
                <a:gd name="T10" fmla="*/ 251 w 173"/>
                <a:gd name="T11" fmla="*/ 10562 h 643"/>
                <a:gd name="T12" fmla="*/ 290 w 173"/>
                <a:gd name="T13" fmla="*/ 10857 h 643"/>
                <a:gd name="T14" fmla="*/ 290 w 173"/>
                <a:gd name="T15" fmla="*/ 11215 h 643"/>
                <a:gd name="T16" fmla="*/ 348 w 173"/>
                <a:gd name="T17" fmla="*/ 11862 h 643"/>
                <a:gd name="T18" fmla="*/ 327 w 173"/>
                <a:gd name="T19" fmla="*/ 12193 h 643"/>
                <a:gd name="T20" fmla="*/ 327 w 173"/>
                <a:gd name="T21" fmla="*/ 12582 h 643"/>
                <a:gd name="T22" fmla="*/ 310 w 173"/>
                <a:gd name="T23" fmla="*/ 12611 h 643"/>
                <a:gd name="T24" fmla="*/ 268 w 173"/>
                <a:gd name="T25" fmla="*/ 12423 h 643"/>
                <a:gd name="T26" fmla="*/ 213 w 173"/>
                <a:gd name="T27" fmla="*/ 12792 h 643"/>
                <a:gd name="T28" fmla="*/ 348 w 173"/>
                <a:gd name="T29" fmla="*/ 13021 h 643"/>
                <a:gd name="T30" fmla="*/ 310 w 173"/>
                <a:gd name="T31" fmla="*/ 13195 h 643"/>
                <a:gd name="T32" fmla="*/ 412 w 173"/>
                <a:gd name="T33" fmla="*/ 13328 h 643"/>
                <a:gd name="T34" fmla="*/ 327 w 173"/>
                <a:gd name="T35" fmla="*/ 13354 h 643"/>
                <a:gd name="T36" fmla="*/ 412 w 173"/>
                <a:gd name="T37" fmla="*/ 14040 h 643"/>
                <a:gd name="T38" fmla="*/ 462 w 173"/>
                <a:gd name="T39" fmla="*/ 14352 h 643"/>
                <a:gd name="T40" fmla="*/ 535 w 173"/>
                <a:gd name="T41" fmla="*/ 14774 h 643"/>
                <a:gd name="T42" fmla="*/ 571 w 173"/>
                <a:gd name="T43" fmla="*/ 14956 h 643"/>
                <a:gd name="T44" fmla="*/ 611 w 173"/>
                <a:gd name="T45" fmla="*/ 15320 h 643"/>
                <a:gd name="T46" fmla="*/ 655 w 173"/>
                <a:gd name="T47" fmla="*/ 15516 h 643"/>
                <a:gd name="T48" fmla="*/ 820 w 173"/>
                <a:gd name="T49" fmla="*/ 15295 h 643"/>
                <a:gd name="T50" fmla="*/ 830 w 173"/>
                <a:gd name="T51" fmla="*/ 15039 h 643"/>
                <a:gd name="T52" fmla="*/ 581 w 173"/>
                <a:gd name="T53" fmla="*/ 14470 h 643"/>
                <a:gd name="T54" fmla="*/ 514 w 173"/>
                <a:gd name="T55" fmla="*/ 13601 h 643"/>
                <a:gd name="T56" fmla="*/ 477 w 173"/>
                <a:gd name="T57" fmla="*/ 12264 h 643"/>
                <a:gd name="T58" fmla="*/ 477 w 173"/>
                <a:gd name="T59" fmla="*/ 11862 h 643"/>
                <a:gd name="T60" fmla="*/ 327 w 173"/>
                <a:gd name="T61" fmla="*/ 10987 h 643"/>
                <a:gd name="T62" fmla="*/ 281 w 173"/>
                <a:gd name="T63" fmla="*/ 9590 h 643"/>
                <a:gd name="T64" fmla="*/ 268 w 173"/>
                <a:gd name="T65" fmla="*/ 8702 h 643"/>
                <a:gd name="T66" fmla="*/ 268 w 173"/>
                <a:gd name="T67" fmla="*/ 7779 h 643"/>
                <a:gd name="T68" fmla="*/ 213 w 173"/>
                <a:gd name="T69" fmla="*/ 6577 h 643"/>
                <a:gd name="T70" fmla="*/ 200 w 173"/>
                <a:gd name="T71" fmla="*/ 5614 h 643"/>
                <a:gd name="T72" fmla="*/ 213 w 173"/>
                <a:gd name="T73" fmla="*/ 4648 h 643"/>
                <a:gd name="T74" fmla="*/ 251 w 173"/>
                <a:gd name="T75" fmla="*/ 3912 h 643"/>
                <a:gd name="T76" fmla="*/ 327 w 173"/>
                <a:gd name="T77" fmla="*/ 2846 h 643"/>
                <a:gd name="T78" fmla="*/ 268 w 173"/>
                <a:gd name="T79" fmla="*/ 2272 h 643"/>
                <a:gd name="T80" fmla="*/ 164 w 173"/>
                <a:gd name="T81" fmla="*/ 1099 h 643"/>
                <a:gd name="T82" fmla="*/ 95 w 173"/>
                <a:gd name="T83" fmla="*/ 256 h 643"/>
                <a:gd name="T84" fmla="*/ 3 w 173"/>
                <a:gd name="T85" fmla="*/ 343 h 643"/>
                <a:gd name="T86" fmla="*/ 38 w 173"/>
                <a:gd name="T87" fmla="*/ 1529 h 643"/>
                <a:gd name="T88" fmla="*/ 38 w 173"/>
                <a:gd name="T89" fmla="*/ 2675 h 643"/>
                <a:gd name="T90" fmla="*/ 54 w 173"/>
                <a:gd name="T91" fmla="*/ 4311 h 643"/>
                <a:gd name="T92" fmla="*/ 68 w 173"/>
                <a:gd name="T93" fmla="*/ 5614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3"/>
                <a:gd name="T142" fmla="*/ 0 h 643"/>
                <a:gd name="T143" fmla="*/ 173 w 173"/>
                <a:gd name="T144" fmla="*/ 643 h 6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round/>
              <a:headEnd/>
              <a:tailEnd/>
            </a:ln>
          </p:spPr>
          <p:txBody>
            <a:bodyPr/>
            <a:lstStyle/>
            <a:p>
              <a:endParaRPr lang="en-US"/>
            </a:p>
          </p:txBody>
        </p:sp>
        <p:sp>
          <p:nvSpPr>
            <p:cNvPr id="15631" name="Freeform 271"/>
            <p:cNvSpPr>
              <a:spLocks/>
            </p:cNvSpPr>
            <p:nvPr/>
          </p:nvSpPr>
          <p:spPr bwMode="auto">
            <a:xfrm>
              <a:off x="1327" y="3572"/>
              <a:ext cx="12" cy="33"/>
            </a:xfrm>
            <a:custGeom>
              <a:avLst/>
              <a:gdLst>
                <a:gd name="T0" fmla="*/ 4 w 11"/>
                <a:gd name="T1" fmla="*/ 0 h 26"/>
                <a:gd name="T2" fmla="*/ 0 w 11"/>
                <a:gd name="T3" fmla="*/ 0 h 26"/>
                <a:gd name="T4" fmla="*/ 27 w 11"/>
                <a:gd name="T5" fmla="*/ 921 h 26"/>
                <a:gd name="T6" fmla="*/ 32 w 11"/>
                <a:gd name="T7" fmla="*/ 833 h 26"/>
                <a:gd name="T8" fmla="*/ 38 w 11"/>
                <a:gd name="T9" fmla="*/ 656 h 26"/>
                <a:gd name="T10" fmla="*/ 32 w 11"/>
                <a:gd name="T11" fmla="*/ 250 h 26"/>
                <a:gd name="T12" fmla="*/ 32 w 11"/>
                <a:gd name="T13" fmla="*/ 250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round/>
              <a:headEnd/>
              <a:tailEnd/>
            </a:ln>
          </p:spPr>
          <p:txBody>
            <a:bodyPr/>
            <a:lstStyle/>
            <a:p>
              <a:endParaRPr lang="en-US"/>
            </a:p>
          </p:txBody>
        </p:sp>
        <p:sp>
          <p:nvSpPr>
            <p:cNvPr id="15632" name="Freeform 272"/>
            <p:cNvSpPr>
              <a:spLocks/>
            </p:cNvSpPr>
            <p:nvPr/>
          </p:nvSpPr>
          <p:spPr bwMode="auto">
            <a:xfrm>
              <a:off x="1357" y="3722"/>
              <a:ext cx="17" cy="26"/>
            </a:xfrm>
            <a:custGeom>
              <a:avLst/>
              <a:gdLst>
                <a:gd name="T0" fmla="*/ 132 w 14"/>
                <a:gd name="T1" fmla="*/ 0 h 21"/>
                <a:gd name="T2" fmla="*/ 0 w 14"/>
                <a:gd name="T3" fmla="*/ 224 h 21"/>
                <a:gd name="T4" fmla="*/ 132 w 14"/>
                <a:gd name="T5" fmla="*/ 485 h 21"/>
                <a:gd name="T6" fmla="*/ 270 w 14"/>
                <a:gd name="T7" fmla="*/ 526 h 21"/>
                <a:gd name="T8" fmla="*/ 270 w 14"/>
                <a:gd name="T9" fmla="*/ 343 h 21"/>
                <a:gd name="T10" fmla="*/ 132 w 14"/>
                <a:gd name="T11" fmla="*/ 0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round/>
              <a:headEnd/>
              <a:tailEnd/>
            </a:ln>
          </p:spPr>
          <p:txBody>
            <a:bodyPr/>
            <a:lstStyle/>
            <a:p>
              <a:endParaRPr lang="en-US"/>
            </a:p>
          </p:txBody>
        </p:sp>
        <p:sp>
          <p:nvSpPr>
            <p:cNvPr id="15633" name="Freeform 273"/>
            <p:cNvSpPr>
              <a:spLocks/>
            </p:cNvSpPr>
            <p:nvPr/>
          </p:nvSpPr>
          <p:spPr bwMode="auto">
            <a:xfrm>
              <a:off x="1091" y="2616"/>
              <a:ext cx="100" cy="143"/>
            </a:xfrm>
            <a:custGeom>
              <a:avLst/>
              <a:gdLst>
                <a:gd name="T0" fmla="*/ 0 w 90"/>
                <a:gd name="T1" fmla="*/ 1102 h 116"/>
                <a:gd name="T2" fmla="*/ 2 w 90"/>
                <a:gd name="T3" fmla="*/ 1471 h 116"/>
                <a:gd name="T4" fmla="*/ 0 w 90"/>
                <a:gd name="T5" fmla="*/ 1587 h 116"/>
                <a:gd name="T6" fmla="*/ 57 w 90"/>
                <a:gd name="T7" fmla="*/ 1635 h 116"/>
                <a:gd name="T8" fmla="*/ 70 w 90"/>
                <a:gd name="T9" fmla="*/ 1587 h 116"/>
                <a:gd name="T10" fmla="*/ 82 w 90"/>
                <a:gd name="T11" fmla="*/ 1635 h 116"/>
                <a:gd name="T12" fmla="*/ 82 w 90"/>
                <a:gd name="T13" fmla="*/ 1908 h 116"/>
                <a:gd name="T14" fmla="*/ 46 w 90"/>
                <a:gd name="T15" fmla="*/ 2016 h 116"/>
                <a:gd name="T16" fmla="*/ 46 w 90"/>
                <a:gd name="T17" fmla="*/ 2235 h 116"/>
                <a:gd name="T18" fmla="*/ 33 w 90"/>
                <a:gd name="T19" fmla="*/ 2400 h 116"/>
                <a:gd name="T20" fmla="*/ 57 w 90"/>
                <a:gd name="T21" fmla="*/ 2400 h 116"/>
                <a:gd name="T22" fmla="*/ 149 w 90"/>
                <a:gd name="T23" fmla="*/ 2679 h 116"/>
                <a:gd name="T24" fmla="*/ 170 w 90"/>
                <a:gd name="T25" fmla="*/ 2494 h 116"/>
                <a:gd name="T26" fmla="*/ 170 w 90"/>
                <a:gd name="T27" fmla="*/ 2352 h 116"/>
                <a:gd name="T28" fmla="*/ 189 w 90"/>
                <a:gd name="T29" fmla="*/ 2192 h 116"/>
                <a:gd name="T30" fmla="*/ 209 w 90"/>
                <a:gd name="T31" fmla="*/ 1908 h 116"/>
                <a:gd name="T32" fmla="*/ 209 w 90"/>
                <a:gd name="T33" fmla="*/ 1908 h 116"/>
                <a:gd name="T34" fmla="*/ 209 w 90"/>
                <a:gd name="T35" fmla="*/ 2016 h 116"/>
                <a:gd name="T36" fmla="*/ 227 w 90"/>
                <a:gd name="T37" fmla="*/ 2016 h 116"/>
                <a:gd name="T38" fmla="*/ 223 w 90"/>
                <a:gd name="T39" fmla="*/ 1908 h 116"/>
                <a:gd name="T40" fmla="*/ 248 w 90"/>
                <a:gd name="T41" fmla="*/ 1845 h 116"/>
                <a:gd name="T42" fmla="*/ 287 w 90"/>
                <a:gd name="T43" fmla="*/ 1763 h 116"/>
                <a:gd name="T44" fmla="*/ 362 w 90"/>
                <a:gd name="T45" fmla="*/ 1471 h 116"/>
                <a:gd name="T46" fmla="*/ 411 w 90"/>
                <a:gd name="T47" fmla="*/ 1039 h 116"/>
                <a:gd name="T48" fmla="*/ 437 w 90"/>
                <a:gd name="T49" fmla="*/ 1039 h 116"/>
                <a:gd name="T50" fmla="*/ 400 w 90"/>
                <a:gd name="T51" fmla="*/ 648 h 116"/>
                <a:gd name="T52" fmla="*/ 427 w 90"/>
                <a:gd name="T53" fmla="*/ 648 h 116"/>
                <a:gd name="T54" fmla="*/ 346 w 90"/>
                <a:gd name="T55" fmla="*/ 427 h 116"/>
                <a:gd name="T56" fmla="*/ 259 w 90"/>
                <a:gd name="T57" fmla="*/ 427 h 116"/>
                <a:gd name="T58" fmla="*/ 223 w 90"/>
                <a:gd name="T59" fmla="*/ 221 h 116"/>
                <a:gd name="T60" fmla="*/ 149 w 90"/>
                <a:gd name="T61" fmla="*/ 0 h 116"/>
                <a:gd name="T62" fmla="*/ 124 w 90"/>
                <a:gd name="T63" fmla="*/ 169 h 116"/>
                <a:gd name="T64" fmla="*/ 57 w 90"/>
                <a:gd name="T65" fmla="*/ 316 h 116"/>
                <a:gd name="T66" fmla="*/ 33 w 90"/>
                <a:gd name="T67" fmla="*/ 648 h 116"/>
                <a:gd name="T68" fmla="*/ 33 w 90"/>
                <a:gd name="T69" fmla="*/ 827 h 116"/>
                <a:gd name="T70" fmla="*/ 0 w 90"/>
                <a:gd name="T71" fmla="*/ 1102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6"/>
                <a:gd name="T110" fmla="*/ 90 w 9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round/>
              <a:headEnd/>
              <a:tailEnd/>
            </a:ln>
          </p:spPr>
          <p:txBody>
            <a:bodyPr/>
            <a:lstStyle/>
            <a:p>
              <a:endParaRPr lang="en-US"/>
            </a:p>
          </p:txBody>
        </p:sp>
        <p:sp>
          <p:nvSpPr>
            <p:cNvPr id="15634" name="Freeform 274"/>
            <p:cNvSpPr>
              <a:spLocks/>
            </p:cNvSpPr>
            <p:nvPr/>
          </p:nvSpPr>
          <p:spPr bwMode="auto">
            <a:xfrm>
              <a:off x="903" y="2647"/>
              <a:ext cx="11" cy="22"/>
            </a:xfrm>
            <a:custGeom>
              <a:avLst/>
              <a:gdLst>
                <a:gd name="T0" fmla="*/ 0 w 10"/>
                <a:gd name="T1" fmla="*/ 0 h 17"/>
                <a:gd name="T2" fmla="*/ 29 w 10"/>
                <a:gd name="T3" fmla="*/ 479 h 17"/>
                <a:gd name="T4" fmla="*/ 0 w 10"/>
                <a:gd name="T5" fmla="*/ 661 h 17"/>
                <a:gd name="T6" fmla="*/ 39 w 10"/>
                <a:gd name="T7" fmla="*/ 802 h 17"/>
                <a:gd name="T8" fmla="*/ 24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round/>
              <a:headEnd/>
              <a:tailEnd/>
            </a:ln>
          </p:spPr>
          <p:txBody>
            <a:bodyPr/>
            <a:lstStyle/>
            <a:p>
              <a:endParaRPr lang="en-US"/>
            </a:p>
          </p:txBody>
        </p:sp>
        <p:sp>
          <p:nvSpPr>
            <p:cNvPr id="15635" name="Freeform 275"/>
            <p:cNvSpPr>
              <a:spLocks/>
            </p:cNvSpPr>
            <p:nvPr/>
          </p:nvSpPr>
          <p:spPr bwMode="auto">
            <a:xfrm>
              <a:off x="1104" y="2709"/>
              <a:ext cx="5" cy="3"/>
            </a:xfrm>
            <a:custGeom>
              <a:avLst/>
              <a:gdLst>
                <a:gd name="T0" fmla="*/ 5 w 5"/>
                <a:gd name="T1" fmla="*/ 0 h 2"/>
                <a:gd name="T2" fmla="*/ 0 w 5"/>
                <a:gd name="T3" fmla="*/ 716 h 2"/>
                <a:gd name="T4" fmla="*/ 0 w 5"/>
                <a:gd name="T5" fmla="*/ 0 h 2"/>
                <a:gd name="T6" fmla="*/ 5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0" y="2"/>
                  </a:lnTo>
                  <a:lnTo>
                    <a:pt x="0" y="0"/>
                  </a:lnTo>
                  <a:lnTo>
                    <a:pt x="5" y="0"/>
                  </a:lnTo>
                  <a:close/>
                </a:path>
              </a:pathLst>
            </a:custGeom>
            <a:solidFill>
              <a:srgbClr val="E1E1E1"/>
            </a:solidFill>
            <a:ln w="3175">
              <a:solidFill>
                <a:srgbClr val="000000"/>
              </a:solidFill>
              <a:round/>
              <a:headEnd/>
              <a:tailEnd/>
            </a:ln>
          </p:spPr>
          <p:txBody>
            <a:bodyPr/>
            <a:lstStyle/>
            <a:p>
              <a:endParaRPr lang="en-US"/>
            </a:p>
          </p:txBody>
        </p:sp>
        <p:sp>
          <p:nvSpPr>
            <p:cNvPr id="15636" name="Freeform 276"/>
            <p:cNvSpPr>
              <a:spLocks/>
            </p:cNvSpPr>
            <p:nvPr/>
          </p:nvSpPr>
          <p:spPr bwMode="auto">
            <a:xfrm>
              <a:off x="918" y="2660"/>
              <a:ext cx="8" cy="2"/>
            </a:xfrm>
            <a:custGeom>
              <a:avLst/>
              <a:gdLst>
                <a:gd name="T0" fmla="*/ 49 w 7"/>
                <a:gd name="T1" fmla="*/ 2 h 2"/>
                <a:gd name="T2" fmla="*/ 38 w 7"/>
                <a:gd name="T3" fmla="*/ 2 h 2"/>
                <a:gd name="T4" fmla="*/ 0 w 7"/>
                <a:gd name="T5" fmla="*/ 0 h 2"/>
                <a:gd name="T6" fmla="*/ 49 w 7"/>
                <a:gd name="T7" fmla="*/ 2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2"/>
                  </a:moveTo>
                  <a:lnTo>
                    <a:pt x="5" y="2"/>
                  </a:lnTo>
                  <a:lnTo>
                    <a:pt x="0" y="0"/>
                  </a:lnTo>
                  <a:lnTo>
                    <a:pt x="7" y="2"/>
                  </a:lnTo>
                  <a:close/>
                </a:path>
              </a:pathLst>
            </a:custGeom>
            <a:solidFill>
              <a:srgbClr val="E1E1E1"/>
            </a:solidFill>
            <a:ln w="3175">
              <a:solidFill>
                <a:srgbClr val="000000"/>
              </a:solidFill>
              <a:round/>
              <a:headEnd/>
              <a:tailEnd/>
            </a:ln>
          </p:spPr>
          <p:txBody>
            <a:bodyPr/>
            <a:lstStyle/>
            <a:p>
              <a:endParaRPr lang="en-US"/>
            </a:p>
          </p:txBody>
        </p:sp>
        <p:sp>
          <p:nvSpPr>
            <p:cNvPr id="15637" name="Freeform 277"/>
            <p:cNvSpPr>
              <a:spLocks/>
            </p:cNvSpPr>
            <p:nvPr/>
          </p:nvSpPr>
          <p:spPr bwMode="auto">
            <a:xfrm>
              <a:off x="1084" y="2647"/>
              <a:ext cx="230" cy="408"/>
            </a:xfrm>
            <a:custGeom>
              <a:avLst/>
              <a:gdLst>
                <a:gd name="T0" fmla="*/ 1038 w 206"/>
                <a:gd name="T1" fmla="*/ 6502 h 329"/>
                <a:gd name="T2" fmla="*/ 1050 w 206"/>
                <a:gd name="T3" fmla="*/ 7284 h 329"/>
                <a:gd name="T4" fmla="*/ 1038 w 206"/>
                <a:gd name="T5" fmla="*/ 7705 h 329"/>
                <a:gd name="T6" fmla="*/ 1014 w 206"/>
                <a:gd name="T7" fmla="*/ 8058 h 329"/>
                <a:gd name="T8" fmla="*/ 977 w 206"/>
                <a:gd name="T9" fmla="*/ 8315 h 329"/>
                <a:gd name="T10" fmla="*/ 895 w 206"/>
                <a:gd name="T11" fmla="*/ 7809 h 329"/>
                <a:gd name="T12" fmla="*/ 746 w 206"/>
                <a:gd name="T13" fmla="*/ 7456 h 329"/>
                <a:gd name="T14" fmla="*/ 610 w 206"/>
                <a:gd name="T15" fmla="*/ 7031 h 329"/>
                <a:gd name="T16" fmla="*/ 459 w 206"/>
                <a:gd name="T17" fmla="*/ 6384 h 329"/>
                <a:gd name="T18" fmla="*/ 409 w 206"/>
                <a:gd name="T19" fmla="*/ 5598 h 329"/>
                <a:gd name="T20" fmla="*/ 314 w 206"/>
                <a:gd name="T21" fmla="*/ 4846 h 329"/>
                <a:gd name="T22" fmla="*/ 236 w 206"/>
                <a:gd name="T23" fmla="*/ 4228 h 329"/>
                <a:gd name="T24" fmla="*/ 170 w 206"/>
                <a:gd name="T25" fmla="*/ 3544 h 329"/>
                <a:gd name="T26" fmla="*/ 78 w 206"/>
                <a:gd name="T27" fmla="*/ 2971 h 329"/>
                <a:gd name="T28" fmla="*/ 29 w 206"/>
                <a:gd name="T29" fmla="*/ 2627 h 329"/>
                <a:gd name="T30" fmla="*/ 36 w 206"/>
                <a:gd name="T31" fmla="*/ 1786 h 329"/>
                <a:gd name="T32" fmla="*/ 78 w 206"/>
                <a:gd name="T33" fmla="*/ 1786 h 329"/>
                <a:gd name="T34" fmla="*/ 87 w 206"/>
                <a:gd name="T35" fmla="*/ 1971 h 329"/>
                <a:gd name="T36" fmla="*/ 212 w 206"/>
                <a:gd name="T37" fmla="*/ 2102 h 329"/>
                <a:gd name="T38" fmla="*/ 236 w 206"/>
                <a:gd name="T39" fmla="*/ 1762 h 329"/>
                <a:gd name="T40" fmla="*/ 253 w 206"/>
                <a:gd name="T41" fmla="*/ 1440 h 329"/>
                <a:gd name="T42" fmla="*/ 278 w 206"/>
                <a:gd name="T43" fmla="*/ 1558 h 329"/>
                <a:gd name="T44" fmla="*/ 285 w 206"/>
                <a:gd name="T45" fmla="*/ 1367 h 329"/>
                <a:gd name="T46" fmla="*/ 419 w 206"/>
                <a:gd name="T47" fmla="*/ 944 h 329"/>
                <a:gd name="T48" fmla="*/ 493 w 206"/>
                <a:gd name="T49" fmla="*/ 491 h 329"/>
                <a:gd name="T50" fmla="*/ 489 w 206"/>
                <a:gd name="T51" fmla="*/ 2 h 329"/>
                <a:gd name="T52" fmla="*/ 536 w 206"/>
                <a:gd name="T53" fmla="*/ 257 h 329"/>
                <a:gd name="T54" fmla="*/ 643 w 206"/>
                <a:gd name="T55" fmla="*/ 833 h 329"/>
                <a:gd name="T56" fmla="*/ 766 w 206"/>
                <a:gd name="T57" fmla="*/ 1075 h 329"/>
                <a:gd name="T58" fmla="*/ 910 w 206"/>
                <a:gd name="T59" fmla="*/ 1171 h 329"/>
                <a:gd name="T60" fmla="*/ 930 w 206"/>
                <a:gd name="T61" fmla="*/ 1928 h 329"/>
                <a:gd name="T62" fmla="*/ 833 w 206"/>
                <a:gd name="T63" fmla="*/ 1971 h 329"/>
                <a:gd name="T64" fmla="*/ 709 w 206"/>
                <a:gd name="T65" fmla="*/ 2272 h 329"/>
                <a:gd name="T66" fmla="*/ 654 w 206"/>
                <a:gd name="T67" fmla="*/ 2971 h 329"/>
                <a:gd name="T68" fmla="*/ 654 w 206"/>
                <a:gd name="T69" fmla="*/ 3640 h 329"/>
                <a:gd name="T70" fmla="*/ 681 w 206"/>
                <a:gd name="T71" fmla="*/ 4228 h 329"/>
                <a:gd name="T72" fmla="*/ 766 w 206"/>
                <a:gd name="T73" fmla="*/ 4411 h 329"/>
                <a:gd name="T74" fmla="*/ 895 w 206"/>
                <a:gd name="T75" fmla="*/ 4303 h 329"/>
                <a:gd name="T76" fmla="*/ 898 w 206"/>
                <a:gd name="T77" fmla="*/ 4938 h 329"/>
                <a:gd name="T78" fmla="*/ 1032 w 206"/>
                <a:gd name="T79" fmla="*/ 5282 h 329"/>
                <a:gd name="T80" fmla="*/ 1050 w 206"/>
                <a:gd name="T81" fmla="*/ 5739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6"/>
                <a:gd name="T124" fmla="*/ 0 h 329"/>
                <a:gd name="T125" fmla="*/ 206 w 206"/>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round/>
              <a:headEnd/>
              <a:tailEnd/>
            </a:ln>
          </p:spPr>
          <p:txBody>
            <a:bodyPr/>
            <a:lstStyle/>
            <a:p>
              <a:endParaRPr lang="en-US"/>
            </a:p>
          </p:txBody>
        </p:sp>
        <p:sp>
          <p:nvSpPr>
            <p:cNvPr id="15638" name="Freeform 278" descr="Large checker board"/>
            <p:cNvSpPr>
              <a:spLocks/>
            </p:cNvSpPr>
            <p:nvPr/>
          </p:nvSpPr>
          <p:spPr bwMode="auto">
            <a:xfrm>
              <a:off x="3714" y="1474"/>
              <a:ext cx="900" cy="726"/>
            </a:xfrm>
            <a:custGeom>
              <a:avLst/>
              <a:gdLst>
                <a:gd name="T0" fmla="*/ 1712 w 804"/>
                <a:gd name="T1" fmla="*/ 11120 h 586"/>
                <a:gd name="T2" fmla="*/ 1350 w 804"/>
                <a:gd name="T3" fmla="*/ 11170 h 586"/>
                <a:gd name="T4" fmla="*/ 1082 w 804"/>
                <a:gd name="T5" fmla="*/ 10594 h 586"/>
                <a:gd name="T6" fmla="*/ 819 w 804"/>
                <a:gd name="T7" fmla="*/ 10168 h 586"/>
                <a:gd name="T8" fmla="*/ 628 w 804"/>
                <a:gd name="T9" fmla="*/ 9138 h 586"/>
                <a:gd name="T10" fmla="*/ 561 w 804"/>
                <a:gd name="T11" fmla="*/ 8287 h 586"/>
                <a:gd name="T12" fmla="*/ 460 w 804"/>
                <a:gd name="T13" fmla="*/ 7881 h 586"/>
                <a:gd name="T14" fmla="*/ 132 w 804"/>
                <a:gd name="T15" fmla="*/ 7196 h 586"/>
                <a:gd name="T16" fmla="*/ 48 w 804"/>
                <a:gd name="T17" fmla="*/ 6452 h 586"/>
                <a:gd name="T18" fmla="*/ 179 w 804"/>
                <a:gd name="T19" fmla="*/ 5700 h 586"/>
                <a:gd name="T20" fmla="*/ 411 w 804"/>
                <a:gd name="T21" fmla="*/ 4651 h 586"/>
                <a:gd name="T22" fmla="*/ 315 w 804"/>
                <a:gd name="T23" fmla="*/ 3714 h 586"/>
                <a:gd name="T24" fmla="*/ 448 w 804"/>
                <a:gd name="T25" fmla="*/ 2625 h 586"/>
                <a:gd name="T26" fmla="*/ 681 w 804"/>
                <a:gd name="T27" fmla="*/ 1881 h 586"/>
                <a:gd name="T28" fmla="*/ 948 w 804"/>
                <a:gd name="T29" fmla="*/ 2420 h 586"/>
                <a:gd name="T30" fmla="*/ 1300 w 804"/>
                <a:gd name="T31" fmla="*/ 3651 h 586"/>
                <a:gd name="T32" fmla="*/ 1775 w 804"/>
                <a:gd name="T33" fmla="*/ 4651 h 586"/>
                <a:gd name="T34" fmla="*/ 2235 w 804"/>
                <a:gd name="T35" fmla="*/ 4952 h 586"/>
                <a:gd name="T36" fmla="*/ 2596 w 804"/>
                <a:gd name="T37" fmla="*/ 4813 h 586"/>
                <a:gd name="T38" fmla="*/ 2764 w 804"/>
                <a:gd name="T39" fmla="*/ 3577 h 586"/>
                <a:gd name="T40" fmla="*/ 3134 w 804"/>
                <a:gd name="T41" fmla="*/ 2930 h 586"/>
                <a:gd name="T42" fmla="*/ 3009 w 804"/>
                <a:gd name="T43" fmla="*/ 2420 h 586"/>
                <a:gd name="T44" fmla="*/ 2853 w 804"/>
                <a:gd name="T45" fmla="*/ 1541 h 586"/>
                <a:gd name="T46" fmla="*/ 2946 w 804"/>
                <a:gd name="T47" fmla="*/ 344 h 586"/>
                <a:gd name="T48" fmla="*/ 3338 w 804"/>
                <a:gd name="T49" fmla="*/ 317 h 586"/>
                <a:gd name="T50" fmla="*/ 3737 w 804"/>
                <a:gd name="T51" fmla="*/ 1697 h 586"/>
                <a:gd name="T52" fmla="*/ 4290 w 804"/>
                <a:gd name="T53" fmla="*/ 2179 h 586"/>
                <a:gd name="T54" fmla="*/ 4238 w 804"/>
                <a:gd name="T55" fmla="*/ 3754 h 586"/>
                <a:gd name="T56" fmla="*/ 4250 w 804"/>
                <a:gd name="T57" fmla="*/ 4523 h 586"/>
                <a:gd name="T58" fmla="*/ 4109 w 804"/>
                <a:gd name="T59" fmla="*/ 5115 h 586"/>
                <a:gd name="T60" fmla="*/ 3890 w 804"/>
                <a:gd name="T61" fmla="*/ 6130 h 586"/>
                <a:gd name="T62" fmla="*/ 3774 w 804"/>
                <a:gd name="T63" fmla="*/ 5604 h 586"/>
                <a:gd name="T64" fmla="*/ 3544 w 804"/>
                <a:gd name="T65" fmla="*/ 6240 h 586"/>
                <a:gd name="T66" fmla="*/ 3751 w 804"/>
                <a:gd name="T67" fmla="*/ 6990 h 586"/>
                <a:gd name="T68" fmla="*/ 3916 w 804"/>
                <a:gd name="T69" fmla="*/ 7245 h 586"/>
                <a:gd name="T70" fmla="*/ 3916 w 804"/>
                <a:gd name="T71" fmla="*/ 8479 h 586"/>
                <a:gd name="T72" fmla="*/ 4006 w 804"/>
                <a:gd name="T73" fmla="*/ 9410 h 586"/>
                <a:gd name="T74" fmla="*/ 4093 w 804"/>
                <a:gd name="T75" fmla="*/ 10227 h 586"/>
                <a:gd name="T76" fmla="*/ 4199 w 804"/>
                <a:gd name="T77" fmla="*/ 10594 h 586"/>
                <a:gd name="T78" fmla="*/ 4199 w 804"/>
                <a:gd name="T79" fmla="*/ 10993 h 586"/>
                <a:gd name="T80" fmla="*/ 4109 w 804"/>
                <a:gd name="T81" fmla="*/ 11794 h 586"/>
                <a:gd name="T82" fmla="*/ 4109 w 804"/>
                <a:gd name="T83" fmla="*/ 12079 h 586"/>
                <a:gd name="T84" fmla="*/ 4074 w 804"/>
                <a:gd name="T85" fmla="*/ 12527 h 586"/>
                <a:gd name="T86" fmla="*/ 3985 w 804"/>
                <a:gd name="T87" fmla="*/ 13015 h 586"/>
                <a:gd name="T88" fmla="*/ 3837 w 804"/>
                <a:gd name="T89" fmla="*/ 13442 h 586"/>
                <a:gd name="T90" fmla="*/ 3751 w 804"/>
                <a:gd name="T91" fmla="*/ 13635 h 586"/>
                <a:gd name="T92" fmla="*/ 3653 w 804"/>
                <a:gd name="T93" fmla="*/ 13635 h 586"/>
                <a:gd name="T94" fmla="*/ 3590 w 804"/>
                <a:gd name="T95" fmla="*/ 13918 h 586"/>
                <a:gd name="T96" fmla="*/ 3428 w 804"/>
                <a:gd name="T97" fmla="*/ 14359 h 586"/>
                <a:gd name="T98" fmla="*/ 3329 w 804"/>
                <a:gd name="T99" fmla="*/ 14049 h 586"/>
                <a:gd name="T100" fmla="*/ 3148 w 804"/>
                <a:gd name="T101" fmla="*/ 13868 h 586"/>
                <a:gd name="T102" fmla="*/ 2906 w 804"/>
                <a:gd name="T103" fmla="*/ 13521 h 586"/>
                <a:gd name="T104" fmla="*/ 2787 w 804"/>
                <a:gd name="T105" fmla="*/ 13576 h 586"/>
                <a:gd name="T106" fmla="*/ 2675 w 804"/>
                <a:gd name="T107" fmla="*/ 14101 h 586"/>
                <a:gd name="T108" fmla="*/ 2491 w 804"/>
                <a:gd name="T109" fmla="*/ 13699 h 586"/>
                <a:gd name="T110" fmla="*/ 2312 w 804"/>
                <a:gd name="T111" fmla="*/ 12937 h 586"/>
                <a:gd name="T112" fmla="*/ 2354 w 804"/>
                <a:gd name="T113" fmla="*/ 11725 h 586"/>
                <a:gd name="T114" fmla="*/ 2119 w 804"/>
                <a:gd name="T115" fmla="*/ 10850 h 586"/>
                <a:gd name="T116" fmla="*/ 2016 w 804"/>
                <a:gd name="T117" fmla="*/ 10691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4"/>
                <a:gd name="T178" fmla="*/ 0 h 586"/>
                <a:gd name="T179" fmla="*/ 804 w 804"/>
                <a:gd name="T180" fmla="*/ 586 h 5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639" name="Freeform 279"/>
            <p:cNvSpPr>
              <a:spLocks/>
            </p:cNvSpPr>
            <p:nvPr/>
          </p:nvSpPr>
          <p:spPr bwMode="auto">
            <a:xfrm>
              <a:off x="4400" y="2205"/>
              <a:ext cx="39" cy="39"/>
            </a:xfrm>
            <a:custGeom>
              <a:avLst/>
              <a:gdLst>
                <a:gd name="T0" fmla="*/ 133 w 35"/>
                <a:gd name="T1" fmla="*/ 0 h 31"/>
                <a:gd name="T2" fmla="*/ 59 w 35"/>
                <a:gd name="T3" fmla="*/ 78 h 31"/>
                <a:gd name="T4" fmla="*/ 0 w 35"/>
                <a:gd name="T5" fmla="*/ 308 h 31"/>
                <a:gd name="T6" fmla="*/ 2 w 35"/>
                <a:gd name="T7" fmla="*/ 736 h 31"/>
                <a:gd name="T8" fmla="*/ 74 w 35"/>
                <a:gd name="T9" fmla="*/ 970 h 31"/>
                <a:gd name="T10" fmla="*/ 96 w 35"/>
                <a:gd name="T11" fmla="*/ 857 h 31"/>
                <a:gd name="T12" fmla="*/ 140 w 35"/>
                <a:gd name="T13" fmla="*/ 585 h 31"/>
                <a:gd name="T14" fmla="*/ 174 w 35"/>
                <a:gd name="T15" fmla="*/ 226 h 31"/>
                <a:gd name="T16" fmla="*/ 167 w 35"/>
                <a:gd name="T17" fmla="*/ 0 h 31"/>
                <a:gd name="T18" fmla="*/ 133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1"/>
                <a:gd name="T32" fmla="*/ 35 w 35"/>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round/>
              <a:headEnd/>
              <a:tailEnd/>
            </a:ln>
          </p:spPr>
          <p:txBody>
            <a:bodyPr/>
            <a:lstStyle/>
            <a:p>
              <a:endParaRPr lang="en-US"/>
            </a:p>
          </p:txBody>
        </p:sp>
        <p:sp>
          <p:nvSpPr>
            <p:cNvPr id="15640" name="Freeform 280" descr="Large checker board"/>
            <p:cNvSpPr>
              <a:spLocks/>
            </p:cNvSpPr>
            <p:nvPr/>
          </p:nvSpPr>
          <p:spPr bwMode="auto">
            <a:xfrm>
              <a:off x="4698" y="1735"/>
              <a:ext cx="148" cy="175"/>
            </a:xfrm>
            <a:custGeom>
              <a:avLst/>
              <a:gdLst>
                <a:gd name="T0" fmla="*/ 687 w 132"/>
                <a:gd name="T1" fmla="*/ 2727 h 141"/>
                <a:gd name="T2" fmla="*/ 674 w 132"/>
                <a:gd name="T3" fmla="*/ 2555 h 141"/>
                <a:gd name="T4" fmla="*/ 674 w 132"/>
                <a:gd name="T5" fmla="*/ 2759 h 141"/>
                <a:gd name="T6" fmla="*/ 640 w 132"/>
                <a:gd name="T7" fmla="*/ 2893 h 141"/>
                <a:gd name="T8" fmla="*/ 640 w 132"/>
                <a:gd name="T9" fmla="*/ 2991 h 141"/>
                <a:gd name="T10" fmla="*/ 610 w 132"/>
                <a:gd name="T11" fmla="*/ 2831 h 141"/>
                <a:gd name="T12" fmla="*/ 585 w 132"/>
                <a:gd name="T13" fmla="*/ 3067 h 141"/>
                <a:gd name="T14" fmla="*/ 498 w 132"/>
                <a:gd name="T15" fmla="*/ 3067 h 141"/>
                <a:gd name="T16" fmla="*/ 461 w 132"/>
                <a:gd name="T17" fmla="*/ 2991 h 141"/>
                <a:gd name="T18" fmla="*/ 435 w 132"/>
                <a:gd name="T19" fmla="*/ 2893 h 141"/>
                <a:gd name="T20" fmla="*/ 461 w 132"/>
                <a:gd name="T21" fmla="*/ 3067 h 141"/>
                <a:gd name="T22" fmla="*/ 473 w 132"/>
                <a:gd name="T23" fmla="*/ 3171 h 141"/>
                <a:gd name="T24" fmla="*/ 435 w 132"/>
                <a:gd name="T25" fmla="*/ 3385 h 141"/>
                <a:gd name="T26" fmla="*/ 422 w 132"/>
                <a:gd name="T27" fmla="*/ 3594 h 141"/>
                <a:gd name="T28" fmla="*/ 361 w 132"/>
                <a:gd name="T29" fmla="*/ 3309 h 141"/>
                <a:gd name="T30" fmla="*/ 335 w 132"/>
                <a:gd name="T31" fmla="*/ 2991 h 141"/>
                <a:gd name="T32" fmla="*/ 238 w 132"/>
                <a:gd name="T33" fmla="*/ 3067 h 141"/>
                <a:gd name="T34" fmla="*/ 120 w 132"/>
                <a:gd name="T35" fmla="*/ 3171 h 141"/>
                <a:gd name="T36" fmla="*/ 95 w 132"/>
                <a:gd name="T37" fmla="*/ 3385 h 141"/>
                <a:gd name="T38" fmla="*/ 0 w 132"/>
                <a:gd name="T39" fmla="*/ 3309 h 141"/>
                <a:gd name="T40" fmla="*/ 2 w 132"/>
                <a:gd name="T41" fmla="*/ 3099 h 141"/>
                <a:gd name="T42" fmla="*/ 68 w 132"/>
                <a:gd name="T43" fmla="*/ 2893 h 141"/>
                <a:gd name="T44" fmla="*/ 120 w 132"/>
                <a:gd name="T45" fmla="*/ 2665 h 141"/>
                <a:gd name="T46" fmla="*/ 195 w 132"/>
                <a:gd name="T47" fmla="*/ 2555 h 141"/>
                <a:gd name="T48" fmla="*/ 289 w 132"/>
                <a:gd name="T49" fmla="*/ 2555 h 141"/>
                <a:gd name="T50" fmla="*/ 299 w 132"/>
                <a:gd name="T51" fmla="*/ 2665 h 141"/>
                <a:gd name="T52" fmla="*/ 361 w 132"/>
                <a:gd name="T53" fmla="*/ 2543 h 141"/>
                <a:gd name="T54" fmla="*/ 335 w 132"/>
                <a:gd name="T55" fmla="*/ 2270 h 141"/>
                <a:gd name="T56" fmla="*/ 327 w 132"/>
                <a:gd name="T57" fmla="*/ 1910 h 141"/>
                <a:gd name="T58" fmla="*/ 367 w 132"/>
                <a:gd name="T59" fmla="*/ 1791 h 141"/>
                <a:gd name="T60" fmla="*/ 367 w 132"/>
                <a:gd name="T61" fmla="*/ 1910 h 141"/>
                <a:gd name="T62" fmla="*/ 396 w 132"/>
                <a:gd name="T63" fmla="*/ 2109 h 141"/>
                <a:gd name="T64" fmla="*/ 435 w 132"/>
                <a:gd name="T65" fmla="*/ 1878 h 141"/>
                <a:gd name="T66" fmla="*/ 473 w 132"/>
                <a:gd name="T67" fmla="*/ 1699 h 141"/>
                <a:gd name="T68" fmla="*/ 491 w 132"/>
                <a:gd name="T69" fmla="*/ 1379 h 141"/>
                <a:gd name="T70" fmla="*/ 491 w 132"/>
                <a:gd name="T71" fmla="*/ 1034 h 141"/>
                <a:gd name="T72" fmla="*/ 444 w 132"/>
                <a:gd name="T73" fmla="*/ 671 h 141"/>
                <a:gd name="T74" fmla="*/ 422 w 132"/>
                <a:gd name="T75" fmla="*/ 283 h 141"/>
                <a:gd name="T76" fmla="*/ 422 w 132"/>
                <a:gd name="T77" fmla="*/ 2 h 141"/>
                <a:gd name="T78" fmla="*/ 461 w 132"/>
                <a:gd name="T79" fmla="*/ 184 h 141"/>
                <a:gd name="T80" fmla="*/ 491 w 132"/>
                <a:gd name="T81" fmla="*/ 96 h 141"/>
                <a:gd name="T82" fmla="*/ 473 w 132"/>
                <a:gd name="T83" fmla="*/ 2 h 141"/>
                <a:gd name="T84" fmla="*/ 435 w 132"/>
                <a:gd name="T85" fmla="*/ 2 h 141"/>
                <a:gd name="T86" fmla="*/ 444 w 132"/>
                <a:gd name="T87" fmla="*/ 0 h 141"/>
                <a:gd name="T88" fmla="*/ 491 w 132"/>
                <a:gd name="T89" fmla="*/ 0 h 141"/>
                <a:gd name="T90" fmla="*/ 571 w 132"/>
                <a:gd name="T91" fmla="*/ 403 h 141"/>
                <a:gd name="T92" fmla="*/ 644 w 132"/>
                <a:gd name="T93" fmla="*/ 839 h 141"/>
                <a:gd name="T94" fmla="*/ 655 w 132"/>
                <a:gd name="T95" fmla="*/ 1379 h 141"/>
                <a:gd name="T96" fmla="*/ 640 w 132"/>
                <a:gd name="T97" fmla="*/ 1513 h 141"/>
                <a:gd name="T98" fmla="*/ 687 w 132"/>
                <a:gd name="T99" fmla="*/ 2109 h 141"/>
                <a:gd name="T100" fmla="*/ 734 w 132"/>
                <a:gd name="T101" fmla="*/ 2543 h 141"/>
                <a:gd name="T102" fmla="*/ 695 w 132"/>
                <a:gd name="T103" fmla="*/ 2893 h 141"/>
                <a:gd name="T104" fmla="*/ 687 w 132"/>
                <a:gd name="T105" fmla="*/ 2727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41"/>
                <a:gd name="T161" fmla="*/ 132 w 132"/>
                <a:gd name="T162" fmla="*/ 141 h 1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641" name="Freeform 281" descr="Large checker board"/>
            <p:cNvSpPr>
              <a:spLocks/>
            </p:cNvSpPr>
            <p:nvPr/>
          </p:nvSpPr>
          <p:spPr bwMode="auto">
            <a:xfrm>
              <a:off x="4751" y="1644"/>
              <a:ext cx="85" cy="91"/>
            </a:xfrm>
            <a:custGeom>
              <a:avLst/>
              <a:gdLst>
                <a:gd name="T0" fmla="*/ 317 w 76"/>
                <a:gd name="T1" fmla="*/ 646 h 74"/>
                <a:gd name="T2" fmla="*/ 236 w 76"/>
                <a:gd name="T3" fmla="*/ 577 h 74"/>
                <a:gd name="T4" fmla="*/ 130 w 76"/>
                <a:gd name="T5" fmla="*/ 310 h 74"/>
                <a:gd name="T6" fmla="*/ 0 w 76"/>
                <a:gd name="T7" fmla="*/ 0 h 74"/>
                <a:gd name="T8" fmla="*/ 3 w 76"/>
                <a:gd name="T9" fmla="*/ 210 h 74"/>
                <a:gd name="T10" fmla="*/ 50 w 76"/>
                <a:gd name="T11" fmla="*/ 577 h 74"/>
                <a:gd name="T12" fmla="*/ 87 w 76"/>
                <a:gd name="T13" fmla="*/ 889 h 74"/>
                <a:gd name="T14" fmla="*/ 36 w 76"/>
                <a:gd name="T15" fmla="*/ 889 h 74"/>
                <a:gd name="T16" fmla="*/ 29 w 76"/>
                <a:gd name="T17" fmla="*/ 889 h 74"/>
                <a:gd name="T18" fmla="*/ 29 w 76"/>
                <a:gd name="T19" fmla="*/ 1098 h 74"/>
                <a:gd name="T20" fmla="*/ 36 w 76"/>
                <a:gd name="T21" fmla="*/ 1321 h 74"/>
                <a:gd name="T22" fmla="*/ 97 w 76"/>
                <a:gd name="T23" fmla="*/ 1653 h 74"/>
                <a:gd name="T24" fmla="*/ 130 w 76"/>
                <a:gd name="T25" fmla="*/ 1552 h 74"/>
                <a:gd name="T26" fmla="*/ 168 w 76"/>
                <a:gd name="T27" fmla="*/ 1552 h 74"/>
                <a:gd name="T28" fmla="*/ 63 w 76"/>
                <a:gd name="T29" fmla="*/ 1264 h 74"/>
                <a:gd name="T30" fmla="*/ 97 w 76"/>
                <a:gd name="T31" fmla="*/ 1236 h 74"/>
                <a:gd name="T32" fmla="*/ 135 w 76"/>
                <a:gd name="T33" fmla="*/ 1156 h 74"/>
                <a:gd name="T34" fmla="*/ 294 w 76"/>
                <a:gd name="T35" fmla="*/ 1367 h 74"/>
                <a:gd name="T36" fmla="*/ 311 w 76"/>
                <a:gd name="T37" fmla="*/ 1264 h 74"/>
                <a:gd name="T38" fmla="*/ 348 w 76"/>
                <a:gd name="T39" fmla="*/ 1005 h 74"/>
                <a:gd name="T40" fmla="*/ 410 w 76"/>
                <a:gd name="T41" fmla="*/ 889 h 74"/>
                <a:gd name="T42" fmla="*/ 368 w 76"/>
                <a:gd name="T43" fmla="*/ 726 h 74"/>
                <a:gd name="T44" fmla="*/ 348 w 76"/>
                <a:gd name="T45" fmla="*/ 480 h 74"/>
                <a:gd name="T46" fmla="*/ 317 w 76"/>
                <a:gd name="T47" fmla="*/ 646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74"/>
                <a:gd name="T74" fmla="*/ 76 w 76"/>
                <a:gd name="T75" fmla="*/ 74 h 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15642" name="Freeform 282"/>
            <p:cNvSpPr>
              <a:spLocks/>
            </p:cNvSpPr>
            <p:nvPr/>
          </p:nvSpPr>
          <p:spPr bwMode="auto">
            <a:xfrm>
              <a:off x="4684" y="1898"/>
              <a:ext cx="43" cy="62"/>
            </a:xfrm>
            <a:custGeom>
              <a:avLst/>
              <a:gdLst>
                <a:gd name="T0" fmla="*/ 118 w 40"/>
                <a:gd name="T1" fmla="*/ 399 h 50"/>
                <a:gd name="T2" fmla="*/ 112 w 40"/>
                <a:gd name="T3" fmla="*/ 761 h 50"/>
                <a:gd name="T4" fmla="*/ 112 w 40"/>
                <a:gd name="T5" fmla="*/ 1146 h 50"/>
                <a:gd name="T6" fmla="*/ 97 w 40"/>
                <a:gd name="T7" fmla="*/ 1255 h 50"/>
                <a:gd name="T8" fmla="*/ 76 w 40"/>
                <a:gd name="T9" fmla="*/ 1012 h 50"/>
                <a:gd name="T10" fmla="*/ 82 w 40"/>
                <a:gd name="T11" fmla="*/ 1171 h 50"/>
                <a:gd name="T12" fmla="*/ 68 w 40"/>
                <a:gd name="T13" fmla="*/ 1146 h 50"/>
                <a:gd name="T14" fmla="*/ 57 w 40"/>
                <a:gd name="T15" fmla="*/ 761 h 50"/>
                <a:gd name="T16" fmla="*/ 57 w 40"/>
                <a:gd name="T17" fmla="*/ 609 h 50"/>
                <a:gd name="T18" fmla="*/ 28 w 40"/>
                <a:gd name="T19" fmla="*/ 345 h 50"/>
                <a:gd name="T20" fmla="*/ 40 w 40"/>
                <a:gd name="T21" fmla="*/ 609 h 50"/>
                <a:gd name="T22" fmla="*/ 28 w 40"/>
                <a:gd name="T23" fmla="*/ 609 h 50"/>
                <a:gd name="T24" fmla="*/ 5 w 40"/>
                <a:gd name="T25" fmla="*/ 399 h 50"/>
                <a:gd name="T26" fmla="*/ 24 w 40"/>
                <a:gd name="T27" fmla="*/ 399 h 50"/>
                <a:gd name="T28" fmla="*/ 0 w 40"/>
                <a:gd name="T29" fmla="*/ 224 h 50"/>
                <a:gd name="T30" fmla="*/ 46 w 40"/>
                <a:gd name="T31" fmla="*/ 0 h 50"/>
                <a:gd name="T32" fmla="*/ 76 w 40"/>
                <a:gd name="T33" fmla="*/ 118 h 50"/>
                <a:gd name="T34" fmla="*/ 90 w 40"/>
                <a:gd name="T35" fmla="*/ 224 h 50"/>
                <a:gd name="T36" fmla="*/ 90 w 40"/>
                <a:gd name="T37" fmla="*/ 319 h 50"/>
                <a:gd name="T38" fmla="*/ 118 w 40"/>
                <a:gd name="T39" fmla="*/ 399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50"/>
                <a:gd name="T62" fmla="*/ 40 w 40"/>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E1E1E1"/>
            </a:solidFill>
            <a:ln w="3175">
              <a:solidFill>
                <a:srgbClr val="000000"/>
              </a:solidFill>
              <a:round/>
              <a:headEnd/>
              <a:tailEnd/>
            </a:ln>
          </p:spPr>
          <p:txBody>
            <a:bodyPr/>
            <a:lstStyle/>
            <a:p>
              <a:endParaRPr lang="en-US"/>
            </a:p>
          </p:txBody>
        </p:sp>
        <p:sp>
          <p:nvSpPr>
            <p:cNvPr id="15643" name="Freeform 283"/>
            <p:cNvSpPr>
              <a:spLocks/>
            </p:cNvSpPr>
            <p:nvPr/>
          </p:nvSpPr>
          <p:spPr bwMode="auto">
            <a:xfrm>
              <a:off x="4725" y="1890"/>
              <a:ext cx="39" cy="35"/>
            </a:xfrm>
            <a:custGeom>
              <a:avLst/>
              <a:gdLst>
                <a:gd name="T0" fmla="*/ 140 w 35"/>
                <a:gd name="T1" fmla="*/ 455 h 28"/>
                <a:gd name="T2" fmla="*/ 82 w 35"/>
                <a:gd name="T3" fmla="*/ 455 h 28"/>
                <a:gd name="T4" fmla="*/ 74 w 35"/>
                <a:gd name="T5" fmla="*/ 806 h 28"/>
                <a:gd name="T6" fmla="*/ 4 w 35"/>
                <a:gd name="T7" fmla="*/ 538 h 28"/>
                <a:gd name="T8" fmla="*/ 0 w 35"/>
                <a:gd name="T9" fmla="*/ 455 h 28"/>
                <a:gd name="T10" fmla="*/ 0 w 35"/>
                <a:gd name="T11" fmla="*/ 455 h 28"/>
                <a:gd name="T12" fmla="*/ 35 w 35"/>
                <a:gd name="T13" fmla="*/ 149 h 28"/>
                <a:gd name="T14" fmla="*/ 82 w 35"/>
                <a:gd name="T15" fmla="*/ 149 h 28"/>
                <a:gd name="T16" fmla="*/ 119 w 35"/>
                <a:gd name="T17" fmla="*/ 0 h 28"/>
                <a:gd name="T18" fmla="*/ 150 w 35"/>
                <a:gd name="T19" fmla="*/ 149 h 28"/>
                <a:gd name="T20" fmla="*/ 174 w 35"/>
                <a:gd name="T21" fmla="*/ 270 h 28"/>
                <a:gd name="T22" fmla="*/ 140 w 35"/>
                <a:gd name="T23" fmla="*/ 455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8"/>
                <a:gd name="T38" fmla="*/ 35 w 35"/>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E1E1E1"/>
            </a:solidFill>
            <a:ln w="3175">
              <a:solidFill>
                <a:srgbClr val="000000"/>
              </a:solidFill>
              <a:round/>
              <a:headEnd/>
              <a:tailEnd/>
            </a:ln>
          </p:spPr>
          <p:txBody>
            <a:bodyPr/>
            <a:lstStyle/>
            <a:p>
              <a:endParaRPr lang="en-US"/>
            </a:p>
          </p:txBody>
        </p:sp>
        <p:sp>
          <p:nvSpPr>
            <p:cNvPr id="15644" name="Freeform 284"/>
            <p:cNvSpPr>
              <a:spLocks/>
            </p:cNvSpPr>
            <p:nvPr/>
          </p:nvSpPr>
          <p:spPr bwMode="auto">
            <a:xfrm>
              <a:off x="4698" y="2057"/>
              <a:ext cx="8" cy="14"/>
            </a:xfrm>
            <a:custGeom>
              <a:avLst/>
              <a:gdLst>
                <a:gd name="T0" fmla="*/ 0 w 7"/>
                <a:gd name="T1" fmla="*/ 414 h 11"/>
                <a:gd name="T2" fmla="*/ 49 w 7"/>
                <a:gd name="T3" fmla="*/ 0 h 11"/>
                <a:gd name="T4" fmla="*/ 38 w 7"/>
                <a:gd name="T5" fmla="*/ 0 h 11"/>
                <a:gd name="T6" fmla="*/ 0 w 7"/>
                <a:gd name="T7" fmla="*/ 414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0" y="11"/>
                  </a:moveTo>
                  <a:lnTo>
                    <a:pt x="7" y="0"/>
                  </a:lnTo>
                  <a:lnTo>
                    <a:pt x="5" y="0"/>
                  </a:lnTo>
                  <a:lnTo>
                    <a:pt x="0" y="11"/>
                  </a:lnTo>
                  <a:close/>
                </a:path>
              </a:pathLst>
            </a:custGeom>
            <a:solidFill>
              <a:srgbClr val="E1E1E1"/>
            </a:solidFill>
            <a:ln w="3175">
              <a:solidFill>
                <a:srgbClr val="000000"/>
              </a:solidFill>
              <a:round/>
              <a:headEnd/>
              <a:tailEnd/>
            </a:ln>
          </p:spPr>
          <p:txBody>
            <a:bodyPr/>
            <a:lstStyle/>
            <a:p>
              <a:endParaRPr lang="en-US"/>
            </a:p>
          </p:txBody>
        </p:sp>
        <p:sp>
          <p:nvSpPr>
            <p:cNvPr id="15645" name="Freeform 285" descr="Large checker board"/>
            <p:cNvSpPr>
              <a:spLocks/>
            </p:cNvSpPr>
            <p:nvPr/>
          </p:nvSpPr>
          <p:spPr bwMode="auto">
            <a:xfrm>
              <a:off x="4783" y="1802"/>
              <a:ext cx="3" cy="6"/>
            </a:xfrm>
            <a:custGeom>
              <a:avLst/>
              <a:gdLst>
                <a:gd name="T0" fmla="*/ 716 w 2"/>
                <a:gd name="T1" fmla="*/ 72 h 5"/>
                <a:gd name="T2" fmla="*/ 0 w 2"/>
                <a:gd name="T3" fmla="*/ 0 h 5"/>
                <a:gd name="T4" fmla="*/ 0 w 2"/>
                <a:gd name="T5" fmla="*/ 72 h 5"/>
                <a:gd name="T6" fmla="*/ 716 w 2"/>
                <a:gd name="T7" fmla="*/ 72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5"/>
                  </a:moveTo>
                  <a:lnTo>
                    <a:pt x="0" y="0"/>
                  </a:lnTo>
                  <a:lnTo>
                    <a:pt x="0" y="5"/>
                  </a:lnTo>
                  <a:lnTo>
                    <a:pt x="2" y="5"/>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646" name="Freeform 286"/>
            <p:cNvSpPr>
              <a:spLocks/>
            </p:cNvSpPr>
            <p:nvPr/>
          </p:nvSpPr>
          <p:spPr bwMode="auto">
            <a:xfrm>
              <a:off x="4697" y="1930"/>
              <a:ext cx="1" cy="3"/>
            </a:xfrm>
            <a:custGeom>
              <a:avLst/>
              <a:gdLst>
                <a:gd name="T0" fmla="*/ 1 w 2"/>
                <a:gd name="T1" fmla="*/ 0 h 2"/>
                <a:gd name="T2" fmla="*/ 1 w 2"/>
                <a:gd name="T3" fmla="*/ 716 h 2"/>
                <a:gd name="T4" fmla="*/ 0 w 2"/>
                <a:gd name="T5" fmla="*/ 716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2" y="2"/>
                  </a:lnTo>
                  <a:lnTo>
                    <a:pt x="0" y="2"/>
                  </a:lnTo>
                  <a:lnTo>
                    <a:pt x="2" y="0"/>
                  </a:lnTo>
                  <a:close/>
                </a:path>
              </a:pathLst>
            </a:custGeom>
            <a:solidFill>
              <a:srgbClr val="E1E1E1"/>
            </a:solidFill>
            <a:ln w="3175">
              <a:solidFill>
                <a:srgbClr val="000000"/>
              </a:solidFill>
              <a:round/>
              <a:headEnd/>
              <a:tailEnd/>
            </a:ln>
          </p:spPr>
          <p:txBody>
            <a:bodyPr/>
            <a:lstStyle/>
            <a:p>
              <a:endParaRPr lang="en-US"/>
            </a:p>
          </p:txBody>
        </p:sp>
        <p:sp>
          <p:nvSpPr>
            <p:cNvPr id="15647" name="Freeform 287"/>
            <p:cNvSpPr>
              <a:spLocks/>
            </p:cNvSpPr>
            <p:nvPr/>
          </p:nvSpPr>
          <p:spPr bwMode="auto">
            <a:xfrm>
              <a:off x="4534" y="1699"/>
              <a:ext cx="80" cy="112"/>
            </a:xfrm>
            <a:custGeom>
              <a:avLst/>
              <a:gdLst>
                <a:gd name="T0" fmla="*/ 112 w 71"/>
                <a:gd name="T1" fmla="*/ 1640 h 90"/>
                <a:gd name="T2" fmla="*/ 60 w 71"/>
                <a:gd name="T3" fmla="*/ 1553 h 90"/>
                <a:gd name="T4" fmla="*/ 0 w 71"/>
                <a:gd name="T5" fmla="*/ 1395 h 90"/>
                <a:gd name="T6" fmla="*/ 60 w 71"/>
                <a:gd name="T7" fmla="*/ 1136 h 90"/>
                <a:gd name="T8" fmla="*/ 99 w 71"/>
                <a:gd name="T9" fmla="*/ 684 h 90"/>
                <a:gd name="T10" fmla="*/ 142 w 71"/>
                <a:gd name="T11" fmla="*/ 633 h 90"/>
                <a:gd name="T12" fmla="*/ 243 w 71"/>
                <a:gd name="T13" fmla="*/ 773 h 90"/>
                <a:gd name="T14" fmla="*/ 216 w 71"/>
                <a:gd name="T15" fmla="*/ 509 h 90"/>
                <a:gd name="T16" fmla="*/ 243 w 71"/>
                <a:gd name="T17" fmla="*/ 442 h 90"/>
                <a:gd name="T18" fmla="*/ 294 w 71"/>
                <a:gd name="T19" fmla="*/ 264 h 90"/>
                <a:gd name="T20" fmla="*/ 294 w 71"/>
                <a:gd name="T21" fmla="*/ 0 h 90"/>
                <a:gd name="T22" fmla="*/ 402 w 71"/>
                <a:gd name="T23" fmla="*/ 264 h 90"/>
                <a:gd name="T24" fmla="*/ 417 w 71"/>
                <a:gd name="T25" fmla="*/ 329 h 90"/>
                <a:gd name="T26" fmla="*/ 371 w 71"/>
                <a:gd name="T27" fmla="*/ 550 h 90"/>
                <a:gd name="T28" fmla="*/ 417 w 71"/>
                <a:gd name="T29" fmla="*/ 1059 h 90"/>
                <a:gd name="T30" fmla="*/ 348 w 71"/>
                <a:gd name="T31" fmla="*/ 1318 h 90"/>
                <a:gd name="T32" fmla="*/ 309 w 71"/>
                <a:gd name="T33" fmla="*/ 1553 h 90"/>
                <a:gd name="T34" fmla="*/ 329 w 71"/>
                <a:gd name="T35" fmla="*/ 1844 h 90"/>
                <a:gd name="T36" fmla="*/ 420 w 71"/>
                <a:gd name="T37" fmla="*/ 2079 h 90"/>
                <a:gd name="T38" fmla="*/ 384 w 71"/>
                <a:gd name="T39" fmla="*/ 2190 h 90"/>
                <a:gd name="T40" fmla="*/ 309 w 71"/>
                <a:gd name="T41" fmla="*/ 2352 h 90"/>
                <a:gd name="T42" fmla="*/ 309 w 71"/>
                <a:gd name="T43" fmla="*/ 2396 h 90"/>
                <a:gd name="T44" fmla="*/ 243 w 71"/>
                <a:gd name="T45" fmla="*/ 2396 h 90"/>
                <a:gd name="T46" fmla="*/ 216 w 71"/>
                <a:gd name="T47" fmla="*/ 2396 h 90"/>
                <a:gd name="T48" fmla="*/ 178 w 71"/>
                <a:gd name="T49" fmla="*/ 2352 h 90"/>
                <a:gd name="T50" fmla="*/ 142 w 71"/>
                <a:gd name="T51" fmla="*/ 2262 h 90"/>
                <a:gd name="T52" fmla="*/ 158 w 71"/>
                <a:gd name="T53" fmla="*/ 2027 h 90"/>
                <a:gd name="T54" fmla="*/ 178 w 71"/>
                <a:gd name="T55" fmla="*/ 2027 h 90"/>
                <a:gd name="T56" fmla="*/ 134 w 71"/>
                <a:gd name="T57" fmla="*/ 1890 h 90"/>
                <a:gd name="T58" fmla="*/ 112 w 71"/>
                <a:gd name="T59" fmla="*/ 1640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0"/>
                <a:gd name="T92" fmla="*/ 71 w 71"/>
                <a:gd name="T93" fmla="*/ 90 h 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round/>
              <a:headEnd/>
              <a:tailEnd/>
            </a:ln>
          </p:spPr>
          <p:txBody>
            <a:bodyPr/>
            <a:lstStyle/>
            <a:p>
              <a:endParaRPr lang="en-US"/>
            </a:p>
          </p:txBody>
        </p:sp>
        <p:sp>
          <p:nvSpPr>
            <p:cNvPr id="15648" name="Freeform 288" descr="Large checker board"/>
            <p:cNvSpPr>
              <a:spLocks/>
            </p:cNvSpPr>
            <p:nvPr/>
          </p:nvSpPr>
          <p:spPr bwMode="auto">
            <a:xfrm>
              <a:off x="4592" y="1796"/>
              <a:ext cx="69" cy="90"/>
            </a:xfrm>
            <a:custGeom>
              <a:avLst/>
              <a:gdLst>
                <a:gd name="T0" fmla="*/ 183 w 62"/>
                <a:gd name="T1" fmla="*/ 1638 h 73"/>
                <a:gd name="T2" fmla="*/ 183 w 62"/>
                <a:gd name="T3" fmla="*/ 1587 h 73"/>
                <a:gd name="T4" fmla="*/ 147 w 62"/>
                <a:gd name="T5" fmla="*/ 1638 h 73"/>
                <a:gd name="T6" fmla="*/ 132 w 62"/>
                <a:gd name="T7" fmla="*/ 1689 h 73"/>
                <a:gd name="T8" fmla="*/ 120 w 62"/>
                <a:gd name="T9" fmla="*/ 1638 h 73"/>
                <a:gd name="T10" fmla="*/ 120 w 62"/>
                <a:gd name="T11" fmla="*/ 1587 h 73"/>
                <a:gd name="T12" fmla="*/ 120 w 62"/>
                <a:gd name="T13" fmla="*/ 1587 h 73"/>
                <a:gd name="T14" fmla="*/ 96 w 62"/>
                <a:gd name="T15" fmla="*/ 1471 h 73"/>
                <a:gd name="T16" fmla="*/ 86 w 62"/>
                <a:gd name="T17" fmla="*/ 1193 h 73"/>
                <a:gd name="T18" fmla="*/ 86 w 62"/>
                <a:gd name="T19" fmla="*/ 1102 h 73"/>
                <a:gd name="T20" fmla="*/ 86 w 62"/>
                <a:gd name="T21" fmla="*/ 1039 h 73"/>
                <a:gd name="T22" fmla="*/ 33 w 62"/>
                <a:gd name="T23" fmla="*/ 827 h 73"/>
                <a:gd name="T24" fmla="*/ 27 w 62"/>
                <a:gd name="T25" fmla="*/ 774 h 73"/>
                <a:gd name="T26" fmla="*/ 27 w 62"/>
                <a:gd name="T27" fmla="*/ 671 h 73"/>
                <a:gd name="T28" fmla="*/ 57 w 62"/>
                <a:gd name="T29" fmla="*/ 774 h 73"/>
                <a:gd name="T30" fmla="*/ 57 w 62"/>
                <a:gd name="T31" fmla="*/ 671 h 73"/>
                <a:gd name="T32" fmla="*/ 3 w 62"/>
                <a:gd name="T33" fmla="*/ 390 h 73"/>
                <a:gd name="T34" fmla="*/ 0 w 62"/>
                <a:gd name="T35" fmla="*/ 272 h 73"/>
                <a:gd name="T36" fmla="*/ 0 w 62"/>
                <a:gd name="T37" fmla="*/ 221 h 73"/>
                <a:gd name="T38" fmla="*/ 57 w 62"/>
                <a:gd name="T39" fmla="*/ 111 h 73"/>
                <a:gd name="T40" fmla="*/ 96 w 62"/>
                <a:gd name="T41" fmla="*/ 0 h 73"/>
                <a:gd name="T42" fmla="*/ 183 w 62"/>
                <a:gd name="T43" fmla="*/ 390 h 73"/>
                <a:gd name="T44" fmla="*/ 257 w 62"/>
                <a:gd name="T45" fmla="*/ 774 h 73"/>
                <a:gd name="T46" fmla="*/ 314 w 62"/>
                <a:gd name="T47" fmla="*/ 1370 h 73"/>
                <a:gd name="T48" fmla="*/ 276 w 62"/>
                <a:gd name="T49" fmla="*/ 1430 h 73"/>
                <a:gd name="T50" fmla="*/ 235 w 62"/>
                <a:gd name="T51" fmla="*/ 1520 h 73"/>
                <a:gd name="T52" fmla="*/ 211 w 62"/>
                <a:gd name="T53" fmla="*/ 1471 h 73"/>
                <a:gd name="T54" fmla="*/ 211 w 62"/>
                <a:gd name="T55" fmla="*/ 1520 h 73"/>
                <a:gd name="T56" fmla="*/ 206 w 62"/>
                <a:gd name="T57" fmla="*/ 1587 h 73"/>
                <a:gd name="T58" fmla="*/ 187 w 62"/>
                <a:gd name="T59" fmla="*/ 1587 h 73"/>
                <a:gd name="T60" fmla="*/ 183 w 62"/>
                <a:gd name="T61" fmla="*/ 1638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2"/>
                <a:gd name="T94" fmla="*/ 0 h 73"/>
                <a:gd name="T95" fmla="*/ 62 w 62"/>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649" name="Freeform 289"/>
            <p:cNvSpPr>
              <a:spLocks/>
            </p:cNvSpPr>
            <p:nvPr/>
          </p:nvSpPr>
          <p:spPr bwMode="auto">
            <a:xfrm>
              <a:off x="4583" y="2092"/>
              <a:ext cx="27" cy="70"/>
            </a:xfrm>
            <a:custGeom>
              <a:avLst/>
              <a:gdLst>
                <a:gd name="T0" fmla="*/ 98 w 24"/>
                <a:gd name="T1" fmla="*/ 1249 h 57"/>
                <a:gd name="T2" fmla="*/ 2 w 24"/>
                <a:gd name="T3" fmla="*/ 927 h 57"/>
                <a:gd name="T4" fmla="*/ 0 w 24"/>
                <a:gd name="T5" fmla="*/ 456 h 57"/>
                <a:gd name="T6" fmla="*/ 42 w 24"/>
                <a:gd name="T7" fmla="*/ 258 h 57"/>
                <a:gd name="T8" fmla="*/ 87 w 24"/>
                <a:gd name="T9" fmla="*/ 0 h 57"/>
                <a:gd name="T10" fmla="*/ 141 w 24"/>
                <a:gd name="T11" fmla="*/ 2 h 57"/>
                <a:gd name="T12" fmla="*/ 125 w 24"/>
                <a:gd name="T13" fmla="*/ 366 h 57"/>
                <a:gd name="T14" fmla="*/ 111 w 24"/>
                <a:gd name="T15" fmla="*/ 677 h 57"/>
                <a:gd name="T16" fmla="*/ 98 w 24"/>
                <a:gd name="T17" fmla="*/ 927 h 57"/>
                <a:gd name="T18" fmla="*/ 98 w 24"/>
                <a:gd name="T19" fmla="*/ 1249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7"/>
                <a:gd name="T32" fmla="*/ 24 w 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round/>
              <a:headEnd/>
              <a:tailEnd/>
            </a:ln>
          </p:spPr>
          <p:txBody>
            <a:bodyPr/>
            <a:lstStyle/>
            <a:p>
              <a:endParaRPr lang="en-US"/>
            </a:p>
          </p:txBody>
        </p:sp>
        <p:sp>
          <p:nvSpPr>
            <p:cNvPr id="15650" name="Freeform 290"/>
            <p:cNvSpPr>
              <a:spLocks/>
            </p:cNvSpPr>
            <p:nvPr/>
          </p:nvSpPr>
          <p:spPr bwMode="auto">
            <a:xfrm>
              <a:off x="3866" y="1503"/>
              <a:ext cx="520" cy="228"/>
            </a:xfrm>
            <a:custGeom>
              <a:avLst/>
              <a:gdLst>
                <a:gd name="T0" fmla="*/ 1436 w 466"/>
                <a:gd name="T1" fmla="*/ 4370 h 184"/>
                <a:gd name="T2" fmla="*/ 1315 w 466"/>
                <a:gd name="T3" fmla="*/ 4203 h 184"/>
                <a:gd name="T4" fmla="*/ 1105 w 466"/>
                <a:gd name="T5" fmla="*/ 4108 h 184"/>
                <a:gd name="T6" fmla="*/ 896 w 466"/>
                <a:gd name="T7" fmla="*/ 4067 h 184"/>
                <a:gd name="T8" fmla="*/ 762 w 466"/>
                <a:gd name="T9" fmla="*/ 3351 h 184"/>
                <a:gd name="T10" fmla="*/ 538 w 466"/>
                <a:gd name="T11" fmla="*/ 3057 h 184"/>
                <a:gd name="T12" fmla="*/ 367 w 466"/>
                <a:gd name="T13" fmla="*/ 2933 h 184"/>
                <a:gd name="T14" fmla="*/ 316 w 466"/>
                <a:gd name="T15" fmla="*/ 2178 h 184"/>
                <a:gd name="T16" fmla="*/ 147 w 466"/>
                <a:gd name="T17" fmla="*/ 1761 h 184"/>
                <a:gd name="T18" fmla="*/ 2 w 466"/>
                <a:gd name="T19" fmla="*/ 1274 h 184"/>
                <a:gd name="T20" fmla="*/ 36 w 466"/>
                <a:gd name="T21" fmla="*/ 1135 h 184"/>
                <a:gd name="T22" fmla="*/ 183 w 466"/>
                <a:gd name="T23" fmla="*/ 747 h 184"/>
                <a:gd name="T24" fmla="*/ 394 w 466"/>
                <a:gd name="T25" fmla="*/ 654 h 184"/>
                <a:gd name="T26" fmla="*/ 526 w 466"/>
                <a:gd name="T27" fmla="*/ 866 h 184"/>
                <a:gd name="T28" fmla="*/ 699 w 466"/>
                <a:gd name="T29" fmla="*/ 747 h 184"/>
                <a:gd name="T30" fmla="*/ 638 w 466"/>
                <a:gd name="T31" fmla="*/ 0 h 184"/>
                <a:gd name="T32" fmla="*/ 896 w 466"/>
                <a:gd name="T33" fmla="*/ 318 h 184"/>
                <a:gd name="T34" fmla="*/ 1056 w 466"/>
                <a:gd name="T35" fmla="*/ 829 h 184"/>
                <a:gd name="T36" fmla="*/ 1287 w 466"/>
                <a:gd name="T37" fmla="*/ 829 h 184"/>
                <a:gd name="T38" fmla="*/ 1417 w 466"/>
                <a:gd name="T39" fmla="*/ 1032 h 184"/>
                <a:gd name="T40" fmla="*/ 1647 w 466"/>
                <a:gd name="T41" fmla="*/ 1162 h 184"/>
                <a:gd name="T42" fmla="*/ 1810 w 466"/>
                <a:gd name="T43" fmla="*/ 829 h 184"/>
                <a:gd name="T44" fmla="*/ 2016 w 466"/>
                <a:gd name="T45" fmla="*/ 938 h 184"/>
                <a:gd name="T46" fmla="*/ 2048 w 466"/>
                <a:gd name="T47" fmla="*/ 1648 h 184"/>
                <a:gd name="T48" fmla="*/ 2084 w 466"/>
                <a:gd name="T49" fmla="*/ 1861 h 184"/>
                <a:gd name="T50" fmla="*/ 2194 w 466"/>
                <a:gd name="T51" fmla="*/ 1861 h 184"/>
                <a:gd name="T52" fmla="*/ 2386 w 466"/>
                <a:gd name="T53" fmla="*/ 2116 h 184"/>
                <a:gd name="T54" fmla="*/ 2288 w 466"/>
                <a:gd name="T55" fmla="*/ 2344 h 184"/>
                <a:gd name="T56" fmla="*/ 2180 w 466"/>
                <a:gd name="T57" fmla="*/ 2905 h 184"/>
                <a:gd name="T58" fmla="*/ 2048 w 466"/>
                <a:gd name="T59" fmla="*/ 3176 h 184"/>
                <a:gd name="T60" fmla="*/ 1953 w 466"/>
                <a:gd name="T61" fmla="*/ 3420 h 184"/>
                <a:gd name="T62" fmla="*/ 1927 w 466"/>
                <a:gd name="T63" fmla="*/ 3942 h 184"/>
                <a:gd name="T64" fmla="*/ 1778 w 466"/>
                <a:gd name="T65" fmla="*/ 4238 h 184"/>
                <a:gd name="T66" fmla="*/ 1622 w 466"/>
                <a:gd name="T67" fmla="*/ 4394 h 184"/>
                <a:gd name="T68" fmla="*/ 1520 w 466"/>
                <a:gd name="T69" fmla="*/ 439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
                <a:gd name="T106" fmla="*/ 0 h 184"/>
                <a:gd name="T107" fmla="*/ 466 w 466"/>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round/>
              <a:headEnd/>
              <a:tailEnd/>
            </a:ln>
          </p:spPr>
          <p:txBody>
            <a:bodyPr/>
            <a:lstStyle/>
            <a:p>
              <a:endParaRPr lang="en-US"/>
            </a:p>
          </p:txBody>
        </p:sp>
        <p:sp>
          <p:nvSpPr>
            <p:cNvPr id="15651" name="Freeform 291"/>
            <p:cNvSpPr>
              <a:spLocks/>
            </p:cNvSpPr>
            <p:nvPr/>
          </p:nvSpPr>
          <p:spPr bwMode="auto">
            <a:xfrm>
              <a:off x="3237" y="1433"/>
              <a:ext cx="618" cy="302"/>
            </a:xfrm>
            <a:custGeom>
              <a:avLst/>
              <a:gdLst>
                <a:gd name="T0" fmla="*/ 336 w 553"/>
                <a:gd name="T1" fmla="*/ 3520 h 244"/>
                <a:gd name="T2" fmla="*/ 236 w 553"/>
                <a:gd name="T3" fmla="*/ 3768 h 244"/>
                <a:gd name="T4" fmla="*/ 85 w 553"/>
                <a:gd name="T5" fmla="*/ 3078 h 244"/>
                <a:gd name="T6" fmla="*/ 2 w 553"/>
                <a:gd name="T7" fmla="*/ 2270 h 244"/>
                <a:gd name="T8" fmla="*/ 108 w 553"/>
                <a:gd name="T9" fmla="*/ 1964 h 244"/>
                <a:gd name="T10" fmla="*/ 184 w 553"/>
                <a:gd name="T11" fmla="*/ 1623 h 244"/>
                <a:gd name="T12" fmla="*/ 336 w 553"/>
                <a:gd name="T13" fmla="*/ 1410 h 244"/>
                <a:gd name="T14" fmla="*/ 540 w 553"/>
                <a:gd name="T15" fmla="*/ 1774 h 244"/>
                <a:gd name="T16" fmla="*/ 796 w 553"/>
                <a:gd name="T17" fmla="*/ 1745 h 244"/>
                <a:gd name="T18" fmla="*/ 952 w 553"/>
                <a:gd name="T19" fmla="*/ 1745 h 244"/>
                <a:gd name="T20" fmla="*/ 901 w 553"/>
                <a:gd name="T21" fmla="*/ 819 h 244"/>
                <a:gd name="T22" fmla="*/ 874 w 553"/>
                <a:gd name="T23" fmla="*/ 651 h 244"/>
                <a:gd name="T24" fmla="*/ 1064 w 553"/>
                <a:gd name="T25" fmla="*/ 526 h 244"/>
                <a:gd name="T26" fmla="*/ 1247 w 553"/>
                <a:gd name="T27" fmla="*/ 224 h 244"/>
                <a:gd name="T28" fmla="*/ 1411 w 553"/>
                <a:gd name="T29" fmla="*/ 2 h 244"/>
                <a:gd name="T30" fmla="*/ 1542 w 553"/>
                <a:gd name="T31" fmla="*/ 224 h 244"/>
                <a:gd name="T32" fmla="*/ 1724 w 553"/>
                <a:gd name="T33" fmla="*/ 651 h 244"/>
                <a:gd name="T34" fmla="*/ 1889 w 553"/>
                <a:gd name="T35" fmla="*/ 526 h 244"/>
                <a:gd name="T36" fmla="*/ 1999 w 553"/>
                <a:gd name="T37" fmla="*/ 425 h 244"/>
                <a:gd name="T38" fmla="*/ 2086 w 553"/>
                <a:gd name="T39" fmla="*/ 926 h 244"/>
                <a:gd name="T40" fmla="*/ 2282 w 553"/>
                <a:gd name="T41" fmla="*/ 1572 h 244"/>
                <a:gd name="T42" fmla="*/ 2390 w 553"/>
                <a:gd name="T43" fmla="*/ 1745 h 244"/>
                <a:gd name="T44" fmla="*/ 2539 w 553"/>
                <a:gd name="T45" fmla="*/ 1774 h 244"/>
                <a:gd name="T46" fmla="*/ 2745 w 553"/>
                <a:gd name="T47" fmla="*/ 2379 h 244"/>
                <a:gd name="T48" fmla="*/ 2931 w 553"/>
                <a:gd name="T49" fmla="*/ 2673 h 244"/>
                <a:gd name="T50" fmla="*/ 2851 w 553"/>
                <a:gd name="T51" fmla="*/ 3078 h 244"/>
                <a:gd name="T52" fmla="*/ 2828 w 553"/>
                <a:gd name="T53" fmla="*/ 3520 h 244"/>
                <a:gd name="T54" fmla="*/ 2711 w 553"/>
                <a:gd name="T55" fmla="*/ 3822 h 244"/>
                <a:gd name="T56" fmla="*/ 2748 w 553"/>
                <a:gd name="T57" fmla="*/ 4337 h 244"/>
                <a:gd name="T58" fmla="*/ 2569 w 553"/>
                <a:gd name="T59" fmla="*/ 4445 h 244"/>
                <a:gd name="T60" fmla="*/ 2645 w 553"/>
                <a:gd name="T61" fmla="*/ 4859 h 244"/>
                <a:gd name="T62" fmla="*/ 2680 w 553"/>
                <a:gd name="T63" fmla="*/ 5264 h 244"/>
                <a:gd name="T64" fmla="*/ 2569 w 553"/>
                <a:gd name="T65" fmla="*/ 5097 h 244"/>
                <a:gd name="T66" fmla="*/ 2370 w 553"/>
                <a:gd name="T67" fmla="*/ 5154 h 244"/>
                <a:gd name="T68" fmla="*/ 2193 w 553"/>
                <a:gd name="T69" fmla="*/ 5154 h 244"/>
                <a:gd name="T70" fmla="*/ 2062 w 553"/>
                <a:gd name="T71" fmla="*/ 5393 h 244"/>
                <a:gd name="T72" fmla="*/ 1941 w 553"/>
                <a:gd name="T73" fmla="*/ 5502 h 244"/>
                <a:gd name="T74" fmla="*/ 1789 w 553"/>
                <a:gd name="T75" fmla="*/ 5986 h 244"/>
                <a:gd name="T76" fmla="*/ 1641 w 553"/>
                <a:gd name="T77" fmla="*/ 5672 h 244"/>
                <a:gd name="T78" fmla="*/ 1570 w 553"/>
                <a:gd name="T79" fmla="*/ 4977 h 244"/>
                <a:gd name="T80" fmla="*/ 1389 w 553"/>
                <a:gd name="T81" fmla="*/ 4977 h 244"/>
                <a:gd name="T82" fmla="*/ 1243 w 553"/>
                <a:gd name="T83" fmla="*/ 4929 h 244"/>
                <a:gd name="T84" fmla="*/ 1064 w 553"/>
                <a:gd name="T85" fmla="*/ 4247 h 244"/>
                <a:gd name="T86" fmla="*/ 863 w 553"/>
                <a:gd name="T87" fmla="*/ 4164 h 244"/>
                <a:gd name="T88" fmla="*/ 796 w 553"/>
                <a:gd name="T89" fmla="*/ 4716 h 244"/>
                <a:gd name="T90" fmla="*/ 835 w 553"/>
                <a:gd name="T91" fmla="*/ 5502 h 244"/>
                <a:gd name="T92" fmla="*/ 762 w 553"/>
                <a:gd name="T93" fmla="*/ 5744 h 244"/>
                <a:gd name="T94" fmla="*/ 687 w 553"/>
                <a:gd name="T95" fmla="*/ 5331 h 244"/>
                <a:gd name="T96" fmla="*/ 489 w 553"/>
                <a:gd name="T97" fmla="*/ 5231 h 244"/>
                <a:gd name="T98" fmla="*/ 392 w 553"/>
                <a:gd name="T99" fmla="*/ 4716 h 244"/>
                <a:gd name="T100" fmla="*/ 440 w 553"/>
                <a:gd name="T101" fmla="*/ 4581 h 244"/>
                <a:gd name="T102" fmla="*/ 448 w 553"/>
                <a:gd name="T103" fmla="*/ 4247 h 244"/>
                <a:gd name="T104" fmla="*/ 514 w 553"/>
                <a:gd name="T105" fmla="*/ 4036 h 244"/>
                <a:gd name="T106" fmla="*/ 401 w 553"/>
                <a:gd name="T107" fmla="*/ 3520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3"/>
                <a:gd name="T163" fmla="*/ 0 h 244"/>
                <a:gd name="T164" fmla="*/ 553 w 553"/>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round/>
              <a:headEnd/>
              <a:tailEnd/>
            </a:ln>
          </p:spPr>
          <p:txBody>
            <a:bodyPr/>
            <a:lstStyle/>
            <a:p>
              <a:endParaRPr lang="en-US"/>
            </a:p>
          </p:txBody>
        </p:sp>
        <p:sp>
          <p:nvSpPr>
            <p:cNvPr id="15652" name="Freeform 292"/>
            <p:cNvSpPr>
              <a:spLocks/>
            </p:cNvSpPr>
            <p:nvPr/>
          </p:nvSpPr>
          <p:spPr bwMode="auto">
            <a:xfrm>
              <a:off x="3139" y="1675"/>
              <a:ext cx="135" cy="60"/>
            </a:xfrm>
            <a:custGeom>
              <a:avLst/>
              <a:gdLst>
                <a:gd name="T0" fmla="*/ 122 w 121"/>
                <a:gd name="T1" fmla="*/ 460 h 48"/>
                <a:gd name="T2" fmla="*/ 0 w 121"/>
                <a:gd name="T3" fmla="*/ 95 h 48"/>
                <a:gd name="T4" fmla="*/ 3 w 121"/>
                <a:gd name="T5" fmla="*/ 0 h 48"/>
                <a:gd name="T6" fmla="*/ 96 w 121"/>
                <a:gd name="T7" fmla="*/ 95 h 48"/>
                <a:gd name="T8" fmla="*/ 184 w 121"/>
                <a:gd name="T9" fmla="*/ 95 h 48"/>
                <a:gd name="T10" fmla="*/ 283 w 121"/>
                <a:gd name="T11" fmla="*/ 344 h 48"/>
                <a:gd name="T12" fmla="*/ 401 w 121"/>
                <a:gd name="T13" fmla="*/ 645 h 48"/>
                <a:gd name="T14" fmla="*/ 518 w 121"/>
                <a:gd name="T15" fmla="*/ 818 h 48"/>
                <a:gd name="T16" fmla="*/ 625 w 121"/>
                <a:gd name="T17" fmla="*/ 1095 h 48"/>
                <a:gd name="T18" fmla="*/ 600 w 121"/>
                <a:gd name="T19" fmla="*/ 1369 h 48"/>
                <a:gd name="T20" fmla="*/ 524 w 121"/>
                <a:gd name="T21" fmla="*/ 1275 h 48"/>
                <a:gd name="T22" fmla="*/ 416 w 121"/>
                <a:gd name="T23" fmla="*/ 1220 h 48"/>
                <a:gd name="T24" fmla="*/ 311 w 121"/>
                <a:gd name="T25" fmla="*/ 1220 h 48"/>
                <a:gd name="T26" fmla="*/ 212 w 121"/>
                <a:gd name="T27" fmla="*/ 1275 h 48"/>
                <a:gd name="T28" fmla="*/ 212 w 121"/>
                <a:gd name="T29" fmla="*/ 889 h 48"/>
                <a:gd name="T30" fmla="*/ 122 w 121"/>
                <a:gd name="T31" fmla="*/ 460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48"/>
                <a:gd name="T50" fmla="*/ 121 w 121"/>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round/>
              <a:headEnd/>
              <a:tailEnd/>
            </a:ln>
          </p:spPr>
          <p:txBody>
            <a:bodyPr/>
            <a:lstStyle/>
            <a:p>
              <a:endParaRPr lang="en-US"/>
            </a:p>
          </p:txBody>
        </p:sp>
        <p:sp>
          <p:nvSpPr>
            <p:cNvPr id="15653" name="Freeform 293"/>
            <p:cNvSpPr>
              <a:spLocks/>
            </p:cNvSpPr>
            <p:nvPr/>
          </p:nvSpPr>
          <p:spPr bwMode="auto">
            <a:xfrm>
              <a:off x="3647" y="1691"/>
              <a:ext cx="158" cy="87"/>
            </a:xfrm>
            <a:custGeom>
              <a:avLst/>
              <a:gdLst>
                <a:gd name="T0" fmla="*/ 260 w 141"/>
                <a:gd name="T1" fmla="*/ 918 h 71"/>
                <a:gd name="T2" fmla="*/ 167 w 141"/>
                <a:gd name="T3" fmla="*/ 664 h 71"/>
                <a:gd name="T4" fmla="*/ 48 w 141"/>
                <a:gd name="T5" fmla="*/ 664 h 71"/>
                <a:gd name="T6" fmla="*/ 0 w 141"/>
                <a:gd name="T7" fmla="*/ 366 h 71"/>
                <a:gd name="T8" fmla="*/ 48 w 141"/>
                <a:gd name="T9" fmla="*/ 161 h 71"/>
                <a:gd name="T10" fmla="*/ 127 w 141"/>
                <a:gd name="T11" fmla="*/ 252 h 71"/>
                <a:gd name="T12" fmla="*/ 204 w 141"/>
                <a:gd name="T13" fmla="*/ 299 h 71"/>
                <a:gd name="T14" fmla="*/ 260 w 141"/>
                <a:gd name="T15" fmla="*/ 2 h 71"/>
                <a:gd name="T16" fmla="*/ 326 w 141"/>
                <a:gd name="T17" fmla="*/ 107 h 71"/>
                <a:gd name="T18" fmla="*/ 442 w 141"/>
                <a:gd name="T19" fmla="*/ 2 h 71"/>
                <a:gd name="T20" fmla="*/ 548 w 141"/>
                <a:gd name="T21" fmla="*/ 2 h 71"/>
                <a:gd name="T22" fmla="*/ 645 w 141"/>
                <a:gd name="T23" fmla="*/ 0 h 71"/>
                <a:gd name="T24" fmla="*/ 759 w 141"/>
                <a:gd name="T25" fmla="*/ 252 h 71"/>
                <a:gd name="T26" fmla="*/ 778 w 141"/>
                <a:gd name="T27" fmla="*/ 388 h 71"/>
                <a:gd name="T28" fmla="*/ 721 w 141"/>
                <a:gd name="T29" fmla="*/ 582 h 71"/>
                <a:gd name="T30" fmla="*/ 645 w 141"/>
                <a:gd name="T31" fmla="*/ 814 h 71"/>
                <a:gd name="T32" fmla="*/ 555 w 141"/>
                <a:gd name="T33" fmla="*/ 918 h 71"/>
                <a:gd name="T34" fmla="*/ 514 w 141"/>
                <a:gd name="T35" fmla="*/ 1127 h 71"/>
                <a:gd name="T36" fmla="*/ 466 w 141"/>
                <a:gd name="T37" fmla="*/ 1053 h 71"/>
                <a:gd name="T38" fmla="*/ 429 w 141"/>
                <a:gd name="T39" fmla="*/ 1108 h 71"/>
                <a:gd name="T40" fmla="*/ 365 w 141"/>
                <a:gd name="T41" fmla="*/ 1239 h 71"/>
                <a:gd name="T42" fmla="*/ 331 w 141"/>
                <a:gd name="T43" fmla="*/ 1497 h 71"/>
                <a:gd name="T44" fmla="*/ 190 w 141"/>
                <a:gd name="T45" fmla="*/ 1459 h 71"/>
                <a:gd name="T46" fmla="*/ 61 w 141"/>
                <a:gd name="T47" fmla="*/ 1381 h 71"/>
                <a:gd name="T48" fmla="*/ 48 w 141"/>
                <a:gd name="T49" fmla="*/ 1127 h 71"/>
                <a:gd name="T50" fmla="*/ 152 w 141"/>
                <a:gd name="T51" fmla="*/ 997 h 71"/>
                <a:gd name="T52" fmla="*/ 260 w 141"/>
                <a:gd name="T53" fmla="*/ 918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1"/>
                <a:gd name="T82" fmla="*/ 0 h 71"/>
                <a:gd name="T83" fmla="*/ 141 w 141"/>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round/>
              <a:headEnd/>
              <a:tailEnd/>
            </a:ln>
          </p:spPr>
          <p:txBody>
            <a:bodyPr/>
            <a:lstStyle/>
            <a:p>
              <a:endParaRPr lang="en-US"/>
            </a:p>
          </p:txBody>
        </p:sp>
        <p:sp>
          <p:nvSpPr>
            <p:cNvPr id="15654" name="Freeform 294"/>
            <p:cNvSpPr>
              <a:spLocks/>
            </p:cNvSpPr>
            <p:nvPr/>
          </p:nvSpPr>
          <p:spPr bwMode="auto">
            <a:xfrm>
              <a:off x="3356" y="1703"/>
              <a:ext cx="237" cy="166"/>
            </a:xfrm>
            <a:custGeom>
              <a:avLst/>
              <a:gdLst>
                <a:gd name="T0" fmla="*/ 1015 w 213"/>
                <a:gd name="T1" fmla="*/ 2590 h 134"/>
                <a:gd name="T2" fmla="*/ 978 w 213"/>
                <a:gd name="T3" fmla="*/ 2920 h 134"/>
                <a:gd name="T4" fmla="*/ 921 w 213"/>
                <a:gd name="T5" fmla="*/ 3106 h 134"/>
                <a:gd name="T6" fmla="*/ 895 w 213"/>
                <a:gd name="T7" fmla="*/ 3325 h 134"/>
                <a:gd name="T8" fmla="*/ 843 w 213"/>
                <a:gd name="T9" fmla="*/ 3278 h 134"/>
                <a:gd name="T10" fmla="*/ 773 w 213"/>
                <a:gd name="T11" fmla="*/ 3134 h 134"/>
                <a:gd name="T12" fmla="*/ 753 w 213"/>
                <a:gd name="T13" fmla="*/ 2684 h 134"/>
                <a:gd name="T14" fmla="*/ 681 w 213"/>
                <a:gd name="T15" fmla="*/ 2684 h 134"/>
                <a:gd name="T16" fmla="*/ 625 w 213"/>
                <a:gd name="T17" fmla="*/ 2457 h 134"/>
                <a:gd name="T18" fmla="*/ 550 w 213"/>
                <a:gd name="T19" fmla="*/ 2289 h 134"/>
                <a:gd name="T20" fmla="*/ 437 w 213"/>
                <a:gd name="T21" fmla="*/ 2039 h 134"/>
                <a:gd name="T22" fmla="*/ 364 w 213"/>
                <a:gd name="T23" fmla="*/ 2102 h 134"/>
                <a:gd name="T24" fmla="*/ 284 w 213"/>
                <a:gd name="T25" fmla="*/ 2167 h 134"/>
                <a:gd name="T26" fmla="*/ 235 w 213"/>
                <a:gd name="T27" fmla="*/ 2379 h 134"/>
                <a:gd name="T28" fmla="*/ 206 w 213"/>
                <a:gd name="T29" fmla="*/ 2379 h 134"/>
                <a:gd name="T30" fmla="*/ 187 w 213"/>
                <a:gd name="T31" fmla="*/ 2039 h 134"/>
                <a:gd name="T32" fmla="*/ 166 w 213"/>
                <a:gd name="T33" fmla="*/ 1688 h 134"/>
                <a:gd name="T34" fmla="*/ 120 w 213"/>
                <a:gd name="T35" fmla="*/ 1518 h 134"/>
                <a:gd name="T36" fmla="*/ 120 w 213"/>
                <a:gd name="T37" fmla="*/ 1518 h 134"/>
                <a:gd name="T38" fmla="*/ 132 w 213"/>
                <a:gd name="T39" fmla="*/ 1458 h 134"/>
                <a:gd name="T40" fmla="*/ 147 w 213"/>
                <a:gd name="T41" fmla="*/ 1370 h 134"/>
                <a:gd name="T42" fmla="*/ 120 w 213"/>
                <a:gd name="T43" fmla="*/ 1225 h 134"/>
                <a:gd name="T44" fmla="*/ 96 w 213"/>
                <a:gd name="T45" fmla="*/ 1273 h 134"/>
                <a:gd name="T46" fmla="*/ 96 w 213"/>
                <a:gd name="T47" fmla="*/ 1273 h 134"/>
                <a:gd name="T48" fmla="*/ 77 w 213"/>
                <a:gd name="T49" fmla="*/ 866 h 134"/>
                <a:gd name="T50" fmla="*/ 77 w 213"/>
                <a:gd name="T51" fmla="*/ 829 h 134"/>
                <a:gd name="T52" fmla="*/ 120 w 213"/>
                <a:gd name="T53" fmla="*/ 866 h 134"/>
                <a:gd name="T54" fmla="*/ 151 w 213"/>
                <a:gd name="T55" fmla="*/ 925 h 134"/>
                <a:gd name="T56" fmla="*/ 182 w 213"/>
                <a:gd name="T57" fmla="*/ 925 h 134"/>
                <a:gd name="T58" fmla="*/ 182 w 213"/>
                <a:gd name="T59" fmla="*/ 866 h 134"/>
                <a:gd name="T60" fmla="*/ 187 w 213"/>
                <a:gd name="T61" fmla="*/ 699 h 134"/>
                <a:gd name="T62" fmla="*/ 120 w 213"/>
                <a:gd name="T63" fmla="*/ 396 h 134"/>
                <a:gd name="T64" fmla="*/ 57 w 213"/>
                <a:gd name="T65" fmla="*/ 343 h 134"/>
                <a:gd name="T66" fmla="*/ 57 w 213"/>
                <a:gd name="T67" fmla="*/ 699 h 134"/>
                <a:gd name="T68" fmla="*/ 57 w 213"/>
                <a:gd name="T69" fmla="*/ 699 h 134"/>
                <a:gd name="T70" fmla="*/ 3 w 213"/>
                <a:gd name="T71" fmla="*/ 277 h 134"/>
                <a:gd name="T72" fmla="*/ 3 w 213"/>
                <a:gd name="T73" fmla="*/ 2 h 134"/>
                <a:gd name="T74" fmla="*/ 0 w 213"/>
                <a:gd name="T75" fmla="*/ 0 h 134"/>
                <a:gd name="T76" fmla="*/ 120 w 213"/>
                <a:gd name="T77" fmla="*/ 0 h 134"/>
                <a:gd name="T78" fmla="*/ 108 w 213"/>
                <a:gd name="T79" fmla="*/ 343 h 134"/>
                <a:gd name="T80" fmla="*/ 187 w 213"/>
                <a:gd name="T81" fmla="*/ 396 h 134"/>
                <a:gd name="T82" fmla="*/ 276 w 213"/>
                <a:gd name="T83" fmla="*/ 564 h 134"/>
                <a:gd name="T84" fmla="*/ 381 w 213"/>
                <a:gd name="T85" fmla="*/ 699 h 134"/>
                <a:gd name="T86" fmla="*/ 364 w 213"/>
                <a:gd name="T87" fmla="*/ 396 h 134"/>
                <a:gd name="T88" fmla="*/ 399 w 213"/>
                <a:gd name="T89" fmla="*/ 343 h 134"/>
                <a:gd name="T90" fmla="*/ 461 w 213"/>
                <a:gd name="T91" fmla="*/ 0 h 134"/>
                <a:gd name="T92" fmla="*/ 550 w 213"/>
                <a:gd name="T93" fmla="*/ 343 h 134"/>
                <a:gd name="T94" fmla="*/ 602 w 213"/>
                <a:gd name="T95" fmla="*/ 747 h 134"/>
                <a:gd name="T96" fmla="*/ 707 w 213"/>
                <a:gd name="T97" fmla="*/ 1001 h 134"/>
                <a:gd name="T98" fmla="*/ 758 w 213"/>
                <a:gd name="T99" fmla="*/ 1100 h 134"/>
                <a:gd name="T100" fmla="*/ 895 w 213"/>
                <a:gd name="T101" fmla="*/ 1518 h 134"/>
                <a:gd name="T102" fmla="*/ 1015 w 213"/>
                <a:gd name="T103" fmla="*/ 1856 h 134"/>
                <a:gd name="T104" fmla="*/ 1061 w 213"/>
                <a:gd name="T105" fmla="*/ 2330 h 134"/>
                <a:gd name="T106" fmla="*/ 1029 w 213"/>
                <a:gd name="T107" fmla="*/ 2457 h 134"/>
                <a:gd name="T108" fmla="*/ 1015 w 213"/>
                <a:gd name="T109" fmla="*/ 2590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134"/>
                <a:gd name="T167" fmla="*/ 213 w 213"/>
                <a:gd name="T168" fmla="*/ 134 h 1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round/>
              <a:headEnd/>
              <a:tailEnd/>
            </a:ln>
          </p:spPr>
          <p:txBody>
            <a:bodyPr/>
            <a:lstStyle/>
            <a:p>
              <a:endParaRPr lang="en-US"/>
            </a:p>
          </p:txBody>
        </p:sp>
        <p:sp>
          <p:nvSpPr>
            <p:cNvPr id="15655" name="Freeform 295"/>
            <p:cNvSpPr>
              <a:spLocks/>
            </p:cNvSpPr>
            <p:nvPr/>
          </p:nvSpPr>
          <p:spPr bwMode="auto">
            <a:xfrm>
              <a:off x="3527" y="1799"/>
              <a:ext cx="219" cy="198"/>
            </a:xfrm>
            <a:custGeom>
              <a:avLst/>
              <a:gdLst>
                <a:gd name="T0" fmla="*/ 0 w 196"/>
                <a:gd name="T1" fmla="*/ 1726 h 160"/>
                <a:gd name="T2" fmla="*/ 0 w 196"/>
                <a:gd name="T3" fmla="*/ 1771 h 160"/>
                <a:gd name="T4" fmla="*/ 0 w 196"/>
                <a:gd name="T5" fmla="*/ 2007 h 160"/>
                <a:gd name="T6" fmla="*/ 29 w 196"/>
                <a:gd name="T7" fmla="*/ 2136 h 160"/>
                <a:gd name="T8" fmla="*/ 2 w 196"/>
                <a:gd name="T9" fmla="*/ 2166 h 160"/>
                <a:gd name="T10" fmla="*/ 36 w 196"/>
                <a:gd name="T11" fmla="*/ 2552 h 160"/>
                <a:gd name="T12" fmla="*/ 50 w 196"/>
                <a:gd name="T13" fmla="*/ 2921 h 160"/>
                <a:gd name="T14" fmla="*/ 130 w 196"/>
                <a:gd name="T15" fmla="*/ 3074 h 160"/>
                <a:gd name="T16" fmla="*/ 135 w 196"/>
                <a:gd name="T17" fmla="*/ 3218 h 160"/>
                <a:gd name="T18" fmla="*/ 87 w 196"/>
                <a:gd name="T19" fmla="*/ 3689 h 160"/>
                <a:gd name="T20" fmla="*/ 147 w 196"/>
                <a:gd name="T21" fmla="*/ 3815 h 160"/>
                <a:gd name="T22" fmla="*/ 227 w 196"/>
                <a:gd name="T23" fmla="*/ 3908 h 160"/>
                <a:gd name="T24" fmla="*/ 353 w 196"/>
                <a:gd name="T25" fmla="*/ 3908 h 160"/>
                <a:gd name="T26" fmla="*/ 440 w 196"/>
                <a:gd name="T27" fmla="*/ 3815 h 160"/>
                <a:gd name="T28" fmla="*/ 514 w 196"/>
                <a:gd name="T29" fmla="*/ 3689 h 160"/>
                <a:gd name="T30" fmla="*/ 514 w 196"/>
                <a:gd name="T31" fmla="*/ 3518 h 160"/>
                <a:gd name="T32" fmla="*/ 523 w 196"/>
                <a:gd name="T33" fmla="*/ 3218 h 160"/>
                <a:gd name="T34" fmla="*/ 603 w 196"/>
                <a:gd name="T35" fmla="*/ 3074 h 160"/>
                <a:gd name="T36" fmla="*/ 619 w 196"/>
                <a:gd name="T37" fmla="*/ 2921 h 160"/>
                <a:gd name="T38" fmla="*/ 701 w 196"/>
                <a:gd name="T39" fmla="*/ 2921 h 160"/>
                <a:gd name="T40" fmla="*/ 716 w 196"/>
                <a:gd name="T41" fmla="*/ 2484 h 160"/>
                <a:gd name="T42" fmla="*/ 773 w 196"/>
                <a:gd name="T43" fmla="*/ 2166 h 160"/>
                <a:gd name="T44" fmla="*/ 723 w 196"/>
                <a:gd name="T45" fmla="*/ 1963 h 160"/>
                <a:gd name="T46" fmla="*/ 800 w 196"/>
                <a:gd name="T47" fmla="*/ 1963 h 160"/>
                <a:gd name="T48" fmla="*/ 811 w 196"/>
                <a:gd name="T49" fmla="*/ 1771 h 160"/>
                <a:gd name="T50" fmla="*/ 841 w 196"/>
                <a:gd name="T51" fmla="*/ 1431 h 160"/>
                <a:gd name="T52" fmla="*/ 783 w 196"/>
                <a:gd name="T53" fmla="*/ 1068 h 160"/>
                <a:gd name="T54" fmla="*/ 819 w 196"/>
                <a:gd name="T55" fmla="*/ 813 h 160"/>
                <a:gd name="T56" fmla="*/ 929 w 196"/>
                <a:gd name="T57" fmla="*/ 743 h 160"/>
                <a:gd name="T58" fmla="*/ 1012 w 196"/>
                <a:gd name="T59" fmla="*/ 650 h 160"/>
                <a:gd name="T60" fmla="*/ 1012 w 196"/>
                <a:gd name="T61" fmla="*/ 525 h 160"/>
                <a:gd name="T62" fmla="*/ 1038 w 196"/>
                <a:gd name="T63" fmla="*/ 525 h 160"/>
                <a:gd name="T64" fmla="*/ 978 w 196"/>
                <a:gd name="T65" fmla="*/ 429 h 160"/>
                <a:gd name="T66" fmla="*/ 949 w 196"/>
                <a:gd name="T67" fmla="*/ 429 h 160"/>
                <a:gd name="T68" fmla="*/ 893 w 196"/>
                <a:gd name="T69" fmla="*/ 525 h 160"/>
                <a:gd name="T70" fmla="*/ 783 w 196"/>
                <a:gd name="T71" fmla="*/ 743 h 160"/>
                <a:gd name="T72" fmla="*/ 760 w 196"/>
                <a:gd name="T73" fmla="*/ 224 h 160"/>
                <a:gd name="T74" fmla="*/ 733 w 196"/>
                <a:gd name="T75" fmla="*/ 181 h 160"/>
                <a:gd name="T76" fmla="*/ 716 w 196"/>
                <a:gd name="T77" fmla="*/ 0 h 160"/>
                <a:gd name="T78" fmla="*/ 677 w 196"/>
                <a:gd name="T79" fmla="*/ 2 h 160"/>
                <a:gd name="T80" fmla="*/ 656 w 196"/>
                <a:gd name="T81" fmla="*/ 343 h 160"/>
                <a:gd name="T82" fmla="*/ 615 w 196"/>
                <a:gd name="T83" fmla="*/ 429 h 160"/>
                <a:gd name="T84" fmla="*/ 584 w 196"/>
                <a:gd name="T85" fmla="*/ 525 h 160"/>
                <a:gd name="T86" fmla="*/ 540 w 196"/>
                <a:gd name="T87" fmla="*/ 525 h 160"/>
                <a:gd name="T88" fmla="*/ 496 w 196"/>
                <a:gd name="T89" fmla="*/ 559 h 160"/>
                <a:gd name="T90" fmla="*/ 479 w 196"/>
                <a:gd name="T91" fmla="*/ 525 h 160"/>
                <a:gd name="T92" fmla="*/ 388 w 196"/>
                <a:gd name="T93" fmla="*/ 429 h 160"/>
                <a:gd name="T94" fmla="*/ 316 w 196"/>
                <a:gd name="T95" fmla="*/ 394 h 160"/>
                <a:gd name="T96" fmla="*/ 284 w 196"/>
                <a:gd name="T97" fmla="*/ 525 h 160"/>
                <a:gd name="T98" fmla="*/ 264 w 196"/>
                <a:gd name="T99" fmla="*/ 650 h 160"/>
                <a:gd name="T100" fmla="*/ 227 w 196"/>
                <a:gd name="T101" fmla="*/ 995 h 160"/>
                <a:gd name="T102" fmla="*/ 164 w 196"/>
                <a:gd name="T103" fmla="*/ 1143 h 160"/>
                <a:gd name="T104" fmla="*/ 135 w 196"/>
                <a:gd name="T105" fmla="*/ 1349 h 160"/>
                <a:gd name="T106" fmla="*/ 87 w 196"/>
                <a:gd name="T107" fmla="*/ 1322 h 160"/>
                <a:gd name="T108" fmla="*/ 2 w 196"/>
                <a:gd name="T109" fmla="*/ 1198 h 160"/>
                <a:gd name="T110" fmla="*/ 0 w 196"/>
                <a:gd name="T111" fmla="*/ 1726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60"/>
                <a:gd name="T170" fmla="*/ 196 w 196"/>
                <a:gd name="T171" fmla="*/ 160 h 1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round/>
              <a:headEnd/>
              <a:tailEnd/>
            </a:ln>
          </p:spPr>
          <p:txBody>
            <a:bodyPr/>
            <a:lstStyle/>
            <a:p>
              <a:endParaRPr lang="en-US"/>
            </a:p>
          </p:txBody>
        </p:sp>
        <p:sp>
          <p:nvSpPr>
            <p:cNvPr id="15656" name="Freeform 296"/>
            <p:cNvSpPr>
              <a:spLocks/>
            </p:cNvSpPr>
            <p:nvPr/>
          </p:nvSpPr>
          <p:spPr bwMode="auto">
            <a:xfrm>
              <a:off x="3054" y="1860"/>
              <a:ext cx="35" cy="23"/>
            </a:xfrm>
            <a:custGeom>
              <a:avLst/>
              <a:gdLst>
                <a:gd name="T0" fmla="*/ 307 w 30"/>
                <a:gd name="T1" fmla="*/ 0 h 19"/>
                <a:gd name="T2" fmla="*/ 120 w 30"/>
                <a:gd name="T3" fmla="*/ 85 h 19"/>
                <a:gd name="T4" fmla="*/ 0 w 30"/>
                <a:gd name="T5" fmla="*/ 222 h 19"/>
                <a:gd name="T6" fmla="*/ 47 w 30"/>
                <a:gd name="T7" fmla="*/ 344 h 19"/>
                <a:gd name="T8" fmla="*/ 222 w 30"/>
                <a:gd name="T9" fmla="*/ 222 h 19"/>
                <a:gd name="T10" fmla="*/ 222 w 30"/>
                <a:gd name="T11" fmla="*/ 125 h 19"/>
                <a:gd name="T12" fmla="*/ 307 w 30"/>
                <a:gd name="T13" fmla="*/ 0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round/>
              <a:headEnd/>
              <a:tailEnd/>
            </a:ln>
          </p:spPr>
          <p:txBody>
            <a:bodyPr/>
            <a:lstStyle/>
            <a:p>
              <a:endParaRPr lang="en-US"/>
            </a:p>
          </p:txBody>
        </p:sp>
        <p:sp>
          <p:nvSpPr>
            <p:cNvPr id="15657" name="Line 297"/>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8" name="Line 298"/>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9" name="Line 299"/>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0" name="Line 300"/>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1" name="Line 301"/>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2" name="Line 302"/>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3" name="Line 303"/>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4" name="Line 304"/>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5" name="Freeform 305"/>
            <p:cNvSpPr>
              <a:spLocks/>
            </p:cNvSpPr>
            <p:nvPr/>
          </p:nvSpPr>
          <p:spPr bwMode="auto">
            <a:xfrm>
              <a:off x="3726" y="1864"/>
              <a:ext cx="5" cy="11"/>
            </a:xfrm>
            <a:custGeom>
              <a:avLst/>
              <a:gdLst>
                <a:gd name="T0" fmla="*/ 0 w 2"/>
                <a:gd name="T1" fmla="*/ 0 h 4"/>
                <a:gd name="T2" fmla="*/ 999033 w 2"/>
                <a:gd name="T3" fmla="*/ 8238937 h 4"/>
                <a:gd name="T4" fmla="*/ 1780283 w 2"/>
                <a:gd name="T5" fmla="*/ 1530739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1" y="2"/>
                  </a:lnTo>
                  <a:lnTo>
                    <a:pt x="2" y="4"/>
                  </a:lnTo>
                </a:path>
              </a:pathLst>
            </a:custGeom>
            <a:solidFill>
              <a:srgbClr val="C0C0C0"/>
            </a:solidFill>
            <a:ln w="3175">
              <a:solidFill>
                <a:srgbClr val="000000"/>
              </a:solidFill>
              <a:round/>
              <a:headEnd/>
              <a:tailEnd/>
            </a:ln>
          </p:spPr>
          <p:txBody>
            <a:bodyPr/>
            <a:lstStyle/>
            <a:p>
              <a:endParaRPr lang="en-US"/>
            </a:p>
          </p:txBody>
        </p:sp>
        <p:sp>
          <p:nvSpPr>
            <p:cNvPr id="15666" name="Line 306"/>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7" name="Freeform 307"/>
            <p:cNvSpPr>
              <a:spLocks/>
            </p:cNvSpPr>
            <p:nvPr/>
          </p:nvSpPr>
          <p:spPr bwMode="auto">
            <a:xfrm>
              <a:off x="3746" y="1901"/>
              <a:ext cx="1" cy="15"/>
            </a:xfrm>
            <a:custGeom>
              <a:avLst/>
              <a:gdLst>
                <a:gd name="T0" fmla="*/ 0 w 1"/>
                <a:gd name="T1" fmla="*/ 0 h 5"/>
                <a:gd name="T2" fmla="*/ 0 w 1"/>
                <a:gd name="T3" fmla="*/ 43046721 h 5"/>
                <a:gd name="T4" fmla="*/ 0 w 1"/>
                <a:gd name="T5" fmla="*/ 7174453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3"/>
                  </a:lnTo>
                  <a:lnTo>
                    <a:pt x="0" y="5"/>
                  </a:lnTo>
                </a:path>
              </a:pathLst>
            </a:custGeom>
            <a:solidFill>
              <a:srgbClr val="C0C0C0"/>
            </a:solidFill>
            <a:ln w="3175">
              <a:solidFill>
                <a:srgbClr val="000000"/>
              </a:solidFill>
              <a:round/>
              <a:headEnd/>
              <a:tailEnd/>
            </a:ln>
          </p:spPr>
          <p:txBody>
            <a:bodyPr/>
            <a:lstStyle/>
            <a:p>
              <a:endParaRPr lang="en-US"/>
            </a:p>
          </p:txBody>
        </p:sp>
        <p:sp>
          <p:nvSpPr>
            <p:cNvPr id="15668" name="Freeform 308"/>
            <p:cNvSpPr>
              <a:spLocks/>
            </p:cNvSpPr>
            <p:nvPr/>
          </p:nvSpPr>
          <p:spPr bwMode="auto">
            <a:xfrm>
              <a:off x="3746" y="1914"/>
              <a:ext cx="14" cy="5"/>
            </a:xfrm>
            <a:custGeom>
              <a:avLst/>
              <a:gdLst>
                <a:gd name="T0" fmla="*/ 0 w 5"/>
                <a:gd name="T1" fmla="*/ 0 h 2"/>
                <a:gd name="T2" fmla="*/ 14427818 w 5"/>
                <a:gd name="T3" fmla="*/ 1780283 h 2"/>
                <a:gd name="T4" fmla="*/ 25293887 w 5"/>
                <a:gd name="T5" fmla="*/ 1780283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2"/>
                  </a:lnTo>
                </a:path>
              </a:pathLst>
            </a:custGeom>
            <a:solidFill>
              <a:srgbClr val="C0C0C0"/>
            </a:solidFill>
            <a:ln w="3175">
              <a:solidFill>
                <a:srgbClr val="000000"/>
              </a:solidFill>
              <a:round/>
              <a:headEnd/>
              <a:tailEnd/>
            </a:ln>
          </p:spPr>
          <p:txBody>
            <a:bodyPr/>
            <a:lstStyle/>
            <a:p>
              <a:endParaRPr lang="en-US"/>
            </a:p>
          </p:txBody>
        </p:sp>
        <p:sp>
          <p:nvSpPr>
            <p:cNvPr id="15669" name="Line 309"/>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 name="Freeform 310"/>
            <p:cNvSpPr>
              <a:spLocks/>
            </p:cNvSpPr>
            <p:nvPr/>
          </p:nvSpPr>
          <p:spPr bwMode="auto">
            <a:xfrm>
              <a:off x="3843" y="1860"/>
              <a:ext cx="5" cy="32"/>
            </a:xfrm>
            <a:custGeom>
              <a:avLst/>
              <a:gdLst>
                <a:gd name="T0" fmla="*/ 0 w 2"/>
                <a:gd name="T1" fmla="*/ 99499057 h 11"/>
                <a:gd name="T2" fmla="*/ 999033 w 2"/>
                <a:gd name="T3" fmla="*/ 62120867 h 11"/>
                <a:gd name="T4" fmla="*/ 1780283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0" y="11"/>
                  </a:moveTo>
                  <a:lnTo>
                    <a:pt x="1" y="7"/>
                  </a:lnTo>
                  <a:lnTo>
                    <a:pt x="2" y="0"/>
                  </a:lnTo>
                </a:path>
              </a:pathLst>
            </a:custGeom>
            <a:solidFill>
              <a:srgbClr val="C0C0C0"/>
            </a:solidFill>
            <a:ln w="3175">
              <a:solidFill>
                <a:srgbClr val="000000"/>
              </a:solidFill>
              <a:round/>
              <a:headEnd/>
              <a:tailEnd/>
            </a:ln>
          </p:spPr>
          <p:txBody>
            <a:bodyPr/>
            <a:lstStyle/>
            <a:p>
              <a:endParaRPr lang="en-US"/>
            </a:p>
          </p:txBody>
        </p:sp>
        <p:sp>
          <p:nvSpPr>
            <p:cNvPr id="15671" name="Line 311"/>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2" name="Line 312"/>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3" name="Freeform 313"/>
            <p:cNvSpPr>
              <a:spLocks/>
            </p:cNvSpPr>
            <p:nvPr/>
          </p:nvSpPr>
          <p:spPr bwMode="auto">
            <a:xfrm>
              <a:off x="3105" y="1883"/>
              <a:ext cx="17" cy="33"/>
            </a:xfrm>
            <a:custGeom>
              <a:avLst/>
              <a:gdLst>
                <a:gd name="T0" fmla="*/ 33 w 16"/>
                <a:gd name="T1" fmla="*/ 407 h 26"/>
                <a:gd name="T2" fmla="*/ 7 w 16"/>
                <a:gd name="T3" fmla="*/ 833 h 26"/>
                <a:gd name="T4" fmla="*/ 0 w 16"/>
                <a:gd name="T5" fmla="*/ 921 h 26"/>
                <a:gd name="T6" fmla="*/ 2 w 16"/>
                <a:gd name="T7" fmla="*/ 407 h 26"/>
                <a:gd name="T8" fmla="*/ 7 w 16"/>
                <a:gd name="T9" fmla="*/ 0 h 26"/>
                <a:gd name="T10" fmla="*/ 37 w 16"/>
                <a:gd name="T11" fmla="*/ 94 h 26"/>
                <a:gd name="T12" fmla="*/ 33 w 16"/>
                <a:gd name="T13" fmla="*/ 407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round/>
              <a:headEnd/>
              <a:tailEnd/>
            </a:ln>
          </p:spPr>
          <p:txBody>
            <a:bodyPr/>
            <a:lstStyle/>
            <a:p>
              <a:endParaRPr lang="en-US"/>
            </a:p>
          </p:txBody>
        </p:sp>
        <p:sp>
          <p:nvSpPr>
            <p:cNvPr id="15674" name="Freeform 314"/>
            <p:cNvSpPr>
              <a:spLocks/>
            </p:cNvSpPr>
            <p:nvPr/>
          </p:nvSpPr>
          <p:spPr bwMode="auto">
            <a:xfrm>
              <a:off x="3110" y="1825"/>
              <a:ext cx="104" cy="108"/>
            </a:xfrm>
            <a:custGeom>
              <a:avLst/>
              <a:gdLst>
                <a:gd name="T0" fmla="*/ 311 w 93"/>
                <a:gd name="T1" fmla="*/ 184 h 87"/>
                <a:gd name="T2" fmla="*/ 189 w 93"/>
                <a:gd name="T3" fmla="*/ 184 h 87"/>
                <a:gd name="T4" fmla="*/ 78 w 93"/>
                <a:gd name="T5" fmla="*/ 228 h 87"/>
                <a:gd name="T6" fmla="*/ 36 w 93"/>
                <a:gd name="T7" fmla="*/ 322 h 87"/>
                <a:gd name="T8" fmla="*/ 36 w 93"/>
                <a:gd name="T9" fmla="*/ 497 h 87"/>
                <a:gd name="T10" fmla="*/ 3 w 93"/>
                <a:gd name="T11" fmla="*/ 608 h 87"/>
                <a:gd name="T12" fmla="*/ 0 w 93"/>
                <a:gd name="T13" fmla="*/ 608 h 87"/>
                <a:gd name="T14" fmla="*/ 3 w 93"/>
                <a:gd name="T15" fmla="*/ 1188 h 87"/>
                <a:gd name="T16" fmla="*/ 63 w 93"/>
                <a:gd name="T17" fmla="*/ 1259 h 87"/>
                <a:gd name="T18" fmla="*/ 50 w 93"/>
                <a:gd name="T19" fmla="*/ 1513 h 87"/>
                <a:gd name="T20" fmla="*/ 3 w 93"/>
                <a:gd name="T21" fmla="*/ 1820 h 87"/>
                <a:gd name="T22" fmla="*/ 3 w 93"/>
                <a:gd name="T23" fmla="*/ 2053 h 87"/>
                <a:gd name="T24" fmla="*/ 120 w 93"/>
                <a:gd name="T25" fmla="*/ 2226 h 87"/>
                <a:gd name="T26" fmla="*/ 178 w 93"/>
                <a:gd name="T27" fmla="*/ 2000 h 87"/>
                <a:gd name="T28" fmla="*/ 264 w 93"/>
                <a:gd name="T29" fmla="*/ 1730 h 87"/>
                <a:gd name="T30" fmla="*/ 348 w 93"/>
                <a:gd name="T31" fmla="*/ 1513 h 87"/>
                <a:gd name="T32" fmla="*/ 413 w 93"/>
                <a:gd name="T33" fmla="*/ 1259 h 87"/>
                <a:gd name="T34" fmla="*/ 413 w 93"/>
                <a:gd name="T35" fmla="*/ 843 h 87"/>
                <a:gd name="T36" fmla="*/ 413 w 93"/>
                <a:gd name="T37" fmla="*/ 403 h 87"/>
                <a:gd name="T38" fmla="*/ 494 w 93"/>
                <a:gd name="T39" fmla="*/ 2 h 87"/>
                <a:gd name="T40" fmla="*/ 469 w 93"/>
                <a:gd name="T41" fmla="*/ 0 h 87"/>
                <a:gd name="T42" fmla="*/ 395 w 93"/>
                <a:gd name="T43" fmla="*/ 119 h 87"/>
                <a:gd name="T44" fmla="*/ 311 w 93"/>
                <a:gd name="T45" fmla="*/ 184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
                <a:gd name="T70" fmla="*/ 0 h 87"/>
                <a:gd name="T71" fmla="*/ 93 w 93"/>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round/>
              <a:headEnd/>
              <a:tailEnd/>
            </a:ln>
          </p:spPr>
          <p:txBody>
            <a:bodyPr/>
            <a:lstStyle/>
            <a:p>
              <a:endParaRPr lang="en-US"/>
            </a:p>
          </p:txBody>
        </p:sp>
        <p:sp>
          <p:nvSpPr>
            <p:cNvPr id="15675" name="Freeform 315"/>
            <p:cNvSpPr>
              <a:spLocks/>
            </p:cNvSpPr>
            <p:nvPr/>
          </p:nvSpPr>
          <p:spPr bwMode="auto">
            <a:xfrm>
              <a:off x="3612" y="1729"/>
              <a:ext cx="141" cy="107"/>
            </a:xfrm>
            <a:custGeom>
              <a:avLst/>
              <a:gdLst>
                <a:gd name="T0" fmla="*/ 631 w 125"/>
                <a:gd name="T1" fmla="*/ 1660 h 87"/>
                <a:gd name="T2" fmla="*/ 559 w 125"/>
                <a:gd name="T3" fmla="*/ 1733 h 87"/>
                <a:gd name="T4" fmla="*/ 440 w 125"/>
                <a:gd name="T5" fmla="*/ 1940 h 87"/>
                <a:gd name="T6" fmla="*/ 416 w 125"/>
                <a:gd name="T7" fmla="*/ 1480 h 87"/>
                <a:gd name="T8" fmla="*/ 388 w 125"/>
                <a:gd name="T9" fmla="*/ 1427 h 87"/>
                <a:gd name="T10" fmla="*/ 367 w 125"/>
                <a:gd name="T11" fmla="*/ 1270 h 87"/>
                <a:gd name="T12" fmla="*/ 325 w 125"/>
                <a:gd name="T13" fmla="*/ 1336 h 87"/>
                <a:gd name="T14" fmla="*/ 294 w 125"/>
                <a:gd name="T15" fmla="*/ 1577 h 87"/>
                <a:gd name="T16" fmla="*/ 241 w 125"/>
                <a:gd name="T17" fmla="*/ 1660 h 87"/>
                <a:gd name="T18" fmla="*/ 211 w 125"/>
                <a:gd name="T19" fmla="*/ 1733 h 87"/>
                <a:gd name="T20" fmla="*/ 159 w 125"/>
                <a:gd name="T21" fmla="*/ 1733 h 87"/>
                <a:gd name="T22" fmla="*/ 113 w 125"/>
                <a:gd name="T23" fmla="*/ 1782 h 87"/>
                <a:gd name="T24" fmla="*/ 87 w 125"/>
                <a:gd name="T25" fmla="*/ 1733 h 87"/>
                <a:gd name="T26" fmla="*/ 113 w 125"/>
                <a:gd name="T27" fmla="*/ 1480 h 87"/>
                <a:gd name="T28" fmla="*/ 127 w 125"/>
                <a:gd name="T29" fmla="*/ 1203 h 87"/>
                <a:gd name="T30" fmla="*/ 98 w 125"/>
                <a:gd name="T31" fmla="*/ 1042 h 87"/>
                <a:gd name="T32" fmla="*/ 42 w 125"/>
                <a:gd name="T33" fmla="*/ 943 h 87"/>
                <a:gd name="T34" fmla="*/ 0 w 125"/>
                <a:gd name="T35" fmla="*/ 779 h 87"/>
                <a:gd name="T36" fmla="*/ 87 w 125"/>
                <a:gd name="T37" fmla="*/ 475 h 87"/>
                <a:gd name="T38" fmla="*/ 187 w 125"/>
                <a:gd name="T39" fmla="*/ 168 h 87"/>
                <a:gd name="T40" fmla="*/ 241 w 125"/>
                <a:gd name="T41" fmla="*/ 0 h 87"/>
                <a:gd name="T42" fmla="*/ 370 w 125"/>
                <a:gd name="T43" fmla="*/ 0 h 87"/>
                <a:gd name="T44" fmla="*/ 470 w 125"/>
                <a:gd name="T45" fmla="*/ 258 h 87"/>
                <a:gd name="T46" fmla="*/ 367 w 125"/>
                <a:gd name="T47" fmla="*/ 370 h 87"/>
                <a:gd name="T48" fmla="*/ 241 w 125"/>
                <a:gd name="T49" fmla="*/ 507 h 87"/>
                <a:gd name="T50" fmla="*/ 257 w 125"/>
                <a:gd name="T51" fmla="*/ 779 h 87"/>
                <a:gd name="T52" fmla="*/ 397 w 125"/>
                <a:gd name="T53" fmla="*/ 847 h 87"/>
                <a:gd name="T54" fmla="*/ 559 w 125"/>
                <a:gd name="T55" fmla="*/ 889 h 87"/>
                <a:gd name="T56" fmla="*/ 620 w 125"/>
                <a:gd name="T57" fmla="*/ 1203 h 87"/>
                <a:gd name="T58" fmla="*/ 684 w 125"/>
                <a:gd name="T59" fmla="*/ 1270 h 87"/>
                <a:gd name="T60" fmla="*/ 759 w 125"/>
                <a:gd name="T61" fmla="*/ 1660 h 87"/>
                <a:gd name="T62" fmla="*/ 725 w 125"/>
                <a:gd name="T63" fmla="*/ 1733 h 87"/>
                <a:gd name="T64" fmla="*/ 670 w 125"/>
                <a:gd name="T65" fmla="*/ 1660 h 87"/>
                <a:gd name="T66" fmla="*/ 631 w 125"/>
                <a:gd name="T67" fmla="*/ 1660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7"/>
                <a:gd name="T104" fmla="*/ 125 w 125"/>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round/>
              <a:headEnd/>
              <a:tailEnd/>
            </a:ln>
          </p:spPr>
          <p:txBody>
            <a:bodyPr/>
            <a:lstStyle/>
            <a:p>
              <a:endParaRPr lang="en-US"/>
            </a:p>
          </p:txBody>
        </p:sp>
        <p:sp>
          <p:nvSpPr>
            <p:cNvPr id="15676" name="Freeform 316"/>
            <p:cNvSpPr>
              <a:spLocks/>
            </p:cNvSpPr>
            <p:nvPr/>
          </p:nvSpPr>
          <p:spPr bwMode="auto">
            <a:xfrm>
              <a:off x="3402" y="1635"/>
              <a:ext cx="255" cy="190"/>
            </a:xfrm>
            <a:custGeom>
              <a:avLst/>
              <a:gdLst>
                <a:gd name="T0" fmla="*/ 826 w 229"/>
                <a:gd name="T1" fmla="*/ 3021 h 154"/>
                <a:gd name="T2" fmla="*/ 700 w 229"/>
                <a:gd name="T3" fmla="*/ 2702 h 154"/>
                <a:gd name="T4" fmla="*/ 569 w 229"/>
                <a:gd name="T5" fmla="*/ 2312 h 154"/>
                <a:gd name="T6" fmla="*/ 507 w 229"/>
                <a:gd name="T7" fmla="*/ 2212 h 154"/>
                <a:gd name="T8" fmla="*/ 396 w 229"/>
                <a:gd name="T9" fmla="*/ 1985 h 154"/>
                <a:gd name="T10" fmla="*/ 352 w 229"/>
                <a:gd name="T11" fmla="*/ 1609 h 154"/>
                <a:gd name="T12" fmla="*/ 258 w 229"/>
                <a:gd name="T13" fmla="*/ 1292 h 154"/>
                <a:gd name="T14" fmla="*/ 205 w 229"/>
                <a:gd name="T15" fmla="*/ 1609 h 154"/>
                <a:gd name="T16" fmla="*/ 166 w 229"/>
                <a:gd name="T17" fmla="*/ 1673 h 154"/>
                <a:gd name="T18" fmla="*/ 171 w 229"/>
                <a:gd name="T19" fmla="*/ 1930 h 154"/>
                <a:gd name="T20" fmla="*/ 70 w 229"/>
                <a:gd name="T21" fmla="*/ 1812 h 154"/>
                <a:gd name="T22" fmla="*/ 51 w 229"/>
                <a:gd name="T23" fmla="*/ 1439 h 154"/>
                <a:gd name="T24" fmla="*/ 33 w 229"/>
                <a:gd name="T25" fmla="*/ 1057 h 154"/>
                <a:gd name="T26" fmla="*/ 2 w 229"/>
                <a:gd name="T27" fmla="*/ 675 h 154"/>
                <a:gd name="T28" fmla="*/ 0 w 229"/>
                <a:gd name="T29" fmla="*/ 318 h 154"/>
                <a:gd name="T30" fmla="*/ 78 w 229"/>
                <a:gd name="T31" fmla="*/ 169 h 154"/>
                <a:gd name="T32" fmla="*/ 166 w 229"/>
                <a:gd name="T33" fmla="*/ 0 h 154"/>
                <a:gd name="T34" fmla="*/ 275 w 229"/>
                <a:gd name="T35" fmla="*/ 229 h 154"/>
                <a:gd name="T36" fmla="*/ 363 w 229"/>
                <a:gd name="T37" fmla="*/ 484 h 154"/>
                <a:gd name="T38" fmla="*/ 437 w 229"/>
                <a:gd name="T39" fmla="*/ 901 h 154"/>
                <a:gd name="T40" fmla="*/ 507 w 229"/>
                <a:gd name="T41" fmla="*/ 901 h 154"/>
                <a:gd name="T42" fmla="*/ 577 w 229"/>
                <a:gd name="T43" fmla="*/ 914 h 154"/>
                <a:gd name="T44" fmla="*/ 667 w 229"/>
                <a:gd name="T45" fmla="*/ 914 h 154"/>
                <a:gd name="T46" fmla="*/ 749 w 229"/>
                <a:gd name="T47" fmla="*/ 914 h 154"/>
                <a:gd name="T48" fmla="*/ 826 w 229"/>
                <a:gd name="T49" fmla="*/ 1212 h 154"/>
                <a:gd name="T50" fmla="*/ 826 w 229"/>
                <a:gd name="T51" fmla="*/ 1609 h 154"/>
                <a:gd name="T52" fmla="*/ 887 w 229"/>
                <a:gd name="T53" fmla="*/ 1775 h 154"/>
                <a:gd name="T54" fmla="*/ 958 w 229"/>
                <a:gd name="T55" fmla="*/ 1896 h 154"/>
                <a:gd name="T56" fmla="*/ 1027 w 229"/>
                <a:gd name="T57" fmla="*/ 1673 h 154"/>
                <a:gd name="T58" fmla="*/ 1106 w 229"/>
                <a:gd name="T59" fmla="*/ 1439 h 154"/>
                <a:gd name="T60" fmla="*/ 1151 w 229"/>
                <a:gd name="T61" fmla="*/ 1775 h 154"/>
                <a:gd name="T62" fmla="*/ 1106 w 229"/>
                <a:gd name="T63" fmla="*/ 1930 h 154"/>
                <a:gd name="T64" fmla="*/ 1024 w 229"/>
                <a:gd name="T65" fmla="*/ 2275 h 154"/>
                <a:gd name="T66" fmla="*/ 951 w 229"/>
                <a:gd name="T67" fmla="*/ 2597 h 154"/>
                <a:gd name="T68" fmla="*/ 984 w 229"/>
                <a:gd name="T69" fmla="*/ 2759 h 154"/>
                <a:gd name="T70" fmla="*/ 1027 w 229"/>
                <a:gd name="T71" fmla="*/ 2886 h 154"/>
                <a:gd name="T72" fmla="*/ 1059 w 229"/>
                <a:gd name="T73" fmla="*/ 3021 h 154"/>
                <a:gd name="T74" fmla="*/ 1042 w 229"/>
                <a:gd name="T75" fmla="*/ 3313 h 154"/>
                <a:gd name="T76" fmla="*/ 1024 w 229"/>
                <a:gd name="T77" fmla="*/ 3596 h 154"/>
                <a:gd name="T78" fmla="*/ 933 w 229"/>
                <a:gd name="T79" fmla="*/ 3519 h 154"/>
                <a:gd name="T80" fmla="*/ 862 w 229"/>
                <a:gd name="T81" fmla="*/ 3485 h 154"/>
                <a:gd name="T82" fmla="*/ 826 w 229"/>
                <a:gd name="T83" fmla="*/ 3021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9"/>
                <a:gd name="T127" fmla="*/ 0 h 154"/>
                <a:gd name="T128" fmla="*/ 229 w 229"/>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round/>
              <a:headEnd/>
              <a:tailEnd/>
            </a:ln>
          </p:spPr>
          <p:txBody>
            <a:bodyPr/>
            <a:lstStyle/>
            <a:p>
              <a:endParaRPr lang="en-US"/>
            </a:p>
          </p:txBody>
        </p:sp>
        <p:sp>
          <p:nvSpPr>
            <p:cNvPr id="15677" name="Freeform 317"/>
            <p:cNvSpPr>
              <a:spLocks/>
            </p:cNvSpPr>
            <p:nvPr/>
          </p:nvSpPr>
          <p:spPr bwMode="auto">
            <a:xfrm>
              <a:off x="2843" y="1714"/>
              <a:ext cx="40" cy="32"/>
            </a:xfrm>
            <a:custGeom>
              <a:avLst/>
              <a:gdLst>
                <a:gd name="T0" fmla="*/ 46 w 36"/>
                <a:gd name="T1" fmla="*/ 588 h 26"/>
                <a:gd name="T2" fmla="*/ 0 w 36"/>
                <a:gd name="T3" fmla="*/ 169 h 26"/>
                <a:gd name="T4" fmla="*/ 27 w 36"/>
                <a:gd name="T5" fmla="*/ 169 h 26"/>
                <a:gd name="T6" fmla="*/ 27 w 36"/>
                <a:gd name="T7" fmla="*/ 111 h 26"/>
                <a:gd name="T8" fmla="*/ 46 w 36"/>
                <a:gd name="T9" fmla="*/ 2 h 26"/>
                <a:gd name="T10" fmla="*/ 57 w 36"/>
                <a:gd name="T11" fmla="*/ 111 h 26"/>
                <a:gd name="T12" fmla="*/ 74 w 36"/>
                <a:gd name="T13" fmla="*/ 0 h 26"/>
                <a:gd name="T14" fmla="*/ 82 w 36"/>
                <a:gd name="T15" fmla="*/ 0 h 26"/>
                <a:gd name="T16" fmla="*/ 108 w 36"/>
                <a:gd name="T17" fmla="*/ 2 h 26"/>
                <a:gd name="T18" fmla="*/ 108 w 36"/>
                <a:gd name="T19" fmla="*/ 0 h 26"/>
                <a:gd name="T20" fmla="*/ 124 w 36"/>
                <a:gd name="T21" fmla="*/ 0 h 26"/>
                <a:gd name="T22" fmla="*/ 149 w 36"/>
                <a:gd name="T23" fmla="*/ 111 h 26"/>
                <a:gd name="T24" fmla="*/ 166 w 36"/>
                <a:gd name="T25" fmla="*/ 2 h 26"/>
                <a:gd name="T26" fmla="*/ 170 w 36"/>
                <a:gd name="T27" fmla="*/ 111 h 26"/>
                <a:gd name="T28" fmla="*/ 170 w 36"/>
                <a:gd name="T29" fmla="*/ 414 h 26"/>
                <a:gd name="T30" fmla="*/ 46 w 36"/>
                <a:gd name="T31" fmla="*/ 58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round/>
              <a:headEnd/>
              <a:tailEnd/>
            </a:ln>
          </p:spPr>
          <p:txBody>
            <a:bodyPr/>
            <a:lstStyle/>
            <a:p>
              <a:endParaRPr lang="en-US"/>
            </a:p>
          </p:txBody>
        </p:sp>
        <p:sp>
          <p:nvSpPr>
            <p:cNvPr id="15678" name="Freeform 318"/>
            <p:cNvSpPr>
              <a:spLocks/>
            </p:cNvSpPr>
            <p:nvPr/>
          </p:nvSpPr>
          <p:spPr bwMode="auto">
            <a:xfrm>
              <a:off x="2876" y="1673"/>
              <a:ext cx="94" cy="64"/>
            </a:xfrm>
            <a:custGeom>
              <a:avLst/>
              <a:gdLst>
                <a:gd name="T0" fmla="*/ 25 w 85"/>
                <a:gd name="T1" fmla="*/ 111 h 52"/>
                <a:gd name="T2" fmla="*/ 0 w 85"/>
                <a:gd name="T3" fmla="*/ 0 h 52"/>
                <a:gd name="T4" fmla="*/ 0 w 85"/>
                <a:gd name="T5" fmla="*/ 208 h 52"/>
                <a:gd name="T6" fmla="*/ 25 w 85"/>
                <a:gd name="T7" fmla="*/ 478 h 52"/>
                <a:gd name="T8" fmla="*/ 0 w 85"/>
                <a:gd name="T9" fmla="*/ 628 h 52"/>
                <a:gd name="T10" fmla="*/ 25 w 85"/>
                <a:gd name="T11" fmla="*/ 783 h 52"/>
                <a:gd name="T12" fmla="*/ 31 w 85"/>
                <a:gd name="T13" fmla="*/ 854 h 52"/>
                <a:gd name="T14" fmla="*/ 31 w 85"/>
                <a:gd name="T15" fmla="*/ 1170 h 52"/>
                <a:gd name="T16" fmla="*/ 103 w 85"/>
                <a:gd name="T17" fmla="*/ 1142 h 52"/>
                <a:gd name="T18" fmla="*/ 224 w 85"/>
                <a:gd name="T19" fmla="*/ 1170 h 52"/>
                <a:gd name="T20" fmla="*/ 248 w 85"/>
                <a:gd name="T21" fmla="*/ 1007 h 52"/>
                <a:gd name="T22" fmla="*/ 264 w 85"/>
                <a:gd name="T23" fmla="*/ 1007 h 52"/>
                <a:gd name="T24" fmla="*/ 264 w 85"/>
                <a:gd name="T25" fmla="*/ 894 h 52"/>
                <a:gd name="T26" fmla="*/ 357 w 85"/>
                <a:gd name="T27" fmla="*/ 854 h 52"/>
                <a:gd name="T28" fmla="*/ 343 w 85"/>
                <a:gd name="T29" fmla="*/ 694 h 52"/>
                <a:gd name="T30" fmla="*/ 349 w 85"/>
                <a:gd name="T31" fmla="*/ 588 h 52"/>
                <a:gd name="T32" fmla="*/ 379 w 85"/>
                <a:gd name="T33" fmla="*/ 315 h 52"/>
                <a:gd name="T34" fmla="*/ 382 w 85"/>
                <a:gd name="T35" fmla="*/ 169 h 52"/>
                <a:gd name="T36" fmla="*/ 264 w 85"/>
                <a:gd name="T37" fmla="*/ 2 h 52"/>
                <a:gd name="T38" fmla="*/ 159 w 85"/>
                <a:gd name="T39" fmla="*/ 208 h 52"/>
                <a:gd name="T40" fmla="*/ 84 w 85"/>
                <a:gd name="T41" fmla="*/ 111 h 52"/>
                <a:gd name="T42" fmla="*/ 25 w 85"/>
                <a:gd name="T43" fmla="*/ 11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2"/>
                <a:gd name="T68" fmla="*/ 85 w 8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round/>
              <a:headEnd/>
              <a:tailEnd/>
            </a:ln>
          </p:spPr>
          <p:txBody>
            <a:bodyPr/>
            <a:lstStyle/>
            <a:p>
              <a:endParaRPr lang="en-US"/>
            </a:p>
          </p:txBody>
        </p:sp>
        <p:sp>
          <p:nvSpPr>
            <p:cNvPr id="15679" name="Freeform 319"/>
            <p:cNvSpPr>
              <a:spLocks/>
            </p:cNvSpPr>
            <p:nvPr/>
          </p:nvSpPr>
          <p:spPr bwMode="auto">
            <a:xfrm>
              <a:off x="2826" y="1708"/>
              <a:ext cx="27" cy="64"/>
            </a:xfrm>
            <a:custGeom>
              <a:avLst/>
              <a:gdLst>
                <a:gd name="T0" fmla="*/ 0 w 24"/>
                <a:gd name="T1" fmla="*/ 267 h 52"/>
                <a:gd name="T2" fmla="*/ 3 w 24"/>
                <a:gd name="T3" fmla="*/ 796 h 52"/>
                <a:gd name="T4" fmla="*/ 87 w 24"/>
                <a:gd name="T5" fmla="*/ 1170 h 52"/>
                <a:gd name="T6" fmla="*/ 99 w 24"/>
                <a:gd name="T7" fmla="*/ 1097 h 52"/>
                <a:gd name="T8" fmla="*/ 141 w 24"/>
                <a:gd name="T9" fmla="*/ 754 h 52"/>
                <a:gd name="T10" fmla="*/ 141 w 24"/>
                <a:gd name="T11" fmla="*/ 694 h 52"/>
                <a:gd name="T12" fmla="*/ 87 w 24"/>
                <a:gd name="T13" fmla="*/ 267 h 52"/>
                <a:gd name="T14" fmla="*/ 77 w 24"/>
                <a:gd name="T15" fmla="*/ 73 h 52"/>
                <a:gd name="T16" fmla="*/ 3 w 24"/>
                <a:gd name="T17" fmla="*/ 0 h 52"/>
                <a:gd name="T18" fmla="*/ 0 w 24"/>
                <a:gd name="T19" fmla="*/ 26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2"/>
                <a:gd name="T32" fmla="*/ 24 w 2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round/>
              <a:headEnd/>
              <a:tailEnd/>
            </a:ln>
          </p:spPr>
          <p:txBody>
            <a:bodyPr/>
            <a:lstStyle/>
            <a:p>
              <a:endParaRPr lang="en-US"/>
            </a:p>
          </p:txBody>
        </p:sp>
        <p:sp>
          <p:nvSpPr>
            <p:cNvPr id="15680" name="Freeform 320"/>
            <p:cNvSpPr>
              <a:spLocks/>
            </p:cNvSpPr>
            <p:nvPr/>
          </p:nvSpPr>
          <p:spPr bwMode="auto">
            <a:xfrm>
              <a:off x="3204" y="1729"/>
              <a:ext cx="75" cy="58"/>
            </a:xfrm>
            <a:custGeom>
              <a:avLst/>
              <a:gdLst>
                <a:gd name="T0" fmla="*/ 54 w 67"/>
                <a:gd name="T1" fmla="*/ 169 h 47"/>
                <a:gd name="T2" fmla="*/ 0 w 67"/>
                <a:gd name="T3" fmla="*/ 0 h 47"/>
                <a:gd name="T4" fmla="*/ 120 w 67"/>
                <a:gd name="T5" fmla="*/ 0 h 47"/>
                <a:gd name="T6" fmla="*/ 233 w 67"/>
                <a:gd name="T7" fmla="*/ 2 h 47"/>
                <a:gd name="T8" fmla="*/ 315 w 67"/>
                <a:gd name="T9" fmla="*/ 111 h 47"/>
                <a:gd name="T10" fmla="*/ 294 w 67"/>
                <a:gd name="T11" fmla="*/ 432 h 47"/>
                <a:gd name="T12" fmla="*/ 329 w 67"/>
                <a:gd name="T13" fmla="*/ 533 h 47"/>
                <a:gd name="T14" fmla="*/ 315 w 67"/>
                <a:gd name="T15" fmla="*/ 658 h 47"/>
                <a:gd name="T16" fmla="*/ 366 w 67"/>
                <a:gd name="T17" fmla="*/ 985 h 47"/>
                <a:gd name="T18" fmla="*/ 329 w 67"/>
                <a:gd name="T19" fmla="*/ 1113 h 47"/>
                <a:gd name="T20" fmla="*/ 315 w 67"/>
                <a:gd name="T21" fmla="*/ 985 h 47"/>
                <a:gd name="T22" fmla="*/ 294 w 67"/>
                <a:gd name="T23" fmla="*/ 916 h 47"/>
                <a:gd name="T24" fmla="*/ 285 w 67"/>
                <a:gd name="T25" fmla="*/ 902 h 47"/>
                <a:gd name="T26" fmla="*/ 261 w 67"/>
                <a:gd name="T27" fmla="*/ 902 h 47"/>
                <a:gd name="T28" fmla="*/ 233 w 67"/>
                <a:gd name="T29" fmla="*/ 812 h 47"/>
                <a:gd name="T30" fmla="*/ 224 w 67"/>
                <a:gd name="T31" fmla="*/ 812 h 47"/>
                <a:gd name="T32" fmla="*/ 196 w 67"/>
                <a:gd name="T33" fmla="*/ 812 h 47"/>
                <a:gd name="T34" fmla="*/ 120 w 67"/>
                <a:gd name="T35" fmla="*/ 658 h 47"/>
                <a:gd name="T36" fmla="*/ 94 w 67"/>
                <a:gd name="T37" fmla="*/ 432 h 47"/>
                <a:gd name="T38" fmla="*/ 54 w 67"/>
                <a:gd name="T39" fmla="*/ 169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7"/>
                <a:gd name="T62" fmla="*/ 67 w 67"/>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round/>
              <a:headEnd/>
              <a:tailEnd/>
            </a:ln>
          </p:spPr>
          <p:txBody>
            <a:bodyPr/>
            <a:lstStyle/>
            <a:p>
              <a:endParaRPr lang="en-US"/>
            </a:p>
          </p:txBody>
        </p:sp>
        <p:sp>
          <p:nvSpPr>
            <p:cNvPr id="15681" name="Freeform 321"/>
            <p:cNvSpPr>
              <a:spLocks/>
            </p:cNvSpPr>
            <p:nvPr/>
          </p:nvSpPr>
          <p:spPr bwMode="auto">
            <a:xfrm>
              <a:off x="3267" y="1722"/>
              <a:ext cx="65" cy="77"/>
            </a:xfrm>
            <a:custGeom>
              <a:avLst/>
              <a:gdLst>
                <a:gd name="T0" fmla="*/ 50 w 59"/>
                <a:gd name="T1" fmla="*/ 1198 h 62"/>
                <a:gd name="T2" fmla="*/ 2 w 59"/>
                <a:gd name="T3" fmla="*/ 846 h 62"/>
                <a:gd name="T4" fmla="*/ 31 w 59"/>
                <a:gd name="T5" fmla="*/ 719 h 62"/>
                <a:gd name="T6" fmla="*/ 0 w 59"/>
                <a:gd name="T7" fmla="*/ 618 h 62"/>
                <a:gd name="T8" fmla="*/ 2 w 59"/>
                <a:gd name="T9" fmla="*/ 260 h 62"/>
                <a:gd name="T10" fmla="*/ 31 w 59"/>
                <a:gd name="T11" fmla="*/ 0 h 62"/>
                <a:gd name="T12" fmla="*/ 132 w 59"/>
                <a:gd name="T13" fmla="*/ 119 h 62"/>
                <a:gd name="T14" fmla="*/ 171 w 59"/>
                <a:gd name="T15" fmla="*/ 438 h 62"/>
                <a:gd name="T16" fmla="*/ 252 w 59"/>
                <a:gd name="T17" fmla="*/ 719 h 62"/>
                <a:gd name="T18" fmla="*/ 214 w 59"/>
                <a:gd name="T19" fmla="*/ 719 h 62"/>
                <a:gd name="T20" fmla="*/ 194 w 59"/>
                <a:gd name="T21" fmla="*/ 1295 h 62"/>
                <a:gd name="T22" fmla="*/ 194 w 59"/>
                <a:gd name="T23" fmla="*/ 1608 h 62"/>
                <a:gd name="T24" fmla="*/ 132 w 59"/>
                <a:gd name="T25" fmla="*/ 1359 h 62"/>
                <a:gd name="T26" fmla="*/ 141 w 59"/>
                <a:gd name="T27" fmla="*/ 1198 h 62"/>
                <a:gd name="T28" fmla="*/ 120 w 59"/>
                <a:gd name="T29" fmla="*/ 1043 h 62"/>
                <a:gd name="T30" fmla="*/ 50 w 59"/>
                <a:gd name="T31" fmla="*/ 1198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62"/>
                <a:gd name="T50" fmla="*/ 59 w 5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round/>
              <a:headEnd/>
              <a:tailEnd/>
            </a:ln>
          </p:spPr>
          <p:txBody>
            <a:bodyPr/>
            <a:lstStyle/>
            <a:p>
              <a:endParaRPr lang="en-US"/>
            </a:p>
          </p:txBody>
        </p:sp>
        <p:sp>
          <p:nvSpPr>
            <p:cNvPr id="15682" name="Freeform 322"/>
            <p:cNvSpPr>
              <a:spLocks/>
            </p:cNvSpPr>
            <p:nvPr/>
          </p:nvSpPr>
          <p:spPr bwMode="auto">
            <a:xfrm>
              <a:off x="3245" y="1772"/>
              <a:ext cx="29" cy="17"/>
            </a:xfrm>
            <a:custGeom>
              <a:avLst/>
              <a:gdLst>
                <a:gd name="T0" fmla="*/ 133 w 26"/>
                <a:gd name="T1" fmla="*/ 234 h 14"/>
                <a:gd name="T2" fmla="*/ 96 w 26"/>
                <a:gd name="T3" fmla="*/ 270 h 14"/>
                <a:gd name="T4" fmla="*/ 2 w 26"/>
                <a:gd name="T5" fmla="*/ 90 h 14"/>
                <a:gd name="T6" fmla="*/ 0 w 26"/>
                <a:gd name="T7" fmla="*/ 0 h 14"/>
                <a:gd name="T8" fmla="*/ 0 w 26"/>
                <a:gd name="T9" fmla="*/ 0 h 14"/>
                <a:gd name="T10" fmla="*/ 29 w 26"/>
                <a:gd name="T11" fmla="*/ 0 h 14"/>
                <a:gd name="T12" fmla="*/ 36 w 26"/>
                <a:gd name="T13" fmla="*/ 0 h 14"/>
                <a:gd name="T14" fmla="*/ 62 w 26"/>
                <a:gd name="T15" fmla="*/ 61 h 14"/>
                <a:gd name="T16" fmla="*/ 86 w 26"/>
                <a:gd name="T17" fmla="*/ 61 h 14"/>
                <a:gd name="T18" fmla="*/ 96 w 26"/>
                <a:gd name="T19" fmla="*/ 90 h 14"/>
                <a:gd name="T20" fmla="*/ 107 w 26"/>
                <a:gd name="T21" fmla="*/ 132 h 14"/>
                <a:gd name="T22" fmla="*/ 133 w 26"/>
                <a:gd name="T23" fmla="*/ 23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round/>
              <a:headEnd/>
              <a:tailEnd/>
            </a:ln>
          </p:spPr>
          <p:txBody>
            <a:bodyPr/>
            <a:lstStyle/>
            <a:p>
              <a:endParaRPr lang="en-US"/>
            </a:p>
          </p:txBody>
        </p:sp>
        <p:sp>
          <p:nvSpPr>
            <p:cNvPr id="15683" name="Freeform 323"/>
            <p:cNvSpPr>
              <a:spLocks/>
            </p:cNvSpPr>
            <p:nvPr/>
          </p:nvSpPr>
          <p:spPr bwMode="auto">
            <a:xfrm>
              <a:off x="2843" y="1729"/>
              <a:ext cx="101" cy="111"/>
            </a:xfrm>
            <a:custGeom>
              <a:avLst/>
              <a:gdLst>
                <a:gd name="T0" fmla="*/ 95 w 90"/>
                <a:gd name="T1" fmla="*/ 1103 h 90"/>
                <a:gd name="T2" fmla="*/ 30 w 90"/>
                <a:gd name="T3" fmla="*/ 982 h 90"/>
                <a:gd name="T4" fmla="*/ 0 w 90"/>
                <a:gd name="T5" fmla="*/ 803 h 90"/>
                <a:gd name="T6" fmla="*/ 3 w 90"/>
                <a:gd name="T7" fmla="*/ 725 h 90"/>
                <a:gd name="T8" fmla="*/ 54 w 90"/>
                <a:gd name="T9" fmla="*/ 389 h 90"/>
                <a:gd name="T10" fmla="*/ 54 w 90"/>
                <a:gd name="T11" fmla="*/ 317 h 90"/>
                <a:gd name="T12" fmla="*/ 202 w 90"/>
                <a:gd name="T13" fmla="*/ 169 h 90"/>
                <a:gd name="T14" fmla="*/ 291 w 90"/>
                <a:gd name="T15" fmla="*/ 111 h 90"/>
                <a:gd name="T16" fmla="*/ 442 w 90"/>
                <a:gd name="T17" fmla="*/ 169 h 90"/>
                <a:gd name="T18" fmla="*/ 465 w 90"/>
                <a:gd name="T19" fmla="*/ 0 h 90"/>
                <a:gd name="T20" fmla="*/ 496 w 90"/>
                <a:gd name="T21" fmla="*/ 0 h 90"/>
                <a:gd name="T22" fmla="*/ 508 w 90"/>
                <a:gd name="T23" fmla="*/ 111 h 90"/>
                <a:gd name="T24" fmla="*/ 465 w 90"/>
                <a:gd name="T25" fmla="*/ 389 h 90"/>
                <a:gd name="T26" fmla="*/ 373 w 90"/>
                <a:gd name="T27" fmla="*/ 274 h 90"/>
                <a:gd name="T28" fmla="*/ 291 w 90"/>
                <a:gd name="T29" fmla="*/ 428 h 90"/>
                <a:gd name="T30" fmla="*/ 332 w 90"/>
                <a:gd name="T31" fmla="*/ 594 h 90"/>
                <a:gd name="T32" fmla="*/ 291 w 90"/>
                <a:gd name="T33" fmla="*/ 594 h 90"/>
                <a:gd name="T34" fmla="*/ 291 w 90"/>
                <a:gd name="T35" fmla="*/ 651 h 90"/>
                <a:gd name="T36" fmla="*/ 270 w 90"/>
                <a:gd name="T37" fmla="*/ 651 h 90"/>
                <a:gd name="T38" fmla="*/ 286 w 90"/>
                <a:gd name="T39" fmla="*/ 725 h 90"/>
                <a:gd name="T40" fmla="*/ 231 w 90"/>
                <a:gd name="T41" fmla="*/ 428 h 90"/>
                <a:gd name="T42" fmla="*/ 202 w 90"/>
                <a:gd name="T43" fmla="*/ 528 h 90"/>
                <a:gd name="T44" fmla="*/ 241 w 90"/>
                <a:gd name="T45" fmla="*/ 894 h 90"/>
                <a:gd name="T46" fmla="*/ 255 w 90"/>
                <a:gd name="T47" fmla="*/ 1051 h 90"/>
                <a:gd name="T48" fmla="*/ 231 w 90"/>
                <a:gd name="T49" fmla="*/ 982 h 90"/>
                <a:gd name="T50" fmla="*/ 231 w 90"/>
                <a:gd name="T51" fmla="*/ 1103 h 90"/>
                <a:gd name="T52" fmla="*/ 215 w 90"/>
                <a:gd name="T53" fmla="*/ 1122 h 90"/>
                <a:gd name="T54" fmla="*/ 332 w 90"/>
                <a:gd name="T55" fmla="*/ 1494 h 90"/>
                <a:gd name="T56" fmla="*/ 323 w 90"/>
                <a:gd name="T57" fmla="*/ 1585 h 90"/>
                <a:gd name="T58" fmla="*/ 286 w 90"/>
                <a:gd name="T59" fmla="*/ 1527 h 90"/>
                <a:gd name="T60" fmla="*/ 270 w 90"/>
                <a:gd name="T61" fmla="*/ 1527 h 90"/>
                <a:gd name="T62" fmla="*/ 286 w 90"/>
                <a:gd name="T63" fmla="*/ 1755 h 90"/>
                <a:gd name="T64" fmla="*/ 241 w 90"/>
                <a:gd name="T65" fmla="*/ 1755 h 90"/>
                <a:gd name="T66" fmla="*/ 270 w 90"/>
                <a:gd name="T67" fmla="*/ 2092 h 90"/>
                <a:gd name="T68" fmla="*/ 231 w 90"/>
                <a:gd name="T69" fmla="*/ 2017 h 90"/>
                <a:gd name="T70" fmla="*/ 202 w 90"/>
                <a:gd name="T71" fmla="*/ 2092 h 90"/>
                <a:gd name="T72" fmla="*/ 177 w 90"/>
                <a:gd name="T73" fmla="*/ 1922 h 90"/>
                <a:gd name="T74" fmla="*/ 165 w 90"/>
                <a:gd name="T75" fmla="*/ 2017 h 90"/>
                <a:gd name="T76" fmla="*/ 126 w 90"/>
                <a:gd name="T77" fmla="*/ 1670 h 90"/>
                <a:gd name="T78" fmla="*/ 107 w 90"/>
                <a:gd name="T79" fmla="*/ 1494 h 90"/>
                <a:gd name="T80" fmla="*/ 177 w 90"/>
                <a:gd name="T81" fmla="*/ 1375 h 90"/>
                <a:gd name="T82" fmla="*/ 255 w 90"/>
                <a:gd name="T83" fmla="*/ 1494 h 90"/>
                <a:gd name="T84" fmla="*/ 255 w 90"/>
                <a:gd name="T85" fmla="*/ 1423 h 90"/>
                <a:gd name="T86" fmla="*/ 202 w 90"/>
                <a:gd name="T87" fmla="*/ 1323 h 90"/>
                <a:gd name="T88" fmla="*/ 126 w 90"/>
                <a:gd name="T89" fmla="*/ 1323 h 90"/>
                <a:gd name="T90" fmla="*/ 95 w 90"/>
                <a:gd name="T91" fmla="*/ 1323 h 90"/>
                <a:gd name="T92" fmla="*/ 68 w 90"/>
                <a:gd name="T93" fmla="*/ 1103 h 90"/>
                <a:gd name="T94" fmla="*/ 95 w 90"/>
                <a:gd name="T95" fmla="*/ 1103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
                <a:gd name="T145" fmla="*/ 0 h 90"/>
                <a:gd name="T146" fmla="*/ 90 w 90"/>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round/>
              <a:headEnd/>
              <a:tailEnd/>
            </a:ln>
          </p:spPr>
          <p:txBody>
            <a:bodyPr/>
            <a:lstStyle/>
            <a:p>
              <a:endParaRPr lang="en-US"/>
            </a:p>
          </p:txBody>
        </p:sp>
        <p:sp>
          <p:nvSpPr>
            <p:cNvPr id="15684" name="Freeform 324"/>
            <p:cNvSpPr>
              <a:spLocks/>
            </p:cNvSpPr>
            <p:nvPr/>
          </p:nvSpPr>
          <p:spPr bwMode="auto">
            <a:xfrm>
              <a:off x="2906" y="1864"/>
              <a:ext cx="49" cy="11"/>
            </a:xfrm>
            <a:custGeom>
              <a:avLst/>
              <a:gdLst>
                <a:gd name="T0" fmla="*/ 218 w 43"/>
                <a:gd name="T1" fmla="*/ 79 h 9"/>
                <a:gd name="T2" fmla="*/ 71 w 43"/>
                <a:gd name="T3" fmla="*/ 0 h 9"/>
                <a:gd name="T4" fmla="*/ 3 w 43"/>
                <a:gd name="T5" fmla="*/ 0 h 9"/>
                <a:gd name="T6" fmla="*/ 0 w 43"/>
                <a:gd name="T7" fmla="*/ 79 h 9"/>
                <a:gd name="T8" fmla="*/ 99 w 43"/>
                <a:gd name="T9" fmla="*/ 145 h 9"/>
                <a:gd name="T10" fmla="*/ 218 w 43"/>
                <a:gd name="T11" fmla="*/ 177 h 9"/>
                <a:gd name="T12" fmla="*/ 307 w 43"/>
                <a:gd name="T13" fmla="*/ 79 h 9"/>
                <a:gd name="T14" fmla="*/ 218 w 43"/>
                <a:gd name="T15" fmla="*/ 79 h 9"/>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9"/>
                <a:gd name="T26" fmla="*/ 43 w 4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round/>
              <a:headEnd/>
              <a:tailEnd/>
            </a:ln>
          </p:spPr>
          <p:txBody>
            <a:bodyPr/>
            <a:lstStyle/>
            <a:p>
              <a:endParaRPr lang="en-US"/>
            </a:p>
          </p:txBody>
        </p:sp>
        <p:sp>
          <p:nvSpPr>
            <p:cNvPr id="15685" name="Freeform 325"/>
            <p:cNvSpPr>
              <a:spLocks/>
            </p:cNvSpPr>
            <p:nvPr/>
          </p:nvSpPr>
          <p:spPr bwMode="auto">
            <a:xfrm>
              <a:off x="2892" y="1787"/>
              <a:ext cx="26" cy="21"/>
            </a:xfrm>
            <a:custGeom>
              <a:avLst/>
              <a:gdLst>
                <a:gd name="T0" fmla="*/ 271 w 22"/>
                <a:gd name="T1" fmla="*/ 408 h 17"/>
                <a:gd name="T2" fmla="*/ 125 w 22"/>
                <a:gd name="T3" fmla="*/ 115 h 17"/>
                <a:gd name="T4" fmla="*/ 0 w 22"/>
                <a:gd name="T5" fmla="*/ 0 h 17"/>
                <a:gd name="T6" fmla="*/ 125 w 22"/>
                <a:gd name="T7" fmla="*/ 175 h 17"/>
                <a:gd name="T8" fmla="*/ 271 w 22"/>
                <a:gd name="T9" fmla="*/ 408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22" y="17"/>
                  </a:moveTo>
                  <a:lnTo>
                    <a:pt x="10" y="5"/>
                  </a:lnTo>
                  <a:lnTo>
                    <a:pt x="0" y="0"/>
                  </a:lnTo>
                  <a:lnTo>
                    <a:pt x="10" y="7"/>
                  </a:lnTo>
                  <a:lnTo>
                    <a:pt x="22" y="17"/>
                  </a:lnTo>
                  <a:close/>
                </a:path>
              </a:pathLst>
            </a:custGeom>
            <a:solidFill>
              <a:srgbClr val="0033CC"/>
            </a:solidFill>
            <a:ln w="3175">
              <a:solidFill>
                <a:srgbClr val="000000"/>
              </a:solidFill>
              <a:round/>
              <a:headEnd/>
              <a:tailEnd/>
            </a:ln>
          </p:spPr>
          <p:txBody>
            <a:bodyPr/>
            <a:lstStyle/>
            <a:p>
              <a:endParaRPr lang="en-US"/>
            </a:p>
          </p:txBody>
        </p:sp>
        <p:sp>
          <p:nvSpPr>
            <p:cNvPr id="15686" name="Freeform 326"/>
            <p:cNvSpPr>
              <a:spLocks/>
            </p:cNvSpPr>
            <p:nvPr/>
          </p:nvSpPr>
          <p:spPr bwMode="auto">
            <a:xfrm>
              <a:off x="2938" y="1778"/>
              <a:ext cx="10" cy="6"/>
            </a:xfrm>
            <a:custGeom>
              <a:avLst/>
              <a:gdLst>
                <a:gd name="T0" fmla="*/ 41 w 9"/>
                <a:gd name="T1" fmla="*/ 72 h 5"/>
                <a:gd name="T2" fmla="*/ 2 w 9"/>
                <a:gd name="T3" fmla="*/ 2 h 5"/>
                <a:gd name="T4" fmla="*/ 0 w 9"/>
                <a:gd name="T5" fmla="*/ 0 h 5"/>
                <a:gd name="T6" fmla="*/ 33 w 9"/>
                <a:gd name="T7" fmla="*/ 2 h 5"/>
                <a:gd name="T8" fmla="*/ 41 w 9"/>
                <a:gd name="T9" fmla="*/ 72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9" y="5"/>
                  </a:moveTo>
                  <a:lnTo>
                    <a:pt x="2" y="2"/>
                  </a:lnTo>
                  <a:lnTo>
                    <a:pt x="0" y="0"/>
                  </a:lnTo>
                  <a:lnTo>
                    <a:pt x="7" y="2"/>
                  </a:lnTo>
                  <a:lnTo>
                    <a:pt x="9" y="5"/>
                  </a:lnTo>
                  <a:close/>
                </a:path>
              </a:pathLst>
            </a:custGeom>
            <a:solidFill>
              <a:srgbClr val="C0C0C0"/>
            </a:solidFill>
            <a:ln w="3175">
              <a:solidFill>
                <a:srgbClr val="000000"/>
              </a:solidFill>
              <a:round/>
              <a:headEnd/>
              <a:tailEnd/>
            </a:ln>
          </p:spPr>
          <p:txBody>
            <a:bodyPr/>
            <a:lstStyle/>
            <a:p>
              <a:endParaRPr lang="en-US"/>
            </a:p>
          </p:txBody>
        </p:sp>
        <p:sp>
          <p:nvSpPr>
            <p:cNvPr id="15687" name="Freeform 327"/>
            <p:cNvSpPr>
              <a:spLocks/>
            </p:cNvSpPr>
            <p:nvPr/>
          </p:nvSpPr>
          <p:spPr bwMode="auto">
            <a:xfrm>
              <a:off x="2851" y="1802"/>
              <a:ext cx="4" cy="6"/>
            </a:xfrm>
            <a:custGeom>
              <a:avLst/>
              <a:gdLst>
                <a:gd name="T0" fmla="*/ 0 w 4"/>
                <a:gd name="T1" fmla="*/ 0 h 5"/>
                <a:gd name="T2" fmla="*/ 4 w 4"/>
                <a:gd name="T3" fmla="*/ 2 h 5"/>
                <a:gd name="T4" fmla="*/ 0 w 4"/>
                <a:gd name="T5" fmla="*/ 72 h 5"/>
                <a:gd name="T6" fmla="*/ 0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0"/>
                  </a:moveTo>
                  <a:lnTo>
                    <a:pt x="4" y="2"/>
                  </a:lnTo>
                  <a:lnTo>
                    <a:pt x="0" y="5"/>
                  </a:lnTo>
                  <a:lnTo>
                    <a:pt x="0" y="0"/>
                  </a:lnTo>
                  <a:close/>
                </a:path>
              </a:pathLst>
            </a:custGeom>
            <a:solidFill>
              <a:srgbClr val="0033CC"/>
            </a:solidFill>
            <a:ln w="3175">
              <a:solidFill>
                <a:srgbClr val="000000"/>
              </a:solidFill>
              <a:round/>
              <a:headEnd/>
              <a:tailEnd/>
            </a:ln>
          </p:spPr>
          <p:txBody>
            <a:bodyPr/>
            <a:lstStyle/>
            <a:p>
              <a:endParaRPr lang="en-US"/>
            </a:p>
          </p:txBody>
        </p:sp>
        <p:sp>
          <p:nvSpPr>
            <p:cNvPr id="15688" name="Freeform 328"/>
            <p:cNvSpPr>
              <a:spLocks/>
            </p:cNvSpPr>
            <p:nvPr/>
          </p:nvSpPr>
          <p:spPr bwMode="auto">
            <a:xfrm>
              <a:off x="2941" y="1796"/>
              <a:ext cx="3" cy="6"/>
            </a:xfrm>
            <a:custGeom>
              <a:avLst/>
              <a:gdLst>
                <a:gd name="T0" fmla="*/ 716 w 2"/>
                <a:gd name="T1" fmla="*/ 0 h 5"/>
                <a:gd name="T2" fmla="*/ 0 w 2"/>
                <a:gd name="T3" fmla="*/ 72 h 5"/>
                <a:gd name="T4" fmla="*/ 0 w 2"/>
                <a:gd name="T5" fmla="*/ 0 h 5"/>
                <a:gd name="T6" fmla="*/ 716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15689" name="Freeform 329"/>
            <p:cNvSpPr>
              <a:spLocks/>
            </p:cNvSpPr>
            <p:nvPr/>
          </p:nvSpPr>
          <p:spPr bwMode="auto">
            <a:xfrm>
              <a:off x="2623" y="1615"/>
              <a:ext cx="190" cy="196"/>
            </a:xfrm>
            <a:custGeom>
              <a:avLst/>
              <a:gdLst>
                <a:gd name="T0" fmla="*/ 501 w 170"/>
                <a:gd name="T1" fmla="*/ 96 h 158"/>
                <a:gd name="T2" fmla="*/ 392 w 170"/>
                <a:gd name="T3" fmla="*/ 0 h 158"/>
                <a:gd name="T4" fmla="*/ 316 w 170"/>
                <a:gd name="T5" fmla="*/ 2 h 158"/>
                <a:gd name="T6" fmla="*/ 264 w 170"/>
                <a:gd name="T7" fmla="*/ 0 h 158"/>
                <a:gd name="T8" fmla="*/ 264 w 170"/>
                <a:gd name="T9" fmla="*/ 2 h 158"/>
                <a:gd name="T10" fmla="*/ 253 w 170"/>
                <a:gd name="T11" fmla="*/ 96 h 158"/>
                <a:gd name="T12" fmla="*/ 227 w 170"/>
                <a:gd name="T13" fmla="*/ 228 h 158"/>
                <a:gd name="T14" fmla="*/ 173 w 170"/>
                <a:gd name="T15" fmla="*/ 228 h 158"/>
                <a:gd name="T16" fmla="*/ 148 w 170"/>
                <a:gd name="T17" fmla="*/ 402 h 158"/>
                <a:gd name="T18" fmla="*/ 97 w 170"/>
                <a:gd name="T19" fmla="*/ 228 h 158"/>
                <a:gd name="T20" fmla="*/ 63 w 170"/>
                <a:gd name="T21" fmla="*/ 402 h 158"/>
                <a:gd name="T22" fmla="*/ 2 w 170"/>
                <a:gd name="T23" fmla="*/ 402 h 158"/>
                <a:gd name="T24" fmla="*/ 2 w 170"/>
                <a:gd name="T25" fmla="*/ 602 h 158"/>
                <a:gd name="T26" fmla="*/ 0 w 170"/>
                <a:gd name="T27" fmla="*/ 755 h 158"/>
                <a:gd name="T28" fmla="*/ 0 w 170"/>
                <a:gd name="T29" fmla="*/ 883 h 158"/>
                <a:gd name="T30" fmla="*/ 0 w 170"/>
                <a:gd name="T31" fmla="*/ 1073 h 158"/>
                <a:gd name="T32" fmla="*/ 63 w 170"/>
                <a:gd name="T33" fmla="*/ 1182 h 158"/>
                <a:gd name="T34" fmla="*/ 63 w 170"/>
                <a:gd name="T35" fmla="*/ 1368 h 158"/>
                <a:gd name="T36" fmla="*/ 130 w 170"/>
                <a:gd name="T37" fmla="*/ 1150 h 158"/>
                <a:gd name="T38" fmla="*/ 227 w 170"/>
                <a:gd name="T39" fmla="*/ 1254 h 158"/>
                <a:gd name="T40" fmla="*/ 284 w 170"/>
                <a:gd name="T41" fmla="*/ 1685 h 158"/>
                <a:gd name="T42" fmla="*/ 353 w 170"/>
                <a:gd name="T43" fmla="*/ 1976 h 158"/>
                <a:gd name="T44" fmla="*/ 412 w 170"/>
                <a:gd name="T45" fmla="*/ 2256 h 158"/>
                <a:gd name="T46" fmla="*/ 441 w 170"/>
                <a:gd name="T47" fmla="*/ 2323 h 158"/>
                <a:gd name="T48" fmla="*/ 448 w 170"/>
                <a:gd name="T49" fmla="*/ 2323 h 158"/>
                <a:gd name="T50" fmla="*/ 501 w 170"/>
                <a:gd name="T51" fmla="*/ 2519 h 158"/>
                <a:gd name="T52" fmla="*/ 605 w 170"/>
                <a:gd name="T53" fmla="*/ 2807 h 158"/>
                <a:gd name="T54" fmla="*/ 642 w 170"/>
                <a:gd name="T55" fmla="*/ 2864 h 158"/>
                <a:gd name="T56" fmla="*/ 680 w 170"/>
                <a:gd name="T57" fmla="*/ 3040 h 158"/>
                <a:gd name="T58" fmla="*/ 724 w 170"/>
                <a:gd name="T59" fmla="*/ 3502 h 158"/>
                <a:gd name="T60" fmla="*/ 712 w 170"/>
                <a:gd name="T61" fmla="*/ 3877 h 158"/>
                <a:gd name="T62" fmla="*/ 741 w 170"/>
                <a:gd name="T63" fmla="*/ 3991 h 158"/>
                <a:gd name="T64" fmla="*/ 781 w 170"/>
                <a:gd name="T65" fmla="*/ 3700 h 158"/>
                <a:gd name="T66" fmla="*/ 802 w 170"/>
                <a:gd name="T67" fmla="*/ 3502 h 158"/>
                <a:gd name="T68" fmla="*/ 815 w 170"/>
                <a:gd name="T69" fmla="*/ 3405 h 158"/>
                <a:gd name="T70" fmla="*/ 781 w 170"/>
                <a:gd name="T71" fmla="*/ 3217 h 158"/>
                <a:gd name="T72" fmla="*/ 796 w 170"/>
                <a:gd name="T73" fmla="*/ 2864 h 158"/>
                <a:gd name="T74" fmla="*/ 845 w 170"/>
                <a:gd name="T75" fmla="*/ 2930 h 158"/>
                <a:gd name="T76" fmla="*/ 893 w 170"/>
                <a:gd name="T77" fmla="*/ 3125 h 158"/>
                <a:gd name="T78" fmla="*/ 902 w 170"/>
                <a:gd name="T79" fmla="*/ 2930 h 158"/>
                <a:gd name="T80" fmla="*/ 802 w 170"/>
                <a:gd name="T81" fmla="*/ 2686 h 158"/>
                <a:gd name="T82" fmla="*/ 718 w 170"/>
                <a:gd name="T83" fmla="*/ 2451 h 158"/>
                <a:gd name="T84" fmla="*/ 724 w 170"/>
                <a:gd name="T85" fmla="*/ 2256 h 158"/>
                <a:gd name="T86" fmla="*/ 688 w 170"/>
                <a:gd name="T87" fmla="*/ 2213 h 158"/>
                <a:gd name="T88" fmla="*/ 586 w 170"/>
                <a:gd name="T89" fmla="*/ 2090 h 158"/>
                <a:gd name="T90" fmla="*/ 551 w 170"/>
                <a:gd name="T91" fmla="*/ 1788 h 158"/>
                <a:gd name="T92" fmla="*/ 514 w 170"/>
                <a:gd name="T93" fmla="*/ 1500 h 158"/>
                <a:gd name="T94" fmla="*/ 441 w 170"/>
                <a:gd name="T95" fmla="*/ 1331 h 158"/>
                <a:gd name="T96" fmla="*/ 412 w 170"/>
                <a:gd name="T97" fmla="*/ 937 h 158"/>
                <a:gd name="T98" fmla="*/ 401 w 170"/>
                <a:gd name="T99" fmla="*/ 712 h 158"/>
                <a:gd name="T100" fmla="*/ 464 w 170"/>
                <a:gd name="T101" fmla="*/ 540 h 158"/>
                <a:gd name="T102" fmla="*/ 514 w 170"/>
                <a:gd name="T103" fmla="*/ 602 h 158"/>
                <a:gd name="T104" fmla="*/ 490 w 170"/>
                <a:gd name="T105" fmla="*/ 283 h 158"/>
                <a:gd name="T106" fmla="*/ 501 w 170"/>
                <a:gd name="T107" fmla="*/ 96 h 158"/>
                <a:gd name="T108" fmla="*/ 420 w 170"/>
                <a:gd name="T109" fmla="*/ 1331 h 158"/>
                <a:gd name="T110" fmla="*/ 412 w 170"/>
                <a:gd name="T111" fmla="*/ 1331 h 158"/>
                <a:gd name="T112" fmla="*/ 420 w 170"/>
                <a:gd name="T113" fmla="*/ 1331 h 158"/>
                <a:gd name="T114" fmla="*/ 420 w 170"/>
                <a:gd name="T115" fmla="*/ 1331 h 158"/>
                <a:gd name="T116" fmla="*/ 501 w 170"/>
                <a:gd name="T117" fmla="*/ 96 h 158"/>
                <a:gd name="T118" fmla="*/ 448 w 170"/>
                <a:gd name="T119" fmla="*/ 2323 h 158"/>
                <a:gd name="T120" fmla="*/ 501 w 170"/>
                <a:gd name="T121" fmla="*/ 96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0"/>
                <a:gd name="T184" fmla="*/ 0 h 158"/>
                <a:gd name="T185" fmla="*/ 170 w 170"/>
                <a:gd name="T186" fmla="*/ 158 h 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90" name="Freeform 330"/>
            <p:cNvSpPr>
              <a:spLocks/>
            </p:cNvSpPr>
            <p:nvPr/>
          </p:nvSpPr>
          <p:spPr bwMode="auto">
            <a:xfrm>
              <a:off x="2623" y="1615"/>
              <a:ext cx="190" cy="196"/>
            </a:xfrm>
            <a:custGeom>
              <a:avLst/>
              <a:gdLst>
                <a:gd name="T0" fmla="*/ 501 w 170"/>
                <a:gd name="T1" fmla="*/ 96 h 158"/>
                <a:gd name="T2" fmla="*/ 392 w 170"/>
                <a:gd name="T3" fmla="*/ 0 h 158"/>
                <a:gd name="T4" fmla="*/ 316 w 170"/>
                <a:gd name="T5" fmla="*/ 2 h 158"/>
                <a:gd name="T6" fmla="*/ 264 w 170"/>
                <a:gd name="T7" fmla="*/ 0 h 158"/>
                <a:gd name="T8" fmla="*/ 264 w 170"/>
                <a:gd name="T9" fmla="*/ 2 h 158"/>
                <a:gd name="T10" fmla="*/ 253 w 170"/>
                <a:gd name="T11" fmla="*/ 96 h 158"/>
                <a:gd name="T12" fmla="*/ 227 w 170"/>
                <a:gd name="T13" fmla="*/ 228 h 158"/>
                <a:gd name="T14" fmla="*/ 173 w 170"/>
                <a:gd name="T15" fmla="*/ 228 h 158"/>
                <a:gd name="T16" fmla="*/ 148 w 170"/>
                <a:gd name="T17" fmla="*/ 402 h 158"/>
                <a:gd name="T18" fmla="*/ 97 w 170"/>
                <a:gd name="T19" fmla="*/ 228 h 158"/>
                <a:gd name="T20" fmla="*/ 63 w 170"/>
                <a:gd name="T21" fmla="*/ 402 h 158"/>
                <a:gd name="T22" fmla="*/ 2 w 170"/>
                <a:gd name="T23" fmla="*/ 402 h 158"/>
                <a:gd name="T24" fmla="*/ 2 w 170"/>
                <a:gd name="T25" fmla="*/ 602 h 158"/>
                <a:gd name="T26" fmla="*/ 0 w 170"/>
                <a:gd name="T27" fmla="*/ 755 h 158"/>
                <a:gd name="T28" fmla="*/ 0 w 170"/>
                <a:gd name="T29" fmla="*/ 883 h 158"/>
                <a:gd name="T30" fmla="*/ 0 w 170"/>
                <a:gd name="T31" fmla="*/ 1073 h 158"/>
                <a:gd name="T32" fmla="*/ 63 w 170"/>
                <a:gd name="T33" fmla="*/ 1182 h 158"/>
                <a:gd name="T34" fmla="*/ 63 w 170"/>
                <a:gd name="T35" fmla="*/ 1368 h 158"/>
                <a:gd name="T36" fmla="*/ 130 w 170"/>
                <a:gd name="T37" fmla="*/ 1150 h 158"/>
                <a:gd name="T38" fmla="*/ 227 w 170"/>
                <a:gd name="T39" fmla="*/ 1254 h 158"/>
                <a:gd name="T40" fmla="*/ 284 w 170"/>
                <a:gd name="T41" fmla="*/ 1685 h 158"/>
                <a:gd name="T42" fmla="*/ 353 w 170"/>
                <a:gd name="T43" fmla="*/ 1976 h 158"/>
                <a:gd name="T44" fmla="*/ 412 w 170"/>
                <a:gd name="T45" fmla="*/ 2256 h 158"/>
                <a:gd name="T46" fmla="*/ 441 w 170"/>
                <a:gd name="T47" fmla="*/ 2323 h 158"/>
                <a:gd name="T48" fmla="*/ 448 w 170"/>
                <a:gd name="T49" fmla="*/ 2323 h 158"/>
                <a:gd name="T50" fmla="*/ 501 w 170"/>
                <a:gd name="T51" fmla="*/ 2519 h 158"/>
                <a:gd name="T52" fmla="*/ 605 w 170"/>
                <a:gd name="T53" fmla="*/ 2807 h 158"/>
                <a:gd name="T54" fmla="*/ 642 w 170"/>
                <a:gd name="T55" fmla="*/ 2864 h 158"/>
                <a:gd name="T56" fmla="*/ 680 w 170"/>
                <a:gd name="T57" fmla="*/ 3040 h 158"/>
                <a:gd name="T58" fmla="*/ 724 w 170"/>
                <a:gd name="T59" fmla="*/ 3502 h 158"/>
                <a:gd name="T60" fmla="*/ 712 w 170"/>
                <a:gd name="T61" fmla="*/ 3877 h 158"/>
                <a:gd name="T62" fmla="*/ 741 w 170"/>
                <a:gd name="T63" fmla="*/ 3991 h 158"/>
                <a:gd name="T64" fmla="*/ 781 w 170"/>
                <a:gd name="T65" fmla="*/ 3700 h 158"/>
                <a:gd name="T66" fmla="*/ 802 w 170"/>
                <a:gd name="T67" fmla="*/ 3502 h 158"/>
                <a:gd name="T68" fmla="*/ 815 w 170"/>
                <a:gd name="T69" fmla="*/ 3405 h 158"/>
                <a:gd name="T70" fmla="*/ 781 w 170"/>
                <a:gd name="T71" fmla="*/ 3217 h 158"/>
                <a:gd name="T72" fmla="*/ 796 w 170"/>
                <a:gd name="T73" fmla="*/ 2864 h 158"/>
                <a:gd name="T74" fmla="*/ 845 w 170"/>
                <a:gd name="T75" fmla="*/ 2930 h 158"/>
                <a:gd name="T76" fmla="*/ 893 w 170"/>
                <a:gd name="T77" fmla="*/ 3125 h 158"/>
                <a:gd name="T78" fmla="*/ 902 w 170"/>
                <a:gd name="T79" fmla="*/ 2930 h 158"/>
                <a:gd name="T80" fmla="*/ 802 w 170"/>
                <a:gd name="T81" fmla="*/ 2686 h 158"/>
                <a:gd name="T82" fmla="*/ 718 w 170"/>
                <a:gd name="T83" fmla="*/ 2451 h 158"/>
                <a:gd name="T84" fmla="*/ 724 w 170"/>
                <a:gd name="T85" fmla="*/ 2256 h 158"/>
                <a:gd name="T86" fmla="*/ 688 w 170"/>
                <a:gd name="T87" fmla="*/ 2213 h 158"/>
                <a:gd name="T88" fmla="*/ 586 w 170"/>
                <a:gd name="T89" fmla="*/ 2090 h 158"/>
                <a:gd name="T90" fmla="*/ 551 w 170"/>
                <a:gd name="T91" fmla="*/ 1788 h 158"/>
                <a:gd name="T92" fmla="*/ 514 w 170"/>
                <a:gd name="T93" fmla="*/ 1500 h 158"/>
                <a:gd name="T94" fmla="*/ 441 w 170"/>
                <a:gd name="T95" fmla="*/ 1331 h 158"/>
                <a:gd name="T96" fmla="*/ 412 w 170"/>
                <a:gd name="T97" fmla="*/ 937 h 158"/>
                <a:gd name="T98" fmla="*/ 401 w 170"/>
                <a:gd name="T99" fmla="*/ 712 h 158"/>
                <a:gd name="T100" fmla="*/ 464 w 170"/>
                <a:gd name="T101" fmla="*/ 540 h 158"/>
                <a:gd name="T102" fmla="*/ 514 w 170"/>
                <a:gd name="T103" fmla="*/ 602 h 158"/>
                <a:gd name="T104" fmla="*/ 490 w 170"/>
                <a:gd name="T105" fmla="*/ 283 h 158"/>
                <a:gd name="T106" fmla="*/ 501 w 170"/>
                <a:gd name="T107" fmla="*/ 96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158"/>
                <a:gd name="T164" fmla="*/ 170 w 170"/>
                <a:gd name="T165" fmla="*/ 158 h 1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round/>
              <a:headEnd/>
              <a:tailEnd/>
            </a:ln>
          </p:spPr>
          <p:txBody>
            <a:bodyPr/>
            <a:lstStyle/>
            <a:p>
              <a:endParaRPr lang="en-US"/>
            </a:p>
          </p:txBody>
        </p:sp>
        <p:sp>
          <p:nvSpPr>
            <p:cNvPr id="15691" name="Freeform 33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15692" name="Freeform 332"/>
            <p:cNvSpPr>
              <a:spLocks/>
            </p:cNvSpPr>
            <p:nvPr/>
          </p:nvSpPr>
          <p:spPr bwMode="auto">
            <a:xfrm>
              <a:off x="2722" y="1802"/>
              <a:ext cx="49" cy="34"/>
            </a:xfrm>
            <a:custGeom>
              <a:avLst/>
              <a:gdLst>
                <a:gd name="T0" fmla="*/ 135 w 45"/>
                <a:gd name="T1" fmla="*/ 349 h 28"/>
                <a:gd name="T2" fmla="*/ 135 w 45"/>
                <a:gd name="T3" fmla="*/ 515 h 28"/>
                <a:gd name="T4" fmla="*/ 75 w 45"/>
                <a:gd name="T5" fmla="*/ 398 h 28"/>
                <a:gd name="T6" fmla="*/ 2 w 45"/>
                <a:gd name="T7" fmla="*/ 234 h 28"/>
                <a:gd name="T8" fmla="*/ 0 w 45"/>
                <a:gd name="T9" fmla="*/ 90 h 28"/>
                <a:gd name="T10" fmla="*/ 38 w 45"/>
                <a:gd name="T11" fmla="*/ 90 h 28"/>
                <a:gd name="T12" fmla="*/ 98 w 45"/>
                <a:gd name="T13" fmla="*/ 2 h 28"/>
                <a:gd name="T14" fmla="*/ 161 w 45"/>
                <a:gd name="T15" fmla="*/ 0 h 28"/>
                <a:gd name="T16" fmla="*/ 135 w 45"/>
                <a:gd name="T17" fmla="*/ 349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8"/>
                <a:gd name="T29" fmla="*/ 45 w 4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round/>
              <a:headEnd/>
              <a:tailEnd/>
            </a:ln>
          </p:spPr>
          <p:txBody>
            <a:bodyPr/>
            <a:lstStyle/>
            <a:p>
              <a:endParaRPr lang="en-US"/>
            </a:p>
          </p:txBody>
        </p:sp>
        <p:sp>
          <p:nvSpPr>
            <p:cNvPr id="15693" name="Freeform 333"/>
            <p:cNvSpPr>
              <a:spLocks/>
            </p:cNvSpPr>
            <p:nvPr/>
          </p:nvSpPr>
          <p:spPr bwMode="auto">
            <a:xfrm>
              <a:off x="2650" y="1737"/>
              <a:ext cx="25" cy="52"/>
            </a:xfrm>
            <a:custGeom>
              <a:avLst/>
              <a:gdLst>
                <a:gd name="T0" fmla="*/ 170 w 21"/>
                <a:gd name="T1" fmla="*/ 860 h 42"/>
                <a:gd name="T2" fmla="*/ 60 w 21"/>
                <a:gd name="T3" fmla="*/ 1028 h 42"/>
                <a:gd name="T4" fmla="*/ 2 w 21"/>
                <a:gd name="T5" fmla="*/ 820 h 42"/>
                <a:gd name="T6" fmla="*/ 0 w 21"/>
                <a:gd name="T7" fmla="*/ 485 h 42"/>
                <a:gd name="T8" fmla="*/ 0 w 21"/>
                <a:gd name="T9" fmla="*/ 118 h 42"/>
                <a:gd name="T10" fmla="*/ 170 w 21"/>
                <a:gd name="T11" fmla="*/ 0 h 42"/>
                <a:gd name="T12" fmla="*/ 298 w 21"/>
                <a:gd name="T13" fmla="*/ 317 h 42"/>
                <a:gd name="T14" fmla="*/ 255 w 21"/>
                <a:gd name="T15" fmla="*/ 860 h 42"/>
                <a:gd name="T16" fmla="*/ 170 w 21"/>
                <a:gd name="T17" fmla="*/ 86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2"/>
                <a:gd name="T29" fmla="*/ 21 w 2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round/>
              <a:headEnd/>
              <a:tailEnd/>
            </a:ln>
          </p:spPr>
          <p:txBody>
            <a:bodyPr/>
            <a:lstStyle/>
            <a:p>
              <a:endParaRPr lang="en-US"/>
            </a:p>
          </p:txBody>
        </p:sp>
        <p:sp>
          <p:nvSpPr>
            <p:cNvPr id="15694" name="Freeform 334"/>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0"/>
                  </a:lnTo>
                  <a:lnTo>
                    <a:pt x="0" y="2"/>
                  </a:lnTo>
                  <a:lnTo>
                    <a:pt x="3" y="0"/>
                  </a:lnTo>
                  <a:close/>
                </a:path>
              </a:pathLst>
            </a:custGeom>
            <a:solidFill>
              <a:srgbClr val="C0C0C0"/>
            </a:solidFill>
            <a:ln w="3175">
              <a:solidFill>
                <a:srgbClr val="000000"/>
              </a:solidFill>
              <a:round/>
              <a:headEnd/>
              <a:tailEnd/>
            </a:ln>
          </p:spPr>
          <p:txBody>
            <a:bodyPr/>
            <a:lstStyle/>
            <a:p>
              <a:endParaRPr lang="en-US"/>
            </a:p>
          </p:txBody>
        </p:sp>
        <p:sp>
          <p:nvSpPr>
            <p:cNvPr id="15695" name="Freeform 335"/>
            <p:cNvSpPr>
              <a:spLocks/>
            </p:cNvSpPr>
            <p:nvPr/>
          </p:nvSpPr>
          <p:spPr bwMode="auto">
            <a:xfrm>
              <a:off x="2944" y="1722"/>
              <a:ext cx="309" cy="132"/>
            </a:xfrm>
            <a:custGeom>
              <a:avLst/>
              <a:gdLst>
                <a:gd name="T0" fmla="*/ 953 w 277"/>
                <a:gd name="T1" fmla="*/ 2403 h 106"/>
                <a:gd name="T2" fmla="*/ 804 w 277"/>
                <a:gd name="T3" fmla="*/ 2550 h 106"/>
                <a:gd name="T4" fmla="*/ 783 w 277"/>
                <a:gd name="T5" fmla="*/ 2840 h 106"/>
                <a:gd name="T6" fmla="*/ 766 w 277"/>
                <a:gd name="T7" fmla="*/ 2816 h 106"/>
                <a:gd name="T8" fmla="*/ 747 w 277"/>
                <a:gd name="T9" fmla="*/ 2478 h 106"/>
                <a:gd name="T10" fmla="*/ 625 w 277"/>
                <a:gd name="T11" fmla="*/ 2611 h 106"/>
                <a:gd name="T12" fmla="*/ 491 w 277"/>
                <a:gd name="T13" fmla="*/ 2662 h 106"/>
                <a:gd name="T14" fmla="*/ 354 w 277"/>
                <a:gd name="T15" fmla="*/ 2611 h 106"/>
                <a:gd name="T16" fmla="*/ 252 w 277"/>
                <a:gd name="T17" fmla="*/ 2550 h 106"/>
                <a:gd name="T18" fmla="*/ 164 w 277"/>
                <a:gd name="T19" fmla="*/ 2478 h 106"/>
                <a:gd name="T20" fmla="*/ 170 w 277"/>
                <a:gd name="T21" fmla="*/ 2378 h 106"/>
                <a:gd name="T22" fmla="*/ 118 w 277"/>
                <a:gd name="T23" fmla="*/ 2219 h 106"/>
                <a:gd name="T24" fmla="*/ 86 w 277"/>
                <a:gd name="T25" fmla="*/ 1910 h 106"/>
                <a:gd name="T26" fmla="*/ 3 w 277"/>
                <a:gd name="T27" fmla="*/ 1577 h 106"/>
                <a:gd name="T28" fmla="*/ 62 w 277"/>
                <a:gd name="T29" fmla="*/ 1743 h 106"/>
                <a:gd name="T30" fmla="*/ 50 w 277"/>
                <a:gd name="T31" fmla="*/ 1415 h 106"/>
                <a:gd name="T32" fmla="*/ 0 w 277"/>
                <a:gd name="T33" fmla="*/ 1149 h 106"/>
                <a:gd name="T34" fmla="*/ 76 w 277"/>
                <a:gd name="T35" fmla="*/ 761 h 106"/>
                <a:gd name="T36" fmla="*/ 193 w 277"/>
                <a:gd name="T37" fmla="*/ 695 h 106"/>
                <a:gd name="T38" fmla="*/ 229 w 277"/>
                <a:gd name="T39" fmla="*/ 558 h 106"/>
                <a:gd name="T40" fmla="*/ 327 w 277"/>
                <a:gd name="T41" fmla="*/ 360 h 106"/>
                <a:gd name="T42" fmla="*/ 518 w 277"/>
                <a:gd name="T43" fmla="*/ 0 h 106"/>
                <a:gd name="T44" fmla="*/ 636 w 277"/>
                <a:gd name="T45" fmla="*/ 0 h 106"/>
                <a:gd name="T46" fmla="*/ 709 w 277"/>
                <a:gd name="T47" fmla="*/ 265 h 106"/>
                <a:gd name="T48" fmla="*/ 900 w 277"/>
                <a:gd name="T49" fmla="*/ 448 h 106"/>
                <a:gd name="T50" fmla="*/ 1117 w 277"/>
                <a:gd name="T51" fmla="*/ 186 h 106"/>
                <a:gd name="T52" fmla="*/ 1258 w 277"/>
                <a:gd name="T53" fmla="*/ 330 h 106"/>
                <a:gd name="T54" fmla="*/ 1322 w 277"/>
                <a:gd name="T55" fmla="*/ 903 h 106"/>
                <a:gd name="T56" fmla="*/ 1353 w 277"/>
                <a:gd name="T57" fmla="*/ 1205 h 106"/>
                <a:gd name="T58" fmla="*/ 1389 w 277"/>
                <a:gd name="T59" fmla="*/ 1910 h 106"/>
                <a:gd name="T60" fmla="*/ 1389 w 277"/>
                <a:gd name="T61" fmla="*/ 2281 h 106"/>
                <a:gd name="T62" fmla="*/ 1265 w 277"/>
                <a:gd name="T63" fmla="*/ 2219 h 106"/>
                <a:gd name="T64" fmla="*/ 1220 w 277"/>
                <a:gd name="T65" fmla="*/ 2219 h 106"/>
                <a:gd name="T66" fmla="*/ 1063 w 277"/>
                <a:gd name="T67" fmla="*/ 2403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6"/>
                <a:gd name="T104" fmla="*/ 277 w 277"/>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round/>
              <a:headEnd/>
              <a:tailEnd/>
            </a:ln>
          </p:spPr>
          <p:txBody>
            <a:bodyPr/>
            <a:lstStyle/>
            <a:p>
              <a:endParaRPr lang="en-US"/>
            </a:p>
          </p:txBody>
        </p:sp>
        <p:sp>
          <p:nvSpPr>
            <p:cNvPr id="15696" name="Freeform 336"/>
            <p:cNvSpPr>
              <a:spLocks/>
            </p:cNvSpPr>
            <p:nvPr/>
          </p:nvSpPr>
          <p:spPr bwMode="auto">
            <a:xfrm>
              <a:off x="2935" y="1720"/>
              <a:ext cx="50" cy="41"/>
            </a:xfrm>
            <a:custGeom>
              <a:avLst/>
              <a:gdLst>
                <a:gd name="T0" fmla="*/ 27 w 45"/>
                <a:gd name="T1" fmla="*/ 2 h 33"/>
                <a:gd name="T2" fmla="*/ 27 w 45"/>
                <a:gd name="T3" fmla="*/ 184 h 33"/>
                <a:gd name="T4" fmla="*/ 33 w 45"/>
                <a:gd name="T5" fmla="*/ 323 h 33"/>
                <a:gd name="T6" fmla="*/ 0 w 45"/>
                <a:gd name="T7" fmla="*/ 610 h 33"/>
                <a:gd name="T8" fmla="*/ 46 w 45"/>
                <a:gd name="T9" fmla="*/ 680 h 33"/>
                <a:gd name="T10" fmla="*/ 27 w 45"/>
                <a:gd name="T11" fmla="*/ 852 h 33"/>
                <a:gd name="T12" fmla="*/ 101 w 45"/>
                <a:gd name="T13" fmla="*/ 547 h 33"/>
                <a:gd name="T14" fmla="*/ 223 w 45"/>
                <a:gd name="T15" fmla="*/ 498 h 33"/>
                <a:gd name="T16" fmla="*/ 170 w 45"/>
                <a:gd name="T17" fmla="*/ 323 h 33"/>
                <a:gd name="T18" fmla="*/ 124 w 45"/>
                <a:gd name="T19" fmla="*/ 0 h 33"/>
                <a:gd name="T20" fmla="*/ 27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33"/>
                <a:gd name="T35" fmla="*/ 45 w 4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round/>
              <a:headEnd/>
              <a:tailEnd/>
            </a:ln>
          </p:spPr>
          <p:txBody>
            <a:bodyPr/>
            <a:lstStyle/>
            <a:p>
              <a:endParaRPr lang="en-US"/>
            </a:p>
          </p:txBody>
        </p:sp>
        <p:sp>
          <p:nvSpPr>
            <p:cNvPr id="15697" name="Freeform 337"/>
            <p:cNvSpPr>
              <a:spLocks/>
            </p:cNvSpPr>
            <p:nvPr/>
          </p:nvSpPr>
          <p:spPr bwMode="auto">
            <a:xfrm>
              <a:off x="2862" y="1422"/>
              <a:ext cx="136" cy="96"/>
            </a:xfrm>
            <a:custGeom>
              <a:avLst/>
              <a:gdLst>
                <a:gd name="T0" fmla="*/ 697 w 121"/>
                <a:gd name="T1" fmla="*/ 951 h 78"/>
                <a:gd name="T2" fmla="*/ 665 w 121"/>
                <a:gd name="T3" fmla="*/ 1051 h 78"/>
                <a:gd name="T4" fmla="*/ 697 w 121"/>
                <a:gd name="T5" fmla="*/ 1420 h 78"/>
                <a:gd name="T6" fmla="*/ 602 w 121"/>
                <a:gd name="T7" fmla="*/ 1569 h 78"/>
                <a:gd name="T8" fmla="*/ 602 w 121"/>
                <a:gd name="T9" fmla="*/ 1748 h 78"/>
                <a:gd name="T10" fmla="*/ 465 w 121"/>
                <a:gd name="T11" fmla="*/ 1662 h 78"/>
                <a:gd name="T12" fmla="*/ 329 w 121"/>
                <a:gd name="T13" fmla="*/ 1525 h 78"/>
                <a:gd name="T14" fmla="*/ 191 w 121"/>
                <a:gd name="T15" fmla="*/ 1525 h 78"/>
                <a:gd name="T16" fmla="*/ 48 w 121"/>
                <a:gd name="T17" fmla="*/ 1525 h 78"/>
                <a:gd name="T18" fmla="*/ 2 w 121"/>
                <a:gd name="T19" fmla="*/ 1420 h 78"/>
                <a:gd name="T20" fmla="*/ 69 w 121"/>
                <a:gd name="T21" fmla="*/ 1170 h 78"/>
                <a:gd name="T22" fmla="*/ 0 w 121"/>
                <a:gd name="T23" fmla="*/ 628 h 78"/>
                <a:gd name="T24" fmla="*/ 111 w 121"/>
                <a:gd name="T25" fmla="*/ 372 h 78"/>
                <a:gd name="T26" fmla="*/ 232 w 121"/>
                <a:gd name="T27" fmla="*/ 2 h 78"/>
                <a:gd name="T28" fmla="*/ 336 w 121"/>
                <a:gd name="T29" fmla="*/ 0 h 78"/>
                <a:gd name="T30" fmla="*/ 450 w 121"/>
                <a:gd name="T31" fmla="*/ 90 h 78"/>
                <a:gd name="T32" fmla="*/ 569 w 121"/>
                <a:gd name="T33" fmla="*/ 169 h 78"/>
                <a:gd name="T34" fmla="*/ 591 w 121"/>
                <a:gd name="T35" fmla="*/ 628 h 78"/>
                <a:gd name="T36" fmla="*/ 697 w 121"/>
                <a:gd name="T37" fmla="*/ 951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78"/>
                <a:gd name="T59" fmla="*/ 121 w 121"/>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round/>
              <a:headEnd/>
              <a:tailEnd/>
            </a:ln>
          </p:spPr>
          <p:txBody>
            <a:bodyPr/>
            <a:lstStyle/>
            <a:p>
              <a:endParaRPr lang="en-US"/>
            </a:p>
          </p:txBody>
        </p:sp>
        <p:sp>
          <p:nvSpPr>
            <p:cNvPr id="15698" name="Freeform 338"/>
            <p:cNvSpPr>
              <a:spLocks/>
            </p:cNvSpPr>
            <p:nvPr/>
          </p:nvSpPr>
          <p:spPr bwMode="auto">
            <a:xfrm>
              <a:off x="2637" y="1400"/>
              <a:ext cx="34" cy="44"/>
            </a:xfrm>
            <a:custGeom>
              <a:avLst/>
              <a:gdLst>
                <a:gd name="T0" fmla="*/ 66 w 31"/>
                <a:gd name="T1" fmla="*/ 1012 h 35"/>
                <a:gd name="T2" fmla="*/ 66 w 31"/>
                <a:gd name="T3" fmla="*/ 1075 h 35"/>
                <a:gd name="T4" fmla="*/ 5 w 31"/>
                <a:gd name="T5" fmla="*/ 1075 h 35"/>
                <a:gd name="T6" fmla="*/ 5 w 31"/>
                <a:gd name="T7" fmla="*/ 1012 h 35"/>
                <a:gd name="T8" fmla="*/ 0 w 31"/>
                <a:gd name="T9" fmla="*/ 735 h 35"/>
                <a:gd name="T10" fmla="*/ 0 w 31"/>
                <a:gd name="T11" fmla="*/ 226 h 35"/>
                <a:gd name="T12" fmla="*/ 29 w 31"/>
                <a:gd name="T13" fmla="*/ 155 h 35"/>
                <a:gd name="T14" fmla="*/ 35 w 31"/>
                <a:gd name="T15" fmla="*/ 226 h 35"/>
                <a:gd name="T16" fmla="*/ 46 w 31"/>
                <a:gd name="T17" fmla="*/ 155 h 35"/>
                <a:gd name="T18" fmla="*/ 76 w 31"/>
                <a:gd name="T19" fmla="*/ 0 h 35"/>
                <a:gd name="T20" fmla="*/ 95 w 31"/>
                <a:gd name="T21" fmla="*/ 226 h 35"/>
                <a:gd name="T22" fmla="*/ 124 w 31"/>
                <a:gd name="T23" fmla="*/ 226 h 35"/>
                <a:gd name="T24" fmla="*/ 113 w 31"/>
                <a:gd name="T25" fmla="*/ 449 h 35"/>
                <a:gd name="T26" fmla="*/ 76 w 31"/>
                <a:gd name="T27" fmla="*/ 640 h 35"/>
                <a:gd name="T28" fmla="*/ 76 w 31"/>
                <a:gd name="T29" fmla="*/ 735 h 35"/>
                <a:gd name="T30" fmla="*/ 66 w 31"/>
                <a:gd name="T31" fmla="*/ 1012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5"/>
                <a:gd name="T50" fmla="*/ 31 w 31"/>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round/>
              <a:headEnd/>
              <a:tailEnd/>
            </a:ln>
          </p:spPr>
          <p:txBody>
            <a:bodyPr/>
            <a:lstStyle/>
            <a:p>
              <a:endParaRPr lang="en-US"/>
            </a:p>
          </p:txBody>
        </p:sp>
        <p:sp>
          <p:nvSpPr>
            <p:cNvPr id="15699" name="Freeform 339"/>
            <p:cNvSpPr>
              <a:spLocks/>
            </p:cNvSpPr>
            <p:nvPr/>
          </p:nvSpPr>
          <p:spPr bwMode="auto">
            <a:xfrm>
              <a:off x="2676" y="1422"/>
              <a:ext cx="25" cy="20"/>
            </a:xfrm>
            <a:custGeom>
              <a:avLst/>
              <a:gdLst>
                <a:gd name="T0" fmla="*/ 148 w 22"/>
                <a:gd name="T1" fmla="*/ 99 h 16"/>
                <a:gd name="T2" fmla="*/ 130 w 22"/>
                <a:gd name="T3" fmla="*/ 64 h 16"/>
                <a:gd name="T4" fmla="*/ 100 w 22"/>
                <a:gd name="T5" fmla="*/ 0 h 16"/>
                <a:gd name="T6" fmla="*/ 100 w 22"/>
                <a:gd name="T7" fmla="*/ 99 h 16"/>
                <a:gd name="T8" fmla="*/ 65 w 22"/>
                <a:gd name="T9" fmla="*/ 99 h 16"/>
                <a:gd name="T10" fmla="*/ 34 w 22"/>
                <a:gd name="T11" fmla="*/ 0 h 16"/>
                <a:gd name="T12" fmla="*/ 3 w 22"/>
                <a:gd name="T13" fmla="*/ 99 h 16"/>
                <a:gd name="T14" fmla="*/ 0 w 22"/>
                <a:gd name="T15" fmla="*/ 188 h 16"/>
                <a:gd name="T16" fmla="*/ 84 w 22"/>
                <a:gd name="T17" fmla="*/ 455 h 16"/>
                <a:gd name="T18" fmla="*/ 114 w 22"/>
                <a:gd name="T19" fmla="*/ 294 h 16"/>
                <a:gd name="T20" fmla="*/ 114 w 22"/>
                <a:gd name="T21" fmla="*/ 235 h 16"/>
                <a:gd name="T22" fmla="*/ 148 w 22"/>
                <a:gd name="T23" fmla="*/ 99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6"/>
                <a:gd name="T38" fmla="*/ 22 w 2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round/>
              <a:headEnd/>
              <a:tailEnd/>
            </a:ln>
          </p:spPr>
          <p:txBody>
            <a:bodyPr/>
            <a:lstStyle/>
            <a:p>
              <a:endParaRPr lang="en-US"/>
            </a:p>
          </p:txBody>
        </p:sp>
        <p:sp>
          <p:nvSpPr>
            <p:cNvPr id="15700" name="Freeform 340"/>
            <p:cNvSpPr>
              <a:spLocks/>
            </p:cNvSpPr>
            <p:nvPr/>
          </p:nvSpPr>
          <p:spPr bwMode="auto">
            <a:xfrm>
              <a:off x="2639" y="1386"/>
              <a:ext cx="29" cy="21"/>
            </a:xfrm>
            <a:custGeom>
              <a:avLst/>
              <a:gdLst>
                <a:gd name="T0" fmla="*/ 118 w 26"/>
                <a:gd name="T1" fmla="*/ 285 h 17"/>
                <a:gd name="T2" fmla="*/ 3 w 26"/>
                <a:gd name="T3" fmla="*/ 285 h 17"/>
                <a:gd name="T4" fmla="*/ 0 w 26"/>
                <a:gd name="T5" fmla="*/ 408 h 17"/>
                <a:gd name="T6" fmla="*/ 0 w 26"/>
                <a:gd name="T7" fmla="*/ 231 h 17"/>
                <a:gd name="T8" fmla="*/ 76 w 26"/>
                <a:gd name="T9" fmla="*/ 231 h 17"/>
                <a:gd name="T10" fmla="*/ 133 w 26"/>
                <a:gd name="T11" fmla="*/ 0 h 17"/>
                <a:gd name="T12" fmla="*/ 118 w 26"/>
                <a:gd name="T13" fmla="*/ 285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round/>
              <a:headEnd/>
              <a:tailEnd/>
            </a:ln>
          </p:spPr>
          <p:txBody>
            <a:bodyPr/>
            <a:lstStyle/>
            <a:p>
              <a:endParaRPr lang="en-US"/>
            </a:p>
          </p:txBody>
        </p:sp>
        <p:sp>
          <p:nvSpPr>
            <p:cNvPr id="15701" name="Freeform 341"/>
            <p:cNvSpPr>
              <a:spLocks/>
            </p:cNvSpPr>
            <p:nvPr/>
          </p:nvSpPr>
          <p:spPr bwMode="auto">
            <a:xfrm>
              <a:off x="2658" y="1431"/>
              <a:ext cx="17" cy="11"/>
            </a:xfrm>
            <a:custGeom>
              <a:avLst/>
              <a:gdLst>
                <a:gd name="T0" fmla="*/ 270 w 14"/>
                <a:gd name="T1" fmla="*/ 79 h 9"/>
                <a:gd name="T2" fmla="*/ 160 w 14"/>
                <a:gd name="T3" fmla="*/ 0 h 9"/>
                <a:gd name="T4" fmla="*/ 0 w 14"/>
                <a:gd name="T5" fmla="*/ 2 h 9"/>
                <a:gd name="T6" fmla="*/ 234 w 14"/>
                <a:gd name="T7" fmla="*/ 177 h 9"/>
                <a:gd name="T8" fmla="*/ 270 w 14"/>
                <a:gd name="T9" fmla="*/ 79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4"/>
                  </a:moveTo>
                  <a:lnTo>
                    <a:pt x="9" y="0"/>
                  </a:lnTo>
                  <a:lnTo>
                    <a:pt x="0" y="2"/>
                  </a:lnTo>
                  <a:lnTo>
                    <a:pt x="12" y="9"/>
                  </a:lnTo>
                  <a:lnTo>
                    <a:pt x="14" y="4"/>
                  </a:lnTo>
                  <a:close/>
                </a:path>
              </a:pathLst>
            </a:custGeom>
            <a:solidFill>
              <a:srgbClr val="0033CC"/>
            </a:solidFill>
            <a:ln w="3175">
              <a:solidFill>
                <a:srgbClr val="000000"/>
              </a:solidFill>
              <a:round/>
              <a:headEnd/>
              <a:tailEnd/>
            </a:ln>
          </p:spPr>
          <p:txBody>
            <a:bodyPr/>
            <a:lstStyle/>
            <a:p>
              <a:endParaRPr lang="en-US"/>
            </a:p>
          </p:txBody>
        </p:sp>
        <p:sp>
          <p:nvSpPr>
            <p:cNvPr id="15702" name="Freeform 342"/>
            <p:cNvSpPr>
              <a:spLocks/>
            </p:cNvSpPr>
            <p:nvPr/>
          </p:nvSpPr>
          <p:spPr bwMode="auto">
            <a:xfrm>
              <a:off x="2689" y="1444"/>
              <a:ext cx="6" cy="3"/>
            </a:xfrm>
            <a:custGeom>
              <a:avLst/>
              <a:gdLst>
                <a:gd name="T0" fmla="*/ 72 w 5"/>
                <a:gd name="T1" fmla="*/ 0 h 3"/>
                <a:gd name="T2" fmla="*/ 50 w 5"/>
                <a:gd name="T3" fmla="*/ 0 h 3"/>
                <a:gd name="T4" fmla="*/ 0 w 5"/>
                <a:gd name="T5" fmla="*/ 3 h 3"/>
                <a:gd name="T6" fmla="*/ 72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0"/>
                  </a:lnTo>
                  <a:lnTo>
                    <a:pt x="0" y="3"/>
                  </a:lnTo>
                  <a:lnTo>
                    <a:pt x="5" y="0"/>
                  </a:lnTo>
                  <a:close/>
                </a:path>
              </a:pathLst>
            </a:custGeom>
            <a:solidFill>
              <a:srgbClr val="E1E1E1"/>
            </a:solidFill>
            <a:ln w="3175">
              <a:solidFill>
                <a:srgbClr val="000000"/>
              </a:solidFill>
              <a:round/>
              <a:headEnd/>
              <a:tailEnd/>
            </a:ln>
          </p:spPr>
          <p:txBody>
            <a:bodyPr/>
            <a:lstStyle/>
            <a:p>
              <a:endParaRPr lang="en-US"/>
            </a:p>
          </p:txBody>
        </p:sp>
        <p:sp>
          <p:nvSpPr>
            <p:cNvPr id="15703" name="Freeform 343"/>
            <p:cNvSpPr>
              <a:spLocks/>
            </p:cNvSpPr>
            <p:nvPr/>
          </p:nvSpPr>
          <p:spPr bwMode="auto">
            <a:xfrm>
              <a:off x="2847" y="1347"/>
              <a:ext cx="68" cy="37"/>
            </a:xfrm>
            <a:custGeom>
              <a:avLst/>
              <a:gdLst>
                <a:gd name="T0" fmla="*/ 494 w 59"/>
                <a:gd name="T1" fmla="*/ 739 h 29"/>
                <a:gd name="T2" fmla="*/ 463 w 59"/>
                <a:gd name="T3" fmla="*/ 122 h 29"/>
                <a:gd name="T4" fmla="*/ 210 w 59"/>
                <a:gd name="T5" fmla="*/ 0 h 29"/>
                <a:gd name="T6" fmla="*/ 0 w 59"/>
                <a:gd name="T7" fmla="*/ 324 h 29"/>
                <a:gd name="T8" fmla="*/ 3 w 59"/>
                <a:gd name="T9" fmla="*/ 454 h 29"/>
                <a:gd name="T10" fmla="*/ 103 w 59"/>
                <a:gd name="T11" fmla="*/ 857 h 29"/>
                <a:gd name="T12" fmla="*/ 145 w 59"/>
                <a:gd name="T13" fmla="*/ 857 h 29"/>
                <a:gd name="T14" fmla="*/ 294 w 59"/>
                <a:gd name="T15" fmla="*/ 943 h 29"/>
                <a:gd name="T16" fmla="*/ 441 w 59"/>
                <a:gd name="T17" fmla="*/ 1115 h 29"/>
                <a:gd name="T18" fmla="*/ 494 w 59"/>
                <a:gd name="T19" fmla="*/ 73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9"/>
                <a:gd name="T32" fmla="*/ 59 w 5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round/>
              <a:headEnd/>
              <a:tailEnd/>
            </a:ln>
          </p:spPr>
          <p:txBody>
            <a:bodyPr/>
            <a:lstStyle/>
            <a:p>
              <a:endParaRPr lang="en-US"/>
            </a:p>
          </p:txBody>
        </p:sp>
        <p:sp>
          <p:nvSpPr>
            <p:cNvPr id="15704" name="Freeform 344"/>
            <p:cNvSpPr>
              <a:spLocks/>
            </p:cNvSpPr>
            <p:nvPr/>
          </p:nvSpPr>
          <p:spPr bwMode="auto">
            <a:xfrm>
              <a:off x="2822" y="1375"/>
              <a:ext cx="105" cy="49"/>
            </a:xfrm>
            <a:custGeom>
              <a:avLst/>
              <a:gdLst>
                <a:gd name="T0" fmla="*/ 216 w 95"/>
                <a:gd name="T1" fmla="*/ 548 h 40"/>
                <a:gd name="T2" fmla="*/ 120 w 95"/>
                <a:gd name="T3" fmla="*/ 619 h 40"/>
                <a:gd name="T4" fmla="*/ 25 w 95"/>
                <a:gd name="T5" fmla="*/ 679 h 40"/>
                <a:gd name="T6" fmla="*/ 0 w 95"/>
                <a:gd name="T7" fmla="*/ 679 h 40"/>
                <a:gd name="T8" fmla="*/ 25 w 95"/>
                <a:gd name="T9" fmla="*/ 246 h 40"/>
                <a:gd name="T10" fmla="*/ 76 w 95"/>
                <a:gd name="T11" fmla="*/ 246 h 40"/>
                <a:gd name="T12" fmla="*/ 154 w 95"/>
                <a:gd name="T13" fmla="*/ 447 h 40"/>
                <a:gd name="T14" fmla="*/ 185 w 95"/>
                <a:gd name="T15" fmla="*/ 298 h 40"/>
                <a:gd name="T16" fmla="*/ 185 w 95"/>
                <a:gd name="T17" fmla="*/ 0 h 40"/>
                <a:gd name="T18" fmla="*/ 267 w 95"/>
                <a:gd name="T19" fmla="*/ 2 h 40"/>
                <a:gd name="T20" fmla="*/ 344 w 95"/>
                <a:gd name="T21" fmla="*/ 160 h 40"/>
                <a:gd name="T22" fmla="*/ 382 w 95"/>
                <a:gd name="T23" fmla="*/ 387 h 40"/>
                <a:gd name="T24" fmla="*/ 422 w 95"/>
                <a:gd name="T25" fmla="*/ 811 h 40"/>
                <a:gd name="T26" fmla="*/ 344 w 95"/>
                <a:gd name="T27" fmla="*/ 832 h 40"/>
                <a:gd name="T28" fmla="*/ 216 w 95"/>
                <a:gd name="T29" fmla="*/ 54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0"/>
                <a:gd name="T47" fmla="*/ 95 w 9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round/>
              <a:headEnd/>
              <a:tailEnd/>
            </a:ln>
          </p:spPr>
          <p:txBody>
            <a:bodyPr/>
            <a:lstStyle/>
            <a:p>
              <a:endParaRPr lang="en-US"/>
            </a:p>
          </p:txBody>
        </p:sp>
        <p:sp>
          <p:nvSpPr>
            <p:cNvPr id="15705" name="Freeform 345"/>
            <p:cNvSpPr>
              <a:spLocks/>
            </p:cNvSpPr>
            <p:nvPr/>
          </p:nvSpPr>
          <p:spPr bwMode="auto">
            <a:xfrm>
              <a:off x="2822" y="1407"/>
              <a:ext cx="84" cy="49"/>
            </a:xfrm>
            <a:custGeom>
              <a:avLst/>
              <a:gdLst>
                <a:gd name="T0" fmla="*/ 3 w 76"/>
                <a:gd name="T1" fmla="*/ 619 h 40"/>
                <a:gd name="T2" fmla="*/ 0 w 76"/>
                <a:gd name="T3" fmla="*/ 160 h 40"/>
                <a:gd name="T4" fmla="*/ 25 w 76"/>
                <a:gd name="T5" fmla="*/ 160 h 40"/>
                <a:gd name="T6" fmla="*/ 120 w 76"/>
                <a:gd name="T7" fmla="*/ 87 h 40"/>
                <a:gd name="T8" fmla="*/ 216 w 76"/>
                <a:gd name="T9" fmla="*/ 0 h 40"/>
                <a:gd name="T10" fmla="*/ 344 w 76"/>
                <a:gd name="T11" fmla="*/ 298 h 40"/>
                <a:gd name="T12" fmla="*/ 249 w 76"/>
                <a:gd name="T13" fmla="*/ 581 h 40"/>
                <a:gd name="T14" fmla="*/ 162 w 76"/>
                <a:gd name="T15" fmla="*/ 832 h 40"/>
                <a:gd name="T16" fmla="*/ 109 w 76"/>
                <a:gd name="T17" fmla="*/ 832 h 40"/>
                <a:gd name="T18" fmla="*/ 109 w 76"/>
                <a:gd name="T19" fmla="*/ 679 h 40"/>
                <a:gd name="T20" fmla="*/ 51 w 76"/>
                <a:gd name="T21" fmla="*/ 619 h 40"/>
                <a:gd name="T22" fmla="*/ 3 w 76"/>
                <a:gd name="T23" fmla="*/ 619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40"/>
                <a:gd name="T38" fmla="*/ 76 w 76"/>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round/>
              <a:headEnd/>
              <a:tailEnd/>
            </a:ln>
          </p:spPr>
          <p:txBody>
            <a:bodyPr/>
            <a:lstStyle/>
            <a:p>
              <a:endParaRPr lang="en-US"/>
            </a:p>
          </p:txBody>
        </p:sp>
        <p:sp>
          <p:nvSpPr>
            <p:cNvPr id="15706" name="Freeform 346"/>
            <p:cNvSpPr>
              <a:spLocks/>
            </p:cNvSpPr>
            <p:nvPr/>
          </p:nvSpPr>
          <p:spPr bwMode="auto">
            <a:xfrm>
              <a:off x="2566" y="1474"/>
              <a:ext cx="57" cy="58"/>
            </a:xfrm>
            <a:custGeom>
              <a:avLst/>
              <a:gdLst>
                <a:gd name="T0" fmla="*/ 161 w 52"/>
                <a:gd name="T1" fmla="*/ 658 h 47"/>
                <a:gd name="T2" fmla="*/ 197 w 52"/>
                <a:gd name="T3" fmla="*/ 484 h 47"/>
                <a:gd name="T4" fmla="*/ 189 w 52"/>
                <a:gd name="T5" fmla="*/ 318 h 47"/>
                <a:gd name="T6" fmla="*/ 207 w 52"/>
                <a:gd name="T7" fmla="*/ 111 h 47"/>
                <a:gd name="T8" fmla="*/ 143 w 52"/>
                <a:gd name="T9" fmla="*/ 0 h 47"/>
                <a:gd name="T10" fmla="*/ 68 w 52"/>
                <a:gd name="T11" fmla="*/ 284 h 47"/>
                <a:gd name="T12" fmla="*/ 5 w 52"/>
                <a:gd name="T13" fmla="*/ 658 h 47"/>
                <a:gd name="T14" fmla="*/ 0 w 52"/>
                <a:gd name="T15" fmla="*/ 833 h 47"/>
                <a:gd name="T16" fmla="*/ 46 w 52"/>
                <a:gd name="T17" fmla="*/ 833 h 47"/>
                <a:gd name="T18" fmla="*/ 124 w 52"/>
                <a:gd name="T19" fmla="*/ 833 h 47"/>
                <a:gd name="T20" fmla="*/ 130 w 52"/>
                <a:gd name="T21" fmla="*/ 1002 h 47"/>
                <a:gd name="T22" fmla="*/ 143 w 52"/>
                <a:gd name="T23" fmla="*/ 1113 h 47"/>
                <a:gd name="T24" fmla="*/ 161 w 52"/>
                <a:gd name="T25" fmla="*/ 658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7"/>
                <a:gd name="T41" fmla="*/ 52 w 5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round/>
              <a:headEnd/>
              <a:tailEnd/>
            </a:ln>
          </p:spPr>
          <p:txBody>
            <a:bodyPr/>
            <a:lstStyle/>
            <a:p>
              <a:endParaRPr lang="en-US"/>
            </a:p>
          </p:txBody>
        </p:sp>
        <p:sp>
          <p:nvSpPr>
            <p:cNvPr id="15707" name="Freeform 347"/>
            <p:cNvSpPr>
              <a:spLocks/>
            </p:cNvSpPr>
            <p:nvPr/>
          </p:nvSpPr>
          <p:spPr bwMode="auto">
            <a:xfrm>
              <a:off x="2727" y="1447"/>
              <a:ext cx="154" cy="121"/>
            </a:xfrm>
            <a:custGeom>
              <a:avLst/>
              <a:gdLst>
                <a:gd name="T0" fmla="*/ 295 w 138"/>
                <a:gd name="T1" fmla="*/ 120 h 97"/>
                <a:gd name="T2" fmla="*/ 283 w 138"/>
                <a:gd name="T3" fmla="*/ 0 h 97"/>
                <a:gd name="T4" fmla="*/ 184 w 138"/>
                <a:gd name="T5" fmla="*/ 2 h 97"/>
                <a:gd name="T6" fmla="*/ 96 w 138"/>
                <a:gd name="T7" fmla="*/ 187 h 97"/>
                <a:gd name="T8" fmla="*/ 0 w 138"/>
                <a:gd name="T9" fmla="*/ 334 h 97"/>
                <a:gd name="T10" fmla="*/ 29 w 138"/>
                <a:gd name="T11" fmla="*/ 448 h 97"/>
                <a:gd name="T12" fmla="*/ 3 w 138"/>
                <a:gd name="T13" fmla="*/ 520 h 97"/>
                <a:gd name="T14" fmla="*/ 3 w 138"/>
                <a:gd name="T15" fmla="*/ 917 h 97"/>
                <a:gd name="T16" fmla="*/ 50 w 138"/>
                <a:gd name="T17" fmla="*/ 1428 h 97"/>
                <a:gd name="T18" fmla="*/ 62 w 138"/>
                <a:gd name="T19" fmla="*/ 1799 h 97"/>
                <a:gd name="T20" fmla="*/ 77 w 138"/>
                <a:gd name="T21" fmla="*/ 1799 h 97"/>
                <a:gd name="T22" fmla="*/ 170 w 138"/>
                <a:gd name="T23" fmla="*/ 1961 h 97"/>
                <a:gd name="T24" fmla="*/ 193 w 138"/>
                <a:gd name="T25" fmla="*/ 2141 h 97"/>
                <a:gd name="T26" fmla="*/ 227 w 138"/>
                <a:gd name="T27" fmla="*/ 2068 h 97"/>
                <a:gd name="T28" fmla="*/ 283 w 138"/>
                <a:gd name="T29" fmla="*/ 2068 h 97"/>
                <a:gd name="T30" fmla="*/ 356 w 138"/>
                <a:gd name="T31" fmla="*/ 2482 h 97"/>
                <a:gd name="T32" fmla="*/ 440 w 138"/>
                <a:gd name="T33" fmla="*/ 2482 h 97"/>
                <a:gd name="T34" fmla="*/ 458 w 138"/>
                <a:gd name="T35" fmla="*/ 2532 h 97"/>
                <a:gd name="T36" fmla="*/ 526 w 138"/>
                <a:gd name="T37" fmla="*/ 2532 h 97"/>
                <a:gd name="T38" fmla="*/ 631 w 138"/>
                <a:gd name="T39" fmla="*/ 2671 h 97"/>
                <a:gd name="T40" fmla="*/ 638 w 138"/>
                <a:gd name="T41" fmla="*/ 2532 h 97"/>
                <a:gd name="T42" fmla="*/ 719 w 138"/>
                <a:gd name="T43" fmla="*/ 2015 h 97"/>
                <a:gd name="T44" fmla="*/ 719 w 138"/>
                <a:gd name="T45" fmla="*/ 1799 h 97"/>
                <a:gd name="T46" fmla="*/ 671 w 138"/>
                <a:gd name="T47" fmla="*/ 1304 h 97"/>
                <a:gd name="T48" fmla="*/ 638 w 138"/>
                <a:gd name="T49" fmla="*/ 1145 h 97"/>
                <a:gd name="T50" fmla="*/ 686 w 138"/>
                <a:gd name="T51" fmla="*/ 869 h 97"/>
                <a:gd name="T52" fmla="*/ 631 w 138"/>
                <a:gd name="T53" fmla="*/ 187 h 97"/>
                <a:gd name="T54" fmla="*/ 491 w 138"/>
                <a:gd name="T55" fmla="*/ 187 h 97"/>
                <a:gd name="T56" fmla="*/ 367 w 138"/>
                <a:gd name="T57" fmla="*/ 120 h 97"/>
                <a:gd name="T58" fmla="*/ 295 w 138"/>
                <a:gd name="T59" fmla="*/ 120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round/>
              <a:headEnd/>
              <a:tailEnd/>
            </a:ln>
          </p:spPr>
          <p:txBody>
            <a:bodyPr/>
            <a:lstStyle/>
            <a:p>
              <a:endParaRPr lang="en-US"/>
            </a:p>
          </p:txBody>
        </p:sp>
        <p:sp>
          <p:nvSpPr>
            <p:cNvPr id="15708" name="Freeform 348"/>
            <p:cNvSpPr>
              <a:spLocks/>
            </p:cNvSpPr>
            <p:nvPr/>
          </p:nvSpPr>
          <p:spPr bwMode="auto">
            <a:xfrm>
              <a:off x="2833" y="1585"/>
              <a:ext cx="152" cy="99"/>
            </a:xfrm>
            <a:custGeom>
              <a:avLst/>
              <a:gdLst>
                <a:gd name="T0" fmla="*/ 597 w 137"/>
                <a:gd name="T1" fmla="*/ 1569 h 80"/>
                <a:gd name="T2" fmla="*/ 584 w 137"/>
                <a:gd name="T3" fmla="*/ 1907 h 80"/>
                <a:gd name="T4" fmla="*/ 464 w 137"/>
                <a:gd name="T5" fmla="*/ 1771 h 80"/>
                <a:gd name="T6" fmla="*/ 347 w 137"/>
                <a:gd name="T7" fmla="*/ 1963 h 80"/>
                <a:gd name="T8" fmla="*/ 276 w 137"/>
                <a:gd name="T9" fmla="*/ 1856 h 80"/>
                <a:gd name="T10" fmla="*/ 204 w 137"/>
                <a:gd name="T11" fmla="*/ 1856 h 80"/>
                <a:gd name="T12" fmla="*/ 183 w 137"/>
                <a:gd name="T13" fmla="*/ 1741 h 80"/>
                <a:gd name="T14" fmla="*/ 183 w 137"/>
                <a:gd name="T15" fmla="*/ 1569 h 80"/>
                <a:gd name="T16" fmla="*/ 154 w 137"/>
                <a:gd name="T17" fmla="*/ 1483 h 80"/>
                <a:gd name="T18" fmla="*/ 134 w 137"/>
                <a:gd name="T19" fmla="*/ 1483 h 80"/>
                <a:gd name="T20" fmla="*/ 101 w 137"/>
                <a:gd name="T21" fmla="*/ 1431 h 80"/>
                <a:gd name="T22" fmla="*/ 0 w 137"/>
                <a:gd name="T23" fmla="*/ 924 h 80"/>
                <a:gd name="T24" fmla="*/ 41 w 137"/>
                <a:gd name="T25" fmla="*/ 813 h 80"/>
                <a:gd name="T26" fmla="*/ 101 w 137"/>
                <a:gd name="T27" fmla="*/ 485 h 80"/>
                <a:gd name="T28" fmla="*/ 154 w 137"/>
                <a:gd name="T29" fmla="*/ 118 h 80"/>
                <a:gd name="T30" fmla="*/ 154 w 137"/>
                <a:gd name="T31" fmla="*/ 118 h 80"/>
                <a:gd name="T32" fmla="*/ 288 w 137"/>
                <a:gd name="T33" fmla="*/ 181 h 80"/>
                <a:gd name="T34" fmla="*/ 402 w 137"/>
                <a:gd name="T35" fmla="*/ 0 h 80"/>
                <a:gd name="T36" fmla="*/ 402 w 137"/>
                <a:gd name="T37" fmla="*/ 0 h 80"/>
                <a:gd name="T38" fmla="*/ 464 w 137"/>
                <a:gd name="T39" fmla="*/ 224 h 80"/>
                <a:gd name="T40" fmla="*/ 508 w 137"/>
                <a:gd name="T41" fmla="*/ 525 h 80"/>
                <a:gd name="T42" fmla="*/ 526 w 137"/>
                <a:gd name="T43" fmla="*/ 856 h 80"/>
                <a:gd name="T44" fmla="*/ 550 w 137"/>
                <a:gd name="T45" fmla="*/ 1231 h 80"/>
                <a:gd name="T46" fmla="*/ 597 w 137"/>
                <a:gd name="T47" fmla="*/ 1231 h 80"/>
                <a:gd name="T48" fmla="*/ 637 w 137"/>
                <a:gd name="T49" fmla="*/ 1268 h 80"/>
                <a:gd name="T50" fmla="*/ 653 w 137"/>
                <a:gd name="T51" fmla="*/ 1407 h 80"/>
                <a:gd name="T52" fmla="*/ 609 w 137"/>
                <a:gd name="T53" fmla="*/ 1483 h 80"/>
                <a:gd name="T54" fmla="*/ 609 w 137"/>
                <a:gd name="T55" fmla="*/ 1431 h 80"/>
                <a:gd name="T56" fmla="*/ 597 w 137"/>
                <a:gd name="T57" fmla="*/ 1569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80"/>
                <a:gd name="T89" fmla="*/ 137 w 137"/>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round/>
              <a:headEnd/>
              <a:tailEnd/>
            </a:ln>
          </p:spPr>
          <p:txBody>
            <a:bodyPr/>
            <a:lstStyle/>
            <a:p>
              <a:endParaRPr lang="en-US"/>
            </a:p>
          </p:txBody>
        </p:sp>
        <p:sp>
          <p:nvSpPr>
            <p:cNvPr id="15709" name="Freeform 349"/>
            <p:cNvSpPr>
              <a:spLocks/>
            </p:cNvSpPr>
            <p:nvPr/>
          </p:nvSpPr>
          <p:spPr bwMode="auto">
            <a:xfrm>
              <a:off x="2702" y="1527"/>
              <a:ext cx="102" cy="50"/>
            </a:xfrm>
            <a:custGeom>
              <a:avLst/>
              <a:gdLst>
                <a:gd name="T0" fmla="*/ 493 w 90"/>
                <a:gd name="T1" fmla="*/ 294 h 40"/>
                <a:gd name="T2" fmla="*/ 587 w 90"/>
                <a:gd name="T3" fmla="*/ 719 h 40"/>
                <a:gd name="T4" fmla="*/ 587 w 90"/>
                <a:gd name="T5" fmla="*/ 719 h 40"/>
                <a:gd name="T6" fmla="*/ 575 w 90"/>
                <a:gd name="T7" fmla="*/ 801 h 40"/>
                <a:gd name="T8" fmla="*/ 543 w 90"/>
                <a:gd name="T9" fmla="*/ 829 h 40"/>
                <a:gd name="T10" fmla="*/ 543 w 90"/>
                <a:gd name="T11" fmla="*/ 930 h 40"/>
                <a:gd name="T12" fmla="*/ 507 w 90"/>
                <a:gd name="T13" fmla="*/ 1036 h 40"/>
                <a:gd name="T14" fmla="*/ 466 w 90"/>
                <a:gd name="T15" fmla="*/ 1036 h 40"/>
                <a:gd name="T16" fmla="*/ 434 w 90"/>
                <a:gd name="T17" fmla="*/ 1124 h 40"/>
                <a:gd name="T18" fmla="*/ 403 w 90"/>
                <a:gd name="T19" fmla="*/ 1036 h 40"/>
                <a:gd name="T20" fmla="*/ 263 w 90"/>
                <a:gd name="T21" fmla="*/ 1001 h 40"/>
                <a:gd name="T22" fmla="*/ 205 w 90"/>
                <a:gd name="T23" fmla="*/ 1124 h 40"/>
                <a:gd name="T24" fmla="*/ 160 w 90"/>
                <a:gd name="T25" fmla="*/ 1036 h 40"/>
                <a:gd name="T26" fmla="*/ 33 w 90"/>
                <a:gd name="T27" fmla="*/ 530 h 40"/>
                <a:gd name="T28" fmla="*/ 0 w 90"/>
                <a:gd name="T29" fmla="*/ 368 h 40"/>
                <a:gd name="T30" fmla="*/ 205 w 90"/>
                <a:gd name="T31" fmla="*/ 0 h 40"/>
                <a:gd name="T32" fmla="*/ 211 w 90"/>
                <a:gd name="T33" fmla="*/ 64 h 40"/>
                <a:gd name="T34" fmla="*/ 233 w 90"/>
                <a:gd name="T35" fmla="*/ 64 h 40"/>
                <a:gd name="T36" fmla="*/ 348 w 90"/>
                <a:gd name="T37" fmla="*/ 188 h 40"/>
                <a:gd name="T38" fmla="*/ 384 w 90"/>
                <a:gd name="T39" fmla="*/ 368 h 40"/>
                <a:gd name="T40" fmla="*/ 423 w 90"/>
                <a:gd name="T41" fmla="*/ 294 h 40"/>
                <a:gd name="T42" fmla="*/ 493 w 90"/>
                <a:gd name="T43" fmla="*/ 294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0"/>
                <a:gd name="T68" fmla="*/ 90 w 90"/>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round/>
              <a:headEnd/>
              <a:tailEnd/>
            </a:ln>
          </p:spPr>
          <p:txBody>
            <a:bodyPr/>
            <a:lstStyle/>
            <a:p>
              <a:endParaRPr lang="en-US"/>
            </a:p>
          </p:txBody>
        </p:sp>
        <p:sp>
          <p:nvSpPr>
            <p:cNvPr id="15710" name="Freeform 350"/>
            <p:cNvSpPr>
              <a:spLocks/>
            </p:cNvSpPr>
            <p:nvPr/>
          </p:nvSpPr>
          <p:spPr bwMode="auto">
            <a:xfrm>
              <a:off x="2552" y="1518"/>
              <a:ext cx="58" cy="41"/>
            </a:xfrm>
            <a:custGeom>
              <a:avLst/>
              <a:gdLst>
                <a:gd name="T0" fmla="*/ 62 w 52"/>
                <a:gd name="T1" fmla="*/ 0 h 33"/>
                <a:gd name="T2" fmla="*/ 0 w 52"/>
                <a:gd name="T3" fmla="*/ 96 h 33"/>
                <a:gd name="T4" fmla="*/ 36 w 52"/>
                <a:gd name="T5" fmla="*/ 285 h 33"/>
                <a:gd name="T6" fmla="*/ 122 w 52"/>
                <a:gd name="T7" fmla="*/ 610 h 33"/>
                <a:gd name="T8" fmla="*/ 170 w 52"/>
                <a:gd name="T9" fmla="*/ 547 h 33"/>
                <a:gd name="T10" fmla="*/ 170 w 52"/>
                <a:gd name="T11" fmla="*/ 610 h 33"/>
                <a:gd name="T12" fmla="*/ 251 w 52"/>
                <a:gd name="T13" fmla="*/ 852 h 33"/>
                <a:gd name="T14" fmla="*/ 251 w 52"/>
                <a:gd name="T15" fmla="*/ 721 h 33"/>
                <a:gd name="T16" fmla="*/ 268 w 52"/>
                <a:gd name="T17" fmla="*/ 547 h 33"/>
                <a:gd name="T18" fmla="*/ 268 w 52"/>
                <a:gd name="T19" fmla="*/ 285 h 33"/>
                <a:gd name="T20" fmla="*/ 251 w 52"/>
                <a:gd name="T21" fmla="*/ 285 h 33"/>
                <a:gd name="T22" fmla="*/ 229 w 52"/>
                <a:gd name="T23" fmla="*/ 184 h 33"/>
                <a:gd name="T24" fmla="*/ 225 w 52"/>
                <a:gd name="T25" fmla="*/ 0 h 33"/>
                <a:gd name="T26" fmla="*/ 122 w 52"/>
                <a:gd name="T27" fmla="*/ 0 h 33"/>
                <a:gd name="T28" fmla="*/ 62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
                <a:gd name="T46" fmla="*/ 0 h 33"/>
                <a:gd name="T47" fmla="*/ 52 w 5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round/>
              <a:headEnd/>
              <a:tailEnd/>
            </a:ln>
          </p:spPr>
          <p:txBody>
            <a:bodyPr/>
            <a:lstStyle/>
            <a:p>
              <a:endParaRPr lang="en-US"/>
            </a:p>
          </p:txBody>
        </p:sp>
        <p:sp>
          <p:nvSpPr>
            <p:cNvPr id="15711" name="Freeform 351"/>
            <p:cNvSpPr>
              <a:spLocks/>
            </p:cNvSpPr>
            <p:nvPr/>
          </p:nvSpPr>
          <p:spPr bwMode="auto">
            <a:xfrm>
              <a:off x="2606" y="1444"/>
              <a:ext cx="134" cy="159"/>
            </a:xfrm>
            <a:custGeom>
              <a:avLst/>
              <a:gdLst>
                <a:gd name="T0" fmla="*/ 160 w 120"/>
                <a:gd name="T1" fmla="*/ 619 h 128"/>
                <a:gd name="T2" fmla="*/ 170 w 120"/>
                <a:gd name="T3" fmla="*/ 619 h 128"/>
                <a:gd name="T4" fmla="*/ 170 w 120"/>
                <a:gd name="T5" fmla="*/ 571 h 128"/>
                <a:gd name="T6" fmla="*/ 190 w 120"/>
                <a:gd name="T7" fmla="*/ 438 h 128"/>
                <a:gd name="T8" fmla="*/ 249 w 120"/>
                <a:gd name="T9" fmla="*/ 571 h 128"/>
                <a:gd name="T10" fmla="*/ 223 w 120"/>
                <a:gd name="T11" fmla="*/ 438 h 128"/>
                <a:gd name="T12" fmla="*/ 190 w 120"/>
                <a:gd name="T13" fmla="*/ 260 h 128"/>
                <a:gd name="T14" fmla="*/ 183 w 120"/>
                <a:gd name="T15" fmla="*/ 260 h 128"/>
                <a:gd name="T16" fmla="*/ 170 w 120"/>
                <a:gd name="T17" fmla="*/ 0 h 128"/>
                <a:gd name="T18" fmla="*/ 228 w 120"/>
                <a:gd name="T19" fmla="*/ 0 h 128"/>
                <a:gd name="T20" fmla="*/ 249 w 120"/>
                <a:gd name="T21" fmla="*/ 0 h 128"/>
                <a:gd name="T22" fmla="*/ 255 w 120"/>
                <a:gd name="T23" fmla="*/ 209 h 128"/>
                <a:gd name="T24" fmla="*/ 329 w 120"/>
                <a:gd name="T25" fmla="*/ 260 h 128"/>
                <a:gd name="T26" fmla="*/ 329 w 120"/>
                <a:gd name="T27" fmla="*/ 323 h 128"/>
                <a:gd name="T28" fmla="*/ 355 w 120"/>
                <a:gd name="T29" fmla="*/ 401 h 128"/>
                <a:gd name="T30" fmla="*/ 458 w 120"/>
                <a:gd name="T31" fmla="*/ 209 h 128"/>
                <a:gd name="T32" fmla="*/ 458 w 120"/>
                <a:gd name="T33" fmla="*/ 260 h 128"/>
                <a:gd name="T34" fmla="*/ 546 w 120"/>
                <a:gd name="T35" fmla="*/ 401 h 128"/>
                <a:gd name="T36" fmla="*/ 571 w 120"/>
                <a:gd name="T37" fmla="*/ 401 h 128"/>
                <a:gd name="T38" fmla="*/ 586 w 120"/>
                <a:gd name="T39" fmla="*/ 498 h 128"/>
                <a:gd name="T40" fmla="*/ 577 w 120"/>
                <a:gd name="T41" fmla="*/ 571 h 128"/>
                <a:gd name="T42" fmla="*/ 577 w 120"/>
                <a:gd name="T43" fmla="*/ 942 h 128"/>
                <a:gd name="T44" fmla="*/ 616 w 120"/>
                <a:gd name="T45" fmla="*/ 1400 h 128"/>
                <a:gd name="T46" fmla="*/ 634 w 120"/>
                <a:gd name="T47" fmla="*/ 1796 h 128"/>
                <a:gd name="T48" fmla="*/ 616 w 120"/>
                <a:gd name="T49" fmla="*/ 1733 h 128"/>
                <a:gd name="T50" fmla="*/ 458 w 120"/>
                <a:gd name="T51" fmla="*/ 2097 h 128"/>
                <a:gd name="T52" fmla="*/ 481 w 120"/>
                <a:gd name="T53" fmla="*/ 2231 h 128"/>
                <a:gd name="T54" fmla="*/ 577 w 120"/>
                <a:gd name="T55" fmla="*/ 2683 h 128"/>
                <a:gd name="T56" fmla="*/ 517 w 120"/>
                <a:gd name="T57" fmla="*/ 2958 h 128"/>
                <a:gd name="T58" fmla="*/ 525 w 120"/>
                <a:gd name="T59" fmla="*/ 3184 h 128"/>
                <a:gd name="T60" fmla="*/ 501 w 120"/>
                <a:gd name="T61" fmla="*/ 3276 h 128"/>
                <a:gd name="T62" fmla="*/ 415 w 120"/>
                <a:gd name="T63" fmla="*/ 3276 h 128"/>
                <a:gd name="T64" fmla="*/ 355 w 120"/>
                <a:gd name="T65" fmla="*/ 3276 h 128"/>
                <a:gd name="T66" fmla="*/ 329 w 120"/>
                <a:gd name="T67" fmla="*/ 3322 h 128"/>
                <a:gd name="T68" fmla="*/ 278 w 120"/>
                <a:gd name="T69" fmla="*/ 3322 h 128"/>
                <a:gd name="T70" fmla="*/ 211 w 120"/>
                <a:gd name="T71" fmla="*/ 3184 h 128"/>
                <a:gd name="T72" fmla="*/ 121 w 120"/>
                <a:gd name="T73" fmla="*/ 3276 h 128"/>
                <a:gd name="T74" fmla="*/ 160 w 120"/>
                <a:gd name="T75" fmla="*/ 2566 h 128"/>
                <a:gd name="T76" fmla="*/ 45 w 120"/>
                <a:gd name="T77" fmla="*/ 2467 h 128"/>
                <a:gd name="T78" fmla="*/ 36 w 120"/>
                <a:gd name="T79" fmla="*/ 2415 h 128"/>
                <a:gd name="T80" fmla="*/ 36 w 120"/>
                <a:gd name="T81" fmla="*/ 2415 h 128"/>
                <a:gd name="T82" fmla="*/ 4 w 120"/>
                <a:gd name="T83" fmla="*/ 2097 h 128"/>
                <a:gd name="T84" fmla="*/ 4 w 120"/>
                <a:gd name="T85" fmla="*/ 1830 h 128"/>
                <a:gd name="T86" fmla="*/ 0 w 120"/>
                <a:gd name="T87" fmla="*/ 1830 h 128"/>
                <a:gd name="T88" fmla="*/ 4 w 120"/>
                <a:gd name="T89" fmla="*/ 1359 h 128"/>
                <a:gd name="T90" fmla="*/ 76 w 120"/>
                <a:gd name="T91" fmla="*/ 1170 h 128"/>
                <a:gd name="T92" fmla="*/ 56 w 120"/>
                <a:gd name="T93" fmla="*/ 966 h 128"/>
                <a:gd name="T94" fmla="*/ 85 w 120"/>
                <a:gd name="T95" fmla="*/ 758 h 128"/>
                <a:gd name="T96" fmla="*/ 76 w 120"/>
                <a:gd name="T97" fmla="*/ 676 h 128"/>
                <a:gd name="T98" fmla="*/ 85 w 120"/>
                <a:gd name="T99" fmla="*/ 571 h 128"/>
                <a:gd name="T100" fmla="*/ 160 w 120"/>
                <a:gd name="T101" fmla="*/ 619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28"/>
                <a:gd name="T155" fmla="*/ 120 w 120"/>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round/>
              <a:headEnd/>
              <a:tailEnd/>
            </a:ln>
          </p:spPr>
          <p:txBody>
            <a:bodyPr/>
            <a:lstStyle/>
            <a:p>
              <a:endParaRPr lang="en-US"/>
            </a:p>
          </p:txBody>
        </p:sp>
        <p:sp>
          <p:nvSpPr>
            <p:cNvPr id="15712" name="Freeform 352"/>
            <p:cNvSpPr>
              <a:spLocks/>
            </p:cNvSpPr>
            <p:nvPr/>
          </p:nvSpPr>
          <p:spPr bwMode="auto">
            <a:xfrm>
              <a:off x="2708" y="1450"/>
              <a:ext cx="10" cy="6"/>
            </a:xfrm>
            <a:custGeom>
              <a:avLst/>
              <a:gdLst>
                <a:gd name="T0" fmla="*/ 0 w 9"/>
                <a:gd name="T1" fmla="*/ 72 h 5"/>
                <a:gd name="T2" fmla="*/ 41 w 9"/>
                <a:gd name="T3" fmla="*/ 72 h 5"/>
                <a:gd name="T4" fmla="*/ 4 w 9"/>
                <a:gd name="T5" fmla="*/ 0 h 5"/>
                <a:gd name="T6" fmla="*/ 0 w 9"/>
                <a:gd name="T7" fmla="*/ 72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9" y="5"/>
                  </a:lnTo>
                  <a:lnTo>
                    <a:pt x="4" y="0"/>
                  </a:lnTo>
                  <a:lnTo>
                    <a:pt x="0" y="5"/>
                  </a:lnTo>
                  <a:close/>
                </a:path>
              </a:pathLst>
            </a:custGeom>
            <a:solidFill>
              <a:srgbClr val="0033CC"/>
            </a:solidFill>
            <a:ln w="3175">
              <a:solidFill>
                <a:srgbClr val="000000"/>
              </a:solidFill>
              <a:round/>
              <a:headEnd/>
              <a:tailEnd/>
            </a:ln>
          </p:spPr>
          <p:txBody>
            <a:bodyPr/>
            <a:lstStyle/>
            <a:p>
              <a:endParaRPr lang="en-US"/>
            </a:p>
          </p:txBody>
        </p:sp>
        <p:sp>
          <p:nvSpPr>
            <p:cNvPr id="15713" name="Freeform 353"/>
            <p:cNvSpPr>
              <a:spLocks/>
            </p:cNvSpPr>
            <p:nvPr/>
          </p:nvSpPr>
          <p:spPr bwMode="auto">
            <a:xfrm>
              <a:off x="2606" y="1545"/>
              <a:ext cx="7" cy="14"/>
            </a:xfrm>
            <a:custGeom>
              <a:avLst/>
              <a:gdLst>
                <a:gd name="T0" fmla="*/ 4 w 7"/>
                <a:gd name="T1" fmla="*/ 0 h 12"/>
                <a:gd name="T2" fmla="*/ 0 w 7"/>
                <a:gd name="T3" fmla="*/ 67 h 12"/>
                <a:gd name="T4" fmla="*/ 0 w 7"/>
                <a:gd name="T5" fmla="*/ 121 h 12"/>
                <a:gd name="T6" fmla="*/ 7 w 7"/>
                <a:gd name="T7" fmla="*/ 121 h 12"/>
                <a:gd name="T8" fmla="*/ 7 w 7"/>
                <a:gd name="T9" fmla="*/ 121 h 12"/>
                <a:gd name="T10" fmla="*/ 4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7"/>
                  </a:lnTo>
                  <a:lnTo>
                    <a:pt x="0" y="12"/>
                  </a:lnTo>
                  <a:lnTo>
                    <a:pt x="7" y="12"/>
                  </a:lnTo>
                  <a:lnTo>
                    <a:pt x="4" y="0"/>
                  </a:lnTo>
                  <a:close/>
                </a:path>
              </a:pathLst>
            </a:custGeom>
            <a:solidFill>
              <a:srgbClr val="0033CC"/>
            </a:solidFill>
            <a:ln w="3175">
              <a:solidFill>
                <a:srgbClr val="000000"/>
              </a:solidFill>
              <a:round/>
              <a:headEnd/>
              <a:tailEnd/>
            </a:ln>
          </p:spPr>
          <p:txBody>
            <a:bodyPr/>
            <a:lstStyle/>
            <a:p>
              <a:endParaRPr lang="en-US"/>
            </a:p>
          </p:txBody>
        </p:sp>
        <p:sp>
          <p:nvSpPr>
            <p:cNvPr id="15714" name="Freeform 354"/>
            <p:cNvSpPr>
              <a:spLocks/>
            </p:cNvSpPr>
            <p:nvPr/>
          </p:nvSpPr>
          <p:spPr bwMode="auto">
            <a:xfrm>
              <a:off x="2927" y="1573"/>
              <a:ext cx="71" cy="77"/>
            </a:xfrm>
            <a:custGeom>
              <a:avLst/>
              <a:gdLst>
                <a:gd name="T0" fmla="*/ 93 w 62"/>
                <a:gd name="T1" fmla="*/ 0 h 62"/>
                <a:gd name="T2" fmla="*/ 0 w 62"/>
                <a:gd name="T3" fmla="*/ 260 h 62"/>
                <a:gd name="T4" fmla="*/ 0 w 62"/>
                <a:gd name="T5" fmla="*/ 260 h 62"/>
                <a:gd name="T6" fmla="*/ 93 w 62"/>
                <a:gd name="T7" fmla="*/ 498 h 62"/>
                <a:gd name="T8" fmla="*/ 161 w 62"/>
                <a:gd name="T9" fmla="*/ 816 h 62"/>
                <a:gd name="T10" fmla="*/ 204 w 62"/>
                <a:gd name="T11" fmla="*/ 1169 h 62"/>
                <a:gd name="T12" fmla="*/ 242 w 62"/>
                <a:gd name="T13" fmla="*/ 1562 h 62"/>
                <a:gd name="T14" fmla="*/ 309 w 62"/>
                <a:gd name="T15" fmla="*/ 1562 h 62"/>
                <a:gd name="T16" fmla="*/ 376 w 62"/>
                <a:gd name="T17" fmla="*/ 1608 h 62"/>
                <a:gd name="T18" fmla="*/ 376 w 62"/>
                <a:gd name="T19" fmla="*/ 1396 h 62"/>
                <a:gd name="T20" fmla="*/ 476 w 62"/>
                <a:gd name="T21" fmla="*/ 1109 h 62"/>
                <a:gd name="T22" fmla="*/ 376 w 62"/>
                <a:gd name="T23" fmla="*/ 881 h 62"/>
                <a:gd name="T24" fmla="*/ 286 w 62"/>
                <a:gd name="T25" fmla="*/ 618 h 62"/>
                <a:gd name="T26" fmla="*/ 214 w 62"/>
                <a:gd name="T27" fmla="*/ 323 h 62"/>
                <a:gd name="T28" fmla="*/ 127 w 62"/>
                <a:gd name="T29" fmla="*/ 77 h 62"/>
                <a:gd name="T30" fmla="*/ 93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2"/>
                <a:gd name="T50" fmla="*/ 62 w 62"/>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round/>
              <a:headEnd/>
              <a:tailEnd/>
            </a:ln>
          </p:spPr>
          <p:txBody>
            <a:bodyPr/>
            <a:lstStyle/>
            <a:p>
              <a:endParaRPr lang="en-US"/>
            </a:p>
          </p:txBody>
        </p:sp>
        <p:sp>
          <p:nvSpPr>
            <p:cNvPr id="15715" name="Freeform 355"/>
            <p:cNvSpPr>
              <a:spLocks/>
            </p:cNvSpPr>
            <p:nvPr/>
          </p:nvSpPr>
          <p:spPr bwMode="auto">
            <a:xfrm>
              <a:off x="2586" y="1126"/>
              <a:ext cx="320" cy="251"/>
            </a:xfrm>
            <a:custGeom>
              <a:avLst/>
              <a:gdLst>
                <a:gd name="T0" fmla="*/ 900 w 286"/>
                <a:gd name="T1" fmla="*/ 632 h 203"/>
                <a:gd name="T2" fmla="*/ 853 w 286"/>
                <a:gd name="T3" fmla="*/ 554 h 203"/>
                <a:gd name="T4" fmla="*/ 844 w 286"/>
                <a:gd name="T5" fmla="*/ 632 h 203"/>
                <a:gd name="T6" fmla="*/ 778 w 286"/>
                <a:gd name="T7" fmla="*/ 632 h 203"/>
                <a:gd name="T8" fmla="*/ 756 w 286"/>
                <a:gd name="T9" fmla="*/ 847 h 203"/>
                <a:gd name="T10" fmla="*/ 737 w 286"/>
                <a:gd name="T11" fmla="*/ 1013 h 203"/>
                <a:gd name="T12" fmla="*/ 676 w 286"/>
                <a:gd name="T13" fmla="*/ 1087 h 203"/>
                <a:gd name="T14" fmla="*/ 623 w 286"/>
                <a:gd name="T15" fmla="*/ 1087 h 203"/>
                <a:gd name="T16" fmla="*/ 623 w 286"/>
                <a:gd name="T17" fmla="*/ 1253 h 203"/>
                <a:gd name="T18" fmla="*/ 589 w 286"/>
                <a:gd name="T19" fmla="*/ 1384 h 203"/>
                <a:gd name="T20" fmla="*/ 538 w 286"/>
                <a:gd name="T21" fmla="*/ 1549 h 203"/>
                <a:gd name="T22" fmla="*/ 496 w 286"/>
                <a:gd name="T23" fmla="*/ 1740 h 203"/>
                <a:gd name="T24" fmla="*/ 460 w 286"/>
                <a:gd name="T25" fmla="*/ 1935 h 203"/>
                <a:gd name="T26" fmla="*/ 470 w 286"/>
                <a:gd name="T27" fmla="*/ 2151 h 203"/>
                <a:gd name="T28" fmla="*/ 411 w 286"/>
                <a:gd name="T29" fmla="*/ 2393 h 203"/>
                <a:gd name="T30" fmla="*/ 318 w 286"/>
                <a:gd name="T31" fmla="*/ 2630 h 203"/>
                <a:gd name="T32" fmla="*/ 368 w 286"/>
                <a:gd name="T33" fmla="*/ 2660 h 203"/>
                <a:gd name="T34" fmla="*/ 328 w 286"/>
                <a:gd name="T35" fmla="*/ 2798 h 203"/>
                <a:gd name="T36" fmla="*/ 254 w 286"/>
                <a:gd name="T37" fmla="*/ 2798 h 203"/>
                <a:gd name="T38" fmla="*/ 214 w 286"/>
                <a:gd name="T39" fmla="*/ 3027 h 203"/>
                <a:gd name="T40" fmla="*/ 131 w 286"/>
                <a:gd name="T41" fmla="*/ 3027 h 203"/>
                <a:gd name="T42" fmla="*/ 179 w 286"/>
                <a:gd name="T43" fmla="*/ 3066 h 203"/>
                <a:gd name="T44" fmla="*/ 131 w 286"/>
                <a:gd name="T45" fmla="*/ 3289 h 203"/>
                <a:gd name="T46" fmla="*/ 87 w 286"/>
                <a:gd name="T47" fmla="*/ 3289 h 203"/>
                <a:gd name="T48" fmla="*/ 29 w 286"/>
                <a:gd name="T49" fmla="*/ 3358 h 203"/>
                <a:gd name="T50" fmla="*/ 87 w 286"/>
                <a:gd name="T51" fmla="*/ 3461 h 203"/>
                <a:gd name="T52" fmla="*/ 2 w 286"/>
                <a:gd name="T53" fmla="*/ 3659 h 203"/>
                <a:gd name="T54" fmla="*/ 87 w 286"/>
                <a:gd name="T55" fmla="*/ 3659 h 203"/>
                <a:gd name="T56" fmla="*/ 150 w 286"/>
                <a:gd name="T57" fmla="*/ 3780 h 203"/>
                <a:gd name="T58" fmla="*/ 0 w 286"/>
                <a:gd name="T59" fmla="*/ 3780 h 203"/>
                <a:gd name="T60" fmla="*/ 0 w 286"/>
                <a:gd name="T61" fmla="*/ 3885 h 203"/>
                <a:gd name="T62" fmla="*/ 2 w 286"/>
                <a:gd name="T63" fmla="*/ 4061 h 203"/>
                <a:gd name="T64" fmla="*/ 87 w 286"/>
                <a:gd name="T65" fmla="*/ 3991 h 203"/>
                <a:gd name="T66" fmla="*/ 87 w 286"/>
                <a:gd name="T67" fmla="*/ 3991 h 203"/>
                <a:gd name="T68" fmla="*/ 29 w 286"/>
                <a:gd name="T69" fmla="*/ 4318 h 203"/>
                <a:gd name="T70" fmla="*/ 77 w 286"/>
                <a:gd name="T71" fmla="*/ 4318 h 203"/>
                <a:gd name="T72" fmla="*/ 45 w 286"/>
                <a:gd name="T73" fmla="*/ 4550 h 203"/>
                <a:gd name="T74" fmla="*/ 205 w 286"/>
                <a:gd name="T75" fmla="*/ 4895 h 203"/>
                <a:gd name="T76" fmla="*/ 368 w 286"/>
                <a:gd name="T77" fmla="*/ 4278 h 203"/>
                <a:gd name="T78" fmla="*/ 434 w 286"/>
                <a:gd name="T79" fmla="*/ 4550 h 203"/>
                <a:gd name="T80" fmla="*/ 496 w 286"/>
                <a:gd name="T81" fmla="*/ 3780 h 203"/>
                <a:gd name="T82" fmla="*/ 460 w 286"/>
                <a:gd name="T83" fmla="*/ 3066 h 203"/>
                <a:gd name="T84" fmla="*/ 589 w 286"/>
                <a:gd name="T85" fmla="*/ 2540 h 203"/>
                <a:gd name="T86" fmla="*/ 589 w 286"/>
                <a:gd name="T87" fmla="*/ 1825 h 203"/>
                <a:gd name="T88" fmla="*/ 697 w 286"/>
                <a:gd name="T89" fmla="*/ 1136 h 203"/>
                <a:gd name="T90" fmla="*/ 905 w 286"/>
                <a:gd name="T91" fmla="*/ 919 h 203"/>
                <a:gd name="T92" fmla="*/ 973 w 286"/>
                <a:gd name="T93" fmla="*/ 632 h 203"/>
                <a:gd name="T94" fmla="*/ 1194 w 286"/>
                <a:gd name="T95" fmla="*/ 847 h 203"/>
                <a:gd name="T96" fmla="*/ 1336 w 286"/>
                <a:gd name="T97" fmla="*/ 334 h 203"/>
                <a:gd name="T98" fmla="*/ 1502 w 286"/>
                <a:gd name="T99" fmla="*/ 554 h 203"/>
                <a:gd name="T100" fmla="*/ 1510 w 286"/>
                <a:gd name="T101" fmla="*/ 448 h 203"/>
                <a:gd name="T102" fmla="*/ 1546 w 286"/>
                <a:gd name="T103" fmla="*/ 293 h 203"/>
                <a:gd name="T104" fmla="*/ 1389 w 286"/>
                <a:gd name="T105" fmla="*/ 176 h 203"/>
                <a:gd name="T106" fmla="*/ 1367 w 286"/>
                <a:gd name="T107" fmla="*/ 176 h 203"/>
                <a:gd name="T108" fmla="*/ 1316 w 286"/>
                <a:gd name="T109" fmla="*/ 2 h 203"/>
                <a:gd name="T110" fmla="*/ 1176 w 286"/>
                <a:gd name="T111" fmla="*/ 334 h 203"/>
                <a:gd name="T112" fmla="*/ 1148 w 286"/>
                <a:gd name="T113" fmla="*/ 2 h 203"/>
                <a:gd name="T114" fmla="*/ 1038 w 286"/>
                <a:gd name="T115" fmla="*/ 334 h 203"/>
                <a:gd name="T116" fmla="*/ 1010 w 286"/>
                <a:gd name="T117" fmla="*/ 334 h 203"/>
                <a:gd name="T118" fmla="*/ 917 w 286"/>
                <a:gd name="T119" fmla="*/ 511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
                <a:gd name="T181" fmla="*/ 0 h 203"/>
                <a:gd name="T182" fmla="*/ 286 w 286"/>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round/>
              <a:headEnd/>
              <a:tailEnd/>
            </a:ln>
          </p:spPr>
          <p:txBody>
            <a:bodyPr/>
            <a:lstStyle/>
            <a:p>
              <a:endParaRPr lang="en-US"/>
            </a:p>
          </p:txBody>
        </p:sp>
        <p:sp>
          <p:nvSpPr>
            <p:cNvPr id="15716" name="Freeform 356"/>
            <p:cNvSpPr>
              <a:spLocks/>
            </p:cNvSpPr>
            <p:nvPr/>
          </p:nvSpPr>
          <p:spPr bwMode="auto">
            <a:xfrm>
              <a:off x="2637" y="973"/>
              <a:ext cx="119" cy="59"/>
            </a:xfrm>
            <a:custGeom>
              <a:avLst/>
              <a:gdLst>
                <a:gd name="T0" fmla="*/ 150 w 106"/>
                <a:gd name="T1" fmla="*/ 154 h 47"/>
                <a:gd name="T2" fmla="*/ 68 w 106"/>
                <a:gd name="T3" fmla="*/ 154 h 47"/>
                <a:gd name="T4" fmla="*/ 0 w 106"/>
                <a:gd name="T5" fmla="*/ 154 h 47"/>
                <a:gd name="T6" fmla="*/ 2 w 106"/>
                <a:gd name="T7" fmla="*/ 367 h 47"/>
                <a:gd name="T8" fmla="*/ 68 w 106"/>
                <a:gd name="T9" fmla="*/ 272 h 47"/>
                <a:gd name="T10" fmla="*/ 68 w 106"/>
                <a:gd name="T11" fmla="*/ 428 h 47"/>
                <a:gd name="T12" fmla="*/ 30 w 106"/>
                <a:gd name="T13" fmla="*/ 428 h 47"/>
                <a:gd name="T14" fmla="*/ 89 w 106"/>
                <a:gd name="T15" fmla="*/ 579 h 47"/>
                <a:gd name="T16" fmla="*/ 158 w 106"/>
                <a:gd name="T17" fmla="*/ 727 h 47"/>
                <a:gd name="T18" fmla="*/ 199 w 106"/>
                <a:gd name="T19" fmla="*/ 619 h 47"/>
                <a:gd name="T20" fmla="*/ 238 w 106"/>
                <a:gd name="T21" fmla="*/ 480 h 47"/>
                <a:gd name="T22" fmla="*/ 258 w 106"/>
                <a:gd name="T23" fmla="*/ 579 h 47"/>
                <a:gd name="T24" fmla="*/ 326 w 106"/>
                <a:gd name="T25" fmla="*/ 480 h 47"/>
                <a:gd name="T26" fmla="*/ 331 w 106"/>
                <a:gd name="T27" fmla="*/ 619 h 47"/>
                <a:gd name="T28" fmla="*/ 189 w 106"/>
                <a:gd name="T29" fmla="*/ 777 h 47"/>
                <a:gd name="T30" fmla="*/ 177 w 106"/>
                <a:gd name="T31" fmla="*/ 845 h 47"/>
                <a:gd name="T32" fmla="*/ 331 w 106"/>
                <a:gd name="T33" fmla="*/ 845 h 47"/>
                <a:gd name="T34" fmla="*/ 267 w 106"/>
                <a:gd name="T35" fmla="*/ 950 h 47"/>
                <a:gd name="T36" fmla="*/ 305 w 106"/>
                <a:gd name="T37" fmla="*/ 975 h 47"/>
                <a:gd name="T38" fmla="*/ 199 w 106"/>
                <a:gd name="T39" fmla="*/ 1061 h 47"/>
                <a:gd name="T40" fmla="*/ 305 w 106"/>
                <a:gd name="T41" fmla="*/ 1209 h 47"/>
                <a:gd name="T42" fmla="*/ 366 w 106"/>
                <a:gd name="T43" fmla="*/ 1427 h 47"/>
                <a:gd name="T44" fmla="*/ 372 w 106"/>
                <a:gd name="T45" fmla="*/ 1284 h 47"/>
                <a:gd name="T46" fmla="*/ 431 w 106"/>
                <a:gd name="T47" fmla="*/ 975 h 47"/>
                <a:gd name="T48" fmla="*/ 455 w 106"/>
                <a:gd name="T49" fmla="*/ 777 h 47"/>
                <a:gd name="T50" fmla="*/ 469 w 106"/>
                <a:gd name="T51" fmla="*/ 727 h 47"/>
                <a:gd name="T52" fmla="*/ 599 w 106"/>
                <a:gd name="T53" fmla="*/ 480 h 47"/>
                <a:gd name="T54" fmla="*/ 445 w 106"/>
                <a:gd name="T55" fmla="*/ 367 h 47"/>
                <a:gd name="T56" fmla="*/ 431 w 106"/>
                <a:gd name="T57" fmla="*/ 217 h 47"/>
                <a:gd name="T58" fmla="*/ 384 w 106"/>
                <a:gd name="T59" fmla="*/ 217 h 47"/>
                <a:gd name="T60" fmla="*/ 372 w 106"/>
                <a:gd name="T61" fmla="*/ 154 h 47"/>
                <a:gd name="T62" fmla="*/ 305 w 106"/>
                <a:gd name="T63" fmla="*/ 0 h 47"/>
                <a:gd name="T64" fmla="*/ 305 w 106"/>
                <a:gd name="T65" fmla="*/ 428 h 47"/>
                <a:gd name="T66" fmla="*/ 216 w 106"/>
                <a:gd name="T67" fmla="*/ 78 h 47"/>
                <a:gd name="T68" fmla="*/ 177 w 106"/>
                <a:gd name="T69" fmla="*/ 217 h 47"/>
                <a:gd name="T70" fmla="*/ 135 w 106"/>
                <a:gd name="T71" fmla="*/ 217 h 47"/>
                <a:gd name="T72" fmla="*/ 150 w 106"/>
                <a:gd name="T73" fmla="*/ 154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
                <a:gd name="T112" fmla="*/ 0 h 47"/>
                <a:gd name="T113" fmla="*/ 106 w 10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round/>
              <a:headEnd/>
              <a:tailEnd/>
            </a:ln>
          </p:spPr>
          <p:txBody>
            <a:bodyPr/>
            <a:lstStyle/>
            <a:p>
              <a:endParaRPr lang="en-US"/>
            </a:p>
          </p:txBody>
        </p:sp>
        <p:sp>
          <p:nvSpPr>
            <p:cNvPr id="15717" name="Freeform 357"/>
            <p:cNvSpPr>
              <a:spLocks/>
            </p:cNvSpPr>
            <p:nvPr/>
          </p:nvSpPr>
          <p:spPr bwMode="auto">
            <a:xfrm>
              <a:off x="2716" y="967"/>
              <a:ext cx="97" cy="18"/>
            </a:xfrm>
            <a:custGeom>
              <a:avLst/>
              <a:gdLst>
                <a:gd name="T0" fmla="*/ 191 w 87"/>
                <a:gd name="T1" fmla="*/ 208 h 14"/>
                <a:gd name="T2" fmla="*/ 75 w 87"/>
                <a:gd name="T3" fmla="*/ 98 h 14"/>
                <a:gd name="T4" fmla="*/ 35 w 87"/>
                <a:gd name="T5" fmla="*/ 208 h 14"/>
                <a:gd name="T6" fmla="*/ 0 w 87"/>
                <a:gd name="T7" fmla="*/ 208 h 14"/>
                <a:gd name="T8" fmla="*/ 0 w 87"/>
                <a:gd name="T9" fmla="*/ 297 h 14"/>
                <a:gd name="T10" fmla="*/ 181 w 87"/>
                <a:gd name="T11" fmla="*/ 441 h 14"/>
                <a:gd name="T12" fmla="*/ 96 w 87"/>
                <a:gd name="T13" fmla="*/ 491 h 14"/>
                <a:gd name="T14" fmla="*/ 229 w 87"/>
                <a:gd name="T15" fmla="*/ 612 h 14"/>
                <a:gd name="T16" fmla="*/ 390 w 87"/>
                <a:gd name="T17" fmla="*/ 491 h 14"/>
                <a:gd name="T18" fmla="*/ 442 w 87"/>
                <a:gd name="T19" fmla="*/ 297 h 14"/>
                <a:gd name="T20" fmla="*/ 408 w 87"/>
                <a:gd name="T21" fmla="*/ 208 h 14"/>
                <a:gd name="T22" fmla="*/ 264 w 87"/>
                <a:gd name="T23" fmla="*/ 98 h 14"/>
                <a:gd name="T24" fmla="*/ 237 w 87"/>
                <a:gd name="T25" fmla="*/ 98 h 14"/>
                <a:gd name="T26" fmla="*/ 213 w 87"/>
                <a:gd name="T27" fmla="*/ 0 h 14"/>
                <a:gd name="T28" fmla="*/ 205 w 87"/>
                <a:gd name="T29" fmla="*/ 98 h 14"/>
                <a:gd name="T30" fmla="*/ 191 w 87"/>
                <a:gd name="T31" fmla="*/ 20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14"/>
                <a:gd name="T50" fmla="*/ 87 w 8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round/>
              <a:headEnd/>
              <a:tailEnd/>
            </a:ln>
          </p:spPr>
          <p:txBody>
            <a:bodyPr/>
            <a:lstStyle/>
            <a:p>
              <a:endParaRPr lang="en-US"/>
            </a:p>
          </p:txBody>
        </p:sp>
        <p:sp>
          <p:nvSpPr>
            <p:cNvPr id="15718" name="Freeform 358"/>
            <p:cNvSpPr>
              <a:spLocks/>
            </p:cNvSpPr>
            <p:nvPr/>
          </p:nvSpPr>
          <p:spPr bwMode="auto">
            <a:xfrm>
              <a:off x="2751" y="1006"/>
              <a:ext cx="47" cy="11"/>
            </a:xfrm>
            <a:custGeom>
              <a:avLst/>
              <a:gdLst>
                <a:gd name="T0" fmla="*/ 179 w 42"/>
                <a:gd name="T1" fmla="*/ 177 h 9"/>
                <a:gd name="T2" fmla="*/ 105 w 42"/>
                <a:gd name="T3" fmla="*/ 177 h 9"/>
                <a:gd name="T4" fmla="*/ 4 w 42"/>
                <a:gd name="T5" fmla="*/ 177 h 9"/>
                <a:gd name="T6" fmla="*/ 48 w 42"/>
                <a:gd name="T7" fmla="*/ 2 h 9"/>
                <a:gd name="T8" fmla="*/ 0 w 42"/>
                <a:gd name="T9" fmla="*/ 0 h 9"/>
                <a:gd name="T10" fmla="*/ 137 w 42"/>
                <a:gd name="T11" fmla="*/ 0 h 9"/>
                <a:gd name="T12" fmla="*/ 227 w 42"/>
                <a:gd name="T13" fmla="*/ 97 h 9"/>
                <a:gd name="T14" fmla="*/ 179 w 42"/>
                <a:gd name="T15" fmla="*/ 177 h 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9"/>
                <a:gd name="T26" fmla="*/ 42 w 42"/>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round/>
              <a:headEnd/>
              <a:tailEnd/>
            </a:ln>
          </p:spPr>
          <p:txBody>
            <a:bodyPr/>
            <a:lstStyle/>
            <a:p>
              <a:endParaRPr lang="en-US"/>
            </a:p>
          </p:txBody>
        </p:sp>
        <p:sp>
          <p:nvSpPr>
            <p:cNvPr id="15719" name="Freeform 359"/>
            <p:cNvSpPr>
              <a:spLocks/>
            </p:cNvSpPr>
            <p:nvPr/>
          </p:nvSpPr>
          <p:spPr bwMode="auto">
            <a:xfrm>
              <a:off x="2711" y="1167"/>
              <a:ext cx="16" cy="8"/>
            </a:xfrm>
            <a:custGeom>
              <a:avLst/>
              <a:gdLst>
                <a:gd name="T0" fmla="*/ 49 w 14"/>
                <a:gd name="T1" fmla="*/ 0 h 7"/>
                <a:gd name="T2" fmla="*/ 2 w 14"/>
                <a:gd name="T3" fmla="*/ 38 h 7"/>
                <a:gd name="T4" fmla="*/ 0 w 14"/>
                <a:gd name="T5" fmla="*/ 49 h 7"/>
                <a:gd name="T6" fmla="*/ 38 w 14"/>
                <a:gd name="T7" fmla="*/ 38 h 7"/>
                <a:gd name="T8" fmla="*/ 73 w 14"/>
                <a:gd name="T9" fmla="*/ 49 h 7"/>
                <a:gd name="T10" fmla="*/ 104 w 14"/>
                <a:gd name="T11" fmla="*/ 0 h 7"/>
                <a:gd name="T12" fmla="*/ 73 w 14"/>
                <a:gd name="T13" fmla="*/ 2 h 7"/>
                <a:gd name="T14" fmla="*/ 49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round/>
              <a:headEnd/>
              <a:tailEnd/>
            </a:ln>
          </p:spPr>
          <p:txBody>
            <a:bodyPr/>
            <a:lstStyle/>
            <a:p>
              <a:endParaRPr lang="en-US"/>
            </a:p>
          </p:txBody>
        </p:sp>
        <p:sp>
          <p:nvSpPr>
            <p:cNvPr id="15720" name="Freeform 360"/>
            <p:cNvSpPr>
              <a:spLocks/>
            </p:cNvSpPr>
            <p:nvPr/>
          </p:nvSpPr>
          <p:spPr bwMode="auto">
            <a:xfrm>
              <a:off x="2780" y="1143"/>
              <a:ext cx="166" cy="199"/>
            </a:xfrm>
            <a:custGeom>
              <a:avLst/>
              <a:gdLst>
                <a:gd name="T0" fmla="*/ 633 w 149"/>
                <a:gd name="T1" fmla="*/ 2086 h 161"/>
                <a:gd name="T2" fmla="*/ 607 w 149"/>
                <a:gd name="T3" fmla="*/ 1929 h 161"/>
                <a:gd name="T4" fmla="*/ 607 w 149"/>
                <a:gd name="T5" fmla="*/ 1594 h 161"/>
                <a:gd name="T6" fmla="*/ 524 w 149"/>
                <a:gd name="T7" fmla="*/ 1203 h 161"/>
                <a:gd name="T8" fmla="*/ 570 w 149"/>
                <a:gd name="T9" fmla="*/ 958 h 161"/>
                <a:gd name="T10" fmla="*/ 489 w 149"/>
                <a:gd name="T11" fmla="*/ 684 h 161"/>
                <a:gd name="T12" fmla="*/ 478 w 149"/>
                <a:gd name="T13" fmla="*/ 447 h 161"/>
                <a:gd name="T14" fmla="*/ 478 w 149"/>
                <a:gd name="T15" fmla="*/ 410 h 161"/>
                <a:gd name="T16" fmla="*/ 478 w 149"/>
                <a:gd name="T17" fmla="*/ 176 h 161"/>
                <a:gd name="T18" fmla="*/ 385 w 149"/>
                <a:gd name="T19" fmla="*/ 0 h 161"/>
                <a:gd name="T20" fmla="*/ 299 w 149"/>
                <a:gd name="T21" fmla="*/ 176 h 161"/>
                <a:gd name="T22" fmla="*/ 279 w 149"/>
                <a:gd name="T23" fmla="*/ 447 h 161"/>
                <a:gd name="T24" fmla="*/ 252 w 149"/>
                <a:gd name="T25" fmla="*/ 507 h 161"/>
                <a:gd name="T26" fmla="*/ 167 w 149"/>
                <a:gd name="T27" fmla="*/ 507 h 161"/>
                <a:gd name="T28" fmla="*/ 107 w 149"/>
                <a:gd name="T29" fmla="*/ 447 h 161"/>
                <a:gd name="T30" fmla="*/ 35 w 149"/>
                <a:gd name="T31" fmla="*/ 293 h 161"/>
                <a:gd name="T32" fmla="*/ 0 w 149"/>
                <a:gd name="T33" fmla="*/ 410 h 161"/>
                <a:gd name="T34" fmla="*/ 167 w 149"/>
                <a:gd name="T35" fmla="*/ 743 h 161"/>
                <a:gd name="T36" fmla="*/ 228 w 149"/>
                <a:gd name="T37" fmla="*/ 1248 h 161"/>
                <a:gd name="T38" fmla="*/ 252 w 149"/>
                <a:gd name="T39" fmla="*/ 1594 h 161"/>
                <a:gd name="T40" fmla="*/ 283 w 149"/>
                <a:gd name="T41" fmla="*/ 1543 h 161"/>
                <a:gd name="T42" fmla="*/ 313 w 149"/>
                <a:gd name="T43" fmla="*/ 1659 h 161"/>
                <a:gd name="T44" fmla="*/ 333 w 149"/>
                <a:gd name="T45" fmla="*/ 1929 h 161"/>
                <a:gd name="T46" fmla="*/ 228 w 149"/>
                <a:gd name="T47" fmla="*/ 2272 h 161"/>
                <a:gd name="T48" fmla="*/ 174 w 149"/>
                <a:gd name="T49" fmla="*/ 2498 h 161"/>
                <a:gd name="T50" fmla="*/ 133 w 149"/>
                <a:gd name="T51" fmla="*/ 2619 h 161"/>
                <a:gd name="T52" fmla="*/ 140 w 149"/>
                <a:gd name="T53" fmla="*/ 3064 h 161"/>
                <a:gd name="T54" fmla="*/ 150 w 149"/>
                <a:gd name="T55" fmla="*/ 3534 h 161"/>
                <a:gd name="T56" fmla="*/ 228 w 149"/>
                <a:gd name="T57" fmla="*/ 3643 h 161"/>
                <a:gd name="T58" fmla="*/ 228 w 149"/>
                <a:gd name="T59" fmla="*/ 3677 h 161"/>
                <a:gd name="T60" fmla="*/ 262 w 149"/>
                <a:gd name="T61" fmla="*/ 3677 h 161"/>
                <a:gd name="T62" fmla="*/ 283 w 149"/>
                <a:gd name="T63" fmla="*/ 3872 h 161"/>
                <a:gd name="T64" fmla="*/ 299 w 149"/>
                <a:gd name="T65" fmla="*/ 3787 h 161"/>
                <a:gd name="T66" fmla="*/ 456 w 149"/>
                <a:gd name="T67" fmla="*/ 3643 h 161"/>
                <a:gd name="T68" fmla="*/ 489 w 149"/>
                <a:gd name="T69" fmla="*/ 3568 h 161"/>
                <a:gd name="T70" fmla="*/ 570 w 149"/>
                <a:gd name="T71" fmla="*/ 3568 h 161"/>
                <a:gd name="T72" fmla="*/ 621 w 149"/>
                <a:gd name="T73" fmla="*/ 3345 h 161"/>
                <a:gd name="T74" fmla="*/ 668 w 149"/>
                <a:gd name="T75" fmla="*/ 3133 h 161"/>
                <a:gd name="T76" fmla="*/ 705 w 149"/>
                <a:gd name="T77" fmla="*/ 2913 h 161"/>
                <a:gd name="T78" fmla="*/ 753 w 149"/>
                <a:gd name="T79" fmla="*/ 2654 h 161"/>
                <a:gd name="T80" fmla="*/ 641 w 149"/>
                <a:gd name="T81" fmla="*/ 2384 h 161"/>
                <a:gd name="T82" fmla="*/ 668 w 149"/>
                <a:gd name="T83" fmla="*/ 2272 h 161"/>
                <a:gd name="T84" fmla="*/ 633 w 149"/>
                <a:gd name="T85" fmla="*/ 2086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61"/>
                <a:gd name="T131" fmla="*/ 149 w 149"/>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round/>
              <a:headEnd/>
              <a:tailEnd/>
            </a:ln>
          </p:spPr>
          <p:txBody>
            <a:bodyPr/>
            <a:lstStyle/>
            <a:p>
              <a:endParaRPr lang="en-US"/>
            </a:p>
          </p:txBody>
        </p:sp>
        <p:sp>
          <p:nvSpPr>
            <p:cNvPr id="15721" name="Freeform 361"/>
            <p:cNvSpPr>
              <a:spLocks/>
            </p:cNvSpPr>
            <p:nvPr/>
          </p:nvSpPr>
          <p:spPr bwMode="auto">
            <a:xfrm>
              <a:off x="2664" y="1605"/>
              <a:ext cx="2" cy="6"/>
            </a:xfrm>
            <a:custGeom>
              <a:avLst/>
              <a:gdLst>
                <a:gd name="T0" fmla="*/ 0 w 2"/>
                <a:gd name="T1" fmla="*/ 0 h 5"/>
                <a:gd name="T2" fmla="*/ 0 w 2"/>
                <a:gd name="T3" fmla="*/ 72 h 5"/>
                <a:gd name="T4" fmla="*/ 2 w 2"/>
                <a:gd name="T5" fmla="*/ 72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5"/>
                  </a:lnTo>
                  <a:lnTo>
                    <a:pt x="2" y="5"/>
                  </a:lnTo>
                  <a:lnTo>
                    <a:pt x="0" y="0"/>
                  </a:lnTo>
                  <a:close/>
                </a:path>
              </a:pathLst>
            </a:custGeom>
            <a:solidFill>
              <a:srgbClr val="C0C0C0"/>
            </a:solidFill>
            <a:ln w="3175">
              <a:solidFill>
                <a:srgbClr val="000000"/>
              </a:solidFill>
              <a:round/>
              <a:headEnd/>
              <a:tailEnd/>
            </a:ln>
          </p:spPr>
          <p:txBody>
            <a:bodyPr/>
            <a:lstStyle/>
            <a:p>
              <a:endParaRPr lang="en-US"/>
            </a:p>
          </p:txBody>
        </p:sp>
        <p:sp>
          <p:nvSpPr>
            <p:cNvPr id="15722" name="Freeform 362"/>
            <p:cNvSpPr>
              <a:spLocks/>
            </p:cNvSpPr>
            <p:nvPr/>
          </p:nvSpPr>
          <p:spPr bwMode="auto">
            <a:xfrm>
              <a:off x="2664" y="1570"/>
              <a:ext cx="118" cy="53"/>
            </a:xfrm>
            <a:custGeom>
              <a:avLst/>
              <a:gdLst>
                <a:gd name="T0" fmla="*/ 185 w 106"/>
                <a:gd name="T1" fmla="*/ 823 h 43"/>
                <a:gd name="T2" fmla="*/ 119 w 106"/>
                <a:gd name="T3" fmla="*/ 871 h 43"/>
                <a:gd name="T4" fmla="*/ 70 w 106"/>
                <a:gd name="T5" fmla="*/ 823 h 43"/>
                <a:gd name="T6" fmla="*/ 2 w 106"/>
                <a:gd name="T7" fmla="*/ 773 h 43"/>
                <a:gd name="T8" fmla="*/ 0 w 106"/>
                <a:gd name="T9" fmla="*/ 707 h 43"/>
                <a:gd name="T10" fmla="*/ 0 w 106"/>
                <a:gd name="T11" fmla="*/ 647 h 43"/>
                <a:gd name="T12" fmla="*/ 0 w 106"/>
                <a:gd name="T13" fmla="*/ 590 h 43"/>
                <a:gd name="T14" fmla="*/ 41 w 106"/>
                <a:gd name="T15" fmla="*/ 590 h 43"/>
                <a:gd name="T16" fmla="*/ 51 w 106"/>
                <a:gd name="T17" fmla="*/ 590 h 43"/>
                <a:gd name="T18" fmla="*/ 78 w 106"/>
                <a:gd name="T19" fmla="*/ 563 h 43"/>
                <a:gd name="T20" fmla="*/ 138 w 106"/>
                <a:gd name="T21" fmla="*/ 563 h 43"/>
                <a:gd name="T22" fmla="*/ 224 w 106"/>
                <a:gd name="T23" fmla="*/ 563 h 43"/>
                <a:gd name="T24" fmla="*/ 249 w 106"/>
                <a:gd name="T25" fmla="*/ 479 h 43"/>
                <a:gd name="T26" fmla="*/ 232 w 106"/>
                <a:gd name="T27" fmla="*/ 272 h 43"/>
                <a:gd name="T28" fmla="*/ 293 w 106"/>
                <a:gd name="T29" fmla="*/ 2 h 43"/>
                <a:gd name="T30" fmla="*/ 326 w 106"/>
                <a:gd name="T31" fmla="*/ 111 h 43"/>
                <a:gd name="T32" fmla="*/ 371 w 106"/>
                <a:gd name="T33" fmla="*/ 0 h 43"/>
                <a:gd name="T34" fmla="*/ 485 w 106"/>
                <a:gd name="T35" fmla="*/ 2 h 43"/>
                <a:gd name="T36" fmla="*/ 527 w 106"/>
                <a:gd name="T37" fmla="*/ 389 h 43"/>
                <a:gd name="T38" fmla="*/ 507 w 106"/>
                <a:gd name="T39" fmla="*/ 479 h 43"/>
                <a:gd name="T40" fmla="*/ 490 w 106"/>
                <a:gd name="T41" fmla="*/ 563 h 43"/>
                <a:gd name="T42" fmla="*/ 471 w 106"/>
                <a:gd name="T43" fmla="*/ 773 h 43"/>
                <a:gd name="T44" fmla="*/ 460 w 106"/>
                <a:gd name="T45" fmla="*/ 823 h 43"/>
                <a:gd name="T46" fmla="*/ 326 w 106"/>
                <a:gd name="T47" fmla="*/ 982 h 43"/>
                <a:gd name="T48" fmla="*/ 293 w 106"/>
                <a:gd name="T49" fmla="*/ 907 h 43"/>
                <a:gd name="T50" fmla="*/ 185 w 106"/>
                <a:gd name="T51" fmla="*/ 823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43"/>
                <a:gd name="T80" fmla="*/ 106 w 106"/>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round/>
              <a:headEnd/>
              <a:tailEnd/>
            </a:ln>
          </p:spPr>
          <p:txBody>
            <a:bodyPr/>
            <a:lstStyle/>
            <a:p>
              <a:endParaRPr lang="en-US"/>
            </a:p>
          </p:txBody>
        </p:sp>
        <p:sp>
          <p:nvSpPr>
            <p:cNvPr id="15723" name="Freeform 363"/>
            <p:cNvSpPr>
              <a:spLocks/>
            </p:cNvSpPr>
            <p:nvPr/>
          </p:nvSpPr>
          <p:spPr bwMode="auto">
            <a:xfrm>
              <a:off x="2763" y="1650"/>
              <a:ext cx="63" cy="58"/>
            </a:xfrm>
            <a:custGeom>
              <a:avLst/>
              <a:gdLst>
                <a:gd name="T0" fmla="*/ 231 w 57"/>
                <a:gd name="T1" fmla="*/ 169 h 47"/>
                <a:gd name="T2" fmla="*/ 231 w 57"/>
                <a:gd name="T3" fmla="*/ 209 h 47"/>
                <a:gd name="T4" fmla="*/ 231 w 57"/>
                <a:gd name="T5" fmla="*/ 284 h 47"/>
                <a:gd name="T6" fmla="*/ 216 w 57"/>
                <a:gd name="T7" fmla="*/ 318 h 47"/>
                <a:gd name="T8" fmla="*/ 216 w 57"/>
                <a:gd name="T9" fmla="*/ 392 h 47"/>
                <a:gd name="T10" fmla="*/ 231 w 57"/>
                <a:gd name="T11" fmla="*/ 392 h 47"/>
                <a:gd name="T12" fmla="*/ 255 w 57"/>
                <a:gd name="T13" fmla="*/ 484 h 47"/>
                <a:gd name="T14" fmla="*/ 231 w 57"/>
                <a:gd name="T15" fmla="*/ 573 h 47"/>
                <a:gd name="T16" fmla="*/ 255 w 57"/>
                <a:gd name="T17" fmla="*/ 597 h 47"/>
                <a:gd name="T18" fmla="*/ 255 w 57"/>
                <a:gd name="T19" fmla="*/ 731 h 47"/>
                <a:gd name="T20" fmla="*/ 216 w 57"/>
                <a:gd name="T21" fmla="*/ 785 h 47"/>
                <a:gd name="T22" fmla="*/ 231 w 57"/>
                <a:gd name="T23" fmla="*/ 812 h 47"/>
                <a:gd name="T24" fmla="*/ 225 w 57"/>
                <a:gd name="T25" fmla="*/ 812 h 47"/>
                <a:gd name="T26" fmla="*/ 216 w 57"/>
                <a:gd name="T27" fmla="*/ 812 h 47"/>
                <a:gd name="T28" fmla="*/ 204 w 57"/>
                <a:gd name="T29" fmla="*/ 916 h 47"/>
                <a:gd name="T30" fmla="*/ 195 w 57"/>
                <a:gd name="T31" fmla="*/ 916 h 47"/>
                <a:gd name="T32" fmla="*/ 204 w 57"/>
                <a:gd name="T33" fmla="*/ 1113 h 47"/>
                <a:gd name="T34" fmla="*/ 195 w 57"/>
                <a:gd name="T35" fmla="*/ 1113 h 47"/>
                <a:gd name="T36" fmla="*/ 170 w 57"/>
                <a:gd name="T37" fmla="*/ 1060 h 47"/>
                <a:gd name="T38" fmla="*/ 162 w 57"/>
                <a:gd name="T39" fmla="*/ 1002 h 47"/>
                <a:gd name="T40" fmla="*/ 139 w 57"/>
                <a:gd name="T41" fmla="*/ 916 h 47"/>
                <a:gd name="T42" fmla="*/ 139 w 57"/>
                <a:gd name="T43" fmla="*/ 916 h 47"/>
                <a:gd name="T44" fmla="*/ 109 w 57"/>
                <a:gd name="T45" fmla="*/ 812 h 47"/>
                <a:gd name="T46" fmla="*/ 109 w 57"/>
                <a:gd name="T47" fmla="*/ 785 h 47"/>
                <a:gd name="T48" fmla="*/ 99 w 57"/>
                <a:gd name="T49" fmla="*/ 731 h 47"/>
                <a:gd name="T50" fmla="*/ 42 w 57"/>
                <a:gd name="T51" fmla="*/ 484 h 47"/>
                <a:gd name="T52" fmla="*/ 42 w 57"/>
                <a:gd name="T53" fmla="*/ 432 h 47"/>
                <a:gd name="T54" fmla="*/ 34 w 57"/>
                <a:gd name="T55" fmla="*/ 432 h 47"/>
                <a:gd name="T56" fmla="*/ 25 w 57"/>
                <a:gd name="T57" fmla="*/ 209 h 47"/>
                <a:gd name="T58" fmla="*/ 0 w 57"/>
                <a:gd name="T59" fmla="*/ 209 h 47"/>
                <a:gd name="T60" fmla="*/ 0 w 57"/>
                <a:gd name="T61" fmla="*/ 0 h 47"/>
                <a:gd name="T62" fmla="*/ 25 w 57"/>
                <a:gd name="T63" fmla="*/ 0 h 47"/>
                <a:gd name="T64" fmla="*/ 42 w 57"/>
                <a:gd name="T65" fmla="*/ 111 h 47"/>
                <a:gd name="T66" fmla="*/ 51 w 57"/>
                <a:gd name="T67" fmla="*/ 0 h 47"/>
                <a:gd name="T68" fmla="*/ 76 w 57"/>
                <a:gd name="T69" fmla="*/ 0 h 47"/>
                <a:gd name="T70" fmla="*/ 99 w 57"/>
                <a:gd name="T71" fmla="*/ 0 h 47"/>
                <a:gd name="T72" fmla="*/ 139 w 57"/>
                <a:gd name="T73" fmla="*/ 111 h 47"/>
                <a:gd name="T74" fmla="*/ 154 w 57"/>
                <a:gd name="T75" fmla="*/ 0 h 47"/>
                <a:gd name="T76" fmla="*/ 154 w 57"/>
                <a:gd name="T77" fmla="*/ 2 h 47"/>
                <a:gd name="T78" fmla="*/ 162 w 57"/>
                <a:gd name="T79" fmla="*/ 2 h 47"/>
                <a:gd name="T80" fmla="*/ 185 w 57"/>
                <a:gd name="T81" fmla="*/ 2 h 47"/>
                <a:gd name="T82" fmla="*/ 185 w 57"/>
                <a:gd name="T83" fmla="*/ 2 h 47"/>
                <a:gd name="T84" fmla="*/ 204 w 57"/>
                <a:gd name="T85" fmla="*/ 111 h 47"/>
                <a:gd name="T86" fmla="*/ 216 w 57"/>
                <a:gd name="T87" fmla="*/ 169 h 47"/>
                <a:gd name="T88" fmla="*/ 231 w 57"/>
                <a:gd name="T89" fmla="*/ 169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
                <a:gd name="T136" fmla="*/ 0 h 47"/>
                <a:gd name="T137" fmla="*/ 57 w 57"/>
                <a:gd name="T138" fmla="*/ 47 h 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round/>
              <a:headEnd/>
              <a:tailEnd/>
            </a:ln>
          </p:spPr>
          <p:txBody>
            <a:bodyPr/>
            <a:lstStyle/>
            <a:p>
              <a:endParaRPr lang="en-US"/>
            </a:p>
          </p:txBody>
        </p:sp>
        <p:sp>
          <p:nvSpPr>
            <p:cNvPr id="15724" name="Freeform 364"/>
            <p:cNvSpPr>
              <a:spLocks/>
            </p:cNvSpPr>
            <p:nvPr/>
          </p:nvSpPr>
          <p:spPr bwMode="auto">
            <a:xfrm>
              <a:off x="2731" y="1620"/>
              <a:ext cx="91" cy="79"/>
            </a:xfrm>
            <a:custGeom>
              <a:avLst/>
              <a:gdLst>
                <a:gd name="T0" fmla="*/ 503 w 80"/>
                <a:gd name="T1" fmla="*/ 683 h 64"/>
                <a:gd name="T2" fmla="*/ 516 w 80"/>
                <a:gd name="T3" fmla="*/ 733 h 64"/>
                <a:gd name="T4" fmla="*/ 516 w 80"/>
                <a:gd name="T5" fmla="*/ 602 h 64"/>
                <a:gd name="T6" fmla="*/ 553 w 80"/>
                <a:gd name="T7" fmla="*/ 573 h 64"/>
                <a:gd name="T8" fmla="*/ 553 w 80"/>
                <a:gd name="T9" fmla="*/ 573 h 64"/>
                <a:gd name="T10" fmla="*/ 516 w 80"/>
                <a:gd name="T11" fmla="*/ 515 h 64"/>
                <a:gd name="T12" fmla="*/ 503 w 80"/>
                <a:gd name="T13" fmla="*/ 515 h 64"/>
                <a:gd name="T14" fmla="*/ 516 w 80"/>
                <a:gd name="T15" fmla="*/ 515 h 64"/>
                <a:gd name="T16" fmla="*/ 503 w 80"/>
                <a:gd name="T17" fmla="*/ 433 h 64"/>
                <a:gd name="T18" fmla="*/ 489 w 80"/>
                <a:gd name="T19" fmla="*/ 284 h 64"/>
                <a:gd name="T20" fmla="*/ 346 w 80"/>
                <a:gd name="T21" fmla="*/ 284 h 64"/>
                <a:gd name="T22" fmla="*/ 265 w 80"/>
                <a:gd name="T23" fmla="*/ 0 h 64"/>
                <a:gd name="T24" fmla="*/ 265 w 80"/>
                <a:gd name="T25" fmla="*/ 74 h 64"/>
                <a:gd name="T26" fmla="*/ 247 w 80"/>
                <a:gd name="T27" fmla="*/ 74 h 64"/>
                <a:gd name="T28" fmla="*/ 210 w 80"/>
                <a:gd name="T29" fmla="*/ 112 h 64"/>
                <a:gd name="T30" fmla="*/ 191 w 80"/>
                <a:gd name="T31" fmla="*/ 112 h 64"/>
                <a:gd name="T32" fmla="*/ 182 w 80"/>
                <a:gd name="T33" fmla="*/ 112 h 64"/>
                <a:gd name="T34" fmla="*/ 182 w 80"/>
                <a:gd name="T35" fmla="*/ 230 h 64"/>
                <a:gd name="T36" fmla="*/ 182 w 80"/>
                <a:gd name="T37" fmla="*/ 284 h 64"/>
                <a:gd name="T38" fmla="*/ 191 w 80"/>
                <a:gd name="T39" fmla="*/ 320 h 64"/>
                <a:gd name="T40" fmla="*/ 182 w 80"/>
                <a:gd name="T41" fmla="*/ 320 h 64"/>
                <a:gd name="T42" fmla="*/ 143 w 80"/>
                <a:gd name="T43" fmla="*/ 395 h 64"/>
                <a:gd name="T44" fmla="*/ 143 w 80"/>
                <a:gd name="T45" fmla="*/ 395 h 64"/>
                <a:gd name="T46" fmla="*/ 143 w 80"/>
                <a:gd name="T47" fmla="*/ 515 h 64"/>
                <a:gd name="T48" fmla="*/ 114 w 80"/>
                <a:gd name="T49" fmla="*/ 515 h 64"/>
                <a:gd name="T50" fmla="*/ 96 w 80"/>
                <a:gd name="T51" fmla="*/ 433 h 64"/>
                <a:gd name="T52" fmla="*/ 96 w 80"/>
                <a:gd name="T53" fmla="*/ 433 h 64"/>
                <a:gd name="T54" fmla="*/ 84 w 80"/>
                <a:gd name="T55" fmla="*/ 395 h 64"/>
                <a:gd name="T56" fmla="*/ 68 w 80"/>
                <a:gd name="T57" fmla="*/ 515 h 64"/>
                <a:gd name="T58" fmla="*/ 2 w 80"/>
                <a:gd name="T59" fmla="*/ 515 h 64"/>
                <a:gd name="T60" fmla="*/ 0 w 80"/>
                <a:gd name="T61" fmla="*/ 433 h 64"/>
                <a:gd name="T62" fmla="*/ 2 w 80"/>
                <a:gd name="T63" fmla="*/ 573 h 64"/>
                <a:gd name="T64" fmla="*/ 36 w 80"/>
                <a:gd name="T65" fmla="*/ 683 h 64"/>
                <a:gd name="T66" fmla="*/ 68 w 80"/>
                <a:gd name="T67" fmla="*/ 573 h 64"/>
                <a:gd name="T68" fmla="*/ 130 w 80"/>
                <a:gd name="T69" fmla="*/ 1004 h 64"/>
                <a:gd name="T70" fmla="*/ 163 w 80"/>
                <a:gd name="T71" fmla="*/ 1126 h 64"/>
                <a:gd name="T72" fmla="*/ 265 w 80"/>
                <a:gd name="T73" fmla="*/ 1299 h 64"/>
                <a:gd name="T74" fmla="*/ 365 w 80"/>
                <a:gd name="T75" fmla="*/ 1512 h 64"/>
                <a:gd name="T76" fmla="*/ 394 w 80"/>
                <a:gd name="T77" fmla="*/ 1512 h 64"/>
                <a:gd name="T78" fmla="*/ 399 w 80"/>
                <a:gd name="T79" fmla="*/ 1512 h 64"/>
                <a:gd name="T80" fmla="*/ 399 w 80"/>
                <a:gd name="T81" fmla="*/ 1512 h 64"/>
                <a:gd name="T82" fmla="*/ 351 w 80"/>
                <a:gd name="T83" fmla="*/ 1390 h 64"/>
                <a:gd name="T84" fmla="*/ 351 w 80"/>
                <a:gd name="T85" fmla="*/ 1331 h 64"/>
                <a:gd name="T86" fmla="*/ 346 w 80"/>
                <a:gd name="T87" fmla="*/ 1299 h 64"/>
                <a:gd name="T88" fmla="*/ 265 w 80"/>
                <a:gd name="T89" fmla="*/ 1060 h 64"/>
                <a:gd name="T90" fmla="*/ 265 w 80"/>
                <a:gd name="T91" fmla="*/ 1004 h 64"/>
                <a:gd name="T92" fmla="*/ 247 w 80"/>
                <a:gd name="T93" fmla="*/ 1004 h 64"/>
                <a:gd name="T94" fmla="*/ 233 w 80"/>
                <a:gd name="T95" fmla="*/ 785 h 64"/>
                <a:gd name="T96" fmla="*/ 191 w 80"/>
                <a:gd name="T97" fmla="*/ 785 h 64"/>
                <a:gd name="T98" fmla="*/ 191 w 80"/>
                <a:gd name="T99" fmla="*/ 573 h 64"/>
                <a:gd name="T100" fmla="*/ 233 w 80"/>
                <a:gd name="T101" fmla="*/ 573 h 64"/>
                <a:gd name="T102" fmla="*/ 265 w 80"/>
                <a:gd name="T103" fmla="*/ 683 h 64"/>
                <a:gd name="T104" fmla="*/ 272 w 80"/>
                <a:gd name="T105" fmla="*/ 573 h 64"/>
                <a:gd name="T106" fmla="*/ 308 w 80"/>
                <a:gd name="T107" fmla="*/ 573 h 64"/>
                <a:gd name="T108" fmla="*/ 346 w 80"/>
                <a:gd name="T109" fmla="*/ 573 h 64"/>
                <a:gd name="T110" fmla="*/ 399 w 80"/>
                <a:gd name="T111" fmla="*/ 683 h 64"/>
                <a:gd name="T112" fmla="*/ 430 w 80"/>
                <a:gd name="T113" fmla="*/ 573 h 64"/>
                <a:gd name="T114" fmla="*/ 430 w 80"/>
                <a:gd name="T115" fmla="*/ 602 h 64"/>
                <a:gd name="T116" fmla="*/ 442 w 80"/>
                <a:gd name="T117" fmla="*/ 602 h 64"/>
                <a:gd name="T118" fmla="*/ 472 w 80"/>
                <a:gd name="T119" fmla="*/ 602 h 64"/>
                <a:gd name="T120" fmla="*/ 472 w 80"/>
                <a:gd name="T121" fmla="*/ 602 h 64"/>
                <a:gd name="T122" fmla="*/ 503 w 80"/>
                <a:gd name="T123" fmla="*/ 683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64"/>
                <a:gd name="T188" fmla="*/ 80 w 80"/>
                <a:gd name="T189" fmla="*/ 64 h 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round/>
              <a:headEnd/>
              <a:tailEnd/>
            </a:ln>
          </p:spPr>
          <p:txBody>
            <a:bodyPr/>
            <a:lstStyle/>
            <a:p>
              <a:endParaRPr lang="en-US"/>
            </a:p>
          </p:txBody>
        </p:sp>
        <p:sp>
          <p:nvSpPr>
            <p:cNvPr id="15725" name="Freeform 365"/>
            <p:cNvSpPr>
              <a:spLocks/>
            </p:cNvSpPr>
            <p:nvPr/>
          </p:nvSpPr>
          <p:spPr bwMode="auto">
            <a:xfrm>
              <a:off x="2788" y="1699"/>
              <a:ext cx="22" cy="13"/>
            </a:xfrm>
            <a:custGeom>
              <a:avLst/>
              <a:gdLst>
                <a:gd name="T0" fmla="*/ 36 w 21"/>
                <a:gd name="T1" fmla="*/ 520 h 10"/>
                <a:gd name="T2" fmla="*/ 40 w 21"/>
                <a:gd name="T3" fmla="*/ 373 h 10"/>
                <a:gd name="T4" fmla="*/ 31 w 21"/>
                <a:gd name="T5" fmla="*/ 287 h 10"/>
                <a:gd name="T6" fmla="*/ 29 w 21"/>
                <a:gd name="T7" fmla="*/ 170 h 10"/>
                <a:gd name="T8" fmla="*/ 9 w 21"/>
                <a:gd name="T9" fmla="*/ 0 h 10"/>
                <a:gd name="T10" fmla="*/ 7 w 21"/>
                <a:gd name="T11" fmla="*/ 0 h 10"/>
                <a:gd name="T12" fmla="*/ 0 w 21"/>
                <a:gd name="T13" fmla="*/ 0 h 10"/>
                <a:gd name="T14" fmla="*/ 36 w 21"/>
                <a:gd name="T15" fmla="*/ 520 h 1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0"/>
                <a:gd name="T26" fmla="*/ 21 w 2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round/>
              <a:headEnd/>
              <a:tailEnd/>
            </a:ln>
          </p:spPr>
          <p:txBody>
            <a:bodyPr/>
            <a:lstStyle/>
            <a:p>
              <a:endParaRPr lang="en-US"/>
            </a:p>
          </p:txBody>
        </p:sp>
        <p:sp>
          <p:nvSpPr>
            <p:cNvPr id="15726" name="Freeform 366"/>
            <p:cNvSpPr>
              <a:spLocks/>
            </p:cNvSpPr>
            <p:nvPr/>
          </p:nvSpPr>
          <p:spPr bwMode="auto">
            <a:xfrm>
              <a:off x="2441" y="1523"/>
              <a:ext cx="198" cy="189"/>
            </a:xfrm>
            <a:custGeom>
              <a:avLst/>
              <a:gdLst>
                <a:gd name="T0" fmla="*/ 942 w 177"/>
                <a:gd name="T1" fmla="*/ 3189 h 152"/>
                <a:gd name="T2" fmla="*/ 942 w 177"/>
                <a:gd name="T3" fmla="*/ 3356 h 152"/>
                <a:gd name="T4" fmla="*/ 930 w 177"/>
                <a:gd name="T5" fmla="*/ 3356 h 152"/>
                <a:gd name="T6" fmla="*/ 912 w 177"/>
                <a:gd name="T7" fmla="*/ 3356 h 152"/>
                <a:gd name="T8" fmla="*/ 912 w 177"/>
                <a:gd name="T9" fmla="*/ 3418 h 152"/>
                <a:gd name="T10" fmla="*/ 847 w 177"/>
                <a:gd name="T11" fmla="*/ 3664 h 152"/>
                <a:gd name="T12" fmla="*/ 743 w 177"/>
                <a:gd name="T13" fmla="*/ 3552 h 152"/>
                <a:gd name="T14" fmla="*/ 724 w 177"/>
                <a:gd name="T15" fmla="*/ 3477 h 152"/>
                <a:gd name="T16" fmla="*/ 717 w 177"/>
                <a:gd name="T17" fmla="*/ 3552 h 152"/>
                <a:gd name="T18" fmla="*/ 645 w 177"/>
                <a:gd name="T19" fmla="*/ 3552 h 152"/>
                <a:gd name="T20" fmla="*/ 594 w 177"/>
                <a:gd name="T21" fmla="*/ 3664 h 152"/>
                <a:gd name="T22" fmla="*/ 594 w 177"/>
                <a:gd name="T23" fmla="*/ 3989 h 152"/>
                <a:gd name="T24" fmla="*/ 493 w 177"/>
                <a:gd name="T25" fmla="*/ 3917 h 152"/>
                <a:gd name="T26" fmla="*/ 493 w 177"/>
                <a:gd name="T27" fmla="*/ 3917 h 152"/>
                <a:gd name="T28" fmla="*/ 466 w 177"/>
                <a:gd name="T29" fmla="*/ 3917 h 152"/>
                <a:gd name="T30" fmla="*/ 266 w 177"/>
                <a:gd name="T31" fmla="*/ 3664 h 152"/>
                <a:gd name="T32" fmla="*/ 213 w 177"/>
                <a:gd name="T33" fmla="*/ 3552 h 152"/>
                <a:gd name="T34" fmla="*/ 253 w 177"/>
                <a:gd name="T35" fmla="*/ 3308 h 152"/>
                <a:gd name="T36" fmla="*/ 266 w 177"/>
                <a:gd name="T37" fmla="*/ 2928 h 152"/>
                <a:gd name="T38" fmla="*/ 266 w 177"/>
                <a:gd name="T39" fmla="*/ 2605 h 152"/>
                <a:gd name="T40" fmla="*/ 314 w 177"/>
                <a:gd name="T41" fmla="*/ 2796 h 152"/>
                <a:gd name="T42" fmla="*/ 266 w 177"/>
                <a:gd name="T43" fmla="*/ 2418 h 152"/>
                <a:gd name="T44" fmla="*/ 282 w 177"/>
                <a:gd name="T45" fmla="*/ 2307 h 152"/>
                <a:gd name="T46" fmla="*/ 238 w 177"/>
                <a:gd name="T47" fmla="*/ 2171 h 152"/>
                <a:gd name="T48" fmla="*/ 205 w 177"/>
                <a:gd name="T49" fmla="*/ 1855 h 152"/>
                <a:gd name="T50" fmla="*/ 213 w 177"/>
                <a:gd name="T51" fmla="*/ 1732 h 152"/>
                <a:gd name="T52" fmla="*/ 179 w 177"/>
                <a:gd name="T53" fmla="*/ 1672 h 152"/>
                <a:gd name="T54" fmla="*/ 131 w 177"/>
                <a:gd name="T55" fmla="*/ 1626 h 152"/>
                <a:gd name="T56" fmla="*/ 63 w 177"/>
                <a:gd name="T57" fmla="*/ 1492 h 152"/>
                <a:gd name="T58" fmla="*/ 2 w 177"/>
                <a:gd name="T59" fmla="*/ 1454 h 152"/>
                <a:gd name="T60" fmla="*/ 29 w 177"/>
                <a:gd name="T61" fmla="*/ 1308 h 152"/>
                <a:gd name="T62" fmla="*/ 36 w 177"/>
                <a:gd name="T63" fmla="*/ 1272 h 152"/>
                <a:gd name="T64" fmla="*/ 0 w 177"/>
                <a:gd name="T65" fmla="*/ 1272 h 152"/>
                <a:gd name="T66" fmla="*/ 86 w 177"/>
                <a:gd name="T67" fmla="*/ 1052 h 152"/>
                <a:gd name="T68" fmla="*/ 150 w 177"/>
                <a:gd name="T69" fmla="*/ 1120 h 152"/>
                <a:gd name="T70" fmla="*/ 238 w 177"/>
                <a:gd name="T71" fmla="*/ 1120 h 152"/>
                <a:gd name="T72" fmla="*/ 213 w 177"/>
                <a:gd name="T73" fmla="*/ 680 h 152"/>
                <a:gd name="T74" fmla="*/ 238 w 177"/>
                <a:gd name="T75" fmla="*/ 624 h 152"/>
                <a:gd name="T76" fmla="*/ 266 w 177"/>
                <a:gd name="T77" fmla="*/ 823 h 152"/>
                <a:gd name="T78" fmla="*/ 394 w 177"/>
                <a:gd name="T79" fmla="*/ 768 h 152"/>
                <a:gd name="T80" fmla="*/ 367 w 177"/>
                <a:gd name="T81" fmla="*/ 768 h 152"/>
                <a:gd name="T82" fmla="*/ 460 w 177"/>
                <a:gd name="T83" fmla="*/ 440 h 152"/>
                <a:gd name="T84" fmla="*/ 466 w 177"/>
                <a:gd name="T85" fmla="*/ 119 h 152"/>
                <a:gd name="T86" fmla="*/ 531 w 177"/>
                <a:gd name="T87" fmla="*/ 0 h 152"/>
                <a:gd name="T88" fmla="*/ 576 w 177"/>
                <a:gd name="T89" fmla="*/ 184 h 152"/>
                <a:gd name="T90" fmla="*/ 662 w 177"/>
                <a:gd name="T91" fmla="*/ 502 h 152"/>
                <a:gd name="T92" fmla="*/ 717 w 177"/>
                <a:gd name="T93" fmla="*/ 440 h 152"/>
                <a:gd name="T94" fmla="*/ 717 w 177"/>
                <a:gd name="T95" fmla="*/ 502 h 152"/>
                <a:gd name="T96" fmla="*/ 782 w 177"/>
                <a:gd name="T97" fmla="*/ 768 h 152"/>
                <a:gd name="T98" fmla="*/ 829 w 177"/>
                <a:gd name="T99" fmla="*/ 768 h 152"/>
                <a:gd name="T100" fmla="*/ 842 w 177"/>
                <a:gd name="T101" fmla="*/ 823 h 152"/>
                <a:gd name="T102" fmla="*/ 947 w 177"/>
                <a:gd name="T103" fmla="*/ 955 h 152"/>
                <a:gd name="T104" fmla="*/ 912 w 177"/>
                <a:gd name="T105" fmla="*/ 1626 h 152"/>
                <a:gd name="T106" fmla="*/ 904 w 177"/>
                <a:gd name="T107" fmla="*/ 1672 h 152"/>
                <a:gd name="T108" fmla="*/ 874 w 177"/>
                <a:gd name="T109" fmla="*/ 1732 h 152"/>
                <a:gd name="T110" fmla="*/ 810 w 177"/>
                <a:gd name="T111" fmla="*/ 2171 h 152"/>
                <a:gd name="T112" fmla="*/ 847 w 177"/>
                <a:gd name="T113" fmla="*/ 2139 h 152"/>
                <a:gd name="T114" fmla="*/ 895 w 177"/>
                <a:gd name="T115" fmla="*/ 2364 h 152"/>
                <a:gd name="T116" fmla="*/ 895 w 177"/>
                <a:gd name="T117" fmla="*/ 2565 h 152"/>
                <a:gd name="T118" fmla="*/ 874 w 177"/>
                <a:gd name="T119" fmla="*/ 2717 h 152"/>
                <a:gd name="T120" fmla="*/ 874 w 177"/>
                <a:gd name="T121" fmla="*/ 2869 h 152"/>
                <a:gd name="T122" fmla="*/ 874 w 177"/>
                <a:gd name="T123" fmla="*/ 3041 h 152"/>
                <a:gd name="T124" fmla="*/ 942 w 177"/>
                <a:gd name="T125" fmla="*/ 3189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52"/>
                <a:gd name="T191" fmla="*/ 177 w 177"/>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round/>
              <a:headEnd/>
              <a:tailEnd/>
            </a:ln>
          </p:spPr>
          <p:txBody>
            <a:bodyPr/>
            <a:lstStyle/>
            <a:p>
              <a:endParaRPr lang="en-US"/>
            </a:p>
          </p:txBody>
        </p:sp>
        <p:sp>
          <p:nvSpPr>
            <p:cNvPr id="15727" name="Freeform 367"/>
            <p:cNvSpPr>
              <a:spLocks/>
            </p:cNvSpPr>
            <p:nvPr/>
          </p:nvSpPr>
          <p:spPr bwMode="auto">
            <a:xfrm>
              <a:off x="2655" y="1703"/>
              <a:ext cx="13" cy="28"/>
            </a:xfrm>
            <a:custGeom>
              <a:avLst/>
              <a:gdLst>
                <a:gd name="T0" fmla="*/ 28 w 12"/>
                <a:gd name="T1" fmla="*/ 435 h 23"/>
                <a:gd name="T2" fmla="*/ 3 w 12"/>
                <a:gd name="T3" fmla="*/ 404 h 23"/>
                <a:gd name="T4" fmla="*/ 0 w 12"/>
                <a:gd name="T5" fmla="*/ 163 h 23"/>
                <a:gd name="T6" fmla="*/ 28 w 12"/>
                <a:gd name="T7" fmla="*/ 0 h 23"/>
                <a:gd name="T8" fmla="*/ 39 w 12"/>
                <a:gd name="T9" fmla="*/ 163 h 23"/>
                <a:gd name="T10" fmla="*/ 28 w 12"/>
                <a:gd name="T11" fmla="*/ 435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round/>
              <a:headEnd/>
              <a:tailEnd/>
            </a:ln>
          </p:spPr>
          <p:txBody>
            <a:bodyPr/>
            <a:lstStyle/>
            <a:p>
              <a:endParaRPr lang="en-US"/>
            </a:p>
          </p:txBody>
        </p:sp>
        <p:sp>
          <p:nvSpPr>
            <p:cNvPr id="15728" name="Freeform 368"/>
            <p:cNvSpPr>
              <a:spLocks/>
            </p:cNvSpPr>
            <p:nvPr/>
          </p:nvSpPr>
          <p:spPr bwMode="auto">
            <a:xfrm>
              <a:off x="2768" y="1583"/>
              <a:ext cx="102" cy="52"/>
            </a:xfrm>
            <a:custGeom>
              <a:avLst/>
              <a:gdLst>
                <a:gd name="T0" fmla="*/ 187 w 92"/>
                <a:gd name="T1" fmla="*/ 1028 h 42"/>
                <a:gd name="T2" fmla="*/ 89 w 92"/>
                <a:gd name="T3" fmla="*/ 1028 h 42"/>
                <a:gd name="T4" fmla="*/ 33 w 92"/>
                <a:gd name="T5" fmla="*/ 743 h 42"/>
                <a:gd name="T6" fmla="*/ 2 w 92"/>
                <a:gd name="T7" fmla="*/ 695 h 42"/>
                <a:gd name="T8" fmla="*/ 0 w 92"/>
                <a:gd name="T9" fmla="*/ 651 h 42"/>
                <a:gd name="T10" fmla="*/ 2 w 92"/>
                <a:gd name="T11" fmla="*/ 561 h 42"/>
                <a:gd name="T12" fmla="*/ 33 w 92"/>
                <a:gd name="T13" fmla="*/ 343 h 42"/>
                <a:gd name="T14" fmla="*/ 41 w 92"/>
                <a:gd name="T15" fmla="*/ 277 h 42"/>
                <a:gd name="T16" fmla="*/ 68 w 92"/>
                <a:gd name="T17" fmla="*/ 181 h 42"/>
                <a:gd name="T18" fmla="*/ 89 w 92"/>
                <a:gd name="T19" fmla="*/ 181 h 42"/>
                <a:gd name="T20" fmla="*/ 166 w 92"/>
                <a:gd name="T21" fmla="*/ 181 h 42"/>
                <a:gd name="T22" fmla="*/ 265 w 92"/>
                <a:gd name="T23" fmla="*/ 0 h 42"/>
                <a:gd name="T24" fmla="*/ 378 w 92"/>
                <a:gd name="T25" fmla="*/ 0 h 42"/>
                <a:gd name="T26" fmla="*/ 434 w 92"/>
                <a:gd name="T27" fmla="*/ 181 h 42"/>
                <a:gd name="T28" fmla="*/ 378 w 92"/>
                <a:gd name="T29" fmla="*/ 526 h 42"/>
                <a:gd name="T30" fmla="*/ 318 w 92"/>
                <a:gd name="T31" fmla="*/ 860 h 42"/>
                <a:gd name="T32" fmla="*/ 278 w 92"/>
                <a:gd name="T33" fmla="*/ 998 h 42"/>
                <a:gd name="T34" fmla="*/ 187 w 92"/>
                <a:gd name="T35" fmla="*/ 1028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42"/>
                <a:gd name="T56" fmla="*/ 92 w 92"/>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round/>
              <a:headEnd/>
              <a:tailEnd/>
            </a:ln>
          </p:spPr>
          <p:txBody>
            <a:bodyPr/>
            <a:lstStyle/>
            <a:p>
              <a:endParaRPr lang="en-US"/>
            </a:p>
          </p:txBody>
        </p:sp>
        <p:sp>
          <p:nvSpPr>
            <p:cNvPr id="15729" name="Freeform 369" descr="Large checker board"/>
            <p:cNvSpPr>
              <a:spLocks/>
            </p:cNvSpPr>
            <p:nvPr/>
          </p:nvSpPr>
          <p:spPr bwMode="auto">
            <a:xfrm>
              <a:off x="2884" y="1011"/>
              <a:ext cx="2095" cy="718"/>
            </a:xfrm>
            <a:custGeom>
              <a:avLst/>
              <a:gdLst>
                <a:gd name="T0" fmla="*/ 8605 w 1874"/>
                <a:gd name="T1" fmla="*/ 3151 h 579"/>
                <a:gd name="T2" fmla="*/ 7799 w 1874"/>
                <a:gd name="T3" fmla="*/ 2516 h 579"/>
                <a:gd name="T4" fmla="*/ 7037 w 1874"/>
                <a:gd name="T5" fmla="*/ 2050 h 579"/>
                <a:gd name="T6" fmla="*/ 6472 w 1874"/>
                <a:gd name="T7" fmla="*/ 1786 h 579"/>
                <a:gd name="T8" fmla="*/ 6274 w 1874"/>
                <a:gd name="T9" fmla="*/ 2050 h 579"/>
                <a:gd name="T10" fmla="*/ 5684 w 1874"/>
                <a:gd name="T11" fmla="*/ 1882 h 579"/>
                <a:gd name="T12" fmla="*/ 4713 w 1874"/>
                <a:gd name="T13" fmla="*/ 1298 h 579"/>
                <a:gd name="T14" fmla="*/ 4620 w 1874"/>
                <a:gd name="T15" fmla="*/ 755 h 579"/>
                <a:gd name="T16" fmla="*/ 4115 w 1874"/>
                <a:gd name="T17" fmla="*/ 399 h 579"/>
                <a:gd name="T18" fmla="*/ 3724 w 1874"/>
                <a:gd name="T19" fmla="*/ 491 h 579"/>
                <a:gd name="T20" fmla="*/ 3163 w 1874"/>
                <a:gd name="T21" fmla="*/ 1012 h 579"/>
                <a:gd name="T22" fmla="*/ 2997 w 1874"/>
                <a:gd name="T23" fmla="*/ 1859 h 579"/>
                <a:gd name="T24" fmla="*/ 3163 w 1874"/>
                <a:gd name="T25" fmla="*/ 2050 h 579"/>
                <a:gd name="T26" fmla="*/ 2711 w 1874"/>
                <a:gd name="T27" fmla="*/ 2195 h 579"/>
                <a:gd name="T28" fmla="*/ 2916 w 1874"/>
                <a:gd name="T29" fmla="*/ 3029 h 579"/>
                <a:gd name="T30" fmla="*/ 2875 w 1874"/>
                <a:gd name="T31" fmla="*/ 3557 h 579"/>
                <a:gd name="T32" fmla="*/ 2711 w 1874"/>
                <a:gd name="T33" fmla="*/ 3869 h 579"/>
                <a:gd name="T34" fmla="*/ 2267 w 1874"/>
                <a:gd name="T35" fmla="*/ 1653 h 579"/>
                <a:gd name="T36" fmla="*/ 2466 w 1874"/>
                <a:gd name="T37" fmla="*/ 3151 h 579"/>
                <a:gd name="T38" fmla="*/ 1905 w 1874"/>
                <a:gd name="T39" fmla="*/ 3375 h 579"/>
                <a:gd name="T40" fmla="*/ 1566 w 1874"/>
                <a:gd name="T41" fmla="*/ 3120 h 579"/>
                <a:gd name="T42" fmla="*/ 1037 w 1874"/>
                <a:gd name="T43" fmla="*/ 3679 h 579"/>
                <a:gd name="T44" fmla="*/ 961 w 1874"/>
                <a:gd name="T45" fmla="*/ 4093 h 579"/>
                <a:gd name="T46" fmla="*/ 690 w 1874"/>
                <a:gd name="T47" fmla="*/ 5059 h 579"/>
                <a:gd name="T48" fmla="*/ 293 w 1874"/>
                <a:gd name="T49" fmla="*/ 3869 h 579"/>
                <a:gd name="T50" fmla="*/ 254 w 1874"/>
                <a:gd name="T51" fmla="*/ 3120 h 579"/>
                <a:gd name="T52" fmla="*/ 63 w 1874"/>
                <a:gd name="T53" fmla="*/ 2894 h 579"/>
                <a:gd name="T54" fmla="*/ 202 w 1874"/>
                <a:gd name="T55" fmla="*/ 5059 h 579"/>
                <a:gd name="T56" fmla="*/ 151 w 1874"/>
                <a:gd name="T57" fmla="*/ 6495 h 579"/>
                <a:gd name="T58" fmla="*/ 301 w 1874"/>
                <a:gd name="T59" fmla="*/ 8450 h 579"/>
                <a:gd name="T60" fmla="*/ 808 w 1874"/>
                <a:gd name="T61" fmla="*/ 10404 h 579"/>
                <a:gd name="T62" fmla="*/ 1093 w 1874"/>
                <a:gd name="T63" fmla="*/ 12314 h 579"/>
                <a:gd name="T64" fmla="*/ 1110 w 1874"/>
                <a:gd name="T65" fmla="*/ 13316 h 579"/>
                <a:gd name="T66" fmla="*/ 1983 w 1874"/>
                <a:gd name="T67" fmla="*/ 14607 h 579"/>
                <a:gd name="T68" fmla="*/ 1930 w 1874"/>
                <a:gd name="T69" fmla="*/ 12561 h 579"/>
                <a:gd name="T70" fmla="*/ 1867 w 1874"/>
                <a:gd name="T71" fmla="*/ 10234 h 579"/>
                <a:gd name="T72" fmla="*/ 2557 w 1874"/>
                <a:gd name="T73" fmla="*/ 9930 h 579"/>
                <a:gd name="T74" fmla="*/ 3101 w 1874"/>
                <a:gd name="T75" fmla="*/ 8626 h 579"/>
                <a:gd name="T76" fmla="*/ 3670 w 1874"/>
                <a:gd name="T77" fmla="*/ 9239 h 579"/>
                <a:gd name="T78" fmla="*/ 4433 w 1874"/>
                <a:gd name="T79" fmla="*/ 11016 h 579"/>
                <a:gd name="T80" fmla="*/ 5115 w 1874"/>
                <a:gd name="T81" fmla="*/ 10843 h 579"/>
                <a:gd name="T82" fmla="*/ 5748 w 1874"/>
                <a:gd name="T83" fmla="*/ 10843 h 579"/>
                <a:gd name="T84" fmla="*/ 6686 w 1874"/>
                <a:gd name="T85" fmla="*/ 10954 h 579"/>
                <a:gd name="T86" fmla="*/ 6948 w 1874"/>
                <a:gd name="T87" fmla="*/ 9467 h 579"/>
                <a:gd name="T88" fmla="*/ 7841 w 1874"/>
                <a:gd name="T89" fmla="*/ 11420 h 579"/>
                <a:gd name="T90" fmla="*/ 8172 w 1874"/>
                <a:gd name="T91" fmla="*/ 13644 h 579"/>
                <a:gd name="T92" fmla="*/ 8323 w 1874"/>
                <a:gd name="T93" fmla="*/ 14069 h 579"/>
                <a:gd name="T94" fmla="*/ 8518 w 1874"/>
                <a:gd name="T95" fmla="*/ 11327 h 579"/>
                <a:gd name="T96" fmla="*/ 8024 w 1874"/>
                <a:gd name="T97" fmla="*/ 9060 h 579"/>
                <a:gd name="T98" fmla="*/ 7799 w 1874"/>
                <a:gd name="T99" fmla="*/ 8147 h 579"/>
                <a:gd name="T100" fmla="*/ 8116 w 1874"/>
                <a:gd name="T101" fmla="*/ 6925 h 579"/>
                <a:gd name="T102" fmla="*/ 8611 w 1874"/>
                <a:gd name="T103" fmla="*/ 7027 h 579"/>
                <a:gd name="T104" fmla="*/ 8851 w 1874"/>
                <a:gd name="T105" fmla="*/ 6269 h 579"/>
                <a:gd name="T106" fmla="*/ 9018 w 1874"/>
                <a:gd name="T107" fmla="*/ 5725 h 579"/>
                <a:gd name="T108" fmla="*/ 9018 w 1874"/>
                <a:gd name="T109" fmla="*/ 7981 h 579"/>
                <a:gd name="T110" fmla="*/ 9571 w 1874"/>
                <a:gd name="T111" fmla="*/ 9542 h 579"/>
                <a:gd name="T112" fmla="*/ 9571 w 1874"/>
                <a:gd name="T113" fmla="*/ 8320 h 579"/>
                <a:gd name="T114" fmla="*/ 9305 w 1874"/>
                <a:gd name="T115" fmla="*/ 6709 h 579"/>
                <a:gd name="T116" fmla="*/ 9685 w 1874"/>
                <a:gd name="T117" fmla="*/ 6269 h 579"/>
                <a:gd name="T118" fmla="*/ 9919 w 1874"/>
                <a:gd name="T119" fmla="*/ 5470 h 579"/>
                <a:gd name="T120" fmla="*/ 9473 w 1874"/>
                <a:gd name="T121" fmla="*/ 3869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579"/>
                <a:gd name="T185" fmla="*/ 1874 w 1874"/>
                <a:gd name="T186" fmla="*/ 579 h 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730" name="Freeform 370" descr="Large checker board"/>
            <p:cNvSpPr>
              <a:spLocks/>
            </p:cNvSpPr>
            <p:nvPr/>
          </p:nvSpPr>
          <p:spPr bwMode="auto">
            <a:xfrm>
              <a:off x="4622" y="1454"/>
              <a:ext cx="145" cy="178"/>
            </a:xfrm>
            <a:custGeom>
              <a:avLst/>
              <a:gdLst>
                <a:gd name="T0" fmla="*/ 584 w 130"/>
                <a:gd name="T1" fmla="*/ 2386 h 144"/>
                <a:gd name="T2" fmla="*/ 495 w 130"/>
                <a:gd name="T3" fmla="*/ 2053 h 144"/>
                <a:gd name="T4" fmla="*/ 416 w 130"/>
                <a:gd name="T5" fmla="*/ 1645 h 144"/>
                <a:gd name="T6" fmla="*/ 317 w 130"/>
                <a:gd name="T7" fmla="*/ 1309 h 144"/>
                <a:gd name="T8" fmla="*/ 225 w 130"/>
                <a:gd name="T9" fmla="*/ 962 h 144"/>
                <a:gd name="T10" fmla="*/ 212 w 130"/>
                <a:gd name="T11" fmla="*/ 802 h 144"/>
                <a:gd name="T12" fmla="*/ 117 w 130"/>
                <a:gd name="T13" fmla="*/ 393 h 144"/>
                <a:gd name="T14" fmla="*/ 3 w 130"/>
                <a:gd name="T15" fmla="*/ 0 h 144"/>
                <a:gd name="T16" fmla="*/ 0 w 130"/>
                <a:gd name="T17" fmla="*/ 2 h 144"/>
                <a:gd name="T18" fmla="*/ 77 w 130"/>
                <a:gd name="T19" fmla="*/ 333 h 144"/>
                <a:gd name="T20" fmla="*/ 77 w 130"/>
                <a:gd name="T21" fmla="*/ 393 h 144"/>
                <a:gd name="T22" fmla="*/ 28 w 130"/>
                <a:gd name="T23" fmla="*/ 425 h 144"/>
                <a:gd name="T24" fmla="*/ 117 w 130"/>
                <a:gd name="T25" fmla="*/ 802 h 144"/>
                <a:gd name="T26" fmla="*/ 184 w 130"/>
                <a:gd name="T27" fmla="*/ 1189 h 144"/>
                <a:gd name="T28" fmla="*/ 255 w 130"/>
                <a:gd name="T29" fmla="*/ 1514 h 144"/>
                <a:gd name="T30" fmla="*/ 317 w 130"/>
                <a:gd name="T31" fmla="*/ 1930 h 144"/>
                <a:gd name="T32" fmla="*/ 387 w 130"/>
                <a:gd name="T33" fmla="*/ 2313 h 144"/>
                <a:gd name="T34" fmla="*/ 441 w 130"/>
                <a:gd name="T35" fmla="*/ 2654 h 144"/>
                <a:gd name="T36" fmla="*/ 495 w 130"/>
                <a:gd name="T37" fmla="*/ 3056 h 144"/>
                <a:gd name="T38" fmla="*/ 564 w 130"/>
                <a:gd name="T39" fmla="*/ 3457 h 144"/>
                <a:gd name="T40" fmla="*/ 574 w 130"/>
                <a:gd name="T41" fmla="*/ 3457 h 144"/>
                <a:gd name="T42" fmla="*/ 574 w 130"/>
                <a:gd name="T43" fmla="*/ 3151 h 144"/>
                <a:gd name="T44" fmla="*/ 635 w 130"/>
                <a:gd name="T45" fmla="*/ 3345 h 144"/>
                <a:gd name="T46" fmla="*/ 670 w 130"/>
                <a:gd name="T47" fmla="*/ 3457 h 144"/>
                <a:gd name="T48" fmla="*/ 622 w 130"/>
                <a:gd name="T49" fmla="*/ 3151 h 144"/>
                <a:gd name="T50" fmla="*/ 482 w 130"/>
                <a:gd name="T51" fmla="*/ 2654 h 144"/>
                <a:gd name="T52" fmla="*/ 441 w 130"/>
                <a:gd name="T53" fmla="*/ 2088 h 144"/>
                <a:gd name="T54" fmla="*/ 482 w 130"/>
                <a:gd name="T55" fmla="*/ 2088 h 144"/>
                <a:gd name="T56" fmla="*/ 564 w 130"/>
                <a:gd name="T57" fmla="*/ 2257 h 144"/>
                <a:gd name="T58" fmla="*/ 584 w 130"/>
                <a:gd name="T59" fmla="*/ 2386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44"/>
                <a:gd name="T92" fmla="*/ 130 w 130"/>
                <a:gd name="T93" fmla="*/ 144 h 1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15731" name="Freeform 371"/>
            <p:cNvSpPr>
              <a:spLocks/>
            </p:cNvSpPr>
            <p:nvPr/>
          </p:nvSpPr>
          <p:spPr bwMode="auto">
            <a:xfrm>
              <a:off x="3163" y="1023"/>
              <a:ext cx="149" cy="62"/>
            </a:xfrm>
            <a:custGeom>
              <a:avLst/>
              <a:gdLst>
                <a:gd name="T0" fmla="*/ 664 w 134"/>
                <a:gd name="T1" fmla="*/ 2 h 50"/>
                <a:gd name="T2" fmla="*/ 612 w 134"/>
                <a:gd name="T3" fmla="*/ 257 h 50"/>
                <a:gd name="T4" fmla="*/ 466 w 134"/>
                <a:gd name="T5" fmla="*/ 491 h 50"/>
                <a:gd name="T6" fmla="*/ 319 w 134"/>
                <a:gd name="T7" fmla="*/ 658 h 50"/>
                <a:gd name="T8" fmla="*/ 277 w 134"/>
                <a:gd name="T9" fmla="*/ 658 h 50"/>
                <a:gd name="T10" fmla="*/ 306 w 134"/>
                <a:gd name="T11" fmla="*/ 699 h 50"/>
                <a:gd name="T12" fmla="*/ 287 w 134"/>
                <a:gd name="T13" fmla="*/ 761 h 50"/>
                <a:gd name="T14" fmla="*/ 264 w 134"/>
                <a:gd name="T15" fmla="*/ 761 h 50"/>
                <a:gd name="T16" fmla="*/ 264 w 134"/>
                <a:gd name="T17" fmla="*/ 832 h 50"/>
                <a:gd name="T18" fmla="*/ 207 w 134"/>
                <a:gd name="T19" fmla="*/ 832 h 50"/>
                <a:gd name="T20" fmla="*/ 224 w 134"/>
                <a:gd name="T21" fmla="*/ 944 h 50"/>
                <a:gd name="T22" fmla="*/ 207 w 134"/>
                <a:gd name="T23" fmla="*/ 1012 h 50"/>
                <a:gd name="T24" fmla="*/ 224 w 134"/>
                <a:gd name="T25" fmla="*/ 1146 h 50"/>
                <a:gd name="T26" fmla="*/ 148 w 134"/>
                <a:gd name="T27" fmla="*/ 1075 h 50"/>
                <a:gd name="T28" fmla="*/ 207 w 134"/>
                <a:gd name="T29" fmla="*/ 1146 h 50"/>
                <a:gd name="T30" fmla="*/ 169 w 134"/>
                <a:gd name="T31" fmla="*/ 1146 h 50"/>
                <a:gd name="T32" fmla="*/ 183 w 134"/>
                <a:gd name="T33" fmla="*/ 1255 h 50"/>
                <a:gd name="T34" fmla="*/ 33 w 134"/>
                <a:gd name="T35" fmla="*/ 1171 h 50"/>
                <a:gd name="T36" fmla="*/ 70 w 134"/>
                <a:gd name="T37" fmla="*/ 1146 h 50"/>
                <a:gd name="T38" fmla="*/ 0 w 134"/>
                <a:gd name="T39" fmla="*/ 1146 h 50"/>
                <a:gd name="T40" fmla="*/ 70 w 134"/>
                <a:gd name="T41" fmla="*/ 944 h 50"/>
                <a:gd name="T42" fmla="*/ 92 w 134"/>
                <a:gd name="T43" fmla="*/ 944 h 50"/>
                <a:gd name="T44" fmla="*/ 51 w 134"/>
                <a:gd name="T45" fmla="*/ 924 h 50"/>
                <a:gd name="T46" fmla="*/ 70 w 134"/>
                <a:gd name="T47" fmla="*/ 832 h 50"/>
                <a:gd name="T48" fmla="*/ 102 w 134"/>
                <a:gd name="T49" fmla="*/ 761 h 50"/>
                <a:gd name="T50" fmla="*/ 92 w 134"/>
                <a:gd name="T51" fmla="*/ 699 h 50"/>
                <a:gd name="T52" fmla="*/ 92 w 134"/>
                <a:gd name="T53" fmla="*/ 658 h 50"/>
                <a:gd name="T54" fmla="*/ 51 w 134"/>
                <a:gd name="T55" fmla="*/ 658 h 50"/>
                <a:gd name="T56" fmla="*/ 102 w 134"/>
                <a:gd name="T57" fmla="*/ 531 h 50"/>
                <a:gd name="T58" fmla="*/ 135 w 134"/>
                <a:gd name="T59" fmla="*/ 531 h 50"/>
                <a:gd name="T60" fmla="*/ 264 w 134"/>
                <a:gd name="T61" fmla="*/ 345 h 50"/>
                <a:gd name="T62" fmla="*/ 277 w 134"/>
                <a:gd name="T63" fmla="*/ 257 h 50"/>
                <a:gd name="T64" fmla="*/ 495 w 134"/>
                <a:gd name="T65" fmla="*/ 118 h 50"/>
                <a:gd name="T66" fmla="*/ 604 w 134"/>
                <a:gd name="T67" fmla="*/ 0 h 50"/>
                <a:gd name="T68" fmla="*/ 664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round/>
              <a:headEnd/>
              <a:tailEnd/>
            </a:ln>
          </p:spPr>
          <p:txBody>
            <a:bodyPr/>
            <a:lstStyle/>
            <a:p>
              <a:endParaRPr lang="en-US"/>
            </a:p>
          </p:txBody>
        </p:sp>
        <p:sp>
          <p:nvSpPr>
            <p:cNvPr id="15732" name="Freeform 372"/>
            <p:cNvSpPr>
              <a:spLocks/>
            </p:cNvSpPr>
            <p:nvPr/>
          </p:nvSpPr>
          <p:spPr bwMode="auto">
            <a:xfrm>
              <a:off x="3153" y="1085"/>
              <a:ext cx="86" cy="49"/>
            </a:xfrm>
            <a:custGeom>
              <a:avLst/>
              <a:gdLst>
                <a:gd name="T0" fmla="*/ 338 w 78"/>
                <a:gd name="T1" fmla="*/ 811 h 40"/>
                <a:gd name="T2" fmla="*/ 205 w 78"/>
                <a:gd name="T3" fmla="*/ 548 h 40"/>
                <a:gd name="T4" fmla="*/ 174 w 78"/>
                <a:gd name="T5" fmla="*/ 246 h 40"/>
                <a:gd name="T6" fmla="*/ 174 w 78"/>
                <a:gd name="T7" fmla="*/ 160 h 40"/>
                <a:gd name="T8" fmla="*/ 174 w 78"/>
                <a:gd name="T9" fmla="*/ 160 h 40"/>
                <a:gd name="T10" fmla="*/ 186 w 78"/>
                <a:gd name="T11" fmla="*/ 2 h 40"/>
                <a:gd name="T12" fmla="*/ 61 w 78"/>
                <a:gd name="T13" fmla="*/ 0 h 40"/>
                <a:gd name="T14" fmla="*/ 41 w 78"/>
                <a:gd name="T15" fmla="*/ 87 h 40"/>
                <a:gd name="T16" fmla="*/ 25 w 78"/>
                <a:gd name="T17" fmla="*/ 196 h 40"/>
                <a:gd name="T18" fmla="*/ 41 w 78"/>
                <a:gd name="T19" fmla="*/ 246 h 40"/>
                <a:gd name="T20" fmla="*/ 25 w 78"/>
                <a:gd name="T21" fmla="*/ 387 h 40"/>
                <a:gd name="T22" fmla="*/ 0 w 78"/>
                <a:gd name="T23" fmla="*/ 447 h 40"/>
                <a:gd name="T24" fmla="*/ 31 w 78"/>
                <a:gd name="T25" fmla="*/ 581 h 40"/>
                <a:gd name="T26" fmla="*/ 74 w 78"/>
                <a:gd name="T27" fmla="*/ 581 h 40"/>
                <a:gd name="T28" fmla="*/ 103 w 78"/>
                <a:gd name="T29" fmla="*/ 581 h 40"/>
                <a:gd name="T30" fmla="*/ 126 w 78"/>
                <a:gd name="T31" fmla="*/ 581 h 40"/>
                <a:gd name="T32" fmla="*/ 143 w 78"/>
                <a:gd name="T33" fmla="*/ 679 h 40"/>
                <a:gd name="T34" fmla="*/ 132 w 78"/>
                <a:gd name="T35" fmla="*/ 742 h 40"/>
                <a:gd name="T36" fmla="*/ 186 w 78"/>
                <a:gd name="T37" fmla="*/ 811 h 40"/>
                <a:gd name="T38" fmla="*/ 226 w 78"/>
                <a:gd name="T39" fmla="*/ 832 h 40"/>
                <a:gd name="T40" fmla="*/ 278 w 78"/>
                <a:gd name="T41" fmla="*/ 832 h 40"/>
                <a:gd name="T42" fmla="*/ 319 w 78"/>
                <a:gd name="T43" fmla="*/ 832 h 40"/>
                <a:gd name="T44" fmla="*/ 338 w 78"/>
                <a:gd name="T45" fmla="*/ 81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0"/>
                <a:gd name="T71" fmla="*/ 78 w 7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round/>
              <a:headEnd/>
              <a:tailEnd/>
            </a:ln>
          </p:spPr>
          <p:txBody>
            <a:bodyPr/>
            <a:lstStyle/>
            <a:p>
              <a:endParaRPr lang="en-US"/>
            </a:p>
          </p:txBody>
        </p:sp>
        <p:sp>
          <p:nvSpPr>
            <p:cNvPr id="15733" name="Freeform 373"/>
            <p:cNvSpPr>
              <a:spLocks/>
            </p:cNvSpPr>
            <p:nvPr/>
          </p:nvSpPr>
          <p:spPr bwMode="auto">
            <a:xfrm>
              <a:off x="4125" y="1035"/>
              <a:ext cx="103" cy="27"/>
            </a:xfrm>
            <a:custGeom>
              <a:avLst/>
              <a:gdLst>
                <a:gd name="T0" fmla="*/ 497 w 92"/>
                <a:gd name="T1" fmla="*/ 382 h 21"/>
                <a:gd name="T2" fmla="*/ 180 w 92"/>
                <a:gd name="T3" fmla="*/ 0 h 21"/>
                <a:gd name="T4" fmla="*/ 219 w 92"/>
                <a:gd name="T5" fmla="*/ 162 h 21"/>
                <a:gd name="T6" fmla="*/ 180 w 92"/>
                <a:gd name="T7" fmla="*/ 98 h 21"/>
                <a:gd name="T8" fmla="*/ 208 w 92"/>
                <a:gd name="T9" fmla="*/ 297 h 21"/>
                <a:gd name="T10" fmla="*/ 48 w 92"/>
                <a:gd name="T11" fmla="*/ 98 h 21"/>
                <a:gd name="T12" fmla="*/ 0 w 92"/>
                <a:gd name="T13" fmla="*/ 162 h 21"/>
                <a:gd name="T14" fmla="*/ 0 w 92"/>
                <a:gd name="T15" fmla="*/ 297 h 21"/>
                <a:gd name="T16" fmla="*/ 4 w 92"/>
                <a:gd name="T17" fmla="*/ 382 h 21"/>
                <a:gd name="T18" fmla="*/ 38 w 92"/>
                <a:gd name="T19" fmla="*/ 476 h 21"/>
                <a:gd name="T20" fmla="*/ 245 w 92"/>
                <a:gd name="T21" fmla="*/ 918 h 21"/>
                <a:gd name="T22" fmla="*/ 245 w 92"/>
                <a:gd name="T23" fmla="*/ 787 h 21"/>
                <a:gd name="T24" fmla="*/ 397 w 92"/>
                <a:gd name="T25" fmla="*/ 714 h 21"/>
                <a:gd name="T26" fmla="*/ 472 w 92"/>
                <a:gd name="T27" fmla="*/ 714 h 21"/>
                <a:gd name="T28" fmla="*/ 439 w 92"/>
                <a:gd name="T29" fmla="*/ 714 h 21"/>
                <a:gd name="T30" fmla="*/ 497 w 92"/>
                <a:gd name="T31" fmla="*/ 476 h 21"/>
                <a:gd name="T32" fmla="*/ 497 w 92"/>
                <a:gd name="T33" fmla="*/ 382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21"/>
                <a:gd name="T53" fmla="*/ 92 w 9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round/>
              <a:headEnd/>
              <a:tailEnd/>
            </a:ln>
          </p:spPr>
          <p:txBody>
            <a:bodyPr/>
            <a:lstStyle/>
            <a:p>
              <a:endParaRPr lang="en-US"/>
            </a:p>
          </p:txBody>
        </p:sp>
        <p:sp>
          <p:nvSpPr>
            <p:cNvPr id="15734" name="Freeform 374"/>
            <p:cNvSpPr>
              <a:spLocks/>
            </p:cNvSpPr>
            <p:nvPr/>
          </p:nvSpPr>
          <p:spPr bwMode="auto">
            <a:xfrm>
              <a:off x="3548" y="973"/>
              <a:ext cx="80" cy="18"/>
            </a:xfrm>
            <a:custGeom>
              <a:avLst/>
              <a:gdLst>
                <a:gd name="T0" fmla="*/ 348 w 71"/>
                <a:gd name="T1" fmla="*/ 98 h 14"/>
                <a:gd name="T2" fmla="*/ 258 w 71"/>
                <a:gd name="T3" fmla="*/ 0 h 14"/>
                <a:gd name="T4" fmla="*/ 206 w 71"/>
                <a:gd name="T5" fmla="*/ 98 h 14"/>
                <a:gd name="T6" fmla="*/ 170 w 71"/>
                <a:gd name="T7" fmla="*/ 0 h 14"/>
                <a:gd name="T8" fmla="*/ 2 w 71"/>
                <a:gd name="T9" fmla="*/ 98 h 14"/>
                <a:gd name="T10" fmla="*/ 0 w 71"/>
                <a:gd name="T11" fmla="*/ 297 h 14"/>
                <a:gd name="T12" fmla="*/ 42 w 71"/>
                <a:gd name="T13" fmla="*/ 297 h 14"/>
                <a:gd name="T14" fmla="*/ 126 w 71"/>
                <a:gd name="T15" fmla="*/ 612 h 14"/>
                <a:gd name="T16" fmla="*/ 420 w 71"/>
                <a:gd name="T17" fmla="*/ 612 h 14"/>
                <a:gd name="T18" fmla="*/ 384 w 71"/>
                <a:gd name="T19" fmla="*/ 491 h 14"/>
                <a:gd name="T20" fmla="*/ 348 w 71"/>
                <a:gd name="T21" fmla="*/ 98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14"/>
                <a:gd name="T35" fmla="*/ 71 w 7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round/>
              <a:headEnd/>
              <a:tailEnd/>
            </a:ln>
          </p:spPr>
          <p:txBody>
            <a:bodyPr/>
            <a:lstStyle/>
            <a:p>
              <a:endParaRPr lang="en-US"/>
            </a:p>
          </p:txBody>
        </p:sp>
        <p:sp>
          <p:nvSpPr>
            <p:cNvPr id="15735" name="Freeform 375"/>
            <p:cNvSpPr>
              <a:spLocks/>
            </p:cNvSpPr>
            <p:nvPr/>
          </p:nvSpPr>
          <p:spPr bwMode="auto">
            <a:xfrm>
              <a:off x="3638" y="982"/>
              <a:ext cx="62" cy="24"/>
            </a:xfrm>
            <a:custGeom>
              <a:avLst/>
              <a:gdLst>
                <a:gd name="T0" fmla="*/ 322 w 55"/>
                <a:gd name="T1" fmla="*/ 395 h 19"/>
                <a:gd name="T2" fmla="*/ 158 w 55"/>
                <a:gd name="T3" fmla="*/ 163 h 19"/>
                <a:gd name="T4" fmla="*/ 112 w 55"/>
                <a:gd name="T5" fmla="*/ 307 h 19"/>
                <a:gd name="T6" fmla="*/ 88 w 55"/>
                <a:gd name="T7" fmla="*/ 81 h 19"/>
                <a:gd name="T8" fmla="*/ 47 w 55"/>
                <a:gd name="T9" fmla="*/ 0 h 19"/>
                <a:gd name="T10" fmla="*/ 60 w 55"/>
                <a:gd name="T11" fmla="*/ 163 h 19"/>
                <a:gd name="T12" fmla="*/ 0 w 55"/>
                <a:gd name="T13" fmla="*/ 163 h 19"/>
                <a:gd name="T14" fmla="*/ 3 w 55"/>
                <a:gd name="T15" fmla="*/ 243 h 19"/>
                <a:gd name="T16" fmla="*/ 47 w 55"/>
                <a:gd name="T17" fmla="*/ 307 h 19"/>
                <a:gd name="T18" fmla="*/ 3 w 55"/>
                <a:gd name="T19" fmla="*/ 395 h 19"/>
                <a:gd name="T20" fmla="*/ 33 w 55"/>
                <a:gd name="T21" fmla="*/ 630 h 19"/>
                <a:gd name="T22" fmla="*/ 329 w 55"/>
                <a:gd name="T23" fmla="*/ 395 h 19"/>
                <a:gd name="T24" fmla="*/ 322 w 55"/>
                <a:gd name="T25" fmla="*/ 395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9"/>
                <a:gd name="T41" fmla="*/ 55 w 5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round/>
              <a:headEnd/>
              <a:tailEnd/>
            </a:ln>
          </p:spPr>
          <p:txBody>
            <a:bodyPr/>
            <a:lstStyle/>
            <a:p>
              <a:endParaRPr lang="en-US"/>
            </a:p>
          </p:txBody>
        </p:sp>
        <p:sp>
          <p:nvSpPr>
            <p:cNvPr id="15736" name="Freeform 376"/>
            <p:cNvSpPr>
              <a:spLocks/>
            </p:cNvSpPr>
            <p:nvPr/>
          </p:nvSpPr>
          <p:spPr bwMode="auto">
            <a:xfrm>
              <a:off x="3514" y="958"/>
              <a:ext cx="63" cy="15"/>
            </a:xfrm>
            <a:custGeom>
              <a:avLst/>
              <a:gdLst>
                <a:gd name="T0" fmla="*/ 423 w 55"/>
                <a:gd name="T1" fmla="*/ 149 h 12"/>
                <a:gd name="T2" fmla="*/ 244 w 55"/>
                <a:gd name="T3" fmla="*/ 0 h 12"/>
                <a:gd name="T4" fmla="*/ 3 w 55"/>
                <a:gd name="T5" fmla="*/ 76 h 12"/>
                <a:gd name="T6" fmla="*/ 74 w 55"/>
                <a:gd name="T7" fmla="*/ 76 h 12"/>
                <a:gd name="T8" fmla="*/ 50 w 55"/>
                <a:gd name="T9" fmla="*/ 188 h 12"/>
                <a:gd name="T10" fmla="*/ 0 w 55"/>
                <a:gd name="T11" fmla="*/ 188 h 12"/>
                <a:gd name="T12" fmla="*/ 107 w 55"/>
                <a:gd name="T13" fmla="*/ 235 h 12"/>
                <a:gd name="T14" fmla="*/ 93 w 55"/>
                <a:gd name="T15" fmla="*/ 344 h 12"/>
                <a:gd name="T16" fmla="*/ 423 w 55"/>
                <a:gd name="T17" fmla="*/ 235 h 12"/>
                <a:gd name="T18" fmla="*/ 376 w 55"/>
                <a:gd name="T19" fmla="*/ 188 h 12"/>
                <a:gd name="T20" fmla="*/ 423 w 55"/>
                <a:gd name="T21" fmla="*/ 149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2"/>
                <a:gd name="T35" fmla="*/ 55 w 5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round/>
              <a:headEnd/>
              <a:tailEnd/>
            </a:ln>
          </p:spPr>
          <p:txBody>
            <a:bodyPr/>
            <a:lstStyle/>
            <a:p>
              <a:endParaRPr lang="en-US"/>
            </a:p>
          </p:txBody>
        </p:sp>
        <p:sp>
          <p:nvSpPr>
            <p:cNvPr id="15737" name="Freeform 377"/>
            <p:cNvSpPr>
              <a:spLocks/>
            </p:cNvSpPr>
            <p:nvPr/>
          </p:nvSpPr>
          <p:spPr bwMode="auto">
            <a:xfrm>
              <a:off x="4236" y="1047"/>
              <a:ext cx="66" cy="15"/>
            </a:xfrm>
            <a:custGeom>
              <a:avLst/>
              <a:gdLst>
                <a:gd name="T0" fmla="*/ 317 w 59"/>
                <a:gd name="T1" fmla="*/ 149 h 12"/>
                <a:gd name="T2" fmla="*/ 77 w 59"/>
                <a:gd name="T3" fmla="*/ 76 h 12"/>
                <a:gd name="T4" fmla="*/ 0 w 59"/>
                <a:gd name="T5" fmla="*/ 0 h 12"/>
                <a:gd name="T6" fmla="*/ 36 w 59"/>
                <a:gd name="T7" fmla="*/ 149 h 12"/>
                <a:gd name="T8" fmla="*/ 286 w 59"/>
                <a:gd name="T9" fmla="*/ 344 h 12"/>
                <a:gd name="T10" fmla="*/ 317 w 59"/>
                <a:gd name="T11" fmla="*/ 149 h 12"/>
                <a:gd name="T12" fmla="*/ 0 60000 65536"/>
                <a:gd name="T13" fmla="*/ 0 60000 65536"/>
                <a:gd name="T14" fmla="*/ 0 60000 65536"/>
                <a:gd name="T15" fmla="*/ 0 60000 65536"/>
                <a:gd name="T16" fmla="*/ 0 60000 65536"/>
                <a:gd name="T17" fmla="*/ 0 60000 65536"/>
                <a:gd name="T18" fmla="*/ 0 w 59"/>
                <a:gd name="T19" fmla="*/ 0 h 12"/>
                <a:gd name="T20" fmla="*/ 59 w 5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round/>
              <a:headEnd/>
              <a:tailEnd/>
            </a:ln>
          </p:spPr>
          <p:txBody>
            <a:bodyPr/>
            <a:lstStyle/>
            <a:p>
              <a:endParaRPr lang="en-US"/>
            </a:p>
          </p:txBody>
        </p:sp>
        <p:sp>
          <p:nvSpPr>
            <p:cNvPr id="15738" name="Freeform 378"/>
            <p:cNvSpPr>
              <a:spLocks/>
            </p:cNvSpPr>
            <p:nvPr/>
          </p:nvSpPr>
          <p:spPr bwMode="auto">
            <a:xfrm>
              <a:off x="2813" y="1444"/>
              <a:ext cx="34" cy="12"/>
            </a:xfrm>
            <a:custGeom>
              <a:avLst/>
              <a:gdLst>
                <a:gd name="T0" fmla="*/ 38 w 31"/>
                <a:gd name="T1" fmla="*/ 0 h 10"/>
                <a:gd name="T2" fmla="*/ 38 w 31"/>
                <a:gd name="T3" fmla="*/ 50 h 10"/>
                <a:gd name="T4" fmla="*/ 3 w 31"/>
                <a:gd name="T5" fmla="*/ 0 h 10"/>
                <a:gd name="T6" fmla="*/ 0 w 31"/>
                <a:gd name="T7" fmla="*/ 50 h 10"/>
                <a:gd name="T8" fmla="*/ 3 w 31"/>
                <a:gd name="T9" fmla="*/ 72 h 10"/>
                <a:gd name="T10" fmla="*/ 3 w 31"/>
                <a:gd name="T11" fmla="*/ 72 h 10"/>
                <a:gd name="T12" fmla="*/ 0 w 31"/>
                <a:gd name="T13" fmla="*/ 124 h 10"/>
                <a:gd name="T14" fmla="*/ 29 w 31"/>
                <a:gd name="T15" fmla="*/ 149 h 10"/>
                <a:gd name="T16" fmla="*/ 124 w 31"/>
                <a:gd name="T17" fmla="*/ 149 h 10"/>
                <a:gd name="T18" fmla="*/ 124 w 31"/>
                <a:gd name="T19" fmla="*/ 50 h 10"/>
                <a:gd name="T20" fmla="*/ 76 w 31"/>
                <a:gd name="T21" fmla="*/ 0 h 10"/>
                <a:gd name="T22" fmla="*/ 38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0"/>
                <a:gd name="T38" fmla="*/ 31 w 3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round/>
              <a:headEnd/>
              <a:tailEnd/>
            </a:ln>
          </p:spPr>
          <p:txBody>
            <a:bodyPr/>
            <a:lstStyle/>
            <a:p>
              <a:endParaRPr lang="en-US"/>
            </a:p>
          </p:txBody>
        </p:sp>
        <p:sp>
          <p:nvSpPr>
            <p:cNvPr id="15739" name="Freeform 379"/>
            <p:cNvSpPr>
              <a:spLocks/>
            </p:cNvSpPr>
            <p:nvPr/>
          </p:nvSpPr>
          <p:spPr bwMode="auto">
            <a:xfrm>
              <a:off x="4209" y="1076"/>
              <a:ext cx="51" cy="11"/>
            </a:xfrm>
            <a:custGeom>
              <a:avLst/>
              <a:gdLst>
                <a:gd name="T0" fmla="*/ 298 w 45"/>
                <a:gd name="T1" fmla="*/ 177 h 9"/>
                <a:gd name="T2" fmla="*/ 0 w 45"/>
                <a:gd name="T3" fmla="*/ 145 h 9"/>
                <a:gd name="T4" fmla="*/ 97 w 45"/>
                <a:gd name="T5" fmla="*/ 0 h 9"/>
                <a:gd name="T6" fmla="*/ 264 w 45"/>
                <a:gd name="T7" fmla="*/ 145 h 9"/>
                <a:gd name="T8" fmla="*/ 298 w 45"/>
                <a:gd name="T9" fmla="*/ 177 h 9"/>
                <a:gd name="T10" fmla="*/ 0 60000 65536"/>
                <a:gd name="T11" fmla="*/ 0 60000 65536"/>
                <a:gd name="T12" fmla="*/ 0 60000 65536"/>
                <a:gd name="T13" fmla="*/ 0 60000 65536"/>
                <a:gd name="T14" fmla="*/ 0 60000 65536"/>
                <a:gd name="T15" fmla="*/ 0 w 45"/>
                <a:gd name="T16" fmla="*/ 0 h 9"/>
                <a:gd name="T17" fmla="*/ 45 w 45"/>
                <a:gd name="T18" fmla="*/ 9 h 9"/>
              </a:gdLst>
              <a:ahLst/>
              <a:cxnLst>
                <a:cxn ang="T10">
                  <a:pos x="T0" y="T1"/>
                </a:cxn>
                <a:cxn ang="T11">
                  <a:pos x="T2" y="T3"/>
                </a:cxn>
                <a:cxn ang="T12">
                  <a:pos x="T4" y="T5"/>
                </a:cxn>
                <a:cxn ang="T13">
                  <a:pos x="T6" y="T7"/>
                </a:cxn>
                <a:cxn ang="T14">
                  <a:pos x="T8" y="T9"/>
                </a:cxn>
              </a:cxnLst>
              <a:rect l="T15" t="T16" r="T17" b="T18"/>
              <a:pathLst>
                <a:path w="45" h="9">
                  <a:moveTo>
                    <a:pt x="45" y="9"/>
                  </a:moveTo>
                  <a:lnTo>
                    <a:pt x="0" y="7"/>
                  </a:lnTo>
                  <a:lnTo>
                    <a:pt x="15" y="0"/>
                  </a:lnTo>
                  <a:lnTo>
                    <a:pt x="41" y="7"/>
                  </a:lnTo>
                  <a:lnTo>
                    <a:pt x="45" y="9"/>
                  </a:lnTo>
                  <a:close/>
                </a:path>
              </a:pathLst>
            </a:custGeom>
            <a:solidFill>
              <a:srgbClr val="E1E1E1"/>
            </a:solidFill>
            <a:ln w="3175">
              <a:solidFill>
                <a:srgbClr val="000000"/>
              </a:solidFill>
              <a:round/>
              <a:headEnd/>
              <a:tailEnd/>
            </a:ln>
          </p:spPr>
          <p:txBody>
            <a:bodyPr/>
            <a:lstStyle/>
            <a:p>
              <a:endParaRPr lang="en-US"/>
            </a:p>
          </p:txBody>
        </p:sp>
        <p:sp>
          <p:nvSpPr>
            <p:cNvPr id="15740" name="Freeform 380"/>
            <p:cNvSpPr>
              <a:spLocks/>
            </p:cNvSpPr>
            <p:nvPr/>
          </p:nvSpPr>
          <p:spPr bwMode="auto">
            <a:xfrm>
              <a:off x="3131" y="1155"/>
              <a:ext cx="29" cy="15"/>
            </a:xfrm>
            <a:custGeom>
              <a:avLst/>
              <a:gdLst>
                <a:gd name="T0" fmla="*/ 133 w 26"/>
                <a:gd name="T1" fmla="*/ 233 h 12"/>
                <a:gd name="T2" fmla="*/ 36 w 26"/>
                <a:gd name="T3" fmla="*/ 344 h 12"/>
                <a:gd name="T4" fmla="*/ 0 w 26"/>
                <a:gd name="T5" fmla="*/ 95 h 12"/>
                <a:gd name="T6" fmla="*/ 36 w 26"/>
                <a:gd name="T7" fmla="*/ 0 h 12"/>
                <a:gd name="T8" fmla="*/ 133 w 26"/>
                <a:gd name="T9" fmla="*/ 233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26" y="8"/>
                  </a:moveTo>
                  <a:lnTo>
                    <a:pt x="7" y="12"/>
                  </a:lnTo>
                  <a:lnTo>
                    <a:pt x="0" y="3"/>
                  </a:lnTo>
                  <a:lnTo>
                    <a:pt x="7" y="0"/>
                  </a:lnTo>
                  <a:lnTo>
                    <a:pt x="26" y="8"/>
                  </a:lnTo>
                  <a:close/>
                </a:path>
              </a:pathLst>
            </a:custGeom>
            <a:solidFill>
              <a:srgbClr val="E1E1E1"/>
            </a:solidFill>
            <a:ln w="3175">
              <a:solidFill>
                <a:srgbClr val="000000"/>
              </a:solidFill>
              <a:round/>
              <a:headEnd/>
              <a:tailEnd/>
            </a:ln>
          </p:spPr>
          <p:txBody>
            <a:bodyPr/>
            <a:lstStyle/>
            <a:p>
              <a:endParaRPr lang="en-US"/>
            </a:p>
          </p:txBody>
        </p:sp>
        <p:sp>
          <p:nvSpPr>
            <p:cNvPr id="15741" name="Freeform 381"/>
            <p:cNvSpPr>
              <a:spLocks/>
            </p:cNvSpPr>
            <p:nvPr/>
          </p:nvSpPr>
          <p:spPr bwMode="auto">
            <a:xfrm>
              <a:off x="3028" y="961"/>
              <a:ext cx="48" cy="12"/>
            </a:xfrm>
            <a:custGeom>
              <a:avLst/>
              <a:gdLst>
                <a:gd name="T0" fmla="*/ 227 w 43"/>
                <a:gd name="T1" fmla="*/ 50 h 10"/>
                <a:gd name="T2" fmla="*/ 87 w 43"/>
                <a:gd name="T3" fmla="*/ 103 h 10"/>
                <a:gd name="T4" fmla="*/ 36 w 43"/>
                <a:gd name="T5" fmla="*/ 149 h 10"/>
                <a:gd name="T6" fmla="*/ 0 w 43"/>
                <a:gd name="T7" fmla="*/ 149 h 10"/>
                <a:gd name="T8" fmla="*/ 45 w 43"/>
                <a:gd name="T9" fmla="*/ 72 h 10"/>
                <a:gd name="T10" fmla="*/ 122 w 43"/>
                <a:gd name="T11" fmla="*/ 50 h 10"/>
                <a:gd name="T12" fmla="*/ 183 w 43"/>
                <a:gd name="T13" fmla="*/ 0 h 10"/>
                <a:gd name="T14" fmla="*/ 227 w 43"/>
                <a:gd name="T15" fmla="*/ 50 h 10"/>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
                <a:gd name="T26" fmla="*/ 43 w 4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round/>
              <a:headEnd/>
              <a:tailEnd/>
            </a:ln>
          </p:spPr>
          <p:txBody>
            <a:bodyPr/>
            <a:lstStyle/>
            <a:p>
              <a:endParaRPr lang="en-US"/>
            </a:p>
          </p:txBody>
        </p:sp>
        <p:sp>
          <p:nvSpPr>
            <p:cNvPr id="15742" name="Freeform 382"/>
            <p:cNvSpPr>
              <a:spLocks/>
            </p:cNvSpPr>
            <p:nvPr/>
          </p:nvSpPr>
          <p:spPr bwMode="auto">
            <a:xfrm>
              <a:off x="4844" y="1647"/>
              <a:ext cx="15" cy="23"/>
            </a:xfrm>
            <a:custGeom>
              <a:avLst/>
              <a:gdLst>
                <a:gd name="T0" fmla="*/ 38 w 14"/>
                <a:gd name="T1" fmla="*/ 0 h 19"/>
                <a:gd name="T2" fmla="*/ 2 w 14"/>
                <a:gd name="T3" fmla="*/ 2 h 19"/>
                <a:gd name="T4" fmla="*/ 0 w 14"/>
                <a:gd name="T5" fmla="*/ 344 h 19"/>
                <a:gd name="T6" fmla="*/ 23 w 14"/>
                <a:gd name="T7" fmla="*/ 160 h 19"/>
                <a:gd name="T8" fmla="*/ 33 w 14"/>
                <a:gd name="T9" fmla="*/ 2 h 19"/>
                <a:gd name="T10" fmla="*/ 38 w 14"/>
                <a:gd name="T11" fmla="*/ 0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14" y="0"/>
                  </a:moveTo>
                  <a:lnTo>
                    <a:pt x="2" y="2"/>
                  </a:lnTo>
                  <a:lnTo>
                    <a:pt x="0" y="19"/>
                  </a:lnTo>
                  <a:lnTo>
                    <a:pt x="7" y="9"/>
                  </a:lnTo>
                  <a:lnTo>
                    <a:pt x="12" y="2"/>
                  </a:lnTo>
                  <a:lnTo>
                    <a:pt x="14" y="0"/>
                  </a:lnTo>
                  <a:close/>
                </a:path>
              </a:pathLst>
            </a:custGeom>
            <a:solidFill>
              <a:srgbClr val="E1E1E1"/>
            </a:solidFill>
            <a:ln w="3175">
              <a:solidFill>
                <a:srgbClr val="000000"/>
              </a:solidFill>
              <a:round/>
              <a:headEnd/>
              <a:tailEnd/>
            </a:ln>
          </p:spPr>
          <p:txBody>
            <a:bodyPr/>
            <a:lstStyle/>
            <a:p>
              <a:endParaRPr lang="en-US"/>
            </a:p>
          </p:txBody>
        </p:sp>
        <p:sp>
          <p:nvSpPr>
            <p:cNvPr id="15743" name="Freeform 383"/>
            <p:cNvSpPr>
              <a:spLocks/>
            </p:cNvSpPr>
            <p:nvPr/>
          </p:nvSpPr>
          <p:spPr bwMode="auto">
            <a:xfrm>
              <a:off x="4746" y="1118"/>
              <a:ext cx="18" cy="14"/>
            </a:xfrm>
            <a:custGeom>
              <a:avLst/>
              <a:gdLst>
                <a:gd name="T0" fmla="*/ 27 w 16"/>
                <a:gd name="T1" fmla="*/ 0 h 12"/>
                <a:gd name="T2" fmla="*/ 0 w 16"/>
                <a:gd name="T3" fmla="*/ 43 h 12"/>
                <a:gd name="T4" fmla="*/ 48 w 16"/>
                <a:gd name="T5" fmla="*/ 121 h 12"/>
                <a:gd name="T6" fmla="*/ 89 w 16"/>
                <a:gd name="T7" fmla="*/ 91 h 12"/>
                <a:gd name="T8" fmla="*/ 27 w 16"/>
                <a:gd name="T9" fmla="*/ 0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4" y="0"/>
                  </a:moveTo>
                  <a:lnTo>
                    <a:pt x="0" y="4"/>
                  </a:lnTo>
                  <a:lnTo>
                    <a:pt x="9" y="12"/>
                  </a:lnTo>
                  <a:lnTo>
                    <a:pt x="16" y="9"/>
                  </a:lnTo>
                  <a:lnTo>
                    <a:pt x="4" y="0"/>
                  </a:lnTo>
                  <a:close/>
                </a:path>
              </a:pathLst>
            </a:custGeom>
            <a:solidFill>
              <a:srgbClr val="E1E1E1"/>
            </a:solidFill>
            <a:ln w="3175">
              <a:solidFill>
                <a:srgbClr val="000000"/>
              </a:solidFill>
              <a:round/>
              <a:headEnd/>
              <a:tailEnd/>
            </a:ln>
          </p:spPr>
          <p:txBody>
            <a:bodyPr/>
            <a:lstStyle/>
            <a:p>
              <a:endParaRPr lang="en-US"/>
            </a:p>
          </p:txBody>
        </p:sp>
        <p:sp>
          <p:nvSpPr>
            <p:cNvPr id="15744" name="Freeform 384"/>
            <p:cNvSpPr>
              <a:spLocks/>
            </p:cNvSpPr>
            <p:nvPr/>
          </p:nvSpPr>
          <p:spPr bwMode="auto">
            <a:xfrm>
              <a:off x="3253" y="1137"/>
              <a:ext cx="31" cy="12"/>
            </a:xfrm>
            <a:custGeom>
              <a:avLst/>
              <a:gdLst>
                <a:gd name="T0" fmla="*/ 130 w 28"/>
                <a:gd name="T1" fmla="*/ 149 h 10"/>
                <a:gd name="T2" fmla="*/ 2 w 28"/>
                <a:gd name="T3" fmla="*/ 0 h 10"/>
                <a:gd name="T4" fmla="*/ 0 w 28"/>
                <a:gd name="T5" fmla="*/ 50 h 10"/>
                <a:gd name="T6" fmla="*/ 79 w 28"/>
                <a:gd name="T7" fmla="*/ 149 h 10"/>
                <a:gd name="T8" fmla="*/ 130 w 28"/>
                <a:gd name="T9" fmla="*/ 149 h 10"/>
                <a:gd name="T10" fmla="*/ 0 60000 65536"/>
                <a:gd name="T11" fmla="*/ 0 60000 65536"/>
                <a:gd name="T12" fmla="*/ 0 60000 65536"/>
                <a:gd name="T13" fmla="*/ 0 60000 65536"/>
                <a:gd name="T14" fmla="*/ 0 60000 65536"/>
                <a:gd name="T15" fmla="*/ 0 w 28"/>
                <a:gd name="T16" fmla="*/ 0 h 10"/>
                <a:gd name="T17" fmla="*/ 28 w 28"/>
                <a:gd name="T18" fmla="*/ 10 h 10"/>
              </a:gdLst>
              <a:ahLst/>
              <a:cxnLst>
                <a:cxn ang="T10">
                  <a:pos x="T0" y="T1"/>
                </a:cxn>
                <a:cxn ang="T11">
                  <a:pos x="T2" y="T3"/>
                </a:cxn>
                <a:cxn ang="T12">
                  <a:pos x="T4" y="T5"/>
                </a:cxn>
                <a:cxn ang="T13">
                  <a:pos x="T6" y="T7"/>
                </a:cxn>
                <a:cxn ang="T14">
                  <a:pos x="T8" y="T9"/>
                </a:cxn>
              </a:cxnLst>
              <a:rect l="T15" t="T16" r="T17" b="T18"/>
              <a:pathLst>
                <a:path w="28" h="10">
                  <a:moveTo>
                    <a:pt x="28" y="10"/>
                  </a:moveTo>
                  <a:lnTo>
                    <a:pt x="2" y="0"/>
                  </a:lnTo>
                  <a:lnTo>
                    <a:pt x="0" y="3"/>
                  </a:lnTo>
                  <a:lnTo>
                    <a:pt x="17" y="10"/>
                  </a:lnTo>
                  <a:lnTo>
                    <a:pt x="28" y="10"/>
                  </a:lnTo>
                  <a:close/>
                </a:path>
              </a:pathLst>
            </a:custGeom>
            <a:solidFill>
              <a:srgbClr val="E1E1E1"/>
            </a:solidFill>
            <a:ln w="3175">
              <a:solidFill>
                <a:srgbClr val="000000"/>
              </a:solidFill>
              <a:round/>
              <a:headEnd/>
              <a:tailEnd/>
            </a:ln>
          </p:spPr>
          <p:txBody>
            <a:bodyPr/>
            <a:lstStyle/>
            <a:p>
              <a:endParaRPr lang="en-US"/>
            </a:p>
          </p:txBody>
        </p:sp>
        <p:sp>
          <p:nvSpPr>
            <p:cNvPr id="15745" name="Freeform 385"/>
            <p:cNvSpPr>
              <a:spLocks/>
            </p:cNvSpPr>
            <p:nvPr/>
          </p:nvSpPr>
          <p:spPr bwMode="auto">
            <a:xfrm>
              <a:off x="2831" y="1369"/>
              <a:ext cx="16" cy="8"/>
            </a:xfrm>
            <a:custGeom>
              <a:avLst/>
              <a:gdLst>
                <a:gd name="T0" fmla="*/ 16 w 16"/>
                <a:gd name="T1" fmla="*/ 2 h 7"/>
                <a:gd name="T2" fmla="*/ 2 w 16"/>
                <a:gd name="T3" fmla="*/ 49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16" y="2"/>
                  </a:moveTo>
                  <a:lnTo>
                    <a:pt x="2" y="7"/>
                  </a:lnTo>
                  <a:lnTo>
                    <a:pt x="0" y="2"/>
                  </a:lnTo>
                  <a:lnTo>
                    <a:pt x="14" y="0"/>
                  </a:lnTo>
                  <a:lnTo>
                    <a:pt x="16" y="2"/>
                  </a:lnTo>
                  <a:close/>
                </a:path>
              </a:pathLst>
            </a:custGeom>
            <a:solidFill>
              <a:srgbClr val="0033CC"/>
            </a:solidFill>
            <a:ln w="3175">
              <a:solidFill>
                <a:srgbClr val="000000"/>
              </a:solidFill>
              <a:round/>
              <a:headEnd/>
              <a:tailEnd/>
            </a:ln>
          </p:spPr>
          <p:txBody>
            <a:bodyPr/>
            <a:lstStyle/>
            <a:p>
              <a:endParaRPr lang="en-US"/>
            </a:p>
          </p:txBody>
        </p:sp>
        <p:sp>
          <p:nvSpPr>
            <p:cNvPr id="15746" name="Freeform 386"/>
            <p:cNvSpPr>
              <a:spLocks/>
            </p:cNvSpPr>
            <p:nvPr/>
          </p:nvSpPr>
          <p:spPr bwMode="auto">
            <a:xfrm>
              <a:off x="4844" y="1354"/>
              <a:ext cx="11" cy="15"/>
            </a:xfrm>
            <a:custGeom>
              <a:avLst/>
              <a:gdLst>
                <a:gd name="T0" fmla="*/ 39 w 10"/>
                <a:gd name="T1" fmla="*/ 95 h 12"/>
                <a:gd name="T2" fmla="*/ 24 w 10"/>
                <a:gd name="T3" fmla="*/ 344 h 12"/>
                <a:gd name="T4" fmla="*/ 0 w 10"/>
                <a:gd name="T5" fmla="*/ 188 h 12"/>
                <a:gd name="T6" fmla="*/ 24 w 10"/>
                <a:gd name="T7" fmla="*/ 0 h 12"/>
                <a:gd name="T8" fmla="*/ 39 w 10"/>
                <a:gd name="T9" fmla="*/ 95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5" y="12"/>
                  </a:lnTo>
                  <a:lnTo>
                    <a:pt x="0" y="7"/>
                  </a:lnTo>
                  <a:lnTo>
                    <a:pt x="5" y="0"/>
                  </a:lnTo>
                  <a:lnTo>
                    <a:pt x="10" y="3"/>
                  </a:lnTo>
                  <a:close/>
                </a:path>
              </a:pathLst>
            </a:custGeom>
            <a:solidFill>
              <a:srgbClr val="C0C0C0"/>
            </a:solidFill>
            <a:ln w="3175">
              <a:solidFill>
                <a:srgbClr val="000000"/>
              </a:solidFill>
              <a:round/>
              <a:headEnd/>
              <a:tailEnd/>
            </a:ln>
          </p:spPr>
          <p:txBody>
            <a:bodyPr/>
            <a:lstStyle/>
            <a:p>
              <a:endParaRPr lang="en-US"/>
            </a:p>
          </p:txBody>
        </p:sp>
        <p:sp>
          <p:nvSpPr>
            <p:cNvPr id="15747" name="Freeform 387"/>
            <p:cNvSpPr>
              <a:spLocks/>
            </p:cNvSpPr>
            <p:nvPr/>
          </p:nvSpPr>
          <p:spPr bwMode="auto">
            <a:xfrm>
              <a:off x="4645" y="1149"/>
              <a:ext cx="22" cy="3"/>
            </a:xfrm>
            <a:custGeom>
              <a:avLst/>
              <a:gdLst>
                <a:gd name="T0" fmla="*/ 168 w 19"/>
                <a:gd name="T1" fmla="*/ 0 h 2"/>
                <a:gd name="T2" fmla="*/ 145 w 19"/>
                <a:gd name="T3" fmla="*/ 716 h 2"/>
                <a:gd name="T4" fmla="*/ 0 w 19"/>
                <a:gd name="T5" fmla="*/ 0 h 2"/>
                <a:gd name="T6" fmla="*/ 145 w 19"/>
                <a:gd name="T7" fmla="*/ 0 h 2"/>
                <a:gd name="T8" fmla="*/ 168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19" y="0"/>
                  </a:moveTo>
                  <a:lnTo>
                    <a:pt x="16" y="2"/>
                  </a:lnTo>
                  <a:lnTo>
                    <a:pt x="0" y="0"/>
                  </a:lnTo>
                  <a:lnTo>
                    <a:pt x="16" y="0"/>
                  </a:lnTo>
                  <a:lnTo>
                    <a:pt x="19" y="0"/>
                  </a:lnTo>
                  <a:close/>
                </a:path>
              </a:pathLst>
            </a:custGeom>
            <a:solidFill>
              <a:srgbClr val="E1E1E1"/>
            </a:solidFill>
            <a:ln w="3175">
              <a:solidFill>
                <a:srgbClr val="000000"/>
              </a:solidFill>
              <a:round/>
              <a:headEnd/>
              <a:tailEnd/>
            </a:ln>
          </p:spPr>
          <p:txBody>
            <a:bodyPr/>
            <a:lstStyle/>
            <a:p>
              <a:endParaRPr lang="en-US"/>
            </a:p>
          </p:txBody>
        </p:sp>
        <p:sp>
          <p:nvSpPr>
            <p:cNvPr id="15748" name="Freeform 388"/>
            <p:cNvSpPr>
              <a:spLocks/>
            </p:cNvSpPr>
            <p:nvPr/>
          </p:nvSpPr>
          <p:spPr bwMode="auto">
            <a:xfrm>
              <a:off x="3367" y="1081"/>
              <a:ext cx="21" cy="9"/>
            </a:xfrm>
            <a:custGeom>
              <a:avLst/>
              <a:gdLst>
                <a:gd name="T0" fmla="*/ 84 w 19"/>
                <a:gd name="T1" fmla="*/ 208 h 7"/>
                <a:gd name="T2" fmla="*/ 0 w 19"/>
                <a:gd name="T3" fmla="*/ 297 h 7"/>
                <a:gd name="T4" fmla="*/ 2 w 19"/>
                <a:gd name="T5" fmla="*/ 0 h 7"/>
                <a:gd name="T6" fmla="*/ 38 w 19"/>
                <a:gd name="T7" fmla="*/ 126 h 7"/>
                <a:gd name="T8" fmla="*/ 84 w 19"/>
                <a:gd name="T9" fmla="*/ 208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19" y="5"/>
                  </a:moveTo>
                  <a:lnTo>
                    <a:pt x="0" y="7"/>
                  </a:lnTo>
                  <a:lnTo>
                    <a:pt x="2" y="0"/>
                  </a:lnTo>
                  <a:lnTo>
                    <a:pt x="9" y="3"/>
                  </a:lnTo>
                  <a:lnTo>
                    <a:pt x="19" y="5"/>
                  </a:lnTo>
                  <a:close/>
                </a:path>
              </a:pathLst>
            </a:custGeom>
            <a:solidFill>
              <a:srgbClr val="E1E1E1"/>
            </a:solidFill>
            <a:ln w="3175">
              <a:solidFill>
                <a:srgbClr val="000000"/>
              </a:solidFill>
              <a:round/>
              <a:headEnd/>
              <a:tailEnd/>
            </a:ln>
          </p:spPr>
          <p:txBody>
            <a:bodyPr/>
            <a:lstStyle/>
            <a:p>
              <a:endParaRPr lang="en-US"/>
            </a:p>
          </p:txBody>
        </p:sp>
        <p:sp>
          <p:nvSpPr>
            <p:cNvPr id="15749" name="Freeform 389"/>
            <p:cNvSpPr>
              <a:spLocks/>
            </p:cNvSpPr>
            <p:nvPr/>
          </p:nvSpPr>
          <p:spPr bwMode="auto">
            <a:xfrm>
              <a:off x="3157" y="965"/>
              <a:ext cx="31" cy="2"/>
            </a:xfrm>
            <a:custGeom>
              <a:avLst/>
              <a:gdLst>
                <a:gd name="T0" fmla="*/ 130 w 28"/>
                <a:gd name="T1" fmla="*/ 0 h 2"/>
                <a:gd name="T2" fmla="*/ 0 w 28"/>
                <a:gd name="T3" fmla="*/ 0 h 2"/>
                <a:gd name="T4" fmla="*/ 68 w 28"/>
                <a:gd name="T5" fmla="*/ 2 h 2"/>
                <a:gd name="T6" fmla="*/ 130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0"/>
                  </a:lnTo>
                  <a:lnTo>
                    <a:pt x="14" y="2"/>
                  </a:lnTo>
                  <a:lnTo>
                    <a:pt x="28" y="0"/>
                  </a:lnTo>
                  <a:close/>
                </a:path>
              </a:pathLst>
            </a:custGeom>
            <a:solidFill>
              <a:srgbClr val="E1E1E1"/>
            </a:solidFill>
            <a:ln w="3175">
              <a:solidFill>
                <a:srgbClr val="000000"/>
              </a:solidFill>
              <a:round/>
              <a:headEnd/>
              <a:tailEnd/>
            </a:ln>
          </p:spPr>
          <p:txBody>
            <a:bodyPr/>
            <a:lstStyle/>
            <a:p>
              <a:endParaRPr lang="en-US"/>
            </a:p>
          </p:txBody>
        </p:sp>
        <p:sp>
          <p:nvSpPr>
            <p:cNvPr id="15750" name="Freeform 390"/>
            <p:cNvSpPr>
              <a:spLocks/>
            </p:cNvSpPr>
            <p:nvPr/>
          </p:nvSpPr>
          <p:spPr bwMode="auto">
            <a:xfrm>
              <a:off x="3192" y="958"/>
              <a:ext cx="32" cy="3"/>
            </a:xfrm>
            <a:custGeom>
              <a:avLst/>
              <a:gdLst>
                <a:gd name="T0" fmla="*/ 208 w 28"/>
                <a:gd name="T1" fmla="*/ 716 h 2"/>
                <a:gd name="T2" fmla="*/ 0 w 28"/>
                <a:gd name="T3" fmla="*/ 716 h 2"/>
                <a:gd name="T4" fmla="*/ 167 w 28"/>
                <a:gd name="T5" fmla="*/ 0 h 2"/>
                <a:gd name="T6" fmla="*/ 208 w 28"/>
                <a:gd name="T7" fmla="*/ 716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2"/>
                  </a:moveTo>
                  <a:lnTo>
                    <a:pt x="0" y="2"/>
                  </a:lnTo>
                  <a:lnTo>
                    <a:pt x="23" y="0"/>
                  </a:lnTo>
                  <a:lnTo>
                    <a:pt x="28" y="2"/>
                  </a:lnTo>
                  <a:close/>
                </a:path>
              </a:pathLst>
            </a:custGeom>
            <a:solidFill>
              <a:srgbClr val="E1E1E1"/>
            </a:solidFill>
            <a:ln w="3175">
              <a:solidFill>
                <a:srgbClr val="000000"/>
              </a:solidFill>
              <a:round/>
              <a:headEnd/>
              <a:tailEnd/>
            </a:ln>
          </p:spPr>
          <p:txBody>
            <a:bodyPr/>
            <a:lstStyle/>
            <a:p>
              <a:endParaRPr lang="en-US"/>
            </a:p>
          </p:txBody>
        </p:sp>
        <p:sp>
          <p:nvSpPr>
            <p:cNvPr id="15751" name="Freeform 391"/>
            <p:cNvSpPr>
              <a:spLocks/>
            </p:cNvSpPr>
            <p:nvPr/>
          </p:nvSpPr>
          <p:spPr bwMode="auto">
            <a:xfrm>
              <a:off x="3849" y="1064"/>
              <a:ext cx="22" cy="6"/>
            </a:xfrm>
            <a:custGeom>
              <a:avLst/>
              <a:gdLst>
                <a:gd name="T0" fmla="*/ 168 w 19"/>
                <a:gd name="T1" fmla="*/ 0 h 5"/>
                <a:gd name="T2" fmla="*/ 0 w 19"/>
                <a:gd name="T3" fmla="*/ 50 h 5"/>
                <a:gd name="T4" fmla="*/ 168 w 19"/>
                <a:gd name="T5" fmla="*/ 72 h 5"/>
                <a:gd name="T6" fmla="*/ 168 w 19"/>
                <a:gd name="T7" fmla="*/ 0 h 5"/>
                <a:gd name="T8" fmla="*/ 0 60000 65536"/>
                <a:gd name="T9" fmla="*/ 0 60000 65536"/>
                <a:gd name="T10" fmla="*/ 0 60000 65536"/>
                <a:gd name="T11" fmla="*/ 0 60000 65536"/>
                <a:gd name="T12" fmla="*/ 0 w 19"/>
                <a:gd name="T13" fmla="*/ 0 h 5"/>
                <a:gd name="T14" fmla="*/ 19 w 19"/>
                <a:gd name="T15" fmla="*/ 5 h 5"/>
              </a:gdLst>
              <a:ahLst/>
              <a:cxnLst>
                <a:cxn ang="T8">
                  <a:pos x="T0" y="T1"/>
                </a:cxn>
                <a:cxn ang="T9">
                  <a:pos x="T2" y="T3"/>
                </a:cxn>
                <a:cxn ang="T10">
                  <a:pos x="T4" y="T5"/>
                </a:cxn>
                <a:cxn ang="T11">
                  <a:pos x="T6" y="T7"/>
                </a:cxn>
              </a:cxnLst>
              <a:rect l="T12" t="T13" r="T14" b="T15"/>
              <a:pathLst>
                <a:path w="19" h="5">
                  <a:moveTo>
                    <a:pt x="19" y="0"/>
                  </a:moveTo>
                  <a:lnTo>
                    <a:pt x="0" y="3"/>
                  </a:lnTo>
                  <a:lnTo>
                    <a:pt x="19" y="5"/>
                  </a:lnTo>
                  <a:lnTo>
                    <a:pt x="19" y="0"/>
                  </a:lnTo>
                  <a:close/>
                </a:path>
              </a:pathLst>
            </a:custGeom>
            <a:solidFill>
              <a:srgbClr val="E1E1E1"/>
            </a:solidFill>
            <a:ln w="3175">
              <a:solidFill>
                <a:srgbClr val="000000"/>
              </a:solidFill>
              <a:round/>
              <a:headEnd/>
              <a:tailEnd/>
            </a:ln>
          </p:spPr>
          <p:txBody>
            <a:bodyPr/>
            <a:lstStyle/>
            <a:p>
              <a:endParaRPr lang="en-US"/>
            </a:p>
          </p:txBody>
        </p:sp>
        <p:sp>
          <p:nvSpPr>
            <p:cNvPr id="15752" name="Freeform 392"/>
            <p:cNvSpPr>
              <a:spLocks/>
            </p:cNvSpPr>
            <p:nvPr/>
          </p:nvSpPr>
          <p:spPr bwMode="auto">
            <a:xfrm>
              <a:off x="4889" y="1532"/>
              <a:ext cx="4" cy="15"/>
            </a:xfrm>
            <a:custGeom>
              <a:avLst/>
              <a:gdLst>
                <a:gd name="T0" fmla="*/ 2 w 5"/>
                <a:gd name="T1" fmla="*/ 95 h 12"/>
                <a:gd name="T2" fmla="*/ 0 w 5"/>
                <a:gd name="T3" fmla="*/ 344 h 12"/>
                <a:gd name="T4" fmla="*/ 0 w 5"/>
                <a:gd name="T5" fmla="*/ 0 h 12"/>
                <a:gd name="T6" fmla="*/ 2 w 5"/>
                <a:gd name="T7" fmla="*/ 95 h 12"/>
                <a:gd name="T8" fmla="*/ 0 60000 65536"/>
                <a:gd name="T9" fmla="*/ 0 60000 65536"/>
                <a:gd name="T10" fmla="*/ 0 60000 65536"/>
                <a:gd name="T11" fmla="*/ 0 60000 65536"/>
                <a:gd name="T12" fmla="*/ 0 w 5"/>
                <a:gd name="T13" fmla="*/ 0 h 12"/>
                <a:gd name="T14" fmla="*/ 5 w 5"/>
                <a:gd name="T15" fmla="*/ 12 h 12"/>
              </a:gdLst>
              <a:ahLst/>
              <a:cxnLst>
                <a:cxn ang="T8">
                  <a:pos x="T0" y="T1"/>
                </a:cxn>
                <a:cxn ang="T9">
                  <a:pos x="T2" y="T3"/>
                </a:cxn>
                <a:cxn ang="T10">
                  <a:pos x="T4" y="T5"/>
                </a:cxn>
                <a:cxn ang="T11">
                  <a:pos x="T6" y="T7"/>
                </a:cxn>
              </a:cxnLst>
              <a:rect l="T12" t="T13" r="T14" b="T15"/>
              <a:pathLst>
                <a:path w="5" h="12">
                  <a:moveTo>
                    <a:pt x="5" y="3"/>
                  </a:moveTo>
                  <a:lnTo>
                    <a:pt x="0" y="12"/>
                  </a:lnTo>
                  <a:lnTo>
                    <a:pt x="0" y="0"/>
                  </a:lnTo>
                  <a:lnTo>
                    <a:pt x="5" y="3"/>
                  </a:lnTo>
                  <a:close/>
                </a:path>
              </a:pathLst>
            </a:custGeom>
            <a:solidFill>
              <a:srgbClr val="E1E1E1"/>
            </a:solidFill>
            <a:ln w="3175">
              <a:solidFill>
                <a:srgbClr val="000000"/>
              </a:solidFill>
              <a:round/>
              <a:headEnd/>
              <a:tailEnd/>
            </a:ln>
          </p:spPr>
          <p:txBody>
            <a:bodyPr/>
            <a:lstStyle/>
            <a:p>
              <a:endParaRPr lang="en-US"/>
            </a:p>
          </p:txBody>
        </p:sp>
        <p:sp>
          <p:nvSpPr>
            <p:cNvPr id="15753" name="Freeform 393" descr="Large checker board"/>
            <p:cNvSpPr>
              <a:spLocks/>
            </p:cNvSpPr>
            <p:nvPr/>
          </p:nvSpPr>
          <p:spPr bwMode="auto">
            <a:xfrm>
              <a:off x="4830" y="1667"/>
              <a:ext cx="8" cy="15"/>
            </a:xfrm>
            <a:custGeom>
              <a:avLst/>
              <a:gdLst>
                <a:gd name="T0" fmla="*/ 49 w 7"/>
                <a:gd name="T1" fmla="*/ 0 h 12"/>
                <a:gd name="T2" fmla="*/ 0 w 7"/>
                <a:gd name="T3" fmla="*/ 344 h 12"/>
                <a:gd name="T4" fmla="*/ 0 w 7"/>
                <a:gd name="T5" fmla="*/ 95 h 12"/>
                <a:gd name="T6" fmla="*/ 49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0"/>
                  </a:moveTo>
                  <a:lnTo>
                    <a:pt x="0" y="12"/>
                  </a:lnTo>
                  <a:lnTo>
                    <a:pt x="0" y="3"/>
                  </a:lnTo>
                  <a:lnTo>
                    <a:pt x="7" y="0"/>
                  </a:lnTo>
                  <a:close/>
                </a:path>
              </a:pathLst>
            </a:custGeom>
            <a:pattFill prst="lgCheck">
              <a:fgClr>
                <a:srgbClr val="0000FF"/>
              </a:fgClr>
              <a:bgClr>
                <a:srgbClr val="FFFFFF"/>
              </a:bgClr>
            </a:pattFill>
            <a:ln w="3175">
              <a:solidFill>
                <a:srgbClr val="000000"/>
              </a:solidFill>
              <a:round/>
              <a:headEnd/>
              <a:tailEnd/>
            </a:ln>
          </p:spPr>
          <p:txBody>
            <a:bodyPr/>
            <a:lstStyle/>
            <a:p>
              <a:endParaRPr lang="en-US"/>
            </a:p>
          </p:txBody>
        </p:sp>
        <p:sp>
          <p:nvSpPr>
            <p:cNvPr id="15754" name="Freeform 394"/>
            <p:cNvSpPr>
              <a:spLocks/>
            </p:cNvSpPr>
            <p:nvPr/>
          </p:nvSpPr>
          <p:spPr bwMode="auto">
            <a:xfrm>
              <a:off x="4198" y="1070"/>
              <a:ext cx="9" cy="6"/>
            </a:xfrm>
            <a:custGeom>
              <a:avLst/>
              <a:gdLst>
                <a:gd name="T0" fmla="*/ 9 w 9"/>
                <a:gd name="T1" fmla="*/ 0 h 5"/>
                <a:gd name="T2" fmla="*/ 0 w 9"/>
                <a:gd name="T3" fmla="*/ 0 h 5"/>
                <a:gd name="T4" fmla="*/ 9 w 9"/>
                <a:gd name="T5" fmla="*/ 72 h 5"/>
                <a:gd name="T6" fmla="*/ 9 w 9"/>
                <a:gd name="T7" fmla="*/ 0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9" y="0"/>
                  </a:moveTo>
                  <a:lnTo>
                    <a:pt x="0" y="0"/>
                  </a:lnTo>
                  <a:lnTo>
                    <a:pt x="9" y="5"/>
                  </a:lnTo>
                  <a:lnTo>
                    <a:pt x="9" y="0"/>
                  </a:lnTo>
                  <a:close/>
                </a:path>
              </a:pathLst>
            </a:custGeom>
            <a:solidFill>
              <a:srgbClr val="E1E1E1"/>
            </a:solidFill>
            <a:ln w="3175">
              <a:solidFill>
                <a:srgbClr val="000000"/>
              </a:solidFill>
              <a:round/>
              <a:headEnd/>
              <a:tailEnd/>
            </a:ln>
          </p:spPr>
          <p:txBody>
            <a:bodyPr/>
            <a:lstStyle/>
            <a:p>
              <a:endParaRPr lang="en-US"/>
            </a:p>
          </p:txBody>
        </p:sp>
        <p:sp>
          <p:nvSpPr>
            <p:cNvPr id="15755" name="Freeform 395"/>
            <p:cNvSpPr>
              <a:spLocks/>
            </p:cNvSpPr>
            <p:nvPr/>
          </p:nvSpPr>
          <p:spPr bwMode="auto">
            <a:xfrm>
              <a:off x="3012" y="965"/>
              <a:ext cx="31" cy="2"/>
            </a:xfrm>
            <a:custGeom>
              <a:avLst/>
              <a:gdLst>
                <a:gd name="T0" fmla="*/ 130 w 28"/>
                <a:gd name="T1" fmla="*/ 0 h 2"/>
                <a:gd name="T2" fmla="*/ 0 w 28"/>
                <a:gd name="T3" fmla="*/ 2 h 2"/>
                <a:gd name="T4" fmla="*/ 33 w 28"/>
                <a:gd name="T5" fmla="*/ 0 h 2"/>
                <a:gd name="T6" fmla="*/ 130 w 28"/>
                <a:gd name="T7" fmla="*/ 0 h 2"/>
                <a:gd name="T8" fmla="*/ 0 60000 65536"/>
                <a:gd name="T9" fmla="*/ 0 60000 65536"/>
                <a:gd name="T10" fmla="*/ 0 60000 65536"/>
                <a:gd name="T11" fmla="*/ 0 60000 65536"/>
                <a:gd name="T12" fmla="*/ 0 w 28"/>
                <a:gd name="T13" fmla="*/ 0 h 2"/>
                <a:gd name="T14" fmla="*/ 28 w 28"/>
                <a:gd name="T15" fmla="*/ 2 h 2"/>
              </a:gdLst>
              <a:ahLst/>
              <a:cxnLst>
                <a:cxn ang="T8">
                  <a:pos x="T0" y="T1"/>
                </a:cxn>
                <a:cxn ang="T9">
                  <a:pos x="T2" y="T3"/>
                </a:cxn>
                <a:cxn ang="T10">
                  <a:pos x="T4" y="T5"/>
                </a:cxn>
                <a:cxn ang="T11">
                  <a:pos x="T6" y="T7"/>
                </a:cxn>
              </a:cxnLst>
              <a:rect l="T12" t="T13" r="T14" b="T15"/>
              <a:pathLst>
                <a:path w="28" h="2">
                  <a:moveTo>
                    <a:pt x="28" y="0"/>
                  </a:moveTo>
                  <a:lnTo>
                    <a:pt x="0" y="2"/>
                  </a:lnTo>
                  <a:lnTo>
                    <a:pt x="7" y="0"/>
                  </a:lnTo>
                  <a:lnTo>
                    <a:pt x="28" y="0"/>
                  </a:lnTo>
                  <a:close/>
                </a:path>
              </a:pathLst>
            </a:custGeom>
            <a:solidFill>
              <a:srgbClr val="E1E1E1"/>
            </a:solidFill>
            <a:ln w="3175">
              <a:solidFill>
                <a:srgbClr val="000000"/>
              </a:solidFill>
              <a:round/>
              <a:headEnd/>
              <a:tailEnd/>
            </a:ln>
          </p:spPr>
          <p:txBody>
            <a:bodyPr/>
            <a:lstStyle/>
            <a:p>
              <a:endParaRPr lang="en-US"/>
            </a:p>
          </p:txBody>
        </p:sp>
        <p:sp>
          <p:nvSpPr>
            <p:cNvPr id="15756" name="Freeform 396"/>
            <p:cNvSpPr>
              <a:spLocks/>
            </p:cNvSpPr>
            <p:nvPr/>
          </p:nvSpPr>
          <p:spPr bwMode="auto">
            <a:xfrm>
              <a:off x="3463" y="1100"/>
              <a:ext cx="14" cy="5"/>
            </a:xfrm>
            <a:custGeom>
              <a:avLst/>
              <a:gdLst>
                <a:gd name="T0" fmla="*/ 121 w 12"/>
                <a:gd name="T1" fmla="*/ 0 h 4"/>
                <a:gd name="T2" fmla="*/ 0 w 12"/>
                <a:gd name="T3" fmla="*/ 99 h 4"/>
                <a:gd name="T4" fmla="*/ 0 w 12"/>
                <a:gd name="T5" fmla="*/ 0 h 4"/>
                <a:gd name="T6" fmla="*/ 121 w 12"/>
                <a:gd name="T7" fmla="*/ 0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0" y="4"/>
                  </a:lnTo>
                  <a:lnTo>
                    <a:pt x="0" y="0"/>
                  </a:lnTo>
                  <a:lnTo>
                    <a:pt x="12" y="0"/>
                  </a:lnTo>
                  <a:close/>
                </a:path>
              </a:pathLst>
            </a:custGeom>
            <a:solidFill>
              <a:srgbClr val="E1E1E1"/>
            </a:solidFill>
            <a:ln w="3175">
              <a:solidFill>
                <a:srgbClr val="000000"/>
              </a:solidFill>
              <a:round/>
              <a:headEnd/>
              <a:tailEnd/>
            </a:ln>
          </p:spPr>
          <p:txBody>
            <a:bodyPr/>
            <a:lstStyle/>
            <a:p>
              <a:endParaRPr lang="en-US"/>
            </a:p>
          </p:txBody>
        </p:sp>
        <p:sp>
          <p:nvSpPr>
            <p:cNvPr id="15757" name="Freeform 397"/>
            <p:cNvSpPr>
              <a:spLocks/>
            </p:cNvSpPr>
            <p:nvPr/>
          </p:nvSpPr>
          <p:spPr bwMode="auto">
            <a:xfrm>
              <a:off x="3139" y="970"/>
              <a:ext cx="21" cy="3"/>
            </a:xfrm>
            <a:custGeom>
              <a:avLst/>
              <a:gdLst>
                <a:gd name="T0" fmla="*/ 84 w 19"/>
                <a:gd name="T1" fmla="*/ 0 h 3"/>
                <a:gd name="T2" fmla="*/ 0 w 19"/>
                <a:gd name="T3" fmla="*/ 0 h 3"/>
                <a:gd name="T4" fmla="*/ 42 w 19"/>
                <a:gd name="T5" fmla="*/ 3 h 3"/>
                <a:gd name="T6" fmla="*/ 84 w 19"/>
                <a:gd name="T7" fmla="*/ 0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19" y="0"/>
                  </a:moveTo>
                  <a:lnTo>
                    <a:pt x="0" y="0"/>
                  </a:lnTo>
                  <a:lnTo>
                    <a:pt x="10" y="3"/>
                  </a:lnTo>
                  <a:lnTo>
                    <a:pt x="19" y="0"/>
                  </a:lnTo>
                  <a:close/>
                </a:path>
              </a:pathLst>
            </a:custGeom>
            <a:solidFill>
              <a:srgbClr val="E1E1E1"/>
            </a:solidFill>
            <a:ln w="3175">
              <a:solidFill>
                <a:srgbClr val="000000"/>
              </a:solidFill>
              <a:round/>
              <a:headEnd/>
              <a:tailEnd/>
            </a:ln>
          </p:spPr>
          <p:txBody>
            <a:bodyPr/>
            <a:lstStyle/>
            <a:p>
              <a:endParaRPr lang="en-US"/>
            </a:p>
          </p:txBody>
        </p:sp>
        <p:sp>
          <p:nvSpPr>
            <p:cNvPr id="15758" name="Freeform 398"/>
            <p:cNvSpPr>
              <a:spLocks/>
            </p:cNvSpPr>
            <p:nvPr/>
          </p:nvSpPr>
          <p:spPr bwMode="auto">
            <a:xfrm>
              <a:off x="4950" y="1436"/>
              <a:ext cx="25" cy="14"/>
            </a:xfrm>
            <a:custGeom>
              <a:avLst/>
              <a:gdLst>
                <a:gd name="T0" fmla="*/ 80 w 23"/>
                <a:gd name="T1" fmla="*/ 121 h 12"/>
                <a:gd name="T2" fmla="*/ 0 w 23"/>
                <a:gd name="T3" fmla="*/ 0 h 12"/>
                <a:gd name="T4" fmla="*/ 68 w 23"/>
                <a:gd name="T5" fmla="*/ 67 h 12"/>
                <a:gd name="T6" fmla="*/ 80 w 23"/>
                <a:gd name="T7" fmla="*/ 121 h 12"/>
                <a:gd name="T8" fmla="*/ 0 60000 65536"/>
                <a:gd name="T9" fmla="*/ 0 60000 65536"/>
                <a:gd name="T10" fmla="*/ 0 60000 65536"/>
                <a:gd name="T11" fmla="*/ 0 60000 65536"/>
                <a:gd name="T12" fmla="*/ 0 w 23"/>
                <a:gd name="T13" fmla="*/ 0 h 12"/>
                <a:gd name="T14" fmla="*/ 23 w 23"/>
                <a:gd name="T15" fmla="*/ 12 h 12"/>
              </a:gdLst>
              <a:ahLst/>
              <a:cxnLst>
                <a:cxn ang="T8">
                  <a:pos x="T0" y="T1"/>
                </a:cxn>
                <a:cxn ang="T9">
                  <a:pos x="T2" y="T3"/>
                </a:cxn>
                <a:cxn ang="T10">
                  <a:pos x="T4" y="T5"/>
                </a:cxn>
                <a:cxn ang="T11">
                  <a:pos x="T6" y="T7"/>
                </a:cxn>
              </a:cxnLst>
              <a:rect l="T12" t="T13" r="T14" b="T15"/>
              <a:pathLst>
                <a:path w="23" h="12">
                  <a:moveTo>
                    <a:pt x="23" y="12"/>
                  </a:moveTo>
                  <a:lnTo>
                    <a:pt x="0" y="0"/>
                  </a:lnTo>
                  <a:lnTo>
                    <a:pt x="19" y="7"/>
                  </a:lnTo>
                  <a:lnTo>
                    <a:pt x="23" y="12"/>
                  </a:lnTo>
                  <a:close/>
                </a:path>
              </a:pathLst>
            </a:custGeom>
            <a:solidFill>
              <a:srgbClr val="C0C0C0"/>
            </a:solidFill>
            <a:ln w="3175">
              <a:solidFill>
                <a:srgbClr val="000000"/>
              </a:solidFill>
              <a:round/>
              <a:headEnd/>
              <a:tailEnd/>
            </a:ln>
          </p:spPr>
          <p:txBody>
            <a:bodyPr/>
            <a:lstStyle/>
            <a:p>
              <a:endParaRPr lang="en-US"/>
            </a:p>
          </p:txBody>
        </p:sp>
        <p:sp>
          <p:nvSpPr>
            <p:cNvPr id="15759" name="Freeform 399"/>
            <p:cNvSpPr>
              <a:spLocks/>
            </p:cNvSpPr>
            <p:nvPr/>
          </p:nvSpPr>
          <p:spPr bwMode="auto">
            <a:xfrm>
              <a:off x="4104" y="1040"/>
              <a:ext cx="13" cy="9"/>
            </a:xfrm>
            <a:custGeom>
              <a:avLst/>
              <a:gdLst>
                <a:gd name="T0" fmla="*/ 39 w 12"/>
                <a:gd name="T1" fmla="*/ 208 h 7"/>
                <a:gd name="T2" fmla="*/ 0 w 12"/>
                <a:gd name="T3" fmla="*/ 0 h 7"/>
                <a:gd name="T4" fmla="*/ 39 w 12"/>
                <a:gd name="T5" fmla="*/ 297 h 7"/>
                <a:gd name="T6" fmla="*/ 39 w 12"/>
                <a:gd name="T7" fmla="*/ 208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lnTo>
                    <a:pt x="0" y="0"/>
                  </a:lnTo>
                  <a:lnTo>
                    <a:pt x="12" y="7"/>
                  </a:lnTo>
                  <a:lnTo>
                    <a:pt x="12" y="5"/>
                  </a:lnTo>
                  <a:close/>
                </a:path>
              </a:pathLst>
            </a:custGeom>
            <a:solidFill>
              <a:srgbClr val="E1E1E1"/>
            </a:solidFill>
            <a:ln w="3175">
              <a:solidFill>
                <a:srgbClr val="000000"/>
              </a:solidFill>
              <a:round/>
              <a:headEnd/>
              <a:tailEnd/>
            </a:ln>
          </p:spPr>
          <p:txBody>
            <a:bodyPr/>
            <a:lstStyle/>
            <a:p>
              <a:endParaRPr lang="en-US"/>
            </a:p>
          </p:txBody>
        </p:sp>
        <p:sp>
          <p:nvSpPr>
            <p:cNvPr id="15760" name="Freeform 400"/>
            <p:cNvSpPr>
              <a:spLocks/>
            </p:cNvSpPr>
            <p:nvPr/>
          </p:nvSpPr>
          <p:spPr bwMode="auto">
            <a:xfrm>
              <a:off x="2831" y="1360"/>
              <a:ext cx="12" cy="2"/>
            </a:xfrm>
            <a:custGeom>
              <a:avLst/>
              <a:gdLst>
                <a:gd name="T0" fmla="*/ 38 w 11"/>
                <a:gd name="T1" fmla="*/ 2 h 2"/>
                <a:gd name="T2" fmla="*/ 0 w 11"/>
                <a:gd name="T3" fmla="*/ 2 h 2"/>
                <a:gd name="T4" fmla="*/ 4 w 11"/>
                <a:gd name="T5" fmla="*/ 0 h 2"/>
                <a:gd name="T6" fmla="*/ 38 w 11"/>
                <a:gd name="T7" fmla="*/ 2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11" y="2"/>
                  </a:moveTo>
                  <a:lnTo>
                    <a:pt x="0" y="2"/>
                  </a:lnTo>
                  <a:lnTo>
                    <a:pt x="4" y="0"/>
                  </a:lnTo>
                  <a:lnTo>
                    <a:pt x="11" y="2"/>
                  </a:lnTo>
                  <a:close/>
                </a:path>
              </a:pathLst>
            </a:custGeom>
            <a:solidFill>
              <a:srgbClr val="0033CC"/>
            </a:solidFill>
            <a:ln w="3175">
              <a:solidFill>
                <a:srgbClr val="000000"/>
              </a:solidFill>
              <a:round/>
              <a:headEnd/>
              <a:tailEnd/>
            </a:ln>
          </p:spPr>
          <p:txBody>
            <a:bodyPr/>
            <a:lstStyle/>
            <a:p>
              <a:endParaRPr lang="en-US"/>
            </a:p>
          </p:txBody>
        </p:sp>
        <p:sp>
          <p:nvSpPr>
            <p:cNvPr id="15761" name="Freeform 401"/>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0"/>
                  </a:lnTo>
                  <a:close/>
                </a:path>
              </a:pathLst>
            </a:custGeom>
            <a:solidFill>
              <a:srgbClr val="C0C0C0"/>
            </a:solidFill>
            <a:ln w="3175">
              <a:solidFill>
                <a:srgbClr val="000000"/>
              </a:solidFill>
              <a:round/>
              <a:headEnd/>
              <a:tailEnd/>
            </a:ln>
          </p:spPr>
          <p:txBody>
            <a:bodyPr/>
            <a:lstStyle/>
            <a:p>
              <a:endParaRPr lang="en-US"/>
            </a:p>
          </p:txBody>
        </p:sp>
        <p:sp>
          <p:nvSpPr>
            <p:cNvPr id="15762" name="Freeform 402"/>
            <p:cNvSpPr>
              <a:spLocks/>
            </p:cNvSpPr>
            <p:nvPr/>
          </p:nvSpPr>
          <p:spPr bwMode="auto">
            <a:xfrm>
              <a:off x="2771" y="1559"/>
              <a:ext cx="91" cy="33"/>
            </a:xfrm>
            <a:custGeom>
              <a:avLst/>
              <a:gdLst>
                <a:gd name="T0" fmla="*/ 191 w 80"/>
                <a:gd name="T1" fmla="*/ 0 h 26"/>
                <a:gd name="T2" fmla="*/ 191 w 80"/>
                <a:gd name="T3" fmla="*/ 0 h 26"/>
                <a:gd name="T4" fmla="*/ 182 w 80"/>
                <a:gd name="T5" fmla="*/ 94 h 26"/>
                <a:gd name="T6" fmla="*/ 143 w 80"/>
                <a:gd name="T7" fmla="*/ 151 h 26"/>
                <a:gd name="T8" fmla="*/ 143 w 80"/>
                <a:gd name="T9" fmla="*/ 250 h 26"/>
                <a:gd name="T10" fmla="*/ 109 w 80"/>
                <a:gd name="T11" fmla="*/ 402 h 26"/>
                <a:gd name="T12" fmla="*/ 60 w 80"/>
                <a:gd name="T13" fmla="*/ 402 h 26"/>
                <a:gd name="T14" fmla="*/ 32 w 80"/>
                <a:gd name="T15" fmla="*/ 510 h 26"/>
                <a:gd name="T16" fmla="*/ 0 w 80"/>
                <a:gd name="T17" fmla="*/ 402 h 26"/>
                <a:gd name="T18" fmla="*/ 60 w 80"/>
                <a:gd name="T19" fmla="*/ 921 h 26"/>
                <a:gd name="T20" fmla="*/ 96 w 80"/>
                <a:gd name="T21" fmla="*/ 921 h 26"/>
                <a:gd name="T22" fmla="*/ 207 w 80"/>
                <a:gd name="T23" fmla="*/ 921 h 26"/>
                <a:gd name="T24" fmla="*/ 351 w 80"/>
                <a:gd name="T25" fmla="*/ 656 h 26"/>
                <a:gd name="T26" fmla="*/ 515 w 80"/>
                <a:gd name="T27" fmla="*/ 656 h 26"/>
                <a:gd name="T28" fmla="*/ 553 w 80"/>
                <a:gd name="T29" fmla="*/ 250 h 26"/>
                <a:gd name="T30" fmla="*/ 415 w 80"/>
                <a:gd name="T31" fmla="*/ 94 h 26"/>
                <a:gd name="T32" fmla="*/ 320 w 80"/>
                <a:gd name="T33" fmla="*/ 94 h 26"/>
                <a:gd name="T34" fmla="*/ 304 w 80"/>
                <a:gd name="T35" fmla="*/ 0 h 26"/>
                <a:gd name="T36" fmla="*/ 191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26"/>
                <a:gd name="T59" fmla="*/ 80 w 80"/>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round/>
              <a:headEnd/>
              <a:tailEnd/>
            </a:ln>
          </p:spPr>
          <p:txBody>
            <a:bodyPr/>
            <a:lstStyle/>
            <a:p>
              <a:endParaRPr lang="en-US"/>
            </a:p>
          </p:txBody>
        </p:sp>
        <p:sp>
          <p:nvSpPr>
            <p:cNvPr id="15763" name="Freeform 403"/>
            <p:cNvSpPr>
              <a:spLocks/>
            </p:cNvSpPr>
            <p:nvPr/>
          </p:nvSpPr>
          <p:spPr bwMode="auto">
            <a:xfrm>
              <a:off x="2727" y="1615"/>
              <a:ext cx="46" cy="32"/>
            </a:xfrm>
            <a:custGeom>
              <a:avLst/>
              <a:gdLst>
                <a:gd name="T0" fmla="*/ 7 w 43"/>
                <a:gd name="T1" fmla="*/ 588 h 26"/>
                <a:gd name="T2" fmla="*/ 39 w 43"/>
                <a:gd name="T3" fmla="*/ 588 h 26"/>
                <a:gd name="T4" fmla="*/ 45 w 43"/>
                <a:gd name="T5" fmla="*/ 478 h 26"/>
                <a:gd name="T6" fmla="*/ 51 w 43"/>
                <a:gd name="T7" fmla="*/ 510 h 26"/>
                <a:gd name="T8" fmla="*/ 51 w 43"/>
                <a:gd name="T9" fmla="*/ 510 h 26"/>
                <a:gd name="T10" fmla="*/ 63 w 43"/>
                <a:gd name="T11" fmla="*/ 588 h 26"/>
                <a:gd name="T12" fmla="*/ 72 w 43"/>
                <a:gd name="T13" fmla="*/ 588 h 26"/>
                <a:gd name="T14" fmla="*/ 72 w 43"/>
                <a:gd name="T15" fmla="*/ 478 h 26"/>
                <a:gd name="T16" fmla="*/ 72 w 43"/>
                <a:gd name="T17" fmla="*/ 478 h 26"/>
                <a:gd name="T18" fmla="*/ 83 w 43"/>
                <a:gd name="T19" fmla="*/ 405 h 26"/>
                <a:gd name="T20" fmla="*/ 89 w 43"/>
                <a:gd name="T21" fmla="*/ 405 h 26"/>
                <a:gd name="T22" fmla="*/ 83 w 43"/>
                <a:gd name="T23" fmla="*/ 372 h 26"/>
                <a:gd name="T24" fmla="*/ 83 w 43"/>
                <a:gd name="T25" fmla="*/ 315 h 26"/>
                <a:gd name="T26" fmla="*/ 83 w 43"/>
                <a:gd name="T27" fmla="*/ 208 h 26"/>
                <a:gd name="T28" fmla="*/ 89 w 43"/>
                <a:gd name="T29" fmla="*/ 208 h 26"/>
                <a:gd name="T30" fmla="*/ 101 w 43"/>
                <a:gd name="T31" fmla="*/ 208 h 26"/>
                <a:gd name="T32" fmla="*/ 112 w 43"/>
                <a:gd name="T33" fmla="*/ 169 h 26"/>
                <a:gd name="T34" fmla="*/ 117 w 43"/>
                <a:gd name="T35" fmla="*/ 169 h 26"/>
                <a:gd name="T36" fmla="*/ 117 w 43"/>
                <a:gd name="T37" fmla="*/ 90 h 26"/>
                <a:gd name="T38" fmla="*/ 105 w 43"/>
                <a:gd name="T39" fmla="*/ 2 h 26"/>
                <a:gd name="T40" fmla="*/ 101 w 43"/>
                <a:gd name="T41" fmla="*/ 0 h 26"/>
                <a:gd name="T42" fmla="*/ 28 w 43"/>
                <a:gd name="T43" fmla="*/ 169 h 26"/>
                <a:gd name="T44" fmla="*/ 3 w 43"/>
                <a:gd name="T45" fmla="*/ 90 h 26"/>
                <a:gd name="T46" fmla="*/ 0 w 43"/>
                <a:gd name="T47" fmla="*/ 256 h 26"/>
                <a:gd name="T48" fmla="*/ 5 w 43"/>
                <a:gd name="T49" fmla="*/ 510 h 26"/>
                <a:gd name="T50" fmla="*/ 7 w 43"/>
                <a:gd name="T51" fmla="*/ 588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26"/>
                <a:gd name="T80" fmla="*/ 43 w 43"/>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round/>
              <a:headEnd/>
              <a:tailEnd/>
            </a:ln>
          </p:spPr>
          <p:txBody>
            <a:bodyPr/>
            <a:lstStyle/>
            <a:p>
              <a:endParaRPr lang="en-US"/>
            </a:p>
          </p:txBody>
        </p:sp>
        <p:sp>
          <p:nvSpPr>
            <p:cNvPr id="15764" name="Freeform 404"/>
            <p:cNvSpPr>
              <a:spLocks/>
            </p:cNvSpPr>
            <p:nvPr/>
          </p:nvSpPr>
          <p:spPr bwMode="auto">
            <a:xfrm>
              <a:off x="2675" y="1165"/>
              <a:ext cx="160" cy="268"/>
            </a:xfrm>
            <a:custGeom>
              <a:avLst/>
              <a:gdLst>
                <a:gd name="T0" fmla="*/ 493 w 144"/>
                <a:gd name="T1" fmla="*/ 1937 h 217"/>
                <a:gd name="T2" fmla="*/ 411 w 144"/>
                <a:gd name="T3" fmla="*/ 2226 h 217"/>
                <a:gd name="T4" fmla="*/ 362 w 144"/>
                <a:gd name="T5" fmla="*/ 2392 h 217"/>
                <a:gd name="T6" fmla="*/ 354 w 144"/>
                <a:gd name="T7" fmla="*/ 2700 h 217"/>
                <a:gd name="T8" fmla="*/ 437 w 144"/>
                <a:gd name="T9" fmla="*/ 3249 h 217"/>
                <a:gd name="T10" fmla="*/ 411 w 144"/>
                <a:gd name="T11" fmla="*/ 3633 h 217"/>
                <a:gd name="T12" fmla="*/ 392 w 144"/>
                <a:gd name="T13" fmla="*/ 3520 h 217"/>
                <a:gd name="T14" fmla="*/ 444 w 144"/>
                <a:gd name="T15" fmla="*/ 3633 h 217"/>
                <a:gd name="T16" fmla="*/ 392 w 144"/>
                <a:gd name="T17" fmla="*/ 3695 h 217"/>
                <a:gd name="T18" fmla="*/ 341 w 144"/>
                <a:gd name="T19" fmla="*/ 3911 h 217"/>
                <a:gd name="T20" fmla="*/ 346 w 144"/>
                <a:gd name="T21" fmla="*/ 4136 h 217"/>
                <a:gd name="T22" fmla="*/ 346 w 144"/>
                <a:gd name="T23" fmla="*/ 4193 h 217"/>
                <a:gd name="T24" fmla="*/ 319 w 144"/>
                <a:gd name="T25" fmla="*/ 4815 h 217"/>
                <a:gd name="T26" fmla="*/ 209 w 144"/>
                <a:gd name="T27" fmla="*/ 5151 h 217"/>
                <a:gd name="T28" fmla="*/ 120 w 144"/>
                <a:gd name="T29" fmla="*/ 4815 h 217"/>
                <a:gd name="T30" fmla="*/ 41 w 144"/>
                <a:gd name="T31" fmla="*/ 4193 h 217"/>
                <a:gd name="T32" fmla="*/ 33 w 144"/>
                <a:gd name="T33" fmla="*/ 4031 h 217"/>
                <a:gd name="T34" fmla="*/ 0 w 144"/>
                <a:gd name="T35" fmla="*/ 3817 h 217"/>
                <a:gd name="T36" fmla="*/ 57 w 144"/>
                <a:gd name="T37" fmla="*/ 3432 h 217"/>
                <a:gd name="T38" fmla="*/ 70 w 144"/>
                <a:gd name="T39" fmla="*/ 2954 h 217"/>
                <a:gd name="T40" fmla="*/ 41 w 144"/>
                <a:gd name="T41" fmla="*/ 2700 h 217"/>
                <a:gd name="T42" fmla="*/ 33 w 144"/>
                <a:gd name="T43" fmla="*/ 1937 h 217"/>
                <a:gd name="T44" fmla="*/ 149 w 144"/>
                <a:gd name="T45" fmla="*/ 1725 h 217"/>
                <a:gd name="T46" fmla="*/ 164 w 144"/>
                <a:gd name="T47" fmla="*/ 1171 h 217"/>
                <a:gd name="T48" fmla="*/ 209 w 144"/>
                <a:gd name="T49" fmla="*/ 993 h 217"/>
                <a:gd name="T50" fmla="*/ 252 w 144"/>
                <a:gd name="T51" fmla="*/ 390 h 217"/>
                <a:gd name="T52" fmla="*/ 341 w 144"/>
                <a:gd name="T53" fmla="*/ 175 h 217"/>
                <a:gd name="T54" fmla="*/ 437 w 144"/>
                <a:gd name="T55" fmla="*/ 0 h 217"/>
                <a:gd name="T56" fmla="*/ 626 w 144"/>
                <a:gd name="T57" fmla="*/ 330 h 217"/>
                <a:gd name="T58" fmla="*/ 699 w 144"/>
                <a:gd name="T59" fmla="*/ 1171 h 217"/>
                <a:gd name="T60" fmla="*/ 604 w 144"/>
                <a:gd name="T61" fmla="*/ 1171 h 217"/>
                <a:gd name="T62" fmla="*/ 586 w 144"/>
                <a:gd name="T63" fmla="*/ 1226 h 217"/>
                <a:gd name="T64" fmla="*/ 540 w 144"/>
                <a:gd name="T65" fmla="*/ 1505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7"/>
                <a:gd name="T101" fmla="*/ 144 w 144"/>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round/>
              <a:headEnd/>
              <a:tailEnd/>
            </a:ln>
          </p:spPr>
          <p:txBody>
            <a:bodyPr/>
            <a:lstStyle/>
            <a:p>
              <a:endParaRPr lang="en-US"/>
            </a:p>
          </p:txBody>
        </p:sp>
        <p:sp>
          <p:nvSpPr>
            <p:cNvPr id="15765" name="Freeform 405"/>
            <p:cNvSpPr>
              <a:spLocks/>
            </p:cNvSpPr>
            <p:nvPr/>
          </p:nvSpPr>
          <p:spPr bwMode="auto">
            <a:xfrm>
              <a:off x="2777" y="1384"/>
              <a:ext cx="7" cy="16"/>
            </a:xfrm>
            <a:custGeom>
              <a:avLst/>
              <a:gdLst>
                <a:gd name="T0" fmla="*/ 7 w 7"/>
                <a:gd name="T1" fmla="*/ 0 h 14"/>
                <a:gd name="T2" fmla="*/ 7 w 7"/>
                <a:gd name="T3" fmla="*/ 2 h 14"/>
                <a:gd name="T4" fmla="*/ 5 w 7"/>
                <a:gd name="T5" fmla="*/ 91 h 14"/>
                <a:gd name="T6" fmla="*/ 5 w 7"/>
                <a:gd name="T7" fmla="*/ 104 h 14"/>
                <a:gd name="T8" fmla="*/ 0 w 7"/>
                <a:gd name="T9" fmla="*/ 49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round/>
              <a:headEnd/>
              <a:tailEnd/>
            </a:ln>
          </p:spPr>
          <p:txBody>
            <a:bodyPr/>
            <a:lstStyle/>
            <a:p>
              <a:endParaRPr lang="en-US"/>
            </a:p>
          </p:txBody>
        </p:sp>
        <p:sp>
          <p:nvSpPr>
            <p:cNvPr id="15766" name="Freeform 406"/>
            <p:cNvSpPr>
              <a:spLocks/>
            </p:cNvSpPr>
            <p:nvPr/>
          </p:nvSpPr>
          <p:spPr bwMode="auto">
            <a:xfrm>
              <a:off x="2610" y="1597"/>
              <a:ext cx="69" cy="38"/>
            </a:xfrm>
            <a:custGeom>
              <a:avLst/>
              <a:gdLst>
                <a:gd name="T0" fmla="*/ 292 w 62"/>
                <a:gd name="T1" fmla="*/ 391 h 31"/>
                <a:gd name="T2" fmla="*/ 276 w 62"/>
                <a:gd name="T3" fmla="*/ 500 h 31"/>
                <a:gd name="T4" fmla="*/ 227 w 62"/>
                <a:gd name="T5" fmla="*/ 500 h 31"/>
                <a:gd name="T6" fmla="*/ 204 w 62"/>
                <a:gd name="T7" fmla="*/ 667 h 31"/>
                <a:gd name="T8" fmla="*/ 154 w 62"/>
                <a:gd name="T9" fmla="*/ 500 h 31"/>
                <a:gd name="T10" fmla="*/ 120 w 62"/>
                <a:gd name="T11" fmla="*/ 667 h 31"/>
                <a:gd name="T12" fmla="*/ 70 w 62"/>
                <a:gd name="T13" fmla="*/ 667 h 31"/>
                <a:gd name="T14" fmla="*/ 33 w 62"/>
                <a:gd name="T15" fmla="*/ 466 h 31"/>
                <a:gd name="T16" fmla="*/ 0 w 62"/>
                <a:gd name="T17" fmla="*/ 500 h 31"/>
                <a:gd name="T18" fmla="*/ 57 w 62"/>
                <a:gd name="T19" fmla="*/ 161 h 31"/>
                <a:gd name="T20" fmla="*/ 86 w 62"/>
                <a:gd name="T21" fmla="*/ 107 h 31"/>
                <a:gd name="T22" fmla="*/ 96 w 62"/>
                <a:gd name="T23" fmla="*/ 71 h 31"/>
                <a:gd name="T24" fmla="*/ 183 w 62"/>
                <a:gd name="T25" fmla="*/ 0 h 31"/>
                <a:gd name="T26" fmla="*/ 235 w 62"/>
                <a:gd name="T27" fmla="*/ 107 h 31"/>
                <a:gd name="T28" fmla="*/ 235 w 62"/>
                <a:gd name="T29" fmla="*/ 161 h 31"/>
                <a:gd name="T30" fmla="*/ 235 w 62"/>
                <a:gd name="T31" fmla="*/ 206 h 31"/>
                <a:gd name="T32" fmla="*/ 235 w 62"/>
                <a:gd name="T33" fmla="*/ 253 h 31"/>
                <a:gd name="T34" fmla="*/ 253 w 62"/>
                <a:gd name="T35" fmla="*/ 253 h 31"/>
                <a:gd name="T36" fmla="*/ 314 w 62"/>
                <a:gd name="T37" fmla="*/ 310 h 31"/>
                <a:gd name="T38" fmla="*/ 314 w 62"/>
                <a:gd name="T39" fmla="*/ 367 h 31"/>
                <a:gd name="T40" fmla="*/ 292 w 62"/>
                <a:gd name="T41" fmla="*/ 391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31"/>
                <a:gd name="T65" fmla="*/ 62 w 62"/>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round/>
              <a:headEnd/>
              <a:tailEnd/>
            </a:ln>
          </p:spPr>
          <p:txBody>
            <a:bodyPr/>
            <a:lstStyle/>
            <a:p>
              <a:endParaRPr lang="en-US"/>
            </a:p>
          </p:txBody>
        </p:sp>
        <p:sp>
          <p:nvSpPr>
            <p:cNvPr id="15767" name="Freeform 407"/>
            <p:cNvSpPr>
              <a:spLocks/>
            </p:cNvSpPr>
            <p:nvPr/>
          </p:nvSpPr>
          <p:spPr bwMode="auto">
            <a:xfrm>
              <a:off x="2855" y="1495"/>
              <a:ext cx="287" cy="172"/>
            </a:xfrm>
            <a:custGeom>
              <a:avLst/>
              <a:gdLst>
                <a:gd name="T0" fmla="*/ 747 w 256"/>
                <a:gd name="T1" fmla="*/ 0 h 139"/>
                <a:gd name="T2" fmla="*/ 698 w 256"/>
                <a:gd name="T3" fmla="*/ 93 h 139"/>
                <a:gd name="T4" fmla="*/ 604 w 256"/>
                <a:gd name="T5" fmla="*/ 270 h 139"/>
                <a:gd name="T6" fmla="*/ 604 w 256"/>
                <a:gd name="T7" fmla="*/ 485 h 139"/>
                <a:gd name="T8" fmla="*/ 473 w 256"/>
                <a:gd name="T9" fmla="*/ 334 h 139"/>
                <a:gd name="T10" fmla="*/ 346 w 256"/>
                <a:gd name="T11" fmla="*/ 218 h 139"/>
                <a:gd name="T12" fmla="*/ 212 w 256"/>
                <a:gd name="T13" fmla="*/ 218 h 139"/>
                <a:gd name="T14" fmla="*/ 78 w 256"/>
                <a:gd name="T15" fmla="*/ 218 h 139"/>
                <a:gd name="T16" fmla="*/ 123 w 256"/>
                <a:gd name="T17" fmla="*/ 692 h 139"/>
                <a:gd name="T18" fmla="*/ 123 w 256"/>
                <a:gd name="T19" fmla="*/ 856 h 139"/>
                <a:gd name="T20" fmla="*/ 38 w 256"/>
                <a:gd name="T21" fmla="*/ 1320 h 139"/>
                <a:gd name="T22" fmla="*/ 30 w 256"/>
                <a:gd name="T23" fmla="*/ 1429 h 139"/>
                <a:gd name="T24" fmla="*/ 0 w 256"/>
                <a:gd name="T25" fmla="*/ 1740 h 139"/>
                <a:gd name="T26" fmla="*/ 68 w 256"/>
                <a:gd name="T27" fmla="*/ 1904 h 139"/>
                <a:gd name="T28" fmla="*/ 68 w 256"/>
                <a:gd name="T29" fmla="*/ 1904 h 139"/>
                <a:gd name="T30" fmla="*/ 224 w 256"/>
                <a:gd name="T31" fmla="*/ 1959 h 139"/>
                <a:gd name="T32" fmla="*/ 357 w 256"/>
                <a:gd name="T33" fmla="*/ 1768 h 139"/>
                <a:gd name="T34" fmla="*/ 422 w 256"/>
                <a:gd name="T35" fmla="*/ 1539 h 139"/>
                <a:gd name="T36" fmla="*/ 448 w 256"/>
                <a:gd name="T37" fmla="*/ 1621 h 139"/>
                <a:gd name="T38" fmla="*/ 511 w 256"/>
                <a:gd name="T39" fmla="*/ 1834 h 139"/>
                <a:gd name="T40" fmla="*/ 563 w 256"/>
                <a:gd name="T41" fmla="*/ 2136 h 139"/>
                <a:gd name="T42" fmla="*/ 631 w 256"/>
                <a:gd name="T43" fmla="*/ 2356 h 139"/>
                <a:gd name="T44" fmla="*/ 698 w 256"/>
                <a:gd name="T45" fmla="*/ 2578 h 139"/>
                <a:gd name="T46" fmla="*/ 747 w 256"/>
                <a:gd name="T47" fmla="*/ 2424 h 139"/>
                <a:gd name="T48" fmla="*/ 778 w 256"/>
                <a:gd name="T49" fmla="*/ 2482 h 139"/>
                <a:gd name="T50" fmla="*/ 778 w 256"/>
                <a:gd name="T51" fmla="*/ 2240 h 139"/>
                <a:gd name="T52" fmla="*/ 787 w 256"/>
                <a:gd name="T53" fmla="*/ 2424 h 139"/>
                <a:gd name="T54" fmla="*/ 848 w 256"/>
                <a:gd name="T55" fmla="*/ 2482 h 139"/>
                <a:gd name="T56" fmla="*/ 759 w 256"/>
                <a:gd name="T57" fmla="*/ 2482 h 139"/>
                <a:gd name="T58" fmla="*/ 787 w 256"/>
                <a:gd name="T59" fmla="*/ 2578 h 139"/>
                <a:gd name="T60" fmla="*/ 851 w 256"/>
                <a:gd name="T61" fmla="*/ 2707 h 139"/>
                <a:gd name="T62" fmla="*/ 934 w 256"/>
                <a:gd name="T63" fmla="*/ 2707 h 139"/>
                <a:gd name="T64" fmla="*/ 851 w 256"/>
                <a:gd name="T65" fmla="*/ 2999 h 139"/>
                <a:gd name="T66" fmla="*/ 905 w 256"/>
                <a:gd name="T67" fmla="*/ 3071 h 139"/>
                <a:gd name="T68" fmla="*/ 952 w 256"/>
                <a:gd name="T69" fmla="*/ 3217 h 139"/>
                <a:gd name="T70" fmla="*/ 954 w 256"/>
                <a:gd name="T71" fmla="*/ 3407 h 139"/>
                <a:gd name="T72" fmla="*/ 1067 w 256"/>
                <a:gd name="T73" fmla="*/ 3217 h 139"/>
                <a:gd name="T74" fmla="*/ 1113 w 256"/>
                <a:gd name="T75" fmla="*/ 3162 h 139"/>
                <a:gd name="T76" fmla="*/ 1174 w 256"/>
                <a:gd name="T77" fmla="*/ 3071 h 139"/>
                <a:gd name="T78" fmla="*/ 1107 w 256"/>
                <a:gd name="T79" fmla="*/ 2999 h 139"/>
                <a:gd name="T80" fmla="*/ 1021 w 256"/>
                <a:gd name="T81" fmla="*/ 2756 h 139"/>
                <a:gd name="T82" fmla="*/ 1052 w 256"/>
                <a:gd name="T83" fmla="*/ 2578 h 139"/>
                <a:gd name="T84" fmla="*/ 1036 w 256"/>
                <a:gd name="T85" fmla="*/ 2707 h 139"/>
                <a:gd name="T86" fmla="*/ 1052 w 256"/>
                <a:gd name="T87" fmla="*/ 2578 h 139"/>
                <a:gd name="T88" fmla="*/ 1174 w 256"/>
                <a:gd name="T89" fmla="*/ 2424 h 139"/>
                <a:gd name="T90" fmla="*/ 1284 w 256"/>
                <a:gd name="T91" fmla="*/ 2161 h 139"/>
                <a:gd name="T92" fmla="*/ 1326 w 256"/>
                <a:gd name="T93" fmla="*/ 2161 h 139"/>
                <a:gd name="T94" fmla="*/ 1363 w 256"/>
                <a:gd name="T95" fmla="*/ 1959 h 139"/>
                <a:gd name="T96" fmla="*/ 1423 w 256"/>
                <a:gd name="T97" fmla="*/ 1834 h 139"/>
                <a:gd name="T98" fmla="*/ 1363 w 256"/>
                <a:gd name="T99" fmla="*/ 1198 h 139"/>
                <a:gd name="T100" fmla="*/ 1248 w 256"/>
                <a:gd name="T101" fmla="*/ 1025 h 139"/>
                <a:gd name="T102" fmla="*/ 1140 w 256"/>
                <a:gd name="T103" fmla="*/ 856 h 139"/>
                <a:gd name="T104" fmla="*/ 1096 w 256"/>
                <a:gd name="T105" fmla="*/ 968 h 139"/>
                <a:gd name="T106" fmla="*/ 989 w 256"/>
                <a:gd name="T107" fmla="*/ 559 h 139"/>
                <a:gd name="T108" fmla="*/ 889 w 256"/>
                <a:gd name="T109" fmla="*/ 176 h 139"/>
                <a:gd name="T110" fmla="*/ 882 w 256"/>
                <a:gd name="T111" fmla="*/ 2 h 139"/>
                <a:gd name="T112" fmla="*/ 747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39"/>
                <a:gd name="T173" fmla="*/ 256 w 256"/>
                <a:gd name="T174" fmla="*/ 139 h 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round/>
              <a:headEnd/>
              <a:tailEnd/>
            </a:ln>
          </p:spPr>
          <p:txBody>
            <a:bodyPr/>
            <a:lstStyle/>
            <a:p>
              <a:endParaRPr lang="en-US"/>
            </a:p>
          </p:txBody>
        </p:sp>
        <p:sp>
          <p:nvSpPr>
            <p:cNvPr id="15768" name="Freeform 408"/>
            <p:cNvSpPr>
              <a:spLocks/>
            </p:cNvSpPr>
            <p:nvPr/>
          </p:nvSpPr>
          <p:spPr bwMode="auto">
            <a:xfrm>
              <a:off x="2808" y="1689"/>
              <a:ext cx="22" cy="30"/>
            </a:xfrm>
            <a:custGeom>
              <a:avLst/>
              <a:gdLst>
                <a:gd name="T0" fmla="*/ 102 w 19"/>
                <a:gd name="T1" fmla="*/ 0 h 30"/>
                <a:gd name="T2" fmla="*/ 80 w 19"/>
                <a:gd name="T3" fmla="*/ 0 h 30"/>
                <a:gd name="T4" fmla="*/ 60 w 19"/>
                <a:gd name="T5" fmla="*/ 0 h 30"/>
                <a:gd name="T6" fmla="*/ 39 w 19"/>
                <a:gd name="T7" fmla="*/ 7 h 30"/>
                <a:gd name="T8" fmla="*/ 2 w 19"/>
                <a:gd name="T9" fmla="*/ 7 h 30"/>
                <a:gd name="T10" fmla="*/ 39 w 19"/>
                <a:gd name="T11" fmla="*/ 15 h 30"/>
                <a:gd name="T12" fmla="*/ 2 w 19"/>
                <a:gd name="T13" fmla="*/ 15 h 30"/>
                <a:gd name="T14" fmla="*/ 0 w 19"/>
                <a:gd name="T15" fmla="*/ 19 h 30"/>
                <a:gd name="T16" fmla="*/ 102 w 19"/>
                <a:gd name="T17" fmla="*/ 28 h 30"/>
                <a:gd name="T18" fmla="*/ 145 w 19"/>
                <a:gd name="T19" fmla="*/ 30 h 30"/>
                <a:gd name="T20" fmla="*/ 168 w 19"/>
                <a:gd name="T21" fmla="*/ 15 h 30"/>
                <a:gd name="T22" fmla="*/ 137 w 19"/>
                <a:gd name="T23" fmla="*/ 8 h 30"/>
                <a:gd name="T24" fmla="*/ 102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0"/>
                <a:gd name="T41" fmla="*/ 19 w 19"/>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round/>
              <a:headEnd/>
              <a:tailEnd/>
            </a:ln>
          </p:spPr>
          <p:txBody>
            <a:bodyPr/>
            <a:lstStyle/>
            <a:p>
              <a:endParaRPr lang="en-US"/>
            </a:p>
          </p:txBody>
        </p:sp>
        <p:sp>
          <p:nvSpPr>
            <p:cNvPr id="15769" name="Freeform 409"/>
            <p:cNvSpPr>
              <a:spLocks/>
            </p:cNvSpPr>
            <p:nvPr/>
          </p:nvSpPr>
          <p:spPr bwMode="auto">
            <a:xfrm>
              <a:off x="535" y="1109"/>
              <a:ext cx="1146" cy="620"/>
            </a:xfrm>
            <a:custGeom>
              <a:avLst/>
              <a:gdLst>
                <a:gd name="T0" fmla="*/ 4214 w 1025"/>
                <a:gd name="T1" fmla="*/ 2065 h 501"/>
                <a:gd name="T2" fmla="*/ 4452 w 1025"/>
                <a:gd name="T3" fmla="*/ 856 h 501"/>
                <a:gd name="T4" fmla="*/ 4014 w 1025"/>
                <a:gd name="T5" fmla="*/ 1349 h 501"/>
                <a:gd name="T6" fmla="*/ 3835 w 1025"/>
                <a:gd name="T7" fmla="*/ 819 h 501"/>
                <a:gd name="T8" fmla="*/ 3824 w 1025"/>
                <a:gd name="T9" fmla="*/ 95 h 501"/>
                <a:gd name="T10" fmla="*/ 3757 w 1025"/>
                <a:gd name="T11" fmla="*/ 995 h 501"/>
                <a:gd name="T12" fmla="*/ 3480 w 1025"/>
                <a:gd name="T13" fmla="*/ 1835 h 501"/>
                <a:gd name="T14" fmla="*/ 3535 w 1025"/>
                <a:gd name="T15" fmla="*/ 1349 h 501"/>
                <a:gd name="T16" fmla="*/ 3314 w 1025"/>
                <a:gd name="T17" fmla="*/ 1553 h 501"/>
                <a:gd name="T18" fmla="*/ 2890 w 1025"/>
                <a:gd name="T19" fmla="*/ 1322 h 501"/>
                <a:gd name="T20" fmla="*/ 2709 w 1025"/>
                <a:gd name="T21" fmla="*/ 1622 h 501"/>
                <a:gd name="T22" fmla="*/ 2319 w 1025"/>
                <a:gd name="T23" fmla="*/ 1143 h 501"/>
                <a:gd name="T24" fmla="*/ 1826 w 1025"/>
                <a:gd name="T25" fmla="*/ 856 h 501"/>
                <a:gd name="T26" fmla="*/ 1543 w 1025"/>
                <a:gd name="T27" fmla="*/ 692 h 501"/>
                <a:gd name="T28" fmla="*/ 675 w 1025"/>
                <a:gd name="T29" fmla="*/ 1741 h 501"/>
                <a:gd name="T30" fmla="*/ 130 w 1025"/>
                <a:gd name="T31" fmla="*/ 4622 h 501"/>
                <a:gd name="T32" fmla="*/ 395 w 1025"/>
                <a:gd name="T33" fmla="*/ 6183 h 501"/>
                <a:gd name="T34" fmla="*/ 254 w 1025"/>
                <a:gd name="T35" fmla="*/ 6743 h 501"/>
                <a:gd name="T36" fmla="*/ 343 w 1025"/>
                <a:gd name="T37" fmla="*/ 7274 h 501"/>
                <a:gd name="T38" fmla="*/ 343 w 1025"/>
                <a:gd name="T39" fmla="*/ 7846 h 501"/>
                <a:gd name="T40" fmla="*/ 202 w 1025"/>
                <a:gd name="T41" fmla="*/ 8200 h 501"/>
                <a:gd name="T42" fmla="*/ 316 w 1025"/>
                <a:gd name="T43" fmla="*/ 8345 h 501"/>
                <a:gd name="T44" fmla="*/ 375 w 1025"/>
                <a:gd name="T45" fmla="*/ 8760 h 501"/>
                <a:gd name="T46" fmla="*/ 410 w 1025"/>
                <a:gd name="T47" fmla="*/ 9077 h 501"/>
                <a:gd name="T48" fmla="*/ 1443 w 1025"/>
                <a:gd name="T49" fmla="*/ 9077 h 501"/>
                <a:gd name="T50" fmla="*/ 2487 w 1025"/>
                <a:gd name="T51" fmla="*/ 8947 h 501"/>
                <a:gd name="T52" fmla="*/ 3089 w 1025"/>
                <a:gd name="T53" fmla="*/ 9999 h 501"/>
                <a:gd name="T54" fmla="*/ 3068 w 1025"/>
                <a:gd name="T55" fmla="*/ 12070 h 501"/>
                <a:gd name="T56" fmla="*/ 3695 w 1025"/>
                <a:gd name="T57" fmla="*/ 11141 h 501"/>
                <a:gd name="T58" fmla="*/ 4350 w 1025"/>
                <a:gd name="T59" fmla="*/ 9821 h 501"/>
                <a:gd name="T60" fmla="*/ 4604 w 1025"/>
                <a:gd name="T61" fmla="*/ 10399 h 501"/>
                <a:gd name="T62" fmla="*/ 4471 w 1025"/>
                <a:gd name="T63" fmla="*/ 10973 h 501"/>
                <a:gd name="T64" fmla="*/ 4858 w 1025"/>
                <a:gd name="T65" fmla="*/ 10702 h 501"/>
                <a:gd name="T66" fmla="*/ 4594 w 1025"/>
                <a:gd name="T67" fmla="*/ 9921 h 501"/>
                <a:gd name="T68" fmla="*/ 4734 w 1025"/>
                <a:gd name="T69" fmla="*/ 9166 h 501"/>
                <a:gd name="T70" fmla="*/ 4297 w 1025"/>
                <a:gd name="T71" fmla="*/ 9470 h 501"/>
                <a:gd name="T72" fmla="*/ 5199 w 1025"/>
                <a:gd name="T73" fmla="*/ 8200 h 501"/>
                <a:gd name="T74" fmla="*/ 5462 w 1025"/>
                <a:gd name="T75" fmla="*/ 7210 h 501"/>
                <a:gd name="T76" fmla="*/ 5193 w 1025"/>
                <a:gd name="T77" fmla="*/ 7210 h 501"/>
                <a:gd name="T78" fmla="*/ 5240 w 1025"/>
                <a:gd name="T79" fmla="*/ 6626 h 501"/>
                <a:gd name="T80" fmla="*/ 5207 w 1025"/>
                <a:gd name="T81" fmla="*/ 6362 h 501"/>
                <a:gd name="T82" fmla="*/ 5136 w 1025"/>
                <a:gd name="T83" fmla="*/ 5826 h 501"/>
                <a:gd name="T84" fmla="*/ 5136 w 1025"/>
                <a:gd name="T85" fmla="*/ 5320 h 501"/>
                <a:gd name="T86" fmla="*/ 5125 w 1025"/>
                <a:gd name="T87" fmla="*/ 4563 h 501"/>
                <a:gd name="T88" fmla="*/ 5011 w 1025"/>
                <a:gd name="T89" fmla="*/ 4906 h 501"/>
                <a:gd name="T90" fmla="*/ 4770 w 1025"/>
                <a:gd name="T91" fmla="*/ 5354 h 501"/>
                <a:gd name="T92" fmla="*/ 4741 w 1025"/>
                <a:gd name="T93" fmla="*/ 4721 h 501"/>
                <a:gd name="T94" fmla="*/ 4692 w 1025"/>
                <a:gd name="T95" fmla="*/ 3908 h 501"/>
                <a:gd name="T96" fmla="*/ 4300 w 1025"/>
                <a:gd name="T97" fmla="*/ 3982 h 501"/>
                <a:gd name="T98" fmla="*/ 4108 w 1025"/>
                <a:gd name="T99" fmla="*/ 6183 h 501"/>
                <a:gd name="T100" fmla="*/ 3742 w 1025"/>
                <a:gd name="T101" fmla="*/ 7971 h 501"/>
                <a:gd name="T102" fmla="*/ 3622 w 1025"/>
                <a:gd name="T103" fmla="*/ 6908 h 501"/>
                <a:gd name="T104" fmla="*/ 3177 w 1025"/>
                <a:gd name="T105" fmla="*/ 5649 h 501"/>
                <a:gd name="T106" fmla="*/ 3030 w 1025"/>
                <a:gd name="T107" fmla="*/ 4906 h 501"/>
                <a:gd name="T108" fmla="*/ 3437 w 1025"/>
                <a:gd name="T109" fmla="*/ 3430 h 501"/>
                <a:gd name="T110" fmla="*/ 3641 w 1025"/>
                <a:gd name="T111" fmla="*/ 3007 h 501"/>
                <a:gd name="T112" fmla="*/ 3835 w 1025"/>
                <a:gd name="T113" fmla="*/ 2379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5"/>
                <a:gd name="T172" fmla="*/ 0 h 501"/>
                <a:gd name="T173" fmla="*/ 1025 w 1025"/>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round/>
              <a:headEnd/>
              <a:tailEnd/>
            </a:ln>
          </p:spPr>
          <p:txBody>
            <a:bodyPr/>
            <a:lstStyle/>
            <a:p>
              <a:endParaRPr lang="en-US"/>
            </a:p>
          </p:txBody>
        </p:sp>
        <p:sp>
          <p:nvSpPr>
            <p:cNvPr id="15770" name="Freeform 410"/>
            <p:cNvSpPr>
              <a:spLocks/>
            </p:cNvSpPr>
            <p:nvPr/>
          </p:nvSpPr>
          <p:spPr bwMode="auto">
            <a:xfrm>
              <a:off x="1396" y="1076"/>
              <a:ext cx="313" cy="226"/>
            </a:xfrm>
            <a:custGeom>
              <a:avLst/>
              <a:gdLst>
                <a:gd name="T0" fmla="*/ 1090 w 280"/>
                <a:gd name="T1" fmla="*/ 1085 h 182"/>
                <a:gd name="T2" fmla="*/ 1036 w 280"/>
                <a:gd name="T3" fmla="*/ 844 h 182"/>
                <a:gd name="T4" fmla="*/ 976 w 280"/>
                <a:gd name="T5" fmla="*/ 844 h 182"/>
                <a:gd name="T6" fmla="*/ 873 w 280"/>
                <a:gd name="T7" fmla="*/ 952 h 182"/>
                <a:gd name="T8" fmla="*/ 897 w 280"/>
                <a:gd name="T9" fmla="*/ 672 h 182"/>
                <a:gd name="T10" fmla="*/ 932 w 280"/>
                <a:gd name="T11" fmla="*/ 608 h 182"/>
                <a:gd name="T12" fmla="*/ 714 w 280"/>
                <a:gd name="T13" fmla="*/ 608 h 182"/>
                <a:gd name="T14" fmla="*/ 680 w 280"/>
                <a:gd name="T15" fmla="*/ 672 h 182"/>
                <a:gd name="T16" fmla="*/ 644 w 280"/>
                <a:gd name="T17" fmla="*/ 608 h 182"/>
                <a:gd name="T18" fmla="*/ 579 w 280"/>
                <a:gd name="T19" fmla="*/ 608 h 182"/>
                <a:gd name="T20" fmla="*/ 494 w 280"/>
                <a:gd name="T21" fmla="*/ 184 h 182"/>
                <a:gd name="T22" fmla="*/ 395 w 280"/>
                <a:gd name="T23" fmla="*/ 283 h 182"/>
                <a:gd name="T24" fmla="*/ 368 w 280"/>
                <a:gd name="T25" fmla="*/ 541 h 182"/>
                <a:gd name="T26" fmla="*/ 329 w 280"/>
                <a:gd name="T27" fmla="*/ 893 h 182"/>
                <a:gd name="T28" fmla="*/ 236 w 280"/>
                <a:gd name="T29" fmla="*/ 672 h 182"/>
                <a:gd name="T30" fmla="*/ 130 w 280"/>
                <a:gd name="T31" fmla="*/ 351 h 182"/>
                <a:gd name="T32" fmla="*/ 29 w 280"/>
                <a:gd name="T33" fmla="*/ 1262 h 182"/>
                <a:gd name="T34" fmla="*/ 165 w 280"/>
                <a:gd name="T35" fmla="*/ 1380 h 182"/>
                <a:gd name="T36" fmla="*/ 401 w 280"/>
                <a:gd name="T37" fmla="*/ 1380 h 182"/>
                <a:gd name="T38" fmla="*/ 606 w 280"/>
                <a:gd name="T39" fmla="*/ 1262 h 182"/>
                <a:gd name="T40" fmla="*/ 674 w 280"/>
                <a:gd name="T41" fmla="*/ 1567 h 182"/>
                <a:gd name="T42" fmla="*/ 644 w 280"/>
                <a:gd name="T43" fmla="*/ 1920 h 182"/>
                <a:gd name="T44" fmla="*/ 808 w 280"/>
                <a:gd name="T45" fmla="*/ 1920 h 182"/>
                <a:gd name="T46" fmla="*/ 771 w 280"/>
                <a:gd name="T47" fmla="*/ 2734 h 182"/>
                <a:gd name="T48" fmla="*/ 932 w 280"/>
                <a:gd name="T49" fmla="*/ 2903 h 182"/>
                <a:gd name="T50" fmla="*/ 720 w 280"/>
                <a:gd name="T51" fmla="*/ 2770 h 182"/>
                <a:gd name="T52" fmla="*/ 515 w 280"/>
                <a:gd name="T53" fmla="*/ 3395 h 182"/>
                <a:gd name="T54" fmla="*/ 329 w 280"/>
                <a:gd name="T55" fmla="*/ 3596 h 182"/>
                <a:gd name="T56" fmla="*/ 542 w 280"/>
                <a:gd name="T57" fmla="*/ 3596 h 182"/>
                <a:gd name="T58" fmla="*/ 617 w 280"/>
                <a:gd name="T59" fmla="*/ 3596 h 182"/>
                <a:gd name="T60" fmla="*/ 674 w 280"/>
                <a:gd name="T61" fmla="*/ 3943 h 182"/>
                <a:gd name="T62" fmla="*/ 781 w 280"/>
                <a:gd name="T63" fmla="*/ 4373 h 182"/>
                <a:gd name="T64" fmla="*/ 932 w 280"/>
                <a:gd name="T65" fmla="*/ 4188 h 182"/>
                <a:gd name="T66" fmla="*/ 997 w 280"/>
                <a:gd name="T67" fmla="*/ 4188 h 182"/>
                <a:gd name="T68" fmla="*/ 1090 w 280"/>
                <a:gd name="T69" fmla="*/ 4373 h 182"/>
                <a:gd name="T70" fmla="*/ 1142 w 280"/>
                <a:gd name="T71" fmla="*/ 4016 h 182"/>
                <a:gd name="T72" fmla="*/ 1130 w 280"/>
                <a:gd name="T73" fmla="*/ 3714 h 182"/>
                <a:gd name="T74" fmla="*/ 1093 w 280"/>
                <a:gd name="T75" fmla="*/ 3522 h 182"/>
                <a:gd name="T76" fmla="*/ 1057 w 280"/>
                <a:gd name="T77" fmla="*/ 3332 h 182"/>
                <a:gd name="T78" fmla="*/ 1036 w 280"/>
                <a:gd name="T79" fmla="*/ 3094 h 182"/>
                <a:gd name="T80" fmla="*/ 1090 w 280"/>
                <a:gd name="T81" fmla="*/ 2960 h 182"/>
                <a:gd name="T82" fmla="*/ 1142 w 280"/>
                <a:gd name="T83" fmla="*/ 2770 h 182"/>
                <a:gd name="T84" fmla="*/ 1291 w 280"/>
                <a:gd name="T85" fmla="*/ 2850 h 182"/>
                <a:gd name="T86" fmla="*/ 1185 w 280"/>
                <a:gd name="T87" fmla="*/ 3202 h 182"/>
                <a:gd name="T88" fmla="*/ 1253 w 280"/>
                <a:gd name="T89" fmla="*/ 3332 h 182"/>
                <a:gd name="T90" fmla="*/ 1348 w 280"/>
                <a:gd name="T91" fmla="*/ 3175 h 182"/>
                <a:gd name="T92" fmla="*/ 1410 w 280"/>
                <a:gd name="T93" fmla="*/ 2960 h 182"/>
                <a:gd name="T94" fmla="*/ 1455 w 280"/>
                <a:gd name="T95" fmla="*/ 2770 h 182"/>
                <a:gd name="T96" fmla="*/ 1423 w 280"/>
                <a:gd name="T97" fmla="*/ 2734 h 182"/>
                <a:gd name="T98" fmla="*/ 1348 w 280"/>
                <a:gd name="T99" fmla="*/ 2672 h 182"/>
                <a:gd name="T100" fmla="*/ 1348 w 280"/>
                <a:gd name="T101" fmla="*/ 2492 h 182"/>
                <a:gd name="T102" fmla="*/ 1348 w 280"/>
                <a:gd name="T103" fmla="*/ 2416 h 182"/>
                <a:gd name="T104" fmla="*/ 1302 w 280"/>
                <a:gd name="T105" fmla="*/ 2202 h 182"/>
                <a:gd name="T106" fmla="*/ 1261 w 280"/>
                <a:gd name="T107" fmla="*/ 2202 h 182"/>
                <a:gd name="T108" fmla="*/ 1185 w 280"/>
                <a:gd name="T109" fmla="*/ 2123 h 182"/>
                <a:gd name="T110" fmla="*/ 1160 w 280"/>
                <a:gd name="T111" fmla="*/ 1920 h 182"/>
                <a:gd name="T112" fmla="*/ 1197 w 280"/>
                <a:gd name="T113" fmla="*/ 1823 h 182"/>
                <a:gd name="T114" fmla="*/ 1185 w 280"/>
                <a:gd name="T115" fmla="*/ 1710 h 182"/>
                <a:gd name="T116" fmla="*/ 1093 w 280"/>
                <a:gd name="T117" fmla="*/ 1567 h 182"/>
                <a:gd name="T118" fmla="*/ 1090 w 280"/>
                <a:gd name="T119" fmla="*/ 1567 h 182"/>
                <a:gd name="T120" fmla="*/ 1160 w 280"/>
                <a:gd name="T121" fmla="*/ 1198 h 182"/>
                <a:gd name="T122" fmla="*/ 1019 w 280"/>
                <a:gd name="T123" fmla="*/ 1380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round/>
              <a:headEnd/>
              <a:tailEnd/>
            </a:ln>
          </p:spPr>
          <p:txBody>
            <a:bodyPr/>
            <a:lstStyle/>
            <a:p>
              <a:endParaRPr lang="en-US"/>
            </a:p>
          </p:txBody>
        </p:sp>
        <p:sp>
          <p:nvSpPr>
            <p:cNvPr id="15771" name="Freeform 411"/>
            <p:cNvSpPr>
              <a:spLocks/>
            </p:cNvSpPr>
            <p:nvPr/>
          </p:nvSpPr>
          <p:spPr bwMode="auto">
            <a:xfrm>
              <a:off x="1489" y="935"/>
              <a:ext cx="382" cy="97"/>
            </a:xfrm>
            <a:custGeom>
              <a:avLst/>
              <a:gdLst>
                <a:gd name="T0" fmla="*/ 463 w 341"/>
                <a:gd name="T1" fmla="*/ 1492 h 78"/>
                <a:gd name="T2" fmla="*/ 336 w 341"/>
                <a:gd name="T3" fmla="*/ 1675 h 78"/>
                <a:gd name="T4" fmla="*/ 280 w 341"/>
                <a:gd name="T5" fmla="*/ 1492 h 78"/>
                <a:gd name="T6" fmla="*/ 336 w 341"/>
                <a:gd name="T7" fmla="*/ 1454 h 78"/>
                <a:gd name="T8" fmla="*/ 223 w 341"/>
                <a:gd name="T9" fmla="*/ 1308 h 78"/>
                <a:gd name="T10" fmla="*/ 513 w 341"/>
                <a:gd name="T11" fmla="*/ 1189 h 78"/>
                <a:gd name="T12" fmla="*/ 376 w 341"/>
                <a:gd name="T13" fmla="*/ 823 h 78"/>
                <a:gd name="T14" fmla="*/ 559 w 341"/>
                <a:gd name="T15" fmla="*/ 823 h 78"/>
                <a:gd name="T16" fmla="*/ 643 w 341"/>
                <a:gd name="T17" fmla="*/ 863 h 78"/>
                <a:gd name="T18" fmla="*/ 586 w 341"/>
                <a:gd name="T19" fmla="*/ 756 h 78"/>
                <a:gd name="T20" fmla="*/ 860 w 341"/>
                <a:gd name="T21" fmla="*/ 547 h 78"/>
                <a:gd name="T22" fmla="*/ 987 w 341"/>
                <a:gd name="T23" fmla="*/ 440 h 78"/>
                <a:gd name="T24" fmla="*/ 720 w 341"/>
                <a:gd name="T25" fmla="*/ 547 h 78"/>
                <a:gd name="T26" fmla="*/ 413 w 341"/>
                <a:gd name="T27" fmla="*/ 624 h 78"/>
                <a:gd name="T28" fmla="*/ 664 w 341"/>
                <a:gd name="T29" fmla="*/ 502 h 78"/>
                <a:gd name="T30" fmla="*/ 376 w 341"/>
                <a:gd name="T31" fmla="*/ 680 h 78"/>
                <a:gd name="T32" fmla="*/ 285 w 341"/>
                <a:gd name="T33" fmla="*/ 547 h 78"/>
                <a:gd name="T34" fmla="*/ 559 w 341"/>
                <a:gd name="T35" fmla="*/ 502 h 78"/>
                <a:gd name="T36" fmla="*/ 280 w 341"/>
                <a:gd name="T37" fmla="*/ 502 h 78"/>
                <a:gd name="T38" fmla="*/ 458 w 341"/>
                <a:gd name="T39" fmla="*/ 354 h 78"/>
                <a:gd name="T40" fmla="*/ 233 w 341"/>
                <a:gd name="T41" fmla="*/ 354 h 78"/>
                <a:gd name="T42" fmla="*/ 533 w 341"/>
                <a:gd name="T43" fmla="*/ 184 h 78"/>
                <a:gd name="T44" fmla="*/ 901 w 341"/>
                <a:gd name="T45" fmla="*/ 325 h 78"/>
                <a:gd name="T46" fmla="*/ 860 w 341"/>
                <a:gd name="T47" fmla="*/ 2 h 78"/>
                <a:gd name="T48" fmla="*/ 1138 w 341"/>
                <a:gd name="T49" fmla="*/ 2 h 78"/>
                <a:gd name="T50" fmla="*/ 1065 w 341"/>
                <a:gd name="T51" fmla="*/ 0 h 78"/>
                <a:gd name="T52" fmla="*/ 1470 w 341"/>
                <a:gd name="T53" fmla="*/ 2 h 78"/>
                <a:gd name="T54" fmla="*/ 1874 w 341"/>
                <a:gd name="T55" fmla="*/ 184 h 78"/>
                <a:gd name="T56" fmla="*/ 1614 w 341"/>
                <a:gd name="T57" fmla="*/ 354 h 78"/>
                <a:gd name="T58" fmla="*/ 1340 w 341"/>
                <a:gd name="T59" fmla="*/ 502 h 78"/>
                <a:gd name="T60" fmla="*/ 1656 w 341"/>
                <a:gd name="T61" fmla="*/ 354 h 78"/>
                <a:gd name="T62" fmla="*/ 1367 w 341"/>
                <a:gd name="T63" fmla="*/ 680 h 78"/>
                <a:gd name="T64" fmla="*/ 1065 w 341"/>
                <a:gd name="T65" fmla="*/ 956 h 78"/>
                <a:gd name="T66" fmla="*/ 808 w 341"/>
                <a:gd name="T67" fmla="*/ 1052 h 78"/>
                <a:gd name="T68" fmla="*/ 963 w 341"/>
                <a:gd name="T69" fmla="*/ 1189 h 78"/>
                <a:gd name="T70" fmla="*/ 737 w 341"/>
                <a:gd name="T71" fmla="*/ 1230 h 78"/>
                <a:gd name="T72" fmla="*/ 922 w 341"/>
                <a:gd name="T73" fmla="*/ 1308 h 78"/>
                <a:gd name="T74" fmla="*/ 678 w 341"/>
                <a:gd name="T75" fmla="*/ 1492 h 78"/>
                <a:gd name="T76" fmla="*/ 664 w 341"/>
                <a:gd name="T77" fmla="*/ 1735 h 78"/>
                <a:gd name="T78" fmla="*/ 463 w 341"/>
                <a:gd name="T79" fmla="*/ 1735 h 78"/>
                <a:gd name="T80" fmla="*/ 626 w 341"/>
                <a:gd name="T81" fmla="*/ 2020 h 78"/>
                <a:gd name="T82" fmla="*/ 425 w 341"/>
                <a:gd name="T83" fmla="*/ 2063 h 78"/>
                <a:gd name="T84" fmla="*/ 208 w 341"/>
                <a:gd name="T85" fmla="*/ 2063 h 78"/>
                <a:gd name="T86" fmla="*/ 0 w 341"/>
                <a:gd name="T87" fmla="*/ 2020 h 78"/>
                <a:gd name="T88" fmla="*/ 142 w 341"/>
                <a:gd name="T89" fmla="*/ 1809 h 78"/>
                <a:gd name="T90" fmla="*/ 121 w 341"/>
                <a:gd name="T91" fmla="*/ 1627 h 78"/>
                <a:gd name="T92" fmla="*/ 336 w 341"/>
                <a:gd name="T93" fmla="*/ 1735 h 78"/>
                <a:gd name="T94" fmla="*/ 463 w 341"/>
                <a:gd name="T95" fmla="*/ 1492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1"/>
                <a:gd name="T145" fmla="*/ 0 h 78"/>
                <a:gd name="T146" fmla="*/ 341 w 341"/>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round/>
              <a:headEnd/>
              <a:tailEnd/>
            </a:ln>
          </p:spPr>
          <p:txBody>
            <a:bodyPr/>
            <a:lstStyle/>
            <a:p>
              <a:endParaRPr lang="en-US"/>
            </a:p>
          </p:txBody>
        </p:sp>
        <p:sp>
          <p:nvSpPr>
            <p:cNvPr id="15772" name="Freeform 412"/>
            <p:cNvSpPr>
              <a:spLocks/>
            </p:cNvSpPr>
            <p:nvPr/>
          </p:nvSpPr>
          <p:spPr bwMode="auto">
            <a:xfrm>
              <a:off x="1027" y="1085"/>
              <a:ext cx="212" cy="88"/>
            </a:xfrm>
            <a:custGeom>
              <a:avLst/>
              <a:gdLst>
                <a:gd name="T0" fmla="*/ 638 w 190"/>
                <a:gd name="T1" fmla="*/ 1590 h 71"/>
                <a:gd name="T2" fmla="*/ 615 w 190"/>
                <a:gd name="T3" fmla="*/ 1469 h 71"/>
                <a:gd name="T4" fmla="*/ 585 w 190"/>
                <a:gd name="T5" fmla="*/ 1469 h 71"/>
                <a:gd name="T6" fmla="*/ 482 w 190"/>
                <a:gd name="T7" fmla="*/ 1590 h 71"/>
                <a:gd name="T8" fmla="*/ 319 w 190"/>
                <a:gd name="T9" fmla="*/ 1694 h 71"/>
                <a:gd name="T10" fmla="*/ 148 w 190"/>
                <a:gd name="T11" fmla="*/ 1775 h 71"/>
                <a:gd name="T12" fmla="*/ 148 w 190"/>
                <a:gd name="T13" fmla="*/ 1590 h 71"/>
                <a:gd name="T14" fmla="*/ 0 w 190"/>
                <a:gd name="T15" fmla="*/ 1358 h 71"/>
                <a:gd name="T16" fmla="*/ 36 w 190"/>
                <a:gd name="T17" fmla="*/ 1163 h 71"/>
                <a:gd name="T18" fmla="*/ 212 w 190"/>
                <a:gd name="T19" fmla="*/ 1140 h 71"/>
                <a:gd name="T20" fmla="*/ 387 w 190"/>
                <a:gd name="T21" fmla="*/ 1035 h 71"/>
                <a:gd name="T22" fmla="*/ 227 w 190"/>
                <a:gd name="T23" fmla="*/ 1009 h 71"/>
                <a:gd name="T24" fmla="*/ 50 w 190"/>
                <a:gd name="T25" fmla="*/ 938 h 71"/>
                <a:gd name="T26" fmla="*/ 36 w 190"/>
                <a:gd name="T27" fmla="*/ 866 h 71"/>
                <a:gd name="T28" fmla="*/ 256 w 190"/>
                <a:gd name="T29" fmla="*/ 657 h 71"/>
                <a:gd name="T30" fmla="*/ 86 w 190"/>
                <a:gd name="T31" fmla="*/ 699 h 71"/>
                <a:gd name="T32" fmla="*/ 133 w 190"/>
                <a:gd name="T33" fmla="*/ 599 h 71"/>
                <a:gd name="T34" fmla="*/ 50 w 190"/>
                <a:gd name="T35" fmla="*/ 599 h 71"/>
                <a:gd name="T36" fmla="*/ 170 w 190"/>
                <a:gd name="T37" fmla="*/ 398 h 71"/>
                <a:gd name="T38" fmla="*/ 164 w 190"/>
                <a:gd name="T39" fmla="*/ 319 h 71"/>
                <a:gd name="T40" fmla="*/ 319 w 190"/>
                <a:gd name="T41" fmla="*/ 181 h 71"/>
                <a:gd name="T42" fmla="*/ 456 w 190"/>
                <a:gd name="T43" fmla="*/ 0 h 71"/>
                <a:gd name="T44" fmla="*/ 482 w 190"/>
                <a:gd name="T45" fmla="*/ 95 h 71"/>
                <a:gd name="T46" fmla="*/ 394 w 190"/>
                <a:gd name="T47" fmla="*/ 319 h 71"/>
                <a:gd name="T48" fmla="*/ 456 w 190"/>
                <a:gd name="T49" fmla="*/ 224 h 71"/>
                <a:gd name="T50" fmla="*/ 518 w 190"/>
                <a:gd name="T51" fmla="*/ 95 h 71"/>
                <a:gd name="T52" fmla="*/ 577 w 190"/>
                <a:gd name="T53" fmla="*/ 319 h 71"/>
                <a:gd name="T54" fmla="*/ 538 w 190"/>
                <a:gd name="T55" fmla="*/ 398 h 71"/>
                <a:gd name="T56" fmla="*/ 568 w 190"/>
                <a:gd name="T57" fmla="*/ 345 h 71"/>
                <a:gd name="T58" fmla="*/ 638 w 190"/>
                <a:gd name="T59" fmla="*/ 319 h 71"/>
                <a:gd name="T60" fmla="*/ 652 w 190"/>
                <a:gd name="T61" fmla="*/ 224 h 71"/>
                <a:gd name="T62" fmla="*/ 668 w 190"/>
                <a:gd name="T63" fmla="*/ 95 h 71"/>
                <a:gd name="T64" fmla="*/ 721 w 190"/>
                <a:gd name="T65" fmla="*/ 319 h 71"/>
                <a:gd name="T66" fmla="*/ 686 w 190"/>
                <a:gd name="T67" fmla="*/ 599 h 71"/>
                <a:gd name="T68" fmla="*/ 749 w 190"/>
                <a:gd name="T69" fmla="*/ 490 h 71"/>
                <a:gd name="T70" fmla="*/ 804 w 190"/>
                <a:gd name="T71" fmla="*/ 2 h 71"/>
                <a:gd name="T72" fmla="*/ 905 w 190"/>
                <a:gd name="T73" fmla="*/ 2 h 71"/>
                <a:gd name="T74" fmla="*/ 926 w 190"/>
                <a:gd name="T75" fmla="*/ 319 h 71"/>
                <a:gd name="T76" fmla="*/ 856 w 190"/>
                <a:gd name="T77" fmla="*/ 752 h 71"/>
                <a:gd name="T78" fmla="*/ 869 w 190"/>
                <a:gd name="T79" fmla="*/ 1009 h 71"/>
                <a:gd name="T80" fmla="*/ 886 w 190"/>
                <a:gd name="T81" fmla="*/ 1009 h 71"/>
                <a:gd name="T82" fmla="*/ 982 w 190"/>
                <a:gd name="T83" fmla="*/ 1163 h 71"/>
                <a:gd name="T84" fmla="*/ 970 w 190"/>
                <a:gd name="T85" fmla="*/ 1241 h 71"/>
                <a:gd name="T86" fmla="*/ 928 w 190"/>
                <a:gd name="T87" fmla="*/ 1358 h 71"/>
                <a:gd name="T88" fmla="*/ 928 w 190"/>
                <a:gd name="T89" fmla="*/ 1241 h 71"/>
                <a:gd name="T90" fmla="*/ 896 w 190"/>
                <a:gd name="T91" fmla="*/ 1283 h 71"/>
                <a:gd name="T92" fmla="*/ 869 w 190"/>
                <a:gd name="T93" fmla="*/ 1283 h 71"/>
                <a:gd name="T94" fmla="*/ 817 w 190"/>
                <a:gd name="T95" fmla="*/ 1358 h 71"/>
                <a:gd name="T96" fmla="*/ 804 w 190"/>
                <a:gd name="T97" fmla="*/ 1358 h 71"/>
                <a:gd name="T98" fmla="*/ 789 w 190"/>
                <a:gd name="T99" fmla="*/ 1590 h 71"/>
                <a:gd name="T100" fmla="*/ 869 w 190"/>
                <a:gd name="T101" fmla="*/ 1413 h 71"/>
                <a:gd name="T102" fmla="*/ 869 w 190"/>
                <a:gd name="T103" fmla="*/ 1469 h 71"/>
                <a:gd name="T104" fmla="*/ 817 w 190"/>
                <a:gd name="T105" fmla="*/ 1590 h 71"/>
                <a:gd name="T106" fmla="*/ 638 w 190"/>
                <a:gd name="T107" fmla="*/ 1590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1"/>
                <a:gd name="T164" fmla="*/ 190 w 190"/>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round/>
              <a:headEnd/>
              <a:tailEnd/>
            </a:ln>
          </p:spPr>
          <p:txBody>
            <a:bodyPr/>
            <a:lstStyle/>
            <a:p>
              <a:endParaRPr lang="en-US"/>
            </a:p>
          </p:txBody>
        </p:sp>
        <p:sp>
          <p:nvSpPr>
            <p:cNvPr id="15773" name="Freeform 413"/>
            <p:cNvSpPr>
              <a:spLocks/>
            </p:cNvSpPr>
            <p:nvPr/>
          </p:nvSpPr>
          <p:spPr bwMode="auto">
            <a:xfrm>
              <a:off x="967" y="1064"/>
              <a:ext cx="152" cy="62"/>
            </a:xfrm>
            <a:custGeom>
              <a:avLst/>
              <a:gdLst>
                <a:gd name="T0" fmla="*/ 288 w 137"/>
                <a:gd name="T1" fmla="*/ 832 h 50"/>
                <a:gd name="T2" fmla="*/ 189 w 137"/>
                <a:gd name="T3" fmla="*/ 1146 h 50"/>
                <a:gd name="T4" fmla="*/ 41 w 137"/>
                <a:gd name="T5" fmla="*/ 1255 h 50"/>
                <a:gd name="T6" fmla="*/ 27 w 137"/>
                <a:gd name="T7" fmla="*/ 1012 h 50"/>
                <a:gd name="T8" fmla="*/ 0 w 137"/>
                <a:gd name="T9" fmla="*/ 924 h 50"/>
                <a:gd name="T10" fmla="*/ 91 w 137"/>
                <a:gd name="T11" fmla="*/ 658 h 50"/>
                <a:gd name="T12" fmla="*/ 124 w 137"/>
                <a:gd name="T13" fmla="*/ 531 h 50"/>
                <a:gd name="T14" fmla="*/ 234 w 137"/>
                <a:gd name="T15" fmla="*/ 257 h 50"/>
                <a:gd name="T16" fmla="*/ 234 w 137"/>
                <a:gd name="T17" fmla="*/ 77 h 50"/>
                <a:gd name="T18" fmla="*/ 437 w 137"/>
                <a:gd name="T19" fmla="*/ 0 h 50"/>
                <a:gd name="T20" fmla="*/ 485 w 137"/>
                <a:gd name="T21" fmla="*/ 118 h 50"/>
                <a:gd name="T22" fmla="*/ 495 w 137"/>
                <a:gd name="T23" fmla="*/ 181 h 50"/>
                <a:gd name="T24" fmla="*/ 609 w 137"/>
                <a:gd name="T25" fmla="*/ 118 h 50"/>
                <a:gd name="T26" fmla="*/ 653 w 137"/>
                <a:gd name="T27" fmla="*/ 345 h 50"/>
                <a:gd name="T28" fmla="*/ 508 w 137"/>
                <a:gd name="T29" fmla="*/ 609 h 50"/>
                <a:gd name="T30" fmla="*/ 357 w 137"/>
                <a:gd name="T31" fmla="*/ 761 h 50"/>
                <a:gd name="T32" fmla="*/ 288 w 137"/>
                <a:gd name="T33" fmla="*/ 832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7"/>
                <a:gd name="T52" fmla="*/ 0 h 50"/>
                <a:gd name="T53" fmla="*/ 137 w 13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round/>
              <a:headEnd/>
              <a:tailEnd/>
            </a:ln>
          </p:spPr>
          <p:txBody>
            <a:bodyPr/>
            <a:lstStyle/>
            <a:p>
              <a:endParaRPr lang="en-US"/>
            </a:p>
          </p:txBody>
        </p:sp>
        <p:sp>
          <p:nvSpPr>
            <p:cNvPr id="15774" name="Freeform 414"/>
            <p:cNvSpPr>
              <a:spLocks/>
            </p:cNvSpPr>
            <p:nvPr/>
          </p:nvSpPr>
          <p:spPr bwMode="auto">
            <a:xfrm>
              <a:off x="1596" y="1514"/>
              <a:ext cx="102" cy="106"/>
            </a:xfrm>
            <a:custGeom>
              <a:avLst/>
              <a:gdLst>
                <a:gd name="T0" fmla="*/ 225 w 92"/>
                <a:gd name="T1" fmla="*/ 1883 h 85"/>
                <a:gd name="T2" fmla="*/ 225 w 92"/>
                <a:gd name="T3" fmla="*/ 1771 h 85"/>
                <a:gd name="T4" fmla="*/ 99 w 92"/>
                <a:gd name="T5" fmla="*/ 1883 h 85"/>
                <a:gd name="T6" fmla="*/ 0 w 92"/>
                <a:gd name="T7" fmla="*/ 1798 h 85"/>
                <a:gd name="T8" fmla="*/ 27 w 92"/>
                <a:gd name="T9" fmla="*/ 1616 h 85"/>
                <a:gd name="T10" fmla="*/ 75 w 92"/>
                <a:gd name="T11" fmla="*/ 1428 h 85"/>
                <a:gd name="T12" fmla="*/ 27 w 92"/>
                <a:gd name="T13" fmla="*/ 1428 h 85"/>
                <a:gd name="T14" fmla="*/ 41 w 92"/>
                <a:gd name="T15" fmla="*/ 1367 h 85"/>
                <a:gd name="T16" fmla="*/ 99 w 92"/>
                <a:gd name="T17" fmla="*/ 1187 h 85"/>
                <a:gd name="T18" fmla="*/ 113 w 92"/>
                <a:gd name="T19" fmla="*/ 1187 h 85"/>
                <a:gd name="T20" fmla="*/ 122 w 92"/>
                <a:gd name="T21" fmla="*/ 1039 h 85"/>
                <a:gd name="T22" fmla="*/ 113 w 92"/>
                <a:gd name="T23" fmla="*/ 1039 h 85"/>
                <a:gd name="T24" fmla="*/ 134 w 92"/>
                <a:gd name="T25" fmla="*/ 988 h 85"/>
                <a:gd name="T26" fmla="*/ 211 w 92"/>
                <a:gd name="T27" fmla="*/ 363 h 85"/>
                <a:gd name="T28" fmla="*/ 278 w 92"/>
                <a:gd name="T29" fmla="*/ 77 h 85"/>
                <a:gd name="T30" fmla="*/ 309 w 92"/>
                <a:gd name="T31" fmla="*/ 0 h 85"/>
                <a:gd name="T32" fmla="*/ 343 w 92"/>
                <a:gd name="T33" fmla="*/ 0 h 85"/>
                <a:gd name="T34" fmla="*/ 306 w 92"/>
                <a:gd name="T35" fmla="*/ 120 h 85"/>
                <a:gd name="T36" fmla="*/ 306 w 92"/>
                <a:gd name="T37" fmla="*/ 187 h 85"/>
                <a:gd name="T38" fmla="*/ 278 w 92"/>
                <a:gd name="T39" fmla="*/ 363 h 85"/>
                <a:gd name="T40" fmla="*/ 203 w 92"/>
                <a:gd name="T41" fmla="*/ 988 h 85"/>
                <a:gd name="T42" fmla="*/ 265 w 92"/>
                <a:gd name="T43" fmla="*/ 646 h 85"/>
                <a:gd name="T44" fmla="*/ 249 w 92"/>
                <a:gd name="T45" fmla="*/ 705 h 85"/>
                <a:gd name="T46" fmla="*/ 306 w 92"/>
                <a:gd name="T47" fmla="*/ 705 h 85"/>
                <a:gd name="T48" fmla="*/ 255 w 92"/>
                <a:gd name="T49" fmla="*/ 855 h 85"/>
                <a:gd name="T50" fmla="*/ 255 w 92"/>
                <a:gd name="T51" fmla="*/ 988 h 85"/>
                <a:gd name="T52" fmla="*/ 306 w 92"/>
                <a:gd name="T53" fmla="*/ 1039 h 85"/>
                <a:gd name="T54" fmla="*/ 287 w 92"/>
                <a:gd name="T55" fmla="*/ 1096 h 85"/>
                <a:gd name="T56" fmla="*/ 355 w 92"/>
                <a:gd name="T57" fmla="*/ 988 h 85"/>
                <a:gd name="T58" fmla="*/ 343 w 92"/>
                <a:gd name="T59" fmla="*/ 1039 h 85"/>
                <a:gd name="T60" fmla="*/ 409 w 92"/>
                <a:gd name="T61" fmla="*/ 1039 h 85"/>
                <a:gd name="T62" fmla="*/ 361 w 92"/>
                <a:gd name="T63" fmla="*/ 1296 h 85"/>
                <a:gd name="T64" fmla="*/ 378 w 92"/>
                <a:gd name="T65" fmla="*/ 1367 h 85"/>
                <a:gd name="T66" fmla="*/ 355 w 92"/>
                <a:gd name="T67" fmla="*/ 1510 h 85"/>
                <a:gd name="T68" fmla="*/ 434 w 92"/>
                <a:gd name="T69" fmla="*/ 1367 h 85"/>
                <a:gd name="T70" fmla="*/ 355 w 92"/>
                <a:gd name="T71" fmla="*/ 1616 h 85"/>
                <a:gd name="T72" fmla="*/ 361 w 92"/>
                <a:gd name="T73" fmla="*/ 1705 h 85"/>
                <a:gd name="T74" fmla="*/ 355 w 92"/>
                <a:gd name="T75" fmla="*/ 1705 h 85"/>
                <a:gd name="T76" fmla="*/ 355 w 92"/>
                <a:gd name="T77" fmla="*/ 1883 h 85"/>
                <a:gd name="T78" fmla="*/ 421 w 92"/>
                <a:gd name="T79" fmla="*/ 1616 h 85"/>
                <a:gd name="T80" fmla="*/ 396 w 92"/>
                <a:gd name="T81" fmla="*/ 1883 h 85"/>
                <a:gd name="T82" fmla="*/ 421 w 92"/>
                <a:gd name="T83" fmla="*/ 1771 h 85"/>
                <a:gd name="T84" fmla="*/ 434 w 92"/>
                <a:gd name="T85" fmla="*/ 1949 h 85"/>
                <a:gd name="T86" fmla="*/ 378 w 92"/>
                <a:gd name="T87" fmla="*/ 2333 h 85"/>
                <a:gd name="T88" fmla="*/ 343 w 92"/>
                <a:gd name="T89" fmla="*/ 2293 h 85"/>
                <a:gd name="T90" fmla="*/ 343 w 92"/>
                <a:gd name="T91" fmla="*/ 2127 h 85"/>
                <a:gd name="T92" fmla="*/ 309 w 92"/>
                <a:gd name="T93" fmla="*/ 2221 h 85"/>
                <a:gd name="T94" fmla="*/ 343 w 92"/>
                <a:gd name="T95" fmla="*/ 1883 h 85"/>
                <a:gd name="T96" fmla="*/ 339 w 92"/>
                <a:gd name="T97" fmla="*/ 1771 h 85"/>
                <a:gd name="T98" fmla="*/ 306 w 92"/>
                <a:gd name="T99" fmla="*/ 1989 h 85"/>
                <a:gd name="T100" fmla="*/ 309 w 92"/>
                <a:gd name="T101" fmla="*/ 1883 h 85"/>
                <a:gd name="T102" fmla="*/ 211 w 92"/>
                <a:gd name="T103" fmla="*/ 2293 h 85"/>
                <a:gd name="T104" fmla="*/ 211 w 92"/>
                <a:gd name="T105" fmla="*/ 2127 h 85"/>
                <a:gd name="T106" fmla="*/ 287 w 92"/>
                <a:gd name="T107" fmla="*/ 1798 h 85"/>
                <a:gd name="T108" fmla="*/ 265 w 92"/>
                <a:gd name="T109" fmla="*/ 1883 h 85"/>
                <a:gd name="T110" fmla="*/ 287 w 92"/>
                <a:gd name="T111" fmla="*/ 1798 h 85"/>
                <a:gd name="T112" fmla="*/ 249 w 92"/>
                <a:gd name="T113" fmla="*/ 1798 h 85"/>
                <a:gd name="T114" fmla="*/ 225 w 92"/>
                <a:gd name="T115" fmla="*/ 1949 h 85"/>
                <a:gd name="T116" fmla="*/ 187 w 92"/>
                <a:gd name="T117" fmla="*/ 1949 h 85"/>
                <a:gd name="T118" fmla="*/ 225 w 92"/>
                <a:gd name="T119" fmla="*/ 1883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85"/>
                <a:gd name="T182" fmla="*/ 92 w 92"/>
                <a:gd name="T183" fmla="*/ 85 h 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round/>
              <a:headEnd/>
              <a:tailEnd/>
            </a:ln>
          </p:spPr>
          <p:txBody>
            <a:bodyPr/>
            <a:lstStyle/>
            <a:p>
              <a:endParaRPr lang="en-US"/>
            </a:p>
          </p:txBody>
        </p:sp>
        <p:sp>
          <p:nvSpPr>
            <p:cNvPr id="15775" name="Freeform 415"/>
            <p:cNvSpPr>
              <a:spLocks/>
            </p:cNvSpPr>
            <p:nvPr/>
          </p:nvSpPr>
          <p:spPr bwMode="auto">
            <a:xfrm>
              <a:off x="1396" y="1025"/>
              <a:ext cx="181" cy="37"/>
            </a:xfrm>
            <a:custGeom>
              <a:avLst/>
              <a:gdLst>
                <a:gd name="T0" fmla="*/ 370 w 161"/>
                <a:gd name="T1" fmla="*/ 579 h 29"/>
                <a:gd name="T2" fmla="*/ 286 w 161"/>
                <a:gd name="T3" fmla="*/ 324 h 29"/>
                <a:gd name="T4" fmla="*/ 414 w 161"/>
                <a:gd name="T5" fmla="*/ 324 h 29"/>
                <a:gd name="T6" fmla="*/ 170 w 161"/>
                <a:gd name="T7" fmla="*/ 199 h 29"/>
                <a:gd name="T8" fmla="*/ 226 w 161"/>
                <a:gd name="T9" fmla="*/ 0 h 29"/>
                <a:gd name="T10" fmla="*/ 0 w 161"/>
                <a:gd name="T11" fmla="*/ 0 h 29"/>
                <a:gd name="T12" fmla="*/ 201 w 161"/>
                <a:gd name="T13" fmla="*/ 324 h 29"/>
                <a:gd name="T14" fmla="*/ 151 w 161"/>
                <a:gd name="T15" fmla="*/ 672 h 29"/>
                <a:gd name="T16" fmla="*/ 126 w 161"/>
                <a:gd name="T17" fmla="*/ 1115 h 29"/>
                <a:gd name="T18" fmla="*/ 329 w 161"/>
                <a:gd name="T19" fmla="*/ 1115 h 29"/>
                <a:gd name="T20" fmla="*/ 515 w 161"/>
                <a:gd name="T21" fmla="*/ 1115 h 29"/>
                <a:gd name="T22" fmla="*/ 711 w 161"/>
                <a:gd name="T23" fmla="*/ 1002 h 29"/>
                <a:gd name="T24" fmla="*/ 913 w 161"/>
                <a:gd name="T25" fmla="*/ 1002 h 29"/>
                <a:gd name="T26" fmla="*/ 927 w 161"/>
                <a:gd name="T27" fmla="*/ 739 h 29"/>
                <a:gd name="T28" fmla="*/ 782 w 161"/>
                <a:gd name="T29" fmla="*/ 454 h 29"/>
                <a:gd name="T30" fmla="*/ 580 w 161"/>
                <a:gd name="T31" fmla="*/ 579 h 29"/>
                <a:gd name="T32" fmla="*/ 370 w 161"/>
                <a:gd name="T33" fmla="*/ 579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29"/>
                <a:gd name="T53" fmla="*/ 161 w 16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round/>
              <a:headEnd/>
              <a:tailEnd/>
            </a:ln>
          </p:spPr>
          <p:txBody>
            <a:bodyPr/>
            <a:lstStyle/>
            <a:p>
              <a:endParaRPr lang="en-US"/>
            </a:p>
          </p:txBody>
        </p:sp>
        <p:sp>
          <p:nvSpPr>
            <p:cNvPr id="15776" name="Freeform 416"/>
            <p:cNvSpPr>
              <a:spLocks/>
            </p:cNvSpPr>
            <p:nvPr/>
          </p:nvSpPr>
          <p:spPr bwMode="auto">
            <a:xfrm>
              <a:off x="1458" y="958"/>
              <a:ext cx="115" cy="46"/>
            </a:xfrm>
            <a:custGeom>
              <a:avLst/>
              <a:gdLst>
                <a:gd name="T0" fmla="*/ 93 w 104"/>
                <a:gd name="T1" fmla="*/ 460 h 36"/>
                <a:gd name="T2" fmla="*/ 62 w 104"/>
                <a:gd name="T3" fmla="*/ 282 h 36"/>
                <a:gd name="T4" fmla="*/ 227 w 104"/>
                <a:gd name="T5" fmla="*/ 0 h 36"/>
                <a:gd name="T6" fmla="*/ 419 w 104"/>
                <a:gd name="T7" fmla="*/ 282 h 36"/>
                <a:gd name="T8" fmla="*/ 379 w 104"/>
                <a:gd name="T9" fmla="*/ 751 h 36"/>
                <a:gd name="T10" fmla="*/ 466 w 104"/>
                <a:gd name="T11" fmla="*/ 960 h 36"/>
                <a:gd name="T12" fmla="*/ 303 w 104"/>
                <a:gd name="T13" fmla="*/ 1117 h 36"/>
                <a:gd name="T14" fmla="*/ 227 w 104"/>
                <a:gd name="T15" fmla="*/ 1427 h 36"/>
                <a:gd name="T16" fmla="*/ 188 w 104"/>
                <a:gd name="T17" fmla="*/ 1227 h 36"/>
                <a:gd name="T18" fmla="*/ 188 w 104"/>
                <a:gd name="T19" fmla="*/ 1427 h 36"/>
                <a:gd name="T20" fmla="*/ 31 w 104"/>
                <a:gd name="T21" fmla="*/ 1018 h 36"/>
                <a:gd name="T22" fmla="*/ 227 w 104"/>
                <a:gd name="T23" fmla="*/ 960 h 36"/>
                <a:gd name="T24" fmla="*/ 0 w 104"/>
                <a:gd name="T25" fmla="*/ 684 h 36"/>
                <a:gd name="T26" fmla="*/ 93 w 104"/>
                <a:gd name="T27" fmla="*/ 46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round/>
              <a:headEnd/>
              <a:tailEnd/>
            </a:ln>
          </p:spPr>
          <p:txBody>
            <a:bodyPr/>
            <a:lstStyle/>
            <a:p>
              <a:endParaRPr lang="en-US"/>
            </a:p>
          </p:txBody>
        </p:sp>
        <p:sp>
          <p:nvSpPr>
            <p:cNvPr id="15777" name="Freeform 417"/>
            <p:cNvSpPr>
              <a:spLocks/>
            </p:cNvSpPr>
            <p:nvPr/>
          </p:nvSpPr>
          <p:spPr bwMode="auto">
            <a:xfrm>
              <a:off x="1125" y="1025"/>
              <a:ext cx="156" cy="39"/>
            </a:xfrm>
            <a:custGeom>
              <a:avLst/>
              <a:gdLst>
                <a:gd name="T0" fmla="*/ 215 w 139"/>
                <a:gd name="T1" fmla="*/ 970 h 31"/>
                <a:gd name="T2" fmla="*/ 131 w 139"/>
                <a:gd name="T3" fmla="*/ 894 h 31"/>
                <a:gd name="T4" fmla="*/ 382 w 139"/>
                <a:gd name="T5" fmla="*/ 585 h 31"/>
                <a:gd name="T6" fmla="*/ 199 w 139"/>
                <a:gd name="T7" fmla="*/ 585 h 31"/>
                <a:gd name="T8" fmla="*/ 0 w 139"/>
                <a:gd name="T9" fmla="*/ 585 h 31"/>
                <a:gd name="T10" fmla="*/ 185 w 139"/>
                <a:gd name="T11" fmla="*/ 526 h 31"/>
                <a:gd name="T12" fmla="*/ 107 w 139"/>
                <a:gd name="T13" fmla="*/ 465 h 31"/>
                <a:gd name="T14" fmla="*/ 229 w 139"/>
                <a:gd name="T15" fmla="*/ 370 h 31"/>
                <a:gd name="T16" fmla="*/ 177 w 139"/>
                <a:gd name="T17" fmla="*/ 245 h 31"/>
                <a:gd name="T18" fmla="*/ 404 w 139"/>
                <a:gd name="T19" fmla="*/ 308 h 31"/>
                <a:gd name="T20" fmla="*/ 550 w 139"/>
                <a:gd name="T21" fmla="*/ 526 h 31"/>
                <a:gd name="T22" fmla="*/ 557 w 139"/>
                <a:gd name="T23" fmla="*/ 155 h 31"/>
                <a:gd name="T24" fmla="*/ 697 w 139"/>
                <a:gd name="T25" fmla="*/ 0 h 31"/>
                <a:gd name="T26" fmla="*/ 625 w 139"/>
                <a:gd name="T27" fmla="*/ 465 h 31"/>
                <a:gd name="T28" fmla="*/ 783 w 139"/>
                <a:gd name="T29" fmla="*/ 370 h 31"/>
                <a:gd name="T30" fmla="*/ 663 w 139"/>
                <a:gd name="T31" fmla="*/ 736 h 31"/>
                <a:gd name="T32" fmla="*/ 576 w 139"/>
                <a:gd name="T33" fmla="*/ 736 h 31"/>
                <a:gd name="T34" fmla="*/ 382 w 139"/>
                <a:gd name="T35" fmla="*/ 894 h 31"/>
                <a:gd name="T36" fmla="*/ 215 w 139"/>
                <a:gd name="T37" fmla="*/ 97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1"/>
                <a:gd name="T59" fmla="*/ 139 w 13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round/>
              <a:headEnd/>
              <a:tailEnd/>
            </a:ln>
          </p:spPr>
          <p:txBody>
            <a:bodyPr/>
            <a:lstStyle/>
            <a:p>
              <a:endParaRPr lang="en-US"/>
            </a:p>
          </p:txBody>
        </p:sp>
        <p:sp>
          <p:nvSpPr>
            <p:cNvPr id="15778" name="Freeform 418"/>
            <p:cNvSpPr>
              <a:spLocks/>
            </p:cNvSpPr>
            <p:nvPr/>
          </p:nvSpPr>
          <p:spPr bwMode="auto">
            <a:xfrm>
              <a:off x="1331" y="1223"/>
              <a:ext cx="98" cy="56"/>
            </a:xfrm>
            <a:custGeom>
              <a:avLst/>
              <a:gdLst>
                <a:gd name="T0" fmla="*/ 315 w 88"/>
                <a:gd name="T1" fmla="*/ 867 h 45"/>
                <a:gd name="T2" fmla="*/ 258 w 88"/>
                <a:gd name="T3" fmla="*/ 845 h 45"/>
                <a:gd name="T4" fmla="*/ 281 w 88"/>
                <a:gd name="T5" fmla="*/ 758 h 45"/>
                <a:gd name="T6" fmla="*/ 239 w 88"/>
                <a:gd name="T7" fmla="*/ 845 h 45"/>
                <a:gd name="T8" fmla="*/ 96 w 88"/>
                <a:gd name="T9" fmla="*/ 1197 h 45"/>
                <a:gd name="T10" fmla="*/ 86 w 88"/>
                <a:gd name="T11" fmla="*/ 943 h 45"/>
                <a:gd name="T12" fmla="*/ 0 w 88"/>
                <a:gd name="T13" fmla="*/ 943 h 45"/>
                <a:gd name="T14" fmla="*/ 86 w 88"/>
                <a:gd name="T15" fmla="*/ 684 h 45"/>
                <a:gd name="T16" fmla="*/ 148 w 88"/>
                <a:gd name="T17" fmla="*/ 355 h 45"/>
                <a:gd name="T18" fmla="*/ 206 w 88"/>
                <a:gd name="T19" fmla="*/ 0 h 45"/>
                <a:gd name="T20" fmla="*/ 239 w 88"/>
                <a:gd name="T21" fmla="*/ 119 h 45"/>
                <a:gd name="T22" fmla="*/ 228 w 88"/>
                <a:gd name="T23" fmla="*/ 329 h 45"/>
                <a:gd name="T24" fmla="*/ 258 w 88"/>
                <a:gd name="T25" fmla="*/ 184 h 45"/>
                <a:gd name="T26" fmla="*/ 389 w 88"/>
                <a:gd name="T27" fmla="*/ 621 h 45"/>
                <a:gd name="T28" fmla="*/ 351 w 88"/>
                <a:gd name="T29" fmla="*/ 845 h 45"/>
                <a:gd name="T30" fmla="*/ 433 w 88"/>
                <a:gd name="T31" fmla="*/ 845 h 45"/>
                <a:gd name="T32" fmla="*/ 440 w 88"/>
                <a:gd name="T33" fmla="*/ 943 h 45"/>
                <a:gd name="T34" fmla="*/ 367 w 88"/>
                <a:gd name="T35" fmla="*/ 999 h 45"/>
                <a:gd name="T36" fmla="*/ 315 w 88"/>
                <a:gd name="T37" fmla="*/ 86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5"/>
                <a:gd name="T59" fmla="*/ 88 w 88"/>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round/>
              <a:headEnd/>
              <a:tailEnd/>
            </a:ln>
          </p:spPr>
          <p:txBody>
            <a:bodyPr/>
            <a:lstStyle/>
            <a:p>
              <a:endParaRPr lang="en-US"/>
            </a:p>
          </p:txBody>
        </p:sp>
        <p:sp>
          <p:nvSpPr>
            <p:cNvPr id="15779" name="Freeform 419"/>
            <p:cNvSpPr>
              <a:spLocks/>
            </p:cNvSpPr>
            <p:nvPr/>
          </p:nvSpPr>
          <p:spPr bwMode="auto">
            <a:xfrm>
              <a:off x="1259" y="1079"/>
              <a:ext cx="88" cy="40"/>
            </a:xfrm>
            <a:custGeom>
              <a:avLst/>
              <a:gdLst>
                <a:gd name="T0" fmla="*/ 395 w 79"/>
                <a:gd name="T1" fmla="*/ 0 h 33"/>
                <a:gd name="T2" fmla="*/ 156 w 79"/>
                <a:gd name="T3" fmla="*/ 0 h 33"/>
                <a:gd name="T4" fmla="*/ 189 w 79"/>
                <a:gd name="T5" fmla="*/ 125 h 33"/>
                <a:gd name="T6" fmla="*/ 133 w 79"/>
                <a:gd name="T7" fmla="*/ 223 h 33"/>
                <a:gd name="T8" fmla="*/ 0 w 79"/>
                <a:gd name="T9" fmla="*/ 223 h 33"/>
                <a:gd name="T10" fmla="*/ 86 w 79"/>
                <a:gd name="T11" fmla="*/ 421 h 33"/>
                <a:gd name="T12" fmla="*/ 170 w 79"/>
                <a:gd name="T13" fmla="*/ 582 h 33"/>
                <a:gd name="T14" fmla="*/ 184 w 79"/>
                <a:gd name="T15" fmla="*/ 478 h 33"/>
                <a:gd name="T16" fmla="*/ 281 w 79"/>
                <a:gd name="T17" fmla="*/ 478 h 33"/>
                <a:gd name="T18" fmla="*/ 345 w 79"/>
                <a:gd name="T19" fmla="*/ 223 h 33"/>
                <a:gd name="T20" fmla="*/ 395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3"/>
                <a:gd name="T35" fmla="*/ 79 w 7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round/>
              <a:headEnd/>
              <a:tailEnd/>
            </a:ln>
          </p:spPr>
          <p:txBody>
            <a:bodyPr/>
            <a:lstStyle/>
            <a:p>
              <a:endParaRPr lang="en-US"/>
            </a:p>
          </p:txBody>
        </p:sp>
        <p:sp>
          <p:nvSpPr>
            <p:cNvPr id="15780" name="Freeform 420"/>
            <p:cNvSpPr>
              <a:spLocks/>
            </p:cNvSpPr>
            <p:nvPr/>
          </p:nvSpPr>
          <p:spPr bwMode="auto">
            <a:xfrm>
              <a:off x="1339" y="1070"/>
              <a:ext cx="90" cy="39"/>
            </a:xfrm>
            <a:custGeom>
              <a:avLst/>
              <a:gdLst>
                <a:gd name="T0" fmla="*/ 248 w 81"/>
                <a:gd name="T1" fmla="*/ 585 h 31"/>
                <a:gd name="T2" fmla="*/ 120 w 81"/>
                <a:gd name="T3" fmla="*/ 585 h 31"/>
                <a:gd name="T4" fmla="*/ 124 w 81"/>
                <a:gd name="T5" fmla="*/ 736 h 31"/>
                <a:gd name="T6" fmla="*/ 74 w 81"/>
                <a:gd name="T7" fmla="*/ 970 h 31"/>
                <a:gd name="T8" fmla="*/ 0 w 81"/>
                <a:gd name="T9" fmla="*/ 970 h 31"/>
                <a:gd name="T10" fmla="*/ 3 w 81"/>
                <a:gd name="T11" fmla="*/ 857 h 31"/>
                <a:gd name="T12" fmla="*/ 91 w 81"/>
                <a:gd name="T13" fmla="*/ 284 h 31"/>
                <a:gd name="T14" fmla="*/ 124 w 81"/>
                <a:gd name="T15" fmla="*/ 226 h 31"/>
                <a:gd name="T16" fmla="*/ 124 w 81"/>
                <a:gd name="T17" fmla="*/ 155 h 31"/>
                <a:gd name="T18" fmla="*/ 166 w 81"/>
                <a:gd name="T19" fmla="*/ 0 h 31"/>
                <a:gd name="T20" fmla="*/ 393 w 81"/>
                <a:gd name="T21" fmla="*/ 155 h 31"/>
                <a:gd name="T22" fmla="*/ 341 w 81"/>
                <a:gd name="T23" fmla="*/ 284 h 31"/>
                <a:gd name="T24" fmla="*/ 248 w 81"/>
                <a:gd name="T25" fmla="*/ 585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31"/>
                <a:gd name="T41" fmla="*/ 81 w 8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round/>
              <a:headEnd/>
              <a:tailEnd/>
            </a:ln>
          </p:spPr>
          <p:txBody>
            <a:bodyPr/>
            <a:lstStyle/>
            <a:p>
              <a:endParaRPr lang="en-US"/>
            </a:p>
          </p:txBody>
        </p:sp>
        <p:sp>
          <p:nvSpPr>
            <p:cNvPr id="15781" name="Freeform 421"/>
            <p:cNvSpPr>
              <a:spLocks/>
            </p:cNvSpPr>
            <p:nvPr/>
          </p:nvSpPr>
          <p:spPr bwMode="auto">
            <a:xfrm>
              <a:off x="563" y="1532"/>
              <a:ext cx="47" cy="51"/>
            </a:xfrm>
            <a:custGeom>
              <a:avLst/>
              <a:gdLst>
                <a:gd name="T0" fmla="*/ 116 w 43"/>
                <a:gd name="T1" fmla="*/ 772 h 41"/>
                <a:gd name="T2" fmla="*/ 106 w 43"/>
                <a:gd name="T3" fmla="*/ 772 h 41"/>
                <a:gd name="T4" fmla="*/ 67 w 43"/>
                <a:gd name="T5" fmla="*/ 772 h 41"/>
                <a:gd name="T6" fmla="*/ 73 w 43"/>
                <a:gd name="T7" fmla="*/ 684 h 41"/>
                <a:gd name="T8" fmla="*/ 67 w 43"/>
                <a:gd name="T9" fmla="*/ 626 h 41"/>
                <a:gd name="T10" fmla="*/ 27 w 43"/>
                <a:gd name="T11" fmla="*/ 626 h 41"/>
                <a:gd name="T12" fmla="*/ 73 w 43"/>
                <a:gd name="T13" fmla="*/ 503 h 41"/>
                <a:gd name="T14" fmla="*/ 27 w 43"/>
                <a:gd name="T15" fmla="*/ 404 h 41"/>
                <a:gd name="T16" fmla="*/ 27 w 43"/>
                <a:gd name="T17" fmla="*/ 325 h 41"/>
                <a:gd name="T18" fmla="*/ 2 w 43"/>
                <a:gd name="T19" fmla="*/ 261 h 41"/>
                <a:gd name="T20" fmla="*/ 2 w 43"/>
                <a:gd name="T21" fmla="*/ 184 h 41"/>
                <a:gd name="T22" fmla="*/ 27 w 43"/>
                <a:gd name="T23" fmla="*/ 77 h 41"/>
                <a:gd name="T24" fmla="*/ 5 w 43"/>
                <a:gd name="T25" fmla="*/ 119 h 41"/>
                <a:gd name="T26" fmla="*/ 0 w 43"/>
                <a:gd name="T27" fmla="*/ 0 h 41"/>
                <a:gd name="T28" fmla="*/ 67 w 43"/>
                <a:gd name="T29" fmla="*/ 77 h 41"/>
                <a:gd name="T30" fmla="*/ 116 w 43"/>
                <a:gd name="T31" fmla="*/ 119 h 41"/>
                <a:gd name="T32" fmla="*/ 125 w 43"/>
                <a:gd name="T33" fmla="*/ 325 h 41"/>
                <a:gd name="T34" fmla="*/ 152 w 43"/>
                <a:gd name="T35" fmla="*/ 626 h 41"/>
                <a:gd name="T36" fmla="*/ 164 w 43"/>
                <a:gd name="T37" fmla="*/ 960 h 41"/>
                <a:gd name="T38" fmla="*/ 164 w 43"/>
                <a:gd name="T39" fmla="*/ 1078 h 41"/>
                <a:gd name="T40" fmla="*/ 80 w 43"/>
                <a:gd name="T41" fmla="*/ 867 h 41"/>
                <a:gd name="T42" fmla="*/ 116 w 43"/>
                <a:gd name="T43" fmla="*/ 772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41"/>
                <a:gd name="T68" fmla="*/ 43 w 4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round/>
              <a:headEnd/>
              <a:tailEnd/>
            </a:ln>
          </p:spPr>
          <p:txBody>
            <a:bodyPr/>
            <a:lstStyle/>
            <a:p>
              <a:endParaRPr lang="en-US"/>
            </a:p>
          </p:txBody>
        </p:sp>
        <p:sp>
          <p:nvSpPr>
            <p:cNvPr id="15782" name="Freeform 422"/>
            <p:cNvSpPr>
              <a:spLocks/>
            </p:cNvSpPr>
            <p:nvPr/>
          </p:nvSpPr>
          <p:spPr bwMode="auto">
            <a:xfrm>
              <a:off x="1083" y="1017"/>
              <a:ext cx="113" cy="23"/>
            </a:xfrm>
            <a:custGeom>
              <a:avLst/>
              <a:gdLst>
                <a:gd name="T0" fmla="*/ 283 w 102"/>
                <a:gd name="T1" fmla="*/ 222 h 19"/>
                <a:gd name="T2" fmla="*/ 283 w 102"/>
                <a:gd name="T3" fmla="*/ 125 h 19"/>
                <a:gd name="T4" fmla="*/ 230 w 102"/>
                <a:gd name="T5" fmla="*/ 222 h 19"/>
                <a:gd name="T6" fmla="*/ 179 w 102"/>
                <a:gd name="T7" fmla="*/ 269 h 19"/>
                <a:gd name="T8" fmla="*/ 179 w 102"/>
                <a:gd name="T9" fmla="*/ 269 h 19"/>
                <a:gd name="T10" fmla="*/ 132 w 102"/>
                <a:gd name="T11" fmla="*/ 344 h 19"/>
                <a:gd name="T12" fmla="*/ 88 w 102"/>
                <a:gd name="T13" fmla="*/ 344 h 19"/>
                <a:gd name="T14" fmla="*/ 88 w 102"/>
                <a:gd name="T15" fmla="*/ 294 h 19"/>
                <a:gd name="T16" fmla="*/ 55 w 102"/>
                <a:gd name="T17" fmla="*/ 344 h 19"/>
                <a:gd name="T18" fmla="*/ 0 w 102"/>
                <a:gd name="T19" fmla="*/ 344 h 19"/>
                <a:gd name="T20" fmla="*/ 33 w 102"/>
                <a:gd name="T21" fmla="*/ 269 h 19"/>
                <a:gd name="T22" fmla="*/ 204 w 102"/>
                <a:gd name="T23" fmla="*/ 125 h 19"/>
                <a:gd name="T24" fmla="*/ 319 w 102"/>
                <a:gd name="T25" fmla="*/ 0 h 19"/>
                <a:gd name="T26" fmla="*/ 393 w 102"/>
                <a:gd name="T27" fmla="*/ 0 h 19"/>
                <a:gd name="T28" fmla="*/ 470 w 102"/>
                <a:gd name="T29" fmla="*/ 0 h 19"/>
                <a:gd name="T30" fmla="*/ 393 w 102"/>
                <a:gd name="T31" fmla="*/ 58 h 19"/>
                <a:gd name="T32" fmla="*/ 419 w 102"/>
                <a:gd name="T33" fmla="*/ 125 h 19"/>
                <a:gd name="T34" fmla="*/ 393 w 102"/>
                <a:gd name="T35" fmla="*/ 125 h 19"/>
                <a:gd name="T36" fmla="*/ 319 w 102"/>
                <a:gd name="T37" fmla="*/ 222 h 19"/>
                <a:gd name="T38" fmla="*/ 277 w 102"/>
                <a:gd name="T39" fmla="*/ 269 h 19"/>
                <a:gd name="T40" fmla="*/ 283 w 102"/>
                <a:gd name="T41" fmla="*/ 222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9"/>
                <a:gd name="T65" fmla="*/ 102 w 102"/>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round/>
              <a:headEnd/>
              <a:tailEnd/>
            </a:ln>
          </p:spPr>
          <p:txBody>
            <a:bodyPr/>
            <a:lstStyle/>
            <a:p>
              <a:endParaRPr lang="en-US"/>
            </a:p>
          </p:txBody>
        </p:sp>
        <p:sp>
          <p:nvSpPr>
            <p:cNvPr id="15783" name="Freeform 423"/>
            <p:cNvSpPr>
              <a:spLocks/>
            </p:cNvSpPr>
            <p:nvPr/>
          </p:nvSpPr>
          <p:spPr bwMode="auto">
            <a:xfrm>
              <a:off x="1310" y="1029"/>
              <a:ext cx="68" cy="27"/>
            </a:xfrm>
            <a:custGeom>
              <a:avLst/>
              <a:gdLst>
                <a:gd name="T0" fmla="*/ 114 w 62"/>
                <a:gd name="T1" fmla="*/ 297 h 21"/>
                <a:gd name="T2" fmla="*/ 76 w 62"/>
                <a:gd name="T3" fmla="*/ 208 h 21"/>
                <a:gd name="T4" fmla="*/ 95 w 62"/>
                <a:gd name="T5" fmla="*/ 208 h 21"/>
                <a:gd name="T6" fmla="*/ 69 w 62"/>
                <a:gd name="T7" fmla="*/ 297 h 21"/>
                <a:gd name="T8" fmla="*/ 60 w 62"/>
                <a:gd name="T9" fmla="*/ 382 h 21"/>
                <a:gd name="T10" fmla="*/ 60 w 62"/>
                <a:gd name="T11" fmla="*/ 382 h 21"/>
                <a:gd name="T12" fmla="*/ 0 w 62"/>
                <a:gd name="T13" fmla="*/ 612 h 21"/>
                <a:gd name="T14" fmla="*/ 163 w 62"/>
                <a:gd name="T15" fmla="*/ 491 h 21"/>
                <a:gd name="T16" fmla="*/ 69 w 62"/>
                <a:gd name="T17" fmla="*/ 714 h 21"/>
                <a:gd name="T18" fmla="*/ 60 w 62"/>
                <a:gd name="T19" fmla="*/ 811 h 21"/>
                <a:gd name="T20" fmla="*/ 150 w 62"/>
                <a:gd name="T21" fmla="*/ 918 h 21"/>
                <a:gd name="T22" fmla="*/ 163 w 62"/>
                <a:gd name="T23" fmla="*/ 811 h 21"/>
                <a:gd name="T24" fmla="*/ 179 w 62"/>
                <a:gd name="T25" fmla="*/ 714 h 21"/>
                <a:gd name="T26" fmla="*/ 211 w 62"/>
                <a:gd name="T27" fmla="*/ 714 h 21"/>
                <a:gd name="T28" fmla="*/ 231 w 62"/>
                <a:gd name="T29" fmla="*/ 612 h 21"/>
                <a:gd name="T30" fmla="*/ 199 w 62"/>
                <a:gd name="T31" fmla="*/ 491 h 21"/>
                <a:gd name="T32" fmla="*/ 251 w 62"/>
                <a:gd name="T33" fmla="*/ 208 h 21"/>
                <a:gd name="T34" fmla="*/ 239 w 62"/>
                <a:gd name="T35" fmla="*/ 0 h 21"/>
                <a:gd name="T36" fmla="*/ 194 w 62"/>
                <a:gd name="T37" fmla="*/ 98 h 21"/>
                <a:gd name="T38" fmla="*/ 136 w 62"/>
                <a:gd name="T39" fmla="*/ 98 h 21"/>
                <a:gd name="T40" fmla="*/ 150 w 62"/>
                <a:gd name="T41" fmla="*/ 297 h 21"/>
                <a:gd name="T42" fmla="*/ 136 w 62"/>
                <a:gd name="T43" fmla="*/ 297 h 21"/>
                <a:gd name="T44" fmla="*/ 114 w 62"/>
                <a:gd name="T45" fmla="*/ 29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21"/>
                <a:gd name="T71" fmla="*/ 62 w 62"/>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round/>
              <a:headEnd/>
              <a:tailEnd/>
            </a:ln>
          </p:spPr>
          <p:txBody>
            <a:bodyPr/>
            <a:lstStyle/>
            <a:p>
              <a:endParaRPr lang="en-US"/>
            </a:p>
          </p:txBody>
        </p:sp>
        <p:sp>
          <p:nvSpPr>
            <p:cNvPr id="15784" name="Freeform 424"/>
            <p:cNvSpPr>
              <a:spLocks/>
            </p:cNvSpPr>
            <p:nvPr/>
          </p:nvSpPr>
          <p:spPr bwMode="auto">
            <a:xfrm>
              <a:off x="1337" y="989"/>
              <a:ext cx="59" cy="22"/>
            </a:xfrm>
            <a:custGeom>
              <a:avLst/>
              <a:gdLst>
                <a:gd name="T0" fmla="*/ 125 w 54"/>
                <a:gd name="T1" fmla="*/ 2 h 19"/>
                <a:gd name="T2" fmla="*/ 137 w 54"/>
                <a:gd name="T3" fmla="*/ 2 h 19"/>
                <a:gd name="T4" fmla="*/ 179 w 54"/>
                <a:gd name="T5" fmla="*/ 2 h 19"/>
                <a:gd name="T6" fmla="*/ 198 w 54"/>
                <a:gd name="T7" fmla="*/ 2 h 19"/>
                <a:gd name="T8" fmla="*/ 198 w 54"/>
                <a:gd name="T9" fmla="*/ 80 h 19"/>
                <a:gd name="T10" fmla="*/ 201 w 54"/>
                <a:gd name="T11" fmla="*/ 125 h 19"/>
                <a:gd name="T12" fmla="*/ 152 w 54"/>
                <a:gd name="T13" fmla="*/ 168 h 19"/>
                <a:gd name="T14" fmla="*/ 89 w 54"/>
                <a:gd name="T15" fmla="*/ 108 h 19"/>
                <a:gd name="T16" fmla="*/ 0 w 54"/>
                <a:gd name="T17" fmla="*/ 108 h 19"/>
                <a:gd name="T18" fmla="*/ 5 w 54"/>
                <a:gd name="T19" fmla="*/ 60 h 19"/>
                <a:gd name="T20" fmla="*/ 73 w 54"/>
                <a:gd name="T21" fmla="*/ 60 h 19"/>
                <a:gd name="T22" fmla="*/ 67 w 54"/>
                <a:gd name="T23" fmla="*/ 2 h 19"/>
                <a:gd name="T24" fmla="*/ 36 w 54"/>
                <a:gd name="T25" fmla="*/ 2 h 19"/>
                <a:gd name="T26" fmla="*/ 5 w 54"/>
                <a:gd name="T27" fmla="*/ 0 h 19"/>
                <a:gd name="T28" fmla="*/ 125 w 54"/>
                <a:gd name="T29" fmla="*/ 0 h 19"/>
                <a:gd name="T30" fmla="*/ 125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9"/>
                <a:gd name="T50" fmla="*/ 54 w 5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round/>
              <a:headEnd/>
              <a:tailEnd/>
            </a:ln>
          </p:spPr>
          <p:txBody>
            <a:bodyPr/>
            <a:lstStyle/>
            <a:p>
              <a:endParaRPr lang="en-US"/>
            </a:p>
          </p:txBody>
        </p:sp>
        <p:sp>
          <p:nvSpPr>
            <p:cNvPr id="15785" name="Freeform 425"/>
            <p:cNvSpPr>
              <a:spLocks/>
            </p:cNvSpPr>
            <p:nvPr/>
          </p:nvSpPr>
          <p:spPr bwMode="auto">
            <a:xfrm>
              <a:off x="1241" y="1149"/>
              <a:ext cx="53" cy="24"/>
            </a:xfrm>
            <a:custGeom>
              <a:avLst/>
              <a:gdLst>
                <a:gd name="T0" fmla="*/ 240 w 47"/>
                <a:gd name="T1" fmla="*/ 307 h 19"/>
                <a:gd name="T2" fmla="*/ 240 w 47"/>
                <a:gd name="T3" fmla="*/ 243 h 19"/>
                <a:gd name="T4" fmla="*/ 159 w 47"/>
                <a:gd name="T5" fmla="*/ 0 h 19"/>
                <a:gd name="T6" fmla="*/ 126 w 47"/>
                <a:gd name="T7" fmla="*/ 129 h 19"/>
                <a:gd name="T8" fmla="*/ 112 w 47"/>
                <a:gd name="T9" fmla="*/ 81 h 19"/>
                <a:gd name="T10" fmla="*/ 87 w 47"/>
                <a:gd name="T11" fmla="*/ 243 h 19"/>
                <a:gd name="T12" fmla="*/ 0 w 47"/>
                <a:gd name="T13" fmla="*/ 395 h 19"/>
                <a:gd name="T14" fmla="*/ 159 w 47"/>
                <a:gd name="T15" fmla="*/ 630 h 19"/>
                <a:gd name="T16" fmla="*/ 290 w 47"/>
                <a:gd name="T17" fmla="*/ 490 h 19"/>
                <a:gd name="T18" fmla="*/ 257 w 47"/>
                <a:gd name="T19" fmla="*/ 490 h 19"/>
                <a:gd name="T20" fmla="*/ 240 w 47"/>
                <a:gd name="T21" fmla="*/ 30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9"/>
                <a:gd name="T35" fmla="*/ 47 w 4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round/>
              <a:headEnd/>
              <a:tailEnd/>
            </a:ln>
          </p:spPr>
          <p:txBody>
            <a:bodyPr/>
            <a:lstStyle/>
            <a:p>
              <a:endParaRPr lang="en-US"/>
            </a:p>
          </p:txBody>
        </p:sp>
        <p:sp>
          <p:nvSpPr>
            <p:cNvPr id="15786" name="Freeform 426"/>
            <p:cNvSpPr>
              <a:spLocks/>
            </p:cNvSpPr>
            <p:nvPr/>
          </p:nvSpPr>
          <p:spPr bwMode="auto">
            <a:xfrm>
              <a:off x="1533" y="1079"/>
              <a:ext cx="55" cy="17"/>
            </a:xfrm>
            <a:custGeom>
              <a:avLst/>
              <a:gdLst>
                <a:gd name="T0" fmla="*/ 269 w 48"/>
                <a:gd name="T1" fmla="*/ 0 h 14"/>
                <a:gd name="T2" fmla="*/ 3 w 48"/>
                <a:gd name="T3" fmla="*/ 0 h 14"/>
                <a:gd name="T4" fmla="*/ 0 w 48"/>
                <a:gd name="T5" fmla="*/ 90 h 14"/>
                <a:gd name="T6" fmla="*/ 38 w 48"/>
                <a:gd name="T7" fmla="*/ 160 h 14"/>
                <a:gd name="T8" fmla="*/ 74 w 48"/>
                <a:gd name="T9" fmla="*/ 270 h 14"/>
                <a:gd name="T10" fmla="*/ 370 w 48"/>
                <a:gd name="T11" fmla="*/ 234 h 14"/>
                <a:gd name="T12" fmla="*/ 269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round/>
              <a:headEnd/>
              <a:tailEnd/>
            </a:ln>
          </p:spPr>
          <p:txBody>
            <a:bodyPr/>
            <a:lstStyle/>
            <a:p>
              <a:endParaRPr lang="en-US"/>
            </a:p>
          </p:txBody>
        </p:sp>
        <p:sp>
          <p:nvSpPr>
            <p:cNvPr id="15787" name="Freeform 427"/>
            <p:cNvSpPr>
              <a:spLocks/>
            </p:cNvSpPr>
            <p:nvPr/>
          </p:nvSpPr>
          <p:spPr bwMode="auto">
            <a:xfrm>
              <a:off x="1511" y="1177"/>
              <a:ext cx="34" cy="19"/>
            </a:xfrm>
            <a:custGeom>
              <a:avLst/>
              <a:gdLst>
                <a:gd name="T0" fmla="*/ 104 w 31"/>
                <a:gd name="T1" fmla="*/ 345 h 15"/>
                <a:gd name="T2" fmla="*/ 3 w 31"/>
                <a:gd name="T3" fmla="*/ 512 h 15"/>
                <a:gd name="T4" fmla="*/ 0 w 31"/>
                <a:gd name="T5" fmla="*/ 248 h 15"/>
                <a:gd name="T6" fmla="*/ 76 w 31"/>
                <a:gd name="T7" fmla="*/ 0 h 15"/>
                <a:gd name="T8" fmla="*/ 124 w 31"/>
                <a:gd name="T9" fmla="*/ 106 h 15"/>
                <a:gd name="T10" fmla="*/ 104 w 31"/>
                <a:gd name="T11" fmla="*/ 345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round/>
              <a:headEnd/>
              <a:tailEnd/>
            </a:ln>
          </p:spPr>
          <p:txBody>
            <a:bodyPr/>
            <a:lstStyle/>
            <a:p>
              <a:endParaRPr lang="en-US"/>
            </a:p>
          </p:txBody>
        </p:sp>
        <p:sp>
          <p:nvSpPr>
            <p:cNvPr id="15788" name="Freeform 428"/>
            <p:cNvSpPr>
              <a:spLocks/>
            </p:cNvSpPr>
            <p:nvPr/>
          </p:nvSpPr>
          <p:spPr bwMode="auto">
            <a:xfrm>
              <a:off x="1411" y="994"/>
              <a:ext cx="37" cy="17"/>
            </a:xfrm>
            <a:custGeom>
              <a:avLst/>
              <a:gdLst>
                <a:gd name="T0" fmla="*/ 0 w 33"/>
                <a:gd name="T1" fmla="*/ 48 h 15"/>
                <a:gd name="T2" fmla="*/ 30 w 33"/>
                <a:gd name="T3" fmla="*/ 0 h 15"/>
                <a:gd name="T4" fmla="*/ 183 w 33"/>
                <a:gd name="T5" fmla="*/ 48 h 15"/>
                <a:gd name="T6" fmla="*/ 163 w 33"/>
                <a:gd name="T7" fmla="*/ 61 h 15"/>
                <a:gd name="T8" fmla="*/ 30 w 33"/>
                <a:gd name="T9" fmla="*/ 97 h 15"/>
                <a:gd name="T10" fmla="*/ 3 w 33"/>
                <a:gd name="T11" fmla="*/ 61 h 15"/>
                <a:gd name="T12" fmla="*/ 0 w 33"/>
                <a:gd name="T13" fmla="*/ 48 h 15"/>
                <a:gd name="T14" fmla="*/ 0 60000 65536"/>
                <a:gd name="T15" fmla="*/ 0 60000 65536"/>
                <a:gd name="T16" fmla="*/ 0 60000 65536"/>
                <a:gd name="T17" fmla="*/ 0 60000 65536"/>
                <a:gd name="T18" fmla="*/ 0 60000 65536"/>
                <a:gd name="T19" fmla="*/ 0 60000 65536"/>
                <a:gd name="T20" fmla="*/ 0 60000 65536"/>
                <a:gd name="T21" fmla="*/ 0 w 33"/>
                <a:gd name="T22" fmla="*/ 0 h 15"/>
                <a:gd name="T23" fmla="*/ 33 w 3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round/>
              <a:headEnd/>
              <a:tailEnd/>
            </a:ln>
          </p:spPr>
          <p:txBody>
            <a:bodyPr/>
            <a:lstStyle/>
            <a:p>
              <a:endParaRPr lang="en-US"/>
            </a:p>
          </p:txBody>
        </p:sp>
        <p:sp>
          <p:nvSpPr>
            <p:cNvPr id="15789" name="Freeform 429"/>
            <p:cNvSpPr>
              <a:spLocks/>
            </p:cNvSpPr>
            <p:nvPr/>
          </p:nvSpPr>
          <p:spPr bwMode="auto">
            <a:xfrm>
              <a:off x="1368" y="1047"/>
              <a:ext cx="40" cy="15"/>
            </a:xfrm>
            <a:custGeom>
              <a:avLst/>
              <a:gdLst>
                <a:gd name="T0" fmla="*/ 46 w 36"/>
                <a:gd name="T1" fmla="*/ 235 h 12"/>
                <a:gd name="T2" fmla="*/ 0 w 36"/>
                <a:gd name="T3" fmla="*/ 188 h 12"/>
                <a:gd name="T4" fmla="*/ 138 w 36"/>
                <a:gd name="T5" fmla="*/ 0 h 12"/>
                <a:gd name="T6" fmla="*/ 170 w 36"/>
                <a:gd name="T7" fmla="*/ 188 h 12"/>
                <a:gd name="T8" fmla="*/ 149 w 36"/>
                <a:gd name="T9" fmla="*/ 344 h 12"/>
                <a:gd name="T10" fmla="*/ 46 w 36"/>
                <a:gd name="T11" fmla="*/ 235 h 12"/>
                <a:gd name="T12" fmla="*/ 0 60000 65536"/>
                <a:gd name="T13" fmla="*/ 0 60000 65536"/>
                <a:gd name="T14" fmla="*/ 0 60000 65536"/>
                <a:gd name="T15" fmla="*/ 0 60000 65536"/>
                <a:gd name="T16" fmla="*/ 0 60000 65536"/>
                <a:gd name="T17" fmla="*/ 0 60000 65536"/>
                <a:gd name="T18" fmla="*/ 0 w 36"/>
                <a:gd name="T19" fmla="*/ 0 h 12"/>
                <a:gd name="T20" fmla="*/ 36 w 3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round/>
              <a:headEnd/>
              <a:tailEnd/>
            </a:ln>
          </p:spPr>
          <p:txBody>
            <a:bodyPr/>
            <a:lstStyle/>
            <a:p>
              <a:endParaRPr lang="en-US"/>
            </a:p>
          </p:txBody>
        </p:sp>
        <p:sp>
          <p:nvSpPr>
            <p:cNvPr id="15790" name="Freeform 430"/>
            <p:cNvSpPr>
              <a:spLocks/>
            </p:cNvSpPr>
            <p:nvPr/>
          </p:nvSpPr>
          <p:spPr bwMode="auto">
            <a:xfrm>
              <a:off x="1219" y="1079"/>
              <a:ext cx="32" cy="15"/>
            </a:xfrm>
            <a:custGeom>
              <a:avLst/>
              <a:gdLst>
                <a:gd name="T0" fmla="*/ 25 w 30"/>
                <a:gd name="T1" fmla="*/ 344 h 12"/>
                <a:gd name="T2" fmla="*/ 0 w 30"/>
                <a:gd name="T3" fmla="*/ 76 h 12"/>
                <a:gd name="T4" fmla="*/ 69 w 30"/>
                <a:gd name="T5" fmla="*/ 0 h 12"/>
                <a:gd name="T6" fmla="*/ 79 w 30"/>
                <a:gd name="T7" fmla="*/ 76 h 12"/>
                <a:gd name="T8" fmla="*/ 25 w 30"/>
                <a:gd name="T9" fmla="*/ 344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9" y="12"/>
                  </a:moveTo>
                  <a:lnTo>
                    <a:pt x="0" y="2"/>
                  </a:lnTo>
                  <a:lnTo>
                    <a:pt x="26" y="0"/>
                  </a:lnTo>
                  <a:lnTo>
                    <a:pt x="30" y="2"/>
                  </a:lnTo>
                  <a:lnTo>
                    <a:pt x="9" y="12"/>
                  </a:lnTo>
                  <a:close/>
                </a:path>
              </a:pathLst>
            </a:custGeom>
            <a:solidFill>
              <a:srgbClr val="E1E1E1"/>
            </a:solidFill>
            <a:ln w="3175">
              <a:solidFill>
                <a:srgbClr val="000000"/>
              </a:solidFill>
              <a:round/>
              <a:headEnd/>
              <a:tailEnd/>
            </a:ln>
          </p:spPr>
          <p:txBody>
            <a:bodyPr/>
            <a:lstStyle/>
            <a:p>
              <a:endParaRPr lang="en-US"/>
            </a:p>
          </p:txBody>
        </p:sp>
        <p:sp>
          <p:nvSpPr>
            <p:cNvPr id="15791" name="Freeform 431"/>
            <p:cNvSpPr>
              <a:spLocks/>
            </p:cNvSpPr>
            <p:nvPr/>
          </p:nvSpPr>
          <p:spPr bwMode="auto">
            <a:xfrm>
              <a:off x="1822" y="1137"/>
              <a:ext cx="35" cy="21"/>
            </a:xfrm>
            <a:custGeom>
              <a:avLst/>
              <a:gdLst>
                <a:gd name="T0" fmla="*/ 192 w 31"/>
                <a:gd name="T1" fmla="*/ 285 h 17"/>
                <a:gd name="T2" fmla="*/ 42 w 31"/>
                <a:gd name="T3" fmla="*/ 0 h 17"/>
                <a:gd name="T4" fmla="*/ 0 w 31"/>
                <a:gd name="T5" fmla="*/ 115 h 17"/>
                <a:gd name="T6" fmla="*/ 0 w 31"/>
                <a:gd name="T7" fmla="*/ 175 h 17"/>
                <a:gd name="T8" fmla="*/ 0 w 31"/>
                <a:gd name="T9" fmla="*/ 231 h 17"/>
                <a:gd name="T10" fmla="*/ 3 w 31"/>
                <a:gd name="T11" fmla="*/ 285 h 17"/>
                <a:gd name="T12" fmla="*/ 42 w 31"/>
                <a:gd name="T13" fmla="*/ 330 h 17"/>
                <a:gd name="T14" fmla="*/ 3 w 31"/>
                <a:gd name="T15" fmla="*/ 408 h 17"/>
                <a:gd name="T16" fmla="*/ 192 w 31"/>
                <a:gd name="T17" fmla="*/ 28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7"/>
                <a:gd name="T29" fmla="*/ 31 w 3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E1E1E1"/>
            </a:solidFill>
            <a:ln w="3175">
              <a:solidFill>
                <a:srgbClr val="000000"/>
              </a:solidFill>
              <a:round/>
              <a:headEnd/>
              <a:tailEnd/>
            </a:ln>
          </p:spPr>
          <p:txBody>
            <a:bodyPr/>
            <a:lstStyle/>
            <a:p>
              <a:endParaRPr lang="en-US"/>
            </a:p>
          </p:txBody>
        </p:sp>
        <p:sp>
          <p:nvSpPr>
            <p:cNvPr id="15792" name="Freeform 432"/>
            <p:cNvSpPr>
              <a:spLocks/>
            </p:cNvSpPr>
            <p:nvPr/>
          </p:nvSpPr>
          <p:spPr bwMode="auto">
            <a:xfrm>
              <a:off x="2191" y="1210"/>
              <a:ext cx="143" cy="60"/>
            </a:xfrm>
            <a:custGeom>
              <a:avLst/>
              <a:gdLst>
                <a:gd name="T0" fmla="*/ 650 w 126"/>
                <a:gd name="T1" fmla="*/ 0 h 48"/>
                <a:gd name="T2" fmla="*/ 638 w 126"/>
                <a:gd name="T3" fmla="*/ 149 h 48"/>
                <a:gd name="T4" fmla="*/ 553 w 126"/>
                <a:gd name="T5" fmla="*/ 188 h 48"/>
                <a:gd name="T6" fmla="*/ 495 w 126"/>
                <a:gd name="T7" fmla="*/ 149 h 48"/>
                <a:gd name="T8" fmla="*/ 495 w 126"/>
                <a:gd name="T9" fmla="*/ 344 h 48"/>
                <a:gd name="T10" fmla="*/ 495 w 126"/>
                <a:gd name="T11" fmla="*/ 291 h 48"/>
                <a:gd name="T12" fmla="*/ 413 w 126"/>
                <a:gd name="T13" fmla="*/ 188 h 48"/>
                <a:gd name="T14" fmla="*/ 394 w 126"/>
                <a:gd name="T15" fmla="*/ 344 h 48"/>
                <a:gd name="T16" fmla="*/ 338 w 126"/>
                <a:gd name="T17" fmla="*/ 188 h 48"/>
                <a:gd name="T18" fmla="*/ 293 w 126"/>
                <a:gd name="T19" fmla="*/ 460 h 48"/>
                <a:gd name="T20" fmla="*/ 258 w 126"/>
                <a:gd name="T21" fmla="*/ 538 h 48"/>
                <a:gd name="T22" fmla="*/ 207 w 126"/>
                <a:gd name="T23" fmla="*/ 430 h 48"/>
                <a:gd name="T24" fmla="*/ 238 w 126"/>
                <a:gd name="T25" fmla="*/ 344 h 48"/>
                <a:gd name="T26" fmla="*/ 127 w 126"/>
                <a:gd name="T27" fmla="*/ 0 h 48"/>
                <a:gd name="T28" fmla="*/ 144 w 126"/>
                <a:gd name="T29" fmla="*/ 149 h 48"/>
                <a:gd name="T30" fmla="*/ 160 w 126"/>
                <a:gd name="T31" fmla="*/ 291 h 48"/>
                <a:gd name="T32" fmla="*/ 99 w 126"/>
                <a:gd name="T33" fmla="*/ 149 h 48"/>
                <a:gd name="T34" fmla="*/ 84 w 126"/>
                <a:gd name="T35" fmla="*/ 291 h 48"/>
                <a:gd name="T36" fmla="*/ 84 w 126"/>
                <a:gd name="T37" fmla="*/ 291 h 48"/>
                <a:gd name="T38" fmla="*/ 99 w 126"/>
                <a:gd name="T39" fmla="*/ 344 h 48"/>
                <a:gd name="T40" fmla="*/ 84 w 126"/>
                <a:gd name="T41" fmla="*/ 344 h 48"/>
                <a:gd name="T42" fmla="*/ 3 w 126"/>
                <a:gd name="T43" fmla="*/ 344 h 48"/>
                <a:gd name="T44" fmla="*/ 34 w 126"/>
                <a:gd name="T45" fmla="*/ 430 h 48"/>
                <a:gd name="T46" fmla="*/ 0 w 126"/>
                <a:gd name="T47" fmla="*/ 430 h 48"/>
                <a:gd name="T48" fmla="*/ 182 w 126"/>
                <a:gd name="T49" fmla="*/ 460 h 48"/>
                <a:gd name="T50" fmla="*/ 144 w 126"/>
                <a:gd name="T51" fmla="*/ 538 h 48"/>
                <a:gd name="T52" fmla="*/ 160 w 126"/>
                <a:gd name="T53" fmla="*/ 645 h 48"/>
                <a:gd name="T54" fmla="*/ 3 w 126"/>
                <a:gd name="T55" fmla="*/ 673 h 48"/>
                <a:gd name="T56" fmla="*/ 127 w 126"/>
                <a:gd name="T57" fmla="*/ 818 h 48"/>
                <a:gd name="T58" fmla="*/ 182 w 126"/>
                <a:gd name="T59" fmla="*/ 889 h 48"/>
                <a:gd name="T60" fmla="*/ 160 w 126"/>
                <a:gd name="T61" fmla="*/ 930 h 48"/>
                <a:gd name="T62" fmla="*/ 182 w 126"/>
                <a:gd name="T63" fmla="*/ 930 h 48"/>
                <a:gd name="T64" fmla="*/ 160 w 126"/>
                <a:gd name="T65" fmla="*/ 1023 h 48"/>
                <a:gd name="T66" fmla="*/ 99 w 126"/>
                <a:gd name="T67" fmla="*/ 1163 h 48"/>
                <a:gd name="T68" fmla="*/ 160 w 126"/>
                <a:gd name="T69" fmla="*/ 1220 h 48"/>
                <a:gd name="T70" fmla="*/ 258 w 126"/>
                <a:gd name="T71" fmla="*/ 1275 h 48"/>
                <a:gd name="T72" fmla="*/ 446 w 126"/>
                <a:gd name="T73" fmla="*/ 1369 h 48"/>
                <a:gd name="T74" fmla="*/ 574 w 126"/>
                <a:gd name="T75" fmla="*/ 1220 h 48"/>
                <a:gd name="T76" fmla="*/ 713 w 126"/>
                <a:gd name="T77" fmla="*/ 1023 h 48"/>
                <a:gd name="T78" fmla="*/ 777 w 126"/>
                <a:gd name="T79" fmla="*/ 818 h 48"/>
                <a:gd name="T80" fmla="*/ 834 w 126"/>
                <a:gd name="T81" fmla="*/ 673 h 48"/>
                <a:gd name="T82" fmla="*/ 839 w 126"/>
                <a:gd name="T83" fmla="*/ 673 h 48"/>
                <a:gd name="T84" fmla="*/ 809 w 126"/>
                <a:gd name="T85" fmla="*/ 645 h 48"/>
                <a:gd name="T86" fmla="*/ 839 w 126"/>
                <a:gd name="T87" fmla="*/ 538 h 48"/>
                <a:gd name="T88" fmla="*/ 839 w 126"/>
                <a:gd name="T89" fmla="*/ 460 h 48"/>
                <a:gd name="T90" fmla="*/ 777 w 126"/>
                <a:gd name="T91" fmla="*/ 460 h 48"/>
                <a:gd name="T92" fmla="*/ 792 w 126"/>
                <a:gd name="T93" fmla="*/ 430 h 48"/>
                <a:gd name="T94" fmla="*/ 757 w 126"/>
                <a:gd name="T95" fmla="*/ 344 h 48"/>
                <a:gd name="T96" fmla="*/ 741 w 126"/>
                <a:gd name="T97" fmla="*/ 188 h 48"/>
                <a:gd name="T98" fmla="*/ 792 w 126"/>
                <a:gd name="T99" fmla="*/ 95 h 48"/>
                <a:gd name="T100" fmla="*/ 713 w 126"/>
                <a:gd name="T101" fmla="*/ 149 h 48"/>
                <a:gd name="T102" fmla="*/ 650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
                <a:gd name="T157" fmla="*/ 0 h 48"/>
                <a:gd name="T158" fmla="*/ 126 w 126"/>
                <a:gd name="T159" fmla="*/ 48 h 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round/>
              <a:headEnd/>
              <a:tailEnd/>
            </a:ln>
          </p:spPr>
          <p:txBody>
            <a:bodyPr/>
            <a:lstStyle/>
            <a:p>
              <a:endParaRPr lang="en-US"/>
            </a:p>
          </p:txBody>
        </p:sp>
        <p:sp>
          <p:nvSpPr>
            <p:cNvPr id="15793" name="Freeform 433"/>
            <p:cNvSpPr>
              <a:spLocks/>
            </p:cNvSpPr>
            <p:nvPr/>
          </p:nvSpPr>
          <p:spPr bwMode="auto">
            <a:xfrm>
              <a:off x="2360" y="1436"/>
              <a:ext cx="61" cy="78"/>
            </a:xfrm>
            <a:custGeom>
              <a:avLst/>
              <a:gdLst>
                <a:gd name="T0" fmla="*/ 202 w 56"/>
                <a:gd name="T1" fmla="*/ 930 h 64"/>
                <a:gd name="T2" fmla="*/ 202 w 56"/>
                <a:gd name="T3" fmla="*/ 644 h 64"/>
                <a:gd name="T4" fmla="*/ 202 w 56"/>
                <a:gd name="T5" fmla="*/ 361 h 64"/>
                <a:gd name="T6" fmla="*/ 170 w 56"/>
                <a:gd name="T7" fmla="*/ 346 h 64"/>
                <a:gd name="T8" fmla="*/ 160 w 56"/>
                <a:gd name="T9" fmla="*/ 346 h 64"/>
                <a:gd name="T10" fmla="*/ 125 w 56"/>
                <a:gd name="T11" fmla="*/ 346 h 64"/>
                <a:gd name="T12" fmla="*/ 150 w 56"/>
                <a:gd name="T13" fmla="*/ 94 h 64"/>
                <a:gd name="T14" fmla="*/ 170 w 56"/>
                <a:gd name="T15" fmla="*/ 0 h 64"/>
                <a:gd name="T16" fmla="*/ 147 w 56"/>
                <a:gd name="T17" fmla="*/ 63 h 64"/>
                <a:gd name="T18" fmla="*/ 125 w 56"/>
                <a:gd name="T19" fmla="*/ 63 h 64"/>
                <a:gd name="T20" fmla="*/ 96 w 56"/>
                <a:gd name="T21" fmla="*/ 140 h 64"/>
                <a:gd name="T22" fmla="*/ 105 w 56"/>
                <a:gd name="T23" fmla="*/ 239 h 64"/>
                <a:gd name="T24" fmla="*/ 96 w 56"/>
                <a:gd name="T25" fmla="*/ 346 h 64"/>
                <a:gd name="T26" fmla="*/ 27 w 56"/>
                <a:gd name="T27" fmla="*/ 361 h 64"/>
                <a:gd name="T28" fmla="*/ 32 w 56"/>
                <a:gd name="T29" fmla="*/ 461 h 64"/>
                <a:gd name="T30" fmla="*/ 4 w 56"/>
                <a:gd name="T31" fmla="*/ 557 h 64"/>
                <a:gd name="T32" fmla="*/ 68 w 56"/>
                <a:gd name="T33" fmla="*/ 698 h 64"/>
                <a:gd name="T34" fmla="*/ 27 w 56"/>
                <a:gd name="T35" fmla="*/ 887 h 64"/>
                <a:gd name="T36" fmla="*/ 68 w 56"/>
                <a:gd name="T37" fmla="*/ 828 h 64"/>
                <a:gd name="T38" fmla="*/ 27 w 56"/>
                <a:gd name="T39" fmla="*/ 970 h 64"/>
                <a:gd name="T40" fmla="*/ 0 w 56"/>
                <a:gd name="T41" fmla="*/ 1009 h 64"/>
                <a:gd name="T42" fmla="*/ 4 w 56"/>
                <a:gd name="T43" fmla="*/ 1081 h 64"/>
                <a:gd name="T44" fmla="*/ 0 w 56"/>
                <a:gd name="T45" fmla="*/ 1092 h 64"/>
                <a:gd name="T46" fmla="*/ 27 w 56"/>
                <a:gd name="T47" fmla="*/ 1142 h 64"/>
                <a:gd name="T48" fmla="*/ 4 w 56"/>
                <a:gd name="T49" fmla="*/ 1218 h 64"/>
                <a:gd name="T50" fmla="*/ 32 w 56"/>
                <a:gd name="T51" fmla="*/ 1218 h 64"/>
                <a:gd name="T52" fmla="*/ 32 w 56"/>
                <a:gd name="T53" fmla="*/ 1243 h 64"/>
                <a:gd name="T54" fmla="*/ 82 w 56"/>
                <a:gd name="T55" fmla="*/ 1218 h 64"/>
                <a:gd name="T56" fmla="*/ 135 w 56"/>
                <a:gd name="T57" fmla="*/ 1081 h 64"/>
                <a:gd name="T58" fmla="*/ 190 w 56"/>
                <a:gd name="T59" fmla="*/ 1009 h 64"/>
                <a:gd name="T60" fmla="*/ 202 w 56"/>
                <a:gd name="T61" fmla="*/ 930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round/>
              <a:headEnd/>
              <a:tailEnd/>
            </a:ln>
          </p:spPr>
          <p:txBody>
            <a:bodyPr/>
            <a:lstStyle/>
            <a:p>
              <a:endParaRPr lang="en-US"/>
            </a:p>
          </p:txBody>
        </p:sp>
        <p:sp>
          <p:nvSpPr>
            <p:cNvPr id="15794" name="Freeform 434"/>
            <p:cNvSpPr>
              <a:spLocks/>
            </p:cNvSpPr>
            <p:nvPr/>
          </p:nvSpPr>
          <p:spPr bwMode="auto">
            <a:xfrm>
              <a:off x="2428" y="1369"/>
              <a:ext cx="113" cy="176"/>
            </a:xfrm>
            <a:custGeom>
              <a:avLst/>
              <a:gdLst>
                <a:gd name="T0" fmla="*/ 41 w 102"/>
                <a:gd name="T1" fmla="*/ 1073 h 142"/>
                <a:gd name="T2" fmla="*/ 79 w 102"/>
                <a:gd name="T3" fmla="*/ 1073 h 142"/>
                <a:gd name="T4" fmla="*/ 55 w 102"/>
                <a:gd name="T5" fmla="*/ 1432 h 142"/>
                <a:gd name="T6" fmla="*/ 97 w 102"/>
                <a:gd name="T7" fmla="*/ 1538 h 142"/>
                <a:gd name="T8" fmla="*/ 146 w 102"/>
                <a:gd name="T9" fmla="*/ 1648 h 142"/>
                <a:gd name="T10" fmla="*/ 179 w 102"/>
                <a:gd name="T11" fmla="*/ 2122 h 142"/>
                <a:gd name="T12" fmla="*/ 79 w 102"/>
                <a:gd name="T13" fmla="*/ 2382 h 142"/>
                <a:gd name="T14" fmla="*/ 113 w 102"/>
                <a:gd name="T15" fmla="*/ 2532 h 142"/>
                <a:gd name="T16" fmla="*/ 41 w 102"/>
                <a:gd name="T17" fmla="*/ 2836 h 142"/>
                <a:gd name="T18" fmla="*/ 132 w 102"/>
                <a:gd name="T19" fmla="*/ 3028 h 142"/>
                <a:gd name="T20" fmla="*/ 179 w 102"/>
                <a:gd name="T21" fmla="*/ 3028 h 142"/>
                <a:gd name="T22" fmla="*/ 68 w 102"/>
                <a:gd name="T23" fmla="*/ 3311 h 142"/>
                <a:gd name="T24" fmla="*/ 27 w 102"/>
                <a:gd name="T25" fmla="*/ 3547 h 142"/>
                <a:gd name="T26" fmla="*/ 122 w 102"/>
                <a:gd name="T27" fmla="*/ 3467 h 142"/>
                <a:gd name="T28" fmla="*/ 204 w 102"/>
                <a:gd name="T29" fmla="*/ 3311 h 142"/>
                <a:gd name="T30" fmla="*/ 377 w 102"/>
                <a:gd name="T31" fmla="*/ 3311 h 142"/>
                <a:gd name="T32" fmla="*/ 393 w 102"/>
                <a:gd name="T33" fmla="*/ 2952 h 142"/>
                <a:gd name="T34" fmla="*/ 470 w 102"/>
                <a:gd name="T35" fmla="*/ 2532 h 142"/>
                <a:gd name="T36" fmla="*/ 377 w 102"/>
                <a:gd name="T37" fmla="*/ 2424 h 142"/>
                <a:gd name="T38" fmla="*/ 341 w 102"/>
                <a:gd name="T39" fmla="*/ 2086 h 142"/>
                <a:gd name="T40" fmla="*/ 353 w 102"/>
                <a:gd name="T41" fmla="*/ 1906 h 142"/>
                <a:gd name="T42" fmla="*/ 243 w 102"/>
                <a:gd name="T43" fmla="*/ 1140 h 142"/>
                <a:gd name="T44" fmla="*/ 204 w 102"/>
                <a:gd name="T45" fmla="*/ 938 h 142"/>
                <a:gd name="T46" fmla="*/ 185 w 102"/>
                <a:gd name="T47" fmla="*/ 866 h 142"/>
                <a:gd name="T48" fmla="*/ 132 w 102"/>
                <a:gd name="T49" fmla="*/ 428 h 142"/>
                <a:gd name="T50" fmla="*/ 132 w 102"/>
                <a:gd name="T51" fmla="*/ 319 h 142"/>
                <a:gd name="T52" fmla="*/ 79 w 102"/>
                <a:gd name="T53" fmla="*/ 0 h 142"/>
                <a:gd name="T54" fmla="*/ 55 w 102"/>
                <a:gd name="T55" fmla="*/ 319 h 142"/>
                <a:gd name="T56" fmla="*/ 27 w 102"/>
                <a:gd name="T57" fmla="*/ 428 h 142"/>
                <a:gd name="T58" fmla="*/ 27 w 102"/>
                <a:gd name="T59" fmla="*/ 607 h 142"/>
                <a:gd name="T60" fmla="*/ 2 w 102"/>
                <a:gd name="T61" fmla="*/ 757 h 142"/>
                <a:gd name="T62" fmla="*/ 41 w 102"/>
                <a:gd name="T63" fmla="*/ 757 h 142"/>
                <a:gd name="T64" fmla="*/ 2 w 102"/>
                <a:gd name="T65" fmla="*/ 1358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42"/>
                <a:gd name="T101" fmla="*/ 102 w 102"/>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round/>
              <a:headEnd/>
              <a:tailEnd/>
            </a:ln>
          </p:spPr>
          <p:txBody>
            <a:bodyPr/>
            <a:lstStyle/>
            <a:p>
              <a:endParaRPr lang="en-US"/>
            </a:p>
          </p:txBody>
        </p:sp>
        <p:sp>
          <p:nvSpPr>
            <p:cNvPr id="15795" name="Freeform 435"/>
            <p:cNvSpPr>
              <a:spLocks/>
            </p:cNvSpPr>
            <p:nvPr/>
          </p:nvSpPr>
          <p:spPr bwMode="auto">
            <a:xfrm>
              <a:off x="2399" y="1436"/>
              <a:ext cx="33" cy="23"/>
            </a:xfrm>
            <a:custGeom>
              <a:avLst/>
              <a:gdLst>
                <a:gd name="T0" fmla="*/ 78 w 31"/>
                <a:gd name="T1" fmla="*/ 269 h 19"/>
                <a:gd name="T2" fmla="*/ 71 w 31"/>
                <a:gd name="T3" fmla="*/ 183 h 19"/>
                <a:gd name="T4" fmla="*/ 46 w 31"/>
                <a:gd name="T5" fmla="*/ 0 h 19"/>
                <a:gd name="T6" fmla="*/ 7 w 31"/>
                <a:gd name="T7" fmla="*/ 85 h 19"/>
                <a:gd name="T8" fmla="*/ 0 w 31"/>
                <a:gd name="T9" fmla="*/ 294 h 19"/>
                <a:gd name="T10" fmla="*/ 24 w 31"/>
                <a:gd name="T11" fmla="*/ 294 h 19"/>
                <a:gd name="T12" fmla="*/ 30 w 31"/>
                <a:gd name="T13" fmla="*/ 294 h 19"/>
                <a:gd name="T14" fmla="*/ 52 w 31"/>
                <a:gd name="T15" fmla="*/ 344 h 19"/>
                <a:gd name="T16" fmla="*/ 78 w 31"/>
                <a:gd name="T17" fmla="*/ 26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9"/>
                <a:gd name="T29" fmla="*/ 31 w 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round/>
              <a:headEnd/>
              <a:tailEnd/>
            </a:ln>
          </p:spPr>
          <p:txBody>
            <a:bodyPr/>
            <a:lstStyle/>
            <a:p>
              <a:endParaRPr lang="en-US"/>
            </a:p>
          </p:txBody>
        </p:sp>
        <p:sp>
          <p:nvSpPr>
            <p:cNvPr id="15796" name="Freeform 436"/>
            <p:cNvSpPr>
              <a:spLocks/>
            </p:cNvSpPr>
            <p:nvPr/>
          </p:nvSpPr>
          <p:spPr bwMode="auto">
            <a:xfrm>
              <a:off x="2419" y="1389"/>
              <a:ext cx="13" cy="9"/>
            </a:xfrm>
            <a:custGeom>
              <a:avLst/>
              <a:gdLst>
                <a:gd name="T0" fmla="*/ 26 w 12"/>
                <a:gd name="T1" fmla="*/ 98 h 7"/>
                <a:gd name="T2" fmla="*/ 2 w 12"/>
                <a:gd name="T3" fmla="*/ 0 h 7"/>
                <a:gd name="T4" fmla="*/ 0 w 12"/>
                <a:gd name="T5" fmla="*/ 98 h 7"/>
                <a:gd name="T6" fmla="*/ 30 w 12"/>
                <a:gd name="T7" fmla="*/ 297 h 7"/>
                <a:gd name="T8" fmla="*/ 39 w 12"/>
                <a:gd name="T9" fmla="*/ 162 h 7"/>
                <a:gd name="T10" fmla="*/ 26 w 12"/>
                <a:gd name="T11" fmla="*/ 98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round/>
              <a:headEnd/>
              <a:tailEnd/>
            </a:ln>
          </p:spPr>
          <p:txBody>
            <a:bodyPr/>
            <a:lstStyle/>
            <a:p>
              <a:endParaRPr lang="en-US"/>
            </a:p>
          </p:txBody>
        </p:sp>
        <p:sp>
          <p:nvSpPr>
            <p:cNvPr id="15797" name="Freeform 437"/>
            <p:cNvSpPr>
              <a:spLocks/>
            </p:cNvSpPr>
            <p:nvPr/>
          </p:nvSpPr>
          <p:spPr bwMode="auto">
            <a:xfrm>
              <a:off x="2416" y="1371"/>
              <a:ext cx="12" cy="13"/>
            </a:xfrm>
            <a:custGeom>
              <a:avLst/>
              <a:gdLst>
                <a:gd name="T0" fmla="*/ 12 w 12"/>
                <a:gd name="T1" fmla="*/ 287 h 10"/>
                <a:gd name="T2" fmla="*/ 10 w 12"/>
                <a:gd name="T3" fmla="*/ 0 h 10"/>
                <a:gd name="T4" fmla="*/ 3 w 12"/>
                <a:gd name="T5" fmla="*/ 287 h 10"/>
                <a:gd name="T6" fmla="*/ 0 w 12"/>
                <a:gd name="T7" fmla="*/ 520 h 10"/>
                <a:gd name="T8" fmla="*/ 12 w 12"/>
                <a:gd name="T9" fmla="*/ 28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2" y="5"/>
                  </a:moveTo>
                  <a:lnTo>
                    <a:pt x="10" y="0"/>
                  </a:lnTo>
                  <a:lnTo>
                    <a:pt x="3" y="5"/>
                  </a:lnTo>
                  <a:lnTo>
                    <a:pt x="0" y="10"/>
                  </a:lnTo>
                  <a:lnTo>
                    <a:pt x="12" y="5"/>
                  </a:lnTo>
                  <a:close/>
                </a:path>
              </a:pathLst>
            </a:custGeom>
            <a:solidFill>
              <a:srgbClr val="0033CC"/>
            </a:solidFill>
            <a:ln w="3175">
              <a:solidFill>
                <a:srgbClr val="000000"/>
              </a:solidFill>
              <a:round/>
              <a:headEnd/>
              <a:tailEnd/>
            </a:ln>
          </p:spPr>
          <p:txBody>
            <a:bodyPr/>
            <a:lstStyle/>
            <a:p>
              <a:endParaRPr lang="en-US"/>
            </a:p>
          </p:txBody>
        </p:sp>
        <p:sp>
          <p:nvSpPr>
            <p:cNvPr id="15798" name="Freeform 438"/>
            <p:cNvSpPr>
              <a:spLocks/>
            </p:cNvSpPr>
            <p:nvPr/>
          </p:nvSpPr>
          <p:spPr bwMode="auto">
            <a:xfrm>
              <a:off x="2498" y="1328"/>
              <a:ext cx="2" cy="10"/>
            </a:xfrm>
            <a:custGeom>
              <a:avLst/>
              <a:gdLst>
                <a:gd name="T0" fmla="*/ 0 w 2"/>
                <a:gd name="T1" fmla="*/ 0 h 9"/>
                <a:gd name="T2" fmla="*/ 0 w 2"/>
                <a:gd name="T3" fmla="*/ 27 h 9"/>
                <a:gd name="T4" fmla="*/ 0 w 2"/>
                <a:gd name="T5" fmla="*/ 33 h 9"/>
                <a:gd name="T6" fmla="*/ 0 w 2"/>
                <a:gd name="T7" fmla="*/ 41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round/>
              <a:headEnd/>
              <a:tailEnd/>
            </a:ln>
          </p:spPr>
          <p:txBody>
            <a:bodyPr/>
            <a:lstStyle/>
            <a:p>
              <a:endParaRPr lang="en-US"/>
            </a:p>
          </p:txBody>
        </p:sp>
        <p:sp>
          <p:nvSpPr>
            <p:cNvPr id="15799" name="Freeform 439"/>
            <p:cNvSpPr>
              <a:spLocks/>
            </p:cNvSpPr>
            <p:nvPr/>
          </p:nvSpPr>
          <p:spPr bwMode="auto">
            <a:xfrm>
              <a:off x="2426" y="1412"/>
              <a:ext cx="6" cy="4"/>
            </a:xfrm>
            <a:custGeom>
              <a:avLst/>
              <a:gdLst>
                <a:gd name="T0" fmla="*/ 0 w 7"/>
                <a:gd name="T1" fmla="*/ 207 h 3"/>
                <a:gd name="T2" fmla="*/ 3 w 7"/>
                <a:gd name="T3" fmla="*/ 0 h 3"/>
                <a:gd name="T4" fmla="*/ 0 w 7"/>
                <a:gd name="T5" fmla="*/ 0 h 3"/>
                <a:gd name="T6" fmla="*/ 0 w 7"/>
                <a:gd name="T7" fmla="*/ 207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7" y="0"/>
                  </a:lnTo>
                  <a:lnTo>
                    <a:pt x="0" y="0"/>
                  </a:lnTo>
                  <a:lnTo>
                    <a:pt x="0" y="3"/>
                  </a:lnTo>
                  <a:close/>
                </a:path>
              </a:pathLst>
            </a:custGeom>
            <a:solidFill>
              <a:srgbClr val="0033CC"/>
            </a:solidFill>
            <a:ln w="3175">
              <a:solidFill>
                <a:srgbClr val="000000"/>
              </a:solidFill>
              <a:round/>
              <a:headEnd/>
              <a:tailEnd/>
            </a:ln>
          </p:spPr>
          <p:txBody>
            <a:bodyPr/>
            <a:lstStyle/>
            <a:p>
              <a:endParaRPr lang="en-US"/>
            </a:p>
          </p:txBody>
        </p:sp>
        <p:sp>
          <p:nvSpPr>
            <p:cNvPr id="15800" name="Freeform 440"/>
            <p:cNvSpPr>
              <a:spLocks/>
            </p:cNvSpPr>
            <p:nvPr/>
          </p:nvSpPr>
          <p:spPr bwMode="auto">
            <a:xfrm>
              <a:off x="2449" y="1474"/>
              <a:ext cx="6" cy="6"/>
            </a:xfrm>
            <a:custGeom>
              <a:avLst/>
              <a:gdLst>
                <a:gd name="T0" fmla="*/ 72 w 5"/>
                <a:gd name="T1" fmla="*/ 72 h 5"/>
                <a:gd name="T2" fmla="*/ 0 w 5"/>
                <a:gd name="T3" fmla="*/ 0 h 5"/>
                <a:gd name="T4" fmla="*/ 0 w 5"/>
                <a:gd name="T5" fmla="*/ 72 h 5"/>
                <a:gd name="T6" fmla="*/ 72 w 5"/>
                <a:gd name="T7" fmla="*/ 72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0033CC"/>
            </a:solidFill>
            <a:ln w="3175">
              <a:solidFill>
                <a:srgbClr val="000000"/>
              </a:solidFill>
              <a:round/>
              <a:headEnd/>
              <a:tailEnd/>
            </a:ln>
          </p:spPr>
          <p:txBody>
            <a:bodyPr/>
            <a:lstStyle/>
            <a:p>
              <a:endParaRPr lang="en-US"/>
            </a:p>
          </p:txBody>
        </p:sp>
        <p:sp>
          <p:nvSpPr>
            <p:cNvPr id="15801" name="Rectangle 441"/>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802" name="Freeform 442"/>
            <p:cNvSpPr>
              <a:spLocks/>
            </p:cNvSpPr>
            <p:nvPr/>
          </p:nvSpPr>
          <p:spPr bwMode="auto">
            <a:xfrm>
              <a:off x="2089" y="1811"/>
              <a:ext cx="14" cy="2"/>
            </a:xfrm>
            <a:custGeom>
              <a:avLst/>
              <a:gdLst>
                <a:gd name="T0" fmla="*/ 50 w 12"/>
                <a:gd name="T1" fmla="*/ 2 h 2"/>
                <a:gd name="T2" fmla="*/ 0 w 12"/>
                <a:gd name="T3" fmla="*/ 0 h 2"/>
                <a:gd name="T4" fmla="*/ 121 w 12"/>
                <a:gd name="T5" fmla="*/ 0 h 2"/>
                <a:gd name="T6" fmla="*/ 50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5" y="2"/>
                  </a:moveTo>
                  <a:lnTo>
                    <a:pt x="0" y="0"/>
                  </a:lnTo>
                  <a:lnTo>
                    <a:pt x="12" y="0"/>
                  </a:lnTo>
                  <a:lnTo>
                    <a:pt x="5" y="2"/>
                  </a:lnTo>
                  <a:close/>
                </a:path>
              </a:pathLst>
            </a:custGeom>
            <a:solidFill>
              <a:srgbClr val="E1E1E1"/>
            </a:solidFill>
            <a:ln w="3175">
              <a:solidFill>
                <a:srgbClr val="000000"/>
              </a:solidFill>
              <a:round/>
              <a:headEnd/>
              <a:tailEnd/>
            </a:ln>
          </p:spPr>
          <p:txBody>
            <a:bodyPr/>
            <a:lstStyle/>
            <a:p>
              <a:endParaRPr lang="en-US"/>
            </a:p>
          </p:txBody>
        </p:sp>
        <p:sp>
          <p:nvSpPr>
            <p:cNvPr id="15803" name="Freeform 443"/>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3" y="0"/>
                  </a:moveTo>
                  <a:lnTo>
                    <a:pt x="0" y="3"/>
                  </a:lnTo>
                  <a:lnTo>
                    <a:pt x="7" y="3"/>
                  </a:lnTo>
                  <a:lnTo>
                    <a:pt x="3" y="0"/>
                  </a:lnTo>
                  <a:close/>
                </a:path>
              </a:pathLst>
            </a:custGeom>
            <a:solidFill>
              <a:srgbClr val="E1E1E1"/>
            </a:solidFill>
            <a:ln w="3175">
              <a:solidFill>
                <a:srgbClr val="000000"/>
              </a:solidFill>
              <a:round/>
              <a:headEnd/>
              <a:tailEnd/>
            </a:ln>
          </p:spPr>
          <p:txBody>
            <a:bodyPr/>
            <a:lstStyle/>
            <a:p>
              <a:endParaRPr lang="en-US"/>
            </a:p>
          </p:txBody>
        </p:sp>
        <p:sp>
          <p:nvSpPr>
            <p:cNvPr id="15804" name="Rectangle 444"/>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805" name="Freeform 445"/>
            <p:cNvSpPr>
              <a:spLocks/>
            </p:cNvSpPr>
            <p:nvPr/>
          </p:nvSpPr>
          <p:spPr bwMode="auto">
            <a:xfrm>
              <a:off x="1425" y="1933"/>
              <a:ext cx="4" cy="1"/>
            </a:xfrm>
            <a:custGeom>
              <a:avLst/>
              <a:gdLst>
                <a:gd name="T0" fmla="*/ 207 w 3"/>
                <a:gd name="T1" fmla="*/ 0 h 1"/>
                <a:gd name="T2" fmla="*/ 207 w 3"/>
                <a:gd name="T3" fmla="*/ 0 h 1"/>
                <a:gd name="T4" fmla="*/ 0 w 3"/>
                <a:gd name="T5" fmla="*/ 0 h 1"/>
                <a:gd name="T6" fmla="*/ 207 w 3"/>
                <a:gd name="T7" fmla="*/ 0 h 1"/>
                <a:gd name="T8" fmla="*/ 207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0"/>
                  </a:lnTo>
                  <a:lnTo>
                    <a:pt x="0" y="0"/>
                  </a:lnTo>
                  <a:lnTo>
                    <a:pt x="3" y="0"/>
                  </a:lnTo>
                  <a:close/>
                </a:path>
              </a:pathLst>
            </a:custGeom>
            <a:solidFill>
              <a:srgbClr val="E1E1E1"/>
            </a:solidFill>
            <a:ln w="3175">
              <a:solidFill>
                <a:srgbClr val="000000"/>
              </a:solidFill>
              <a:round/>
              <a:headEnd/>
              <a:tailEnd/>
            </a:ln>
          </p:spPr>
          <p:txBody>
            <a:bodyPr/>
            <a:lstStyle/>
            <a:p>
              <a:endParaRPr lang="en-US"/>
            </a:p>
          </p:txBody>
        </p:sp>
        <p:sp>
          <p:nvSpPr>
            <p:cNvPr id="15806" name="Freeform 446"/>
            <p:cNvSpPr>
              <a:spLocks/>
            </p:cNvSpPr>
            <p:nvPr/>
          </p:nvSpPr>
          <p:spPr bwMode="auto">
            <a:xfrm>
              <a:off x="2360" y="1720"/>
              <a:ext cx="52" cy="111"/>
            </a:xfrm>
            <a:custGeom>
              <a:avLst/>
              <a:gdLst>
                <a:gd name="T0" fmla="*/ 93 w 47"/>
                <a:gd name="T1" fmla="*/ 0 h 90"/>
                <a:gd name="T2" fmla="*/ 62 w 47"/>
                <a:gd name="T3" fmla="*/ 2 h 90"/>
                <a:gd name="T4" fmla="*/ 62 w 47"/>
                <a:gd name="T5" fmla="*/ 528 h 90"/>
                <a:gd name="T6" fmla="*/ 38 w 47"/>
                <a:gd name="T7" fmla="*/ 803 h 90"/>
                <a:gd name="T8" fmla="*/ 4 w 47"/>
                <a:gd name="T9" fmla="*/ 1103 h 90"/>
                <a:gd name="T10" fmla="*/ 0 w 47"/>
                <a:gd name="T11" fmla="*/ 1375 h 90"/>
                <a:gd name="T12" fmla="*/ 31 w 47"/>
                <a:gd name="T13" fmla="*/ 1494 h 90"/>
                <a:gd name="T14" fmla="*/ 46 w 47"/>
                <a:gd name="T15" fmla="*/ 1494 h 90"/>
                <a:gd name="T16" fmla="*/ 38 w 47"/>
                <a:gd name="T17" fmla="*/ 2092 h 90"/>
                <a:gd name="T18" fmla="*/ 137 w 47"/>
                <a:gd name="T19" fmla="*/ 1971 h 90"/>
                <a:gd name="T20" fmla="*/ 137 w 47"/>
                <a:gd name="T21" fmla="*/ 1904 h 90"/>
                <a:gd name="T22" fmla="*/ 162 w 47"/>
                <a:gd name="T23" fmla="*/ 1670 h 90"/>
                <a:gd name="T24" fmla="*/ 162 w 47"/>
                <a:gd name="T25" fmla="*/ 1527 h 90"/>
                <a:gd name="T26" fmla="*/ 162 w 47"/>
                <a:gd name="T27" fmla="*/ 1296 h 90"/>
                <a:gd name="T28" fmla="*/ 137 w 47"/>
                <a:gd name="T29" fmla="*/ 982 h 90"/>
                <a:gd name="T30" fmla="*/ 162 w 47"/>
                <a:gd name="T31" fmla="*/ 982 h 90"/>
                <a:gd name="T32" fmla="*/ 184 w 47"/>
                <a:gd name="T33" fmla="*/ 482 h 90"/>
                <a:gd name="T34" fmla="*/ 215 w 47"/>
                <a:gd name="T35" fmla="*/ 274 h 90"/>
                <a:gd name="T36" fmla="*/ 215 w 47"/>
                <a:gd name="T37" fmla="*/ 2 h 90"/>
                <a:gd name="T38" fmla="*/ 126 w 47"/>
                <a:gd name="T39" fmla="*/ 2 h 90"/>
                <a:gd name="T40" fmla="*/ 93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0"/>
                <a:gd name="T65" fmla="*/ 47 w 47"/>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round/>
              <a:headEnd/>
              <a:tailEnd/>
            </a:ln>
          </p:spPr>
          <p:txBody>
            <a:bodyPr/>
            <a:lstStyle/>
            <a:p>
              <a:endParaRPr lang="en-US"/>
            </a:p>
          </p:txBody>
        </p:sp>
        <p:sp>
          <p:nvSpPr>
            <p:cNvPr id="15807" name="Freeform 447"/>
            <p:cNvSpPr>
              <a:spLocks/>
            </p:cNvSpPr>
            <p:nvPr/>
          </p:nvSpPr>
          <p:spPr bwMode="auto">
            <a:xfrm>
              <a:off x="2370" y="1682"/>
              <a:ext cx="196" cy="167"/>
            </a:xfrm>
            <a:custGeom>
              <a:avLst/>
              <a:gdLst>
                <a:gd name="T0" fmla="*/ 208 w 175"/>
                <a:gd name="T1" fmla="*/ 807 h 135"/>
                <a:gd name="T2" fmla="*/ 105 w 175"/>
                <a:gd name="T3" fmla="*/ 807 h 135"/>
                <a:gd name="T4" fmla="*/ 67 w 175"/>
                <a:gd name="T5" fmla="*/ 743 h 135"/>
                <a:gd name="T6" fmla="*/ 30 w 175"/>
                <a:gd name="T7" fmla="*/ 807 h 135"/>
                <a:gd name="T8" fmla="*/ 30 w 175"/>
                <a:gd name="T9" fmla="*/ 632 h 135"/>
                <a:gd name="T10" fmla="*/ 2 w 175"/>
                <a:gd name="T11" fmla="*/ 600 h 135"/>
                <a:gd name="T12" fmla="*/ 2 w 175"/>
                <a:gd name="T13" fmla="*/ 511 h 135"/>
                <a:gd name="T14" fmla="*/ 0 w 175"/>
                <a:gd name="T15" fmla="*/ 485 h 135"/>
                <a:gd name="T16" fmla="*/ 0 w 175"/>
                <a:gd name="T17" fmla="*/ 218 h 135"/>
                <a:gd name="T18" fmla="*/ 118 w 175"/>
                <a:gd name="T19" fmla="*/ 0 h 135"/>
                <a:gd name="T20" fmla="*/ 223 w 175"/>
                <a:gd name="T21" fmla="*/ 2 h 135"/>
                <a:gd name="T22" fmla="*/ 315 w 175"/>
                <a:gd name="T23" fmla="*/ 115 h 135"/>
                <a:gd name="T24" fmla="*/ 398 w 175"/>
                <a:gd name="T25" fmla="*/ 115 h 135"/>
                <a:gd name="T26" fmla="*/ 494 w 175"/>
                <a:gd name="T27" fmla="*/ 176 h 135"/>
                <a:gd name="T28" fmla="*/ 573 w 175"/>
                <a:gd name="T29" fmla="*/ 176 h 135"/>
                <a:gd name="T30" fmla="*/ 620 w 175"/>
                <a:gd name="T31" fmla="*/ 317 h 135"/>
                <a:gd name="T32" fmla="*/ 824 w 175"/>
                <a:gd name="T33" fmla="*/ 511 h 135"/>
                <a:gd name="T34" fmla="*/ 824 w 175"/>
                <a:gd name="T35" fmla="*/ 511 h 135"/>
                <a:gd name="T36" fmla="*/ 857 w 175"/>
                <a:gd name="T37" fmla="*/ 511 h 135"/>
                <a:gd name="T38" fmla="*/ 960 w 175"/>
                <a:gd name="T39" fmla="*/ 600 h 135"/>
                <a:gd name="T40" fmla="*/ 949 w 175"/>
                <a:gd name="T41" fmla="*/ 852 h 135"/>
                <a:gd name="T42" fmla="*/ 857 w 175"/>
                <a:gd name="T43" fmla="*/ 1089 h 135"/>
                <a:gd name="T44" fmla="*/ 776 w 175"/>
                <a:gd name="T45" fmla="*/ 1267 h 135"/>
                <a:gd name="T46" fmla="*/ 722 w 175"/>
                <a:gd name="T47" fmla="*/ 1613 h 135"/>
                <a:gd name="T48" fmla="*/ 688 w 175"/>
                <a:gd name="T49" fmla="*/ 1890 h 135"/>
                <a:gd name="T50" fmla="*/ 722 w 175"/>
                <a:gd name="T51" fmla="*/ 2173 h 135"/>
                <a:gd name="T52" fmla="*/ 645 w 175"/>
                <a:gd name="T53" fmla="*/ 2542 h 135"/>
                <a:gd name="T54" fmla="*/ 642 w 175"/>
                <a:gd name="T55" fmla="*/ 2660 h 135"/>
                <a:gd name="T56" fmla="*/ 573 w 175"/>
                <a:gd name="T57" fmla="*/ 2808 h 135"/>
                <a:gd name="T58" fmla="*/ 532 w 175"/>
                <a:gd name="T59" fmla="*/ 3053 h 135"/>
                <a:gd name="T60" fmla="*/ 441 w 175"/>
                <a:gd name="T61" fmla="*/ 3053 h 135"/>
                <a:gd name="T62" fmla="*/ 328 w 175"/>
                <a:gd name="T63" fmla="*/ 3093 h 135"/>
                <a:gd name="T64" fmla="*/ 280 w 175"/>
                <a:gd name="T65" fmla="*/ 3291 h 135"/>
                <a:gd name="T66" fmla="*/ 223 w 175"/>
                <a:gd name="T67" fmla="*/ 3291 h 135"/>
                <a:gd name="T68" fmla="*/ 208 w 175"/>
                <a:gd name="T69" fmla="*/ 2965 h 135"/>
                <a:gd name="T70" fmla="*/ 142 w 175"/>
                <a:gd name="T71" fmla="*/ 2808 h 135"/>
                <a:gd name="T72" fmla="*/ 118 w 175"/>
                <a:gd name="T73" fmla="*/ 2808 h 135"/>
                <a:gd name="T74" fmla="*/ 118 w 175"/>
                <a:gd name="T75" fmla="*/ 2752 h 135"/>
                <a:gd name="T76" fmla="*/ 142 w 175"/>
                <a:gd name="T77" fmla="*/ 2481 h 135"/>
                <a:gd name="T78" fmla="*/ 142 w 175"/>
                <a:gd name="T79" fmla="*/ 2343 h 135"/>
                <a:gd name="T80" fmla="*/ 142 w 175"/>
                <a:gd name="T81" fmla="*/ 2126 h 135"/>
                <a:gd name="T82" fmla="*/ 118 w 175"/>
                <a:gd name="T83" fmla="*/ 1757 h 135"/>
                <a:gd name="T84" fmla="*/ 142 w 175"/>
                <a:gd name="T85" fmla="*/ 1757 h 135"/>
                <a:gd name="T86" fmla="*/ 170 w 175"/>
                <a:gd name="T87" fmla="*/ 1228 h 135"/>
                <a:gd name="T88" fmla="*/ 208 w 175"/>
                <a:gd name="T89" fmla="*/ 1054 h 135"/>
                <a:gd name="T90" fmla="*/ 208 w 175"/>
                <a:gd name="T91" fmla="*/ 80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
                <a:gd name="T139" fmla="*/ 0 h 135"/>
                <a:gd name="T140" fmla="*/ 175 w 17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round/>
              <a:headEnd/>
              <a:tailEnd/>
            </a:ln>
          </p:spPr>
          <p:txBody>
            <a:bodyPr/>
            <a:lstStyle/>
            <a:p>
              <a:endParaRPr lang="en-US"/>
            </a:p>
          </p:txBody>
        </p:sp>
        <p:sp>
          <p:nvSpPr>
            <p:cNvPr id="15808" name="Freeform 448"/>
            <p:cNvSpPr>
              <a:spLocks/>
            </p:cNvSpPr>
            <p:nvPr/>
          </p:nvSpPr>
          <p:spPr bwMode="auto">
            <a:xfrm>
              <a:off x="2555" y="1768"/>
              <a:ext cx="17" cy="10"/>
            </a:xfrm>
            <a:custGeom>
              <a:avLst/>
              <a:gdLst>
                <a:gd name="T0" fmla="*/ 270 w 14"/>
                <a:gd name="T1" fmla="*/ 2 h 9"/>
                <a:gd name="T2" fmla="*/ 132 w 14"/>
                <a:gd name="T3" fmla="*/ 41 h 9"/>
                <a:gd name="T4" fmla="*/ 0 w 14"/>
                <a:gd name="T5" fmla="*/ 4 h 9"/>
                <a:gd name="T6" fmla="*/ 160 w 14"/>
                <a:gd name="T7" fmla="*/ 0 h 9"/>
                <a:gd name="T8" fmla="*/ 270 w 14"/>
                <a:gd name="T9" fmla="*/ 2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4" y="2"/>
                  </a:moveTo>
                  <a:lnTo>
                    <a:pt x="7" y="9"/>
                  </a:lnTo>
                  <a:lnTo>
                    <a:pt x="0" y="4"/>
                  </a:lnTo>
                  <a:lnTo>
                    <a:pt x="9" y="0"/>
                  </a:lnTo>
                  <a:lnTo>
                    <a:pt x="14" y="2"/>
                  </a:lnTo>
                  <a:close/>
                </a:path>
              </a:pathLst>
            </a:custGeom>
            <a:solidFill>
              <a:srgbClr val="0033CC"/>
            </a:solidFill>
            <a:ln w="3175">
              <a:solidFill>
                <a:srgbClr val="000000"/>
              </a:solidFill>
              <a:round/>
              <a:headEnd/>
              <a:tailEnd/>
            </a:ln>
          </p:spPr>
          <p:txBody>
            <a:bodyPr/>
            <a:lstStyle/>
            <a:p>
              <a:endParaRPr lang="en-US"/>
            </a:p>
          </p:txBody>
        </p:sp>
        <p:sp>
          <p:nvSpPr>
            <p:cNvPr id="15809" name="Freeform 449" descr="Large checker board"/>
            <p:cNvSpPr>
              <a:spLocks/>
            </p:cNvSpPr>
            <p:nvPr/>
          </p:nvSpPr>
          <p:spPr bwMode="auto">
            <a:xfrm>
              <a:off x="498" y="1561"/>
              <a:ext cx="960" cy="529"/>
            </a:xfrm>
            <a:custGeom>
              <a:avLst/>
              <a:gdLst>
                <a:gd name="T0" fmla="*/ 4503 w 859"/>
                <a:gd name="T1" fmla="*/ 893 h 426"/>
                <a:gd name="T2" fmla="*/ 4261 w 859"/>
                <a:gd name="T3" fmla="*/ 1792 h 426"/>
                <a:gd name="T4" fmla="*/ 3777 w 859"/>
                <a:gd name="T5" fmla="*/ 2557 h 426"/>
                <a:gd name="T6" fmla="*/ 3414 w 859"/>
                <a:gd name="T7" fmla="*/ 3175 h 426"/>
                <a:gd name="T8" fmla="*/ 3357 w 859"/>
                <a:gd name="T9" fmla="*/ 2557 h 426"/>
                <a:gd name="T10" fmla="*/ 3313 w 859"/>
                <a:gd name="T11" fmla="*/ 1468 h 426"/>
                <a:gd name="T12" fmla="*/ 3060 w 859"/>
                <a:gd name="T13" fmla="*/ 498 h 426"/>
                <a:gd name="T14" fmla="*/ 2645 w 859"/>
                <a:gd name="T15" fmla="*/ 228 h 426"/>
                <a:gd name="T16" fmla="*/ 2251 w 859"/>
                <a:gd name="T17" fmla="*/ 119 h 426"/>
                <a:gd name="T18" fmla="*/ 1612 w 859"/>
                <a:gd name="T19" fmla="*/ 119 h 426"/>
                <a:gd name="T20" fmla="*/ 978 w 859"/>
                <a:gd name="T21" fmla="*/ 119 h 426"/>
                <a:gd name="T22" fmla="*/ 541 w 859"/>
                <a:gd name="T23" fmla="*/ 844 h 426"/>
                <a:gd name="T24" fmla="*/ 489 w 859"/>
                <a:gd name="T25" fmla="*/ 844 h 426"/>
                <a:gd name="T26" fmla="*/ 395 w 859"/>
                <a:gd name="T27" fmla="*/ 1036 h 426"/>
                <a:gd name="T28" fmla="*/ 336 w 859"/>
                <a:gd name="T29" fmla="*/ 1347 h 426"/>
                <a:gd name="T30" fmla="*/ 135 w 859"/>
                <a:gd name="T31" fmla="*/ 2850 h 426"/>
                <a:gd name="T32" fmla="*/ 0 w 859"/>
                <a:gd name="T33" fmla="*/ 4494 h 426"/>
                <a:gd name="T34" fmla="*/ 50 w 859"/>
                <a:gd name="T35" fmla="*/ 5121 h 426"/>
                <a:gd name="T36" fmla="*/ 50 w 859"/>
                <a:gd name="T37" fmla="*/ 5614 h 426"/>
                <a:gd name="T38" fmla="*/ 87 w 859"/>
                <a:gd name="T39" fmla="*/ 6745 h 426"/>
                <a:gd name="T40" fmla="*/ 448 w 859"/>
                <a:gd name="T41" fmla="*/ 7620 h 426"/>
                <a:gd name="T42" fmla="*/ 807 w 859"/>
                <a:gd name="T43" fmla="*/ 8222 h 426"/>
                <a:gd name="T44" fmla="*/ 1162 w 859"/>
                <a:gd name="T45" fmla="*/ 8863 h 426"/>
                <a:gd name="T46" fmla="*/ 1472 w 859"/>
                <a:gd name="T47" fmla="*/ 9375 h 426"/>
                <a:gd name="T48" fmla="*/ 1681 w 859"/>
                <a:gd name="T49" fmla="*/ 10171 h 426"/>
                <a:gd name="T50" fmla="*/ 1718 w 859"/>
                <a:gd name="T51" fmla="*/ 9724 h 426"/>
                <a:gd name="T52" fmla="*/ 1807 w 859"/>
                <a:gd name="T53" fmla="*/ 9503 h 426"/>
                <a:gd name="T54" fmla="*/ 1971 w 859"/>
                <a:gd name="T55" fmla="*/ 9010 h 426"/>
                <a:gd name="T56" fmla="*/ 2154 w 859"/>
                <a:gd name="T57" fmla="*/ 8950 h 426"/>
                <a:gd name="T58" fmla="*/ 2317 w 859"/>
                <a:gd name="T59" fmla="*/ 9010 h 426"/>
                <a:gd name="T60" fmla="*/ 2391 w 859"/>
                <a:gd name="T61" fmla="*/ 8832 h 426"/>
                <a:gd name="T62" fmla="*/ 2492 w 859"/>
                <a:gd name="T63" fmla="*/ 8647 h 426"/>
                <a:gd name="T64" fmla="*/ 2585 w 859"/>
                <a:gd name="T65" fmla="*/ 8647 h 426"/>
                <a:gd name="T66" fmla="*/ 2708 w 859"/>
                <a:gd name="T67" fmla="*/ 8745 h 426"/>
                <a:gd name="T68" fmla="*/ 2912 w 859"/>
                <a:gd name="T69" fmla="*/ 9375 h 426"/>
                <a:gd name="T70" fmla="*/ 2896 w 859"/>
                <a:gd name="T71" fmla="*/ 10025 h 426"/>
                <a:gd name="T72" fmla="*/ 2936 w 859"/>
                <a:gd name="T73" fmla="*/ 10401 h 426"/>
                <a:gd name="T74" fmla="*/ 3079 w 859"/>
                <a:gd name="T75" fmla="*/ 10219 h 426"/>
                <a:gd name="T76" fmla="*/ 3060 w 859"/>
                <a:gd name="T77" fmla="*/ 9058 h 426"/>
                <a:gd name="T78" fmla="*/ 3109 w 859"/>
                <a:gd name="T79" fmla="*/ 7897 h 426"/>
                <a:gd name="T80" fmla="*/ 3286 w 859"/>
                <a:gd name="T81" fmla="*/ 7319 h 426"/>
                <a:gd name="T82" fmla="*/ 3498 w 859"/>
                <a:gd name="T83" fmla="*/ 6382 h 426"/>
                <a:gd name="T84" fmla="*/ 3619 w 859"/>
                <a:gd name="T85" fmla="*/ 6080 h 426"/>
                <a:gd name="T86" fmla="*/ 3586 w 859"/>
                <a:gd name="T87" fmla="*/ 6016 h 426"/>
                <a:gd name="T88" fmla="*/ 3609 w 859"/>
                <a:gd name="T89" fmla="*/ 5614 h 426"/>
                <a:gd name="T90" fmla="*/ 3619 w 859"/>
                <a:gd name="T91" fmla="*/ 5402 h 426"/>
                <a:gd name="T92" fmla="*/ 3599 w 859"/>
                <a:gd name="T93" fmla="*/ 4822 h 426"/>
                <a:gd name="T94" fmla="*/ 3648 w 859"/>
                <a:gd name="T95" fmla="*/ 4560 h 426"/>
                <a:gd name="T96" fmla="*/ 3672 w 859"/>
                <a:gd name="T97" fmla="*/ 4987 h 426"/>
                <a:gd name="T98" fmla="*/ 3741 w 859"/>
                <a:gd name="T99" fmla="*/ 4941 h 426"/>
                <a:gd name="T100" fmla="*/ 3754 w 859"/>
                <a:gd name="T101" fmla="*/ 4691 h 426"/>
                <a:gd name="T102" fmla="*/ 3905 w 859"/>
                <a:gd name="T103" fmla="*/ 3843 h 426"/>
                <a:gd name="T104" fmla="*/ 4121 w 859"/>
                <a:gd name="T105" fmla="*/ 3491 h 426"/>
                <a:gd name="T106" fmla="*/ 4224 w 859"/>
                <a:gd name="T107" fmla="*/ 3293 h 426"/>
                <a:gd name="T108" fmla="*/ 4285 w 859"/>
                <a:gd name="T109" fmla="*/ 2492 h 426"/>
                <a:gd name="T110" fmla="*/ 4414 w 859"/>
                <a:gd name="T111" fmla="*/ 2202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59"/>
                <a:gd name="T169" fmla="*/ 0 h 426"/>
                <a:gd name="T170" fmla="*/ 859 w 859"/>
                <a:gd name="T171" fmla="*/ 426 h 4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pattFill prst="lgCheck">
              <a:fgClr>
                <a:srgbClr val="3333CC"/>
              </a:fgClr>
              <a:bgClr>
                <a:srgbClr val="FFFFFF"/>
              </a:bgClr>
            </a:pattFill>
            <a:ln w="3175">
              <a:solidFill>
                <a:srgbClr val="000000"/>
              </a:solidFill>
              <a:round/>
              <a:headEnd/>
              <a:tailEnd/>
            </a:ln>
          </p:spPr>
          <p:txBody>
            <a:bodyPr/>
            <a:lstStyle/>
            <a:p>
              <a:endParaRPr lang="en-US"/>
            </a:p>
          </p:txBody>
        </p:sp>
        <p:sp>
          <p:nvSpPr>
            <p:cNvPr id="15810" name="Freeform 450"/>
            <p:cNvSpPr>
              <a:spLocks/>
            </p:cNvSpPr>
            <p:nvPr/>
          </p:nvSpPr>
          <p:spPr bwMode="auto">
            <a:xfrm>
              <a:off x="113" y="1122"/>
              <a:ext cx="609" cy="322"/>
            </a:xfrm>
            <a:custGeom>
              <a:avLst/>
              <a:gdLst>
                <a:gd name="T0" fmla="*/ 2249 w 546"/>
                <a:gd name="T1" fmla="*/ 5615 h 260"/>
                <a:gd name="T2" fmla="*/ 2164 w 546"/>
                <a:gd name="T3" fmla="*/ 4509 h 260"/>
                <a:gd name="T4" fmla="*/ 2041 w 546"/>
                <a:gd name="T5" fmla="*/ 4333 h 260"/>
                <a:gd name="T6" fmla="*/ 2155 w 546"/>
                <a:gd name="T7" fmla="*/ 3298 h 260"/>
                <a:gd name="T8" fmla="*/ 2590 w 546"/>
                <a:gd name="T9" fmla="*/ 1487 h 260"/>
                <a:gd name="T10" fmla="*/ 2540 w 546"/>
                <a:gd name="T11" fmla="*/ 393 h 260"/>
                <a:gd name="T12" fmla="*/ 2193 w 546"/>
                <a:gd name="T13" fmla="*/ 118 h 260"/>
                <a:gd name="T14" fmla="*/ 2107 w 546"/>
                <a:gd name="T15" fmla="*/ 0 h 260"/>
                <a:gd name="T16" fmla="*/ 1800 w 546"/>
                <a:gd name="T17" fmla="*/ 256 h 260"/>
                <a:gd name="T18" fmla="*/ 1650 w 546"/>
                <a:gd name="T19" fmla="*/ 393 h 260"/>
                <a:gd name="T20" fmla="*/ 1166 w 546"/>
                <a:gd name="T21" fmla="*/ 1070 h 260"/>
                <a:gd name="T22" fmla="*/ 1278 w 546"/>
                <a:gd name="T23" fmla="*/ 1757 h 260"/>
                <a:gd name="T24" fmla="*/ 1230 w 546"/>
                <a:gd name="T25" fmla="*/ 1842 h 260"/>
                <a:gd name="T26" fmla="*/ 1131 w 546"/>
                <a:gd name="T27" fmla="*/ 1757 h 260"/>
                <a:gd name="T28" fmla="*/ 795 w 546"/>
                <a:gd name="T29" fmla="*/ 2289 h 260"/>
                <a:gd name="T30" fmla="*/ 1118 w 546"/>
                <a:gd name="T31" fmla="*/ 2348 h 260"/>
                <a:gd name="T32" fmla="*/ 909 w 546"/>
                <a:gd name="T33" fmla="*/ 2940 h 260"/>
                <a:gd name="T34" fmla="*/ 640 w 546"/>
                <a:gd name="T35" fmla="*/ 3298 h 260"/>
                <a:gd name="T36" fmla="*/ 483 w 546"/>
                <a:gd name="T37" fmla="*/ 3641 h 260"/>
                <a:gd name="T38" fmla="*/ 545 w 546"/>
                <a:gd name="T39" fmla="*/ 3765 h 260"/>
                <a:gd name="T40" fmla="*/ 524 w 546"/>
                <a:gd name="T41" fmla="*/ 3974 h 260"/>
                <a:gd name="T42" fmla="*/ 398 w 546"/>
                <a:gd name="T43" fmla="*/ 4104 h 260"/>
                <a:gd name="T44" fmla="*/ 545 w 546"/>
                <a:gd name="T45" fmla="*/ 4333 h 260"/>
                <a:gd name="T46" fmla="*/ 580 w 546"/>
                <a:gd name="T47" fmla="*/ 4798 h 260"/>
                <a:gd name="T48" fmla="*/ 714 w 546"/>
                <a:gd name="T49" fmla="*/ 4754 h 260"/>
                <a:gd name="T50" fmla="*/ 694 w 546"/>
                <a:gd name="T51" fmla="*/ 5083 h 260"/>
                <a:gd name="T52" fmla="*/ 580 w 546"/>
                <a:gd name="T53" fmla="*/ 5385 h 260"/>
                <a:gd name="T54" fmla="*/ 255 w 546"/>
                <a:gd name="T55" fmla="*/ 6028 h 260"/>
                <a:gd name="T56" fmla="*/ 0 w 546"/>
                <a:gd name="T57" fmla="*/ 6382 h 260"/>
                <a:gd name="T58" fmla="*/ 75 w 546"/>
                <a:gd name="T59" fmla="*/ 6382 h 260"/>
                <a:gd name="T60" fmla="*/ 255 w 546"/>
                <a:gd name="T61" fmla="*/ 6096 h 260"/>
                <a:gd name="T62" fmla="*/ 432 w 546"/>
                <a:gd name="T63" fmla="*/ 6005 h 260"/>
                <a:gd name="T64" fmla="*/ 1028 w 546"/>
                <a:gd name="T65" fmla="*/ 4798 h 260"/>
                <a:gd name="T66" fmla="*/ 1179 w 546"/>
                <a:gd name="T67" fmla="*/ 4249 h 260"/>
                <a:gd name="T68" fmla="*/ 1467 w 546"/>
                <a:gd name="T69" fmla="*/ 3828 h 260"/>
                <a:gd name="T70" fmla="*/ 1189 w 546"/>
                <a:gd name="T71" fmla="*/ 4456 h 260"/>
                <a:gd name="T72" fmla="*/ 1301 w 546"/>
                <a:gd name="T73" fmla="*/ 4456 h 260"/>
                <a:gd name="T74" fmla="*/ 1336 w 546"/>
                <a:gd name="T75" fmla="*/ 4379 h 260"/>
                <a:gd name="T76" fmla="*/ 1500 w 546"/>
                <a:gd name="T77" fmla="*/ 4161 h 260"/>
                <a:gd name="T78" fmla="*/ 1548 w 546"/>
                <a:gd name="T79" fmla="*/ 3974 h 260"/>
                <a:gd name="T80" fmla="*/ 1575 w 546"/>
                <a:gd name="T81" fmla="*/ 3974 h 260"/>
                <a:gd name="T82" fmla="*/ 1642 w 546"/>
                <a:gd name="T83" fmla="*/ 4053 h 260"/>
                <a:gd name="T84" fmla="*/ 1663 w 546"/>
                <a:gd name="T85" fmla="*/ 4249 h 260"/>
                <a:gd name="T86" fmla="*/ 1826 w 546"/>
                <a:gd name="T87" fmla="*/ 4333 h 260"/>
                <a:gd name="T88" fmla="*/ 2041 w 546"/>
                <a:gd name="T89" fmla="*/ 4379 h 260"/>
                <a:gd name="T90" fmla="*/ 2036 w 546"/>
                <a:gd name="T91" fmla="*/ 4754 h 260"/>
                <a:gd name="T92" fmla="*/ 2125 w 546"/>
                <a:gd name="T93" fmla="*/ 4798 h 260"/>
                <a:gd name="T94" fmla="*/ 2155 w 546"/>
                <a:gd name="T95" fmla="*/ 4964 h 260"/>
                <a:gd name="T96" fmla="*/ 2225 w 546"/>
                <a:gd name="T97" fmla="*/ 5083 h 260"/>
                <a:gd name="T98" fmla="*/ 2265 w 546"/>
                <a:gd name="T99" fmla="*/ 5203 h 260"/>
                <a:gd name="T100" fmla="*/ 2225 w 546"/>
                <a:gd name="T101" fmla="*/ 5385 h 260"/>
                <a:gd name="T102" fmla="*/ 2249 w 546"/>
                <a:gd name="T103" fmla="*/ 5870 h 260"/>
                <a:gd name="T104" fmla="*/ 2272 w 546"/>
                <a:gd name="T105" fmla="*/ 5917 h 260"/>
                <a:gd name="T106" fmla="*/ 2216 w 546"/>
                <a:gd name="T107" fmla="*/ 6382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6"/>
                <a:gd name="T163" fmla="*/ 0 h 260"/>
                <a:gd name="T164" fmla="*/ 546 w 546"/>
                <a:gd name="T165" fmla="*/ 260 h 2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E1E1E1"/>
            </a:solidFill>
            <a:ln w="3175">
              <a:solidFill>
                <a:srgbClr val="000000"/>
              </a:solidFill>
              <a:round/>
              <a:headEnd/>
              <a:tailEnd/>
            </a:ln>
          </p:spPr>
          <p:txBody>
            <a:bodyPr/>
            <a:lstStyle/>
            <a:p>
              <a:endParaRPr lang="en-US"/>
            </a:p>
          </p:txBody>
        </p:sp>
        <p:sp>
          <p:nvSpPr>
            <p:cNvPr id="15811" name="Freeform 451"/>
            <p:cNvSpPr>
              <a:spLocks/>
            </p:cNvSpPr>
            <p:nvPr/>
          </p:nvSpPr>
          <p:spPr bwMode="auto">
            <a:xfrm>
              <a:off x="286" y="1380"/>
              <a:ext cx="41" cy="27"/>
            </a:xfrm>
            <a:custGeom>
              <a:avLst/>
              <a:gdLst>
                <a:gd name="T0" fmla="*/ 171 w 37"/>
                <a:gd name="T1" fmla="*/ 108 h 22"/>
                <a:gd name="T2" fmla="*/ 166 w 37"/>
                <a:gd name="T3" fmla="*/ 108 h 22"/>
                <a:gd name="T4" fmla="*/ 166 w 37"/>
                <a:gd name="T5" fmla="*/ 72 h 22"/>
                <a:gd name="T6" fmla="*/ 166 w 37"/>
                <a:gd name="T7" fmla="*/ 72 h 22"/>
                <a:gd name="T8" fmla="*/ 139 w 37"/>
                <a:gd name="T9" fmla="*/ 0 h 22"/>
                <a:gd name="T10" fmla="*/ 134 w 37"/>
                <a:gd name="T11" fmla="*/ 72 h 22"/>
                <a:gd name="T12" fmla="*/ 109 w 37"/>
                <a:gd name="T13" fmla="*/ 72 h 22"/>
                <a:gd name="T14" fmla="*/ 75 w 37"/>
                <a:gd name="T15" fmla="*/ 108 h 22"/>
                <a:gd name="T16" fmla="*/ 50 w 37"/>
                <a:gd name="T17" fmla="*/ 258 h 22"/>
                <a:gd name="T18" fmla="*/ 50 w 37"/>
                <a:gd name="T19" fmla="*/ 108 h 22"/>
                <a:gd name="T20" fmla="*/ 0 w 37"/>
                <a:gd name="T21" fmla="*/ 258 h 22"/>
                <a:gd name="T22" fmla="*/ 0 w 37"/>
                <a:gd name="T23" fmla="*/ 369 h 22"/>
                <a:gd name="T24" fmla="*/ 2 w 37"/>
                <a:gd name="T25" fmla="*/ 317 h 22"/>
                <a:gd name="T26" fmla="*/ 4 w 37"/>
                <a:gd name="T27" fmla="*/ 317 h 22"/>
                <a:gd name="T28" fmla="*/ 0 w 37"/>
                <a:gd name="T29" fmla="*/ 477 h 22"/>
                <a:gd name="T30" fmla="*/ 33 w 37"/>
                <a:gd name="T31" fmla="*/ 369 h 22"/>
                <a:gd name="T32" fmla="*/ 109 w 37"/>
                <a:gd name="T33" fmla="*/ 210 h 22"/>
                <a:gd name="T34" fmla="*/ 134 w 37"/>
                <a:gd name="T35" fmla="*/ 210 h 22"/>
                <a:gd name="T36" fmla="*/ 171 w 37"/>
                <a:gd name="T37" fmla="*/ 108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2"/>
                <a:gd name="T59" fmla="*/ 37 w 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E1E1E1"/>
            </a:solidFill>
            <a:ln w="3175">
              <a:solidFill>
                <a:srgbClr val="000000"/>
              </a:solidFill>
              <a:round/>
              <a:headEnd/>
              <a:tailEnd/>
            </a:ln>
          </p:spPr>
          <p:txBody>
            <a:bodyPr/>
            <a:lstStyle/>
            <a:p>
              <a:endParaRPr lang="en-US"/>
            </a:p>
          </p:txBody>
        </p:sp>
        <p:sp>
          <p:nvSpPr>
            <p:cNvPr id="15812" name="Freeform 452"/>
            <p:cNvSpPr>
              <a:spLocks/>
            </p:cNvSpPr>
            <p:nvPr/>
          </p:nvSpPr>
          <p:spPr bwMode="auto">
            <a:xfrm>
              <a:off x="179" y="1266"/>
              <a:ext cx="38" cy="15"/>
            </a:xfrm>
            <a:custGeom>
              <a:avLst/>
              <a:gdLst>
                <a:gd name="T0" fmla="*/ 121 w 35"/>
                <a:gd name="T1" fmla="*/ 188 h 12"/>
                <a:gd name="T2" fmla="*/ 59 w 35"/>
                <a:gd name="T3" fmla="*/ 344 h 12"/>
                <a:gd name="T4" fmla="*/ 39 w 35"/>
                <a:gd name="T5" fmla="*/ 95 h 12"/>
                <a:gd name="T6" fmla="*/ 46 w 35"/>
                <a:gd name="T7" fmla="*/ 188 h 12"/>
                <a:gd name="T8" fmla="*/ 0 w 35"/>
                <a:gd name="T9" fmla="*/ 188 h 12"/>
                <a:gd name="T10" fmla="*/ 5 w 35"/>
                <a:gd name="T11" fmla="*/ 0 h 12"/>
                <a:gd name="T12" fmla="*/ 65 w 35"/>
                <a:gd name="T13" fmla="*/ 0 h 12"/>
                <a:gd name="T14" fmla="*/ 121 w 35"/>
                <a:gd name="T15" fmla="*/ 188 h 1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2"/>
                <a:gd name="T26" fmla="*/ 35 w 3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2">
                  <a:moveTo>
                    <a:pt x="35" y="7"/>
                  </a:moveTo>
                  <a:lnTo>
                    <a:pt x="17" y="12"/>
                  </a:lnTo>
                  <a:lnTo>
                    <a:pt x="12" y="3"/>
                  </a:lnTo>
                  <a:lnTo>
                    <a:pt x="14" y="7"/>
                  </a:lnTo>
                  <a:lnTo>
                    <a:pt x="0" y="7"/>
                  </a:lnTo>
                  <a:lnTo>
                    <a:pt x="5" y="0"/>
                  </a:lnTo>
                  <a:lnTo>
                    <a:pt x="19" y="0"/>
                  </a:lnTo>
                  <a:lnTo>
                    <a:pt x="35" y="7"/>
                  </a:lnTo>
                  <a:close/>
                </a:path>
              </a:pathLst>
            </a:custGeom>
            <a:solidFill>
              <a:srgbClr val="E1E1E1"/>
            </a:solidFill>
            <a:ln w="3175">
              <a:solidFill>
                <a:srgbClr val="000000"/>
              </a:solidFill>
              <a:round/>
              <a:headEnd/>
              <a:tailEnd/>
            </a:ln>
          </p:spPr>
          <p:txBody>
            <a:bodyPr/>
            <a:lstStyle/>
            <a:p>
              <a:endParaRPr lang="en-US"/>
            </a:p>
          </p:txBody>
        </p:sp>
        <p:sp>
          <p:nvSpPr>
            <p:cNvPr id="15813" name="Freeform 453"/>
            <p:cNvSpPr>
              <a:spLocks/>
            </p:cNvSpPr>
            <p:nvPr/>
          </p:nvSpPr>
          <p:spPr bwMode="auto">
            <a:xfrm>
              <a:off x="559" y="1416"/>
              <a:ext cx="18" cy="31"/>
            </a:xfrm>
            <a:custGeom>
              <a:avLst/>
              <a:gdLst>
                <a:gd name="T0" fmla="*/ 48 w 16"/>
                <a:gd name="T1" fmla="*/ 315 h 26"/>
                <a:gd name="T2" fmla="*/ 38 w 16"/>
                <a:gd name="T3" fmla="*/ 360 h 26"/>
                <a:gd name="T4" fmla="*/ 38 w 16"/>
                <a:gd name="T5" fmla="*/ 298 h 26"/>
                <a:gd name="T6" fmla="*/ 0 w 16"/>
                <a:gd name="T7" fmla="*/ 221 h 26"/>
                <a:gd name="T8" fmla="*/ 38 w 16"/>
                <a:gd name="T9" fmla="*/ 221 h 26"/>
                <a:gd name="T10" fmla="*/ 48 w 16"/>
                <a:gd name="T11" fmla="*/ 175 h 26"/>
                <a:gd name="T12" fmla="*/ 27 w 16"/>
                <a:gd name="T13" fmla="*/ 175 h 26"/>
                <a:gd name="T14" fmla="*/ 48 w 16"/>
                <a:gd name="T15" fmla="*/ 103 h 26"/>
                <a:gd name="T16" fmla="*/ 48 w 16"/>
                <a:gd name="T17" fmla="*/ 0 h 26"/>
                <a:gd name="T18" fmla="*/ 79 w 16"/>
                <a:gd name="T19" fmla="*/ 0 h 26"/>
                <a:gd name="T20" fmla="*/ 89 w 16"/>
                <a:gd name="T21" fmla="*/ 175 h 26"/>
                <a:gd name="T22" fmla="*/ 79 w 16"/>
                <a:gd name="T23" fmla="*/ 175 h 26"/>
                <a:gd name="T24" fmla="*/ 79 w 16"/>
                <a:gd name="T25" fmla="*/ 209 h 26"/>
                <a:gd name="T26" fmla="*/ 48 w 16"/>
                <a:gd name="T27" fmla="*/ 315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round/>
              <a:headEnd/>
              <a:tailEnd/>
            </a:ln>
          </p:spPr>
          <p:txBody>
            <a:bodyPr/>
            <a:lstStyle/>
            <a:p>
              <a:endParaRPr lang="en-US"/>
            </a:p>
          </p:txBody>
        </p:sp>
        <p:sp>
          <p:nvSpPr>
            <p:cNvPr id="15814" name="Freeform 454"/>
            <p:cNvSpPr>
              <a:spLocks/>
            </p:cNvSpPr>
            <p:nvPr/>
          </p:nvSpPr>
          <p:spPr bwMode="auto">
            <a:xfrm>
              <a:off x="569" y="1375"/>
              <a:ext cx="22" cy="25"/>
            </a:xfrm>
            <a:custGeom>
              <a:avLst/>
              <a:gdLst>
                <a:gd name="T0" fmla="*/ 159 w 19"/>
                <a:gd name="T1" fmla="*/ 170 h 21"/>
                <a:gd name="T2" fmla="*/ 125 w 19"/>
                <a:gd name="T3" fmla="*/ 202 h 21"/>
                <a:gd name="T4" fmla="*/ 0 w 19"/>
                <a:gd name="T5" fmla="*/ 298 h 21"/>
                <a:gd name="T6" fmla="*/ 45 w 19"/>
                <a:gd name="T7" fmla="*/ 214 h 21"/>
                <a:gd name="T8" fmla="*/ 125 w 19"/>
                <a:gd name="T9" fmla="*/ 0 h 21"/>
                <a:gd name="T10" fmla="*/ 168 w 19"/>
                <a:gd name="T11" fmla="*/ 2 h 21"/>
                <a:gd name="T12" fmla="*/ 159 w 19"/>
                <a:gd name="T13" fmla="*/ 170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round/>
              <a:headEnd/>
              <a:tailEnd/>
            </a:ln>
          </p:spPr>
          <p:txBody>
            <a:bodyPr/>
            <a:lstStyle/>
            <a:p>
              <a:endParaRPr lang="en-US"/>
            </a:p>
          </p:txBody>
        </p:sp>
        <p:sp>
          <p:nvSpPr>
            <p:cNvPr id="15815" name="Freeform 455"/>
            <p:cNvSpPr>
              <a:spLocks/>
            </p:cNvSpPr>
            <p:nvPr/>
          </p:nvSpPr>
          <p:spPr bwMode="auto">
            <a:xfrm>
              <a:off x="163" y="1331"/>
              <a:ext cx="21" cy="11"/>
            </a:xfrm>
            <a:custGeom>
              <a:avLst/>
              <a:gdLst>
                <a:gd name="T0" fmla="*/ 84 w 19"/>
                <a:gd name="T1" fmla="*/ 29 h 10"/>
                <a:gd name="T2" fmla="*/ 51 w 19"/>
                <a:gd name="T3" fmla="*/ 39 h 10"/>
                <a:gd name="T4" fmla="*/ 0 w 19"/>
                <a:gd name="T5" fmla="*/ 29 h 10"/>
                <a:gd name="T6" fmla="*/ 84 w 19"/>
                <a:gd name="T7" fmla="*/ 0 h 10"/>
                <a:gd name="T8" fmla="*/ 84 w 19"/>
                <a:gd name="T9" fmla="*/ 29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7"/>
                  </a:moveTo>
                  <a:lnTo>
                    <a:pt x="12" y="10"/>
                  </a:lnTo>
                  <a:lnTo>
                    <a:pt x="0" y="7"/>
                  </a:lnTo>
                  <a:lnTo>
                    <a:pt x="19" y="0"/>
                  </a:lnTo>
                  <a:lnTo>
                    <a:pt x="19" y="7"/>
                  </a:lnTo>
                  <a:close/>
                </a:path>
              </a:pathLst>
            </a:custGeom>
            <a:solidFill>
              <a:srgbClr val="E1E1E1"/>
            </a:solidFill>
            <a:ln w="3175">
              <a:solidFill>
                <a:srgbClr val="000000"/>
              </a:solidFill>
              <a:round/>
              <a:headEnd/>
              <a:tailEnd/>
            </a:ln>
          </p:spPr>
          <p:txBody>
            <a:bodyPr/>
            <a:lstStyle/>
            <a:p>
              <a:endParaRPr lang="en-US"/>
            </a:p>
          </p:txBody>
        </p:sp>
        <p:sp>
          <p:nvSpPr>
            <p:cNvPr id="15816" name="Freeform 456"/>
            <p:cNvSpPr>
              <a:spLocks/>
            </p:cNvSpPr>
            <p:nvPr/>
          </p:nvSpPr>
          <p:spPr bwMode="auto">
            <a:xfrm>
              <a:off x="557" y="1375"/>
              <a:ext cx="20" cy="17"/>
            </a:xfrm>
            <a:custGeom>
              <a:avLst/>
              <a:gdLst>
                <a:gd name="T0" fmla="*/ 35 w 19"/>
                <a:gd name="T1" fmla="*/ 270 h 14"/>
                <a:gd name="T2" fmla="*/ 29 w 19"/>
                <a:gd name="T3" fmla="*/ 160 h 14"/>
                <a:gd name="T4" fmla="*/ 25 w 19"/>
                <a:gd name="T5" fmla="*/ 74 h 14"/>
                <a:gd name="T6" fmla="*/ 39 w 19"/>
                <a:gd name="T7" fmla="*/ 132 h 14"/>
                <a:gd name="T8" fmla="*/ 35 w 19"/>
                <a:gd name="T9" fmla="*/ 132 h 14"/>
                <a:gd name="T10" fmla="*/ 27 w 19"/>
                <a:gd name="T11" fmla="*/ 74 h 14"/>
                <a:gd name="T12" fmla="*/ 35 w 19"/>
                <a:gd name="T13" fmla="*/ 0 h 14"/>
                <a:gd name="T14" fmla="*/ 7 w 19"/>
                <a:gd name="T15" fmla="*/ 2 h 14"/>
                <a:gd name="T16" fmla="*/ 5 w 19"/>
                <a:gd name="T17" fmla="*/ 132 h 14"/>
                <a:gd name="T18" fmla="*/ 0 w 19"/>
                <a:gd name="T19" fmla="*/ 132 h 14"/>
                <a:gd name="T20" fmla="*/ 5 w 19"/>
                <a:gd name="T21" fmla="*/ 270 h 14"/>
                <a:gd name="T22" fmla="*/ 7 w 19"/>
                <a:gd name="T23" fmla="*/ 160 h 14"/>
                <a:gd name="T24" fmla="*/ 35 w 19"/>
                <a:gd name="T25" fmla="*/ 27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4"/>
                <a:gd name="T41" fmla="*/ 19 w 19"/>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round/>
              <a:headEnd/>
              <a:tailEnd/>
            </a:ln>
          </p:spPr>
          <p:txBody>
            <a:bodyPr/>
            <a:lstStyle/>
            <a:p>
              <a:endParaRPr lang="en-US"/>
            </a:p>
          </p:txBody>
        </p:sp>
        <p:sp>
          <p:nvSpPr>
            <p:cNvPr id="15817" name="Freeform 457"/>
            <p:cNvSpPr>
              <a:spLocks/>
            </p:cNvSpPr>
            <p:nvPr/>
          </p:nvSpPr>
          <p:spPr bwMode="auto">
            <a:xfrm>
              <a:off x="557" y="1392"/>
              <a:ext cx="10" cy="24"/>
            </a:xfrm>
            <a:custGeom>
              <a:avLst/>
              <a:gdLst>
                <a:gd name="T0" fmla="*/ 0 w 10"/>
                <a:gd name="T1" fmla="*/ 630 h 19"/>
                <a:gd name="T2" fmla="*/ 10 w 10"/>
                <a:gd name="T3" fmla="*/ 0 h 19"/>
                <a:gd name="T4" fmla="*/ 3 w 10"/>
                <a:gd name="T5" fmla="*/ 81 h 19"/>
                <a:gd name="T6" fmla="*/ 0 w 10"/>
                <a:gd name="T7" fmla="*/ 630 h 19"/>
                <a:gd name="T8" fmla="*/ 0 60000 65536"/>
                <a:gd name="T9" fmla="*/ 0 60000 65536"/>
                <a:gd name="T10" fmla="*/ 0 60000 65536"/>
                <a:gd name="T11" fmla="*/ 0 60000 65536"/>
                <a:gd name="T12" fmla="*/ 0 w 10"/>
                <a:gd name="T13" fmla="*/ 0 h 19"/>
                <a:gd name="T14" fmla="*/ 10 w 10"/>
                <a:gd name="T15" fmla="*/ 19 h 19"/>
              </a:gdLst>
              <a:ahLst/>
              <a:cxnLst>
                <a:cxn ang="T8">
                  <a:pos x="T0" y="T1"/>
                </a:cxn>
                <a:cxn ang="T9">
                  <a:pos x="T2" y="T3"/>
                </a:cxn>
                <a:cxn ang="T10">
                  <a:pos x="T4" y="T5"/>
                </a:cxn>
                <a:cxn ang="T11">
                  <a:pos x="T6" y="T7"/>
                </a:cxn>
              </a:cxnLst>
              <a:rect l="T12" t="T13" r="T14" b="T15"/>
              <a:pathLst>
                <a:path w="10" h="19">
                  <a:moveTo>
                    <a:pt x="0" y="19"/>
                  </a:moveTo>
                  <a:lnTo>
                    <a:pt x="10" y="0"/>
                  </a:lnTo>
                  <a:lnTo>
                    <a:pt x="3" y="2"/>
                  </a:lnTo>
                  <a:lnTo>
                    <a:pt x="0" y="19"/>
                  </a:lnTo>
                  <a:close/>
                </a:path>
              </a:pathLst>
            </a:custGeom>
            <a:solidFill>
              <a:srgbClr val="E1E1E1"/>
            </a:solidFill>
            <a:ln w="3175">
              <a:solidFill>
                <a:srgbClr val="000000"/>
              </a:solidFill>
              <a:round/>
              <a:headEnd/>
              <a:tailEnd/>
            </a:ln>
          </p:spPr>
          <p:txBody>
            <a:bodyPr/>
            <a:lstStyle/>
            <a:p>
              <a:endParaRPr lang="en-US"/>
            </a:p>
          </p:txBody>
        </p:sp>
        <p:sp>
          <p:nvSpPr>
            <p:cNvPr id="15818" name="Freeform 458"/>
            <p:cNvSpPr>
              <a:spLocks/>
            </p:cNvSpPr>
            <p:nvPr/>
          </p:nvSpPr>
          <p:spPr bwMode="auto">
            <a:xfrm>
              <a:off x="575" y="1398"/>
              <a:ext cx="14" cy="14"/>
            </a:xfrm>
            <a:custGeom>
              <a:avLst/>
              <a:gdLst>
                <a:gd name="T0" fmla="*/ 121 w 12"/>
                <a:gd name="T1" fmla="*/ 255 h 11"/>
                <a:gd name="T2" fmla="*/ 121 w 12"/>
                <a:gd name="T3" fmla="*/ 154 h 11"/>
                <a:gd name="T4" fmla="*/ 50 w 12"/>
                <a:gd name="T5" fmla="*/ 0 h 11"/>
                <a:gd name="T6" fmla="*/ 0 w 12"/>
                <a:gd name="T7" fmla="*/ 325 h 11"/>
                <a:gd name="T8" fmla="*/ 50 w 12"/>
                <a:gd name="T9" fmla="*/ 414 h 11"/>
                <a:gd name="T10" fmla="*/ 67 w 12"/>
                <a:gd name="T11" fmla="*/ 255 h 11"/>
                <a:gd name="T12" fmla="*/ 121 w 12"/>
                <a:gd name="T13" fmla="*/ 255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round/>
              <a:headEnd/>
              <a:tailEnd/>
            </a:ln>
          </p:spPr>
          <p:txBody>
            <a:bodyPr/>
            <a:lstStyle/>
            <a:p>
              <a:endParaRPr lang="en-US"/>
            </a:p>
          </p:txBody>
        </p:sp>
        <p:sp>
          <p:nvSpPr>
            <p:cNvPr id="15819" name="Freeform 459"/>
            <p:cNvSpPr>
              <a:spLocks/>
            </p:cNvSpPr>
            <p:nvPr/>
          </p:nvSpPr>
          <p:spPr bwMode="auto">
            <a:xfrm>
              <a:off x="563" y="1403"/>
              <a:ext cx="12" cy="15"/>
            </a:xfrm>
            <a:custGeom>
              <a:avLst/>
              <a:gdLst>
                <a:gd name="T0" fmla="*/ 12 w 12"/>
                <a:gd name="T1" fmla="*/ 149 h 12"/>
                <a:gd name="T2" fmla="*/ 0 w 12"/>
                <a:gd name="T3" fmla="*/ 344 h 12"/>
                <a:gd name="T4" fmla="*/ 7 w 12"/>
                <a:gd name="T5" fmla="*/ 0 h 12"/>
                <a:gd name="T6" fmla="*/ 12 w 12"/>
                <a:gd name="T7" fmla="*/ 149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5"/>
                  </a:moveTo>
                  <a:lnTo>
                    <a:pt x="0" y="12"/>
                  </a:lnTo>
                  <a:lnTo>
                    <a:pt x="7" y="0"/>
                  </a:lnTo>
                  <a:lnTo>
                    <a:pt x="12" y="5"/>
                  </a:lnTo>
                  <a:close/>
                </a:path>
              </a:pathLst>
            </a:custGeom>
            <a:solidFill>
              <a:srgbClr val="E1E1E1"/>
            </a:solidFill>
            <a:ln w="3175">
              <a:solidFill>
                <a:srgbClr val="000000"/>
              </a:solidFill>
              <a:round/>
              <a:headEnd/>
              <a:tailEnd/>
            </a:ln>
          </p:spPr>
          <p:txBody>
            <a:bodyPr/>
            <a:lstStyle/>
            <a:p>
              <a:endParaRPr lang="en-US"/>
            </a:p>
          </p:txBody>
        </p:sp>
        <p:sp>
          <p:nvSpPr>
            <p:cNvPr id="15820" name="Freeform 460"/>
            <p:cNvSpPr>
              <a:spLocks/>
            </p:cNvSpPr>
            <p:nvPr/>
          </p:nvSpPr>
          <p:spPr bwMode="auto">
            <a:xfrm>
              <a:off x="1319" y="1740"/>
              <a:ext cx="36" cy="13"/>
            </a:xfrm>
            <a:custGeom>
              <a:avLst/>
              <a:gdLst>
                <a:gd name="T0" fmla="*/ 123 w 33"/>
                <a:gd name="T1" fmla="*/ 0 h 10"/>
                <a:gd name="T2" fmla="*/ 82 w 33"/>
                <a:gd name="T3" fmla="*/ 170 h 10"/>
                <a:gd name="T4" fmla="*/ 96 w 33"/>
                <a:gd name="T5" fmla="*/ 0 h 10"/>
                <a:gd name="T6" fmla="*/ 0 w 33"/>
                <a:gd name="T7" fmla="*/ 520 h 10"/>
                <a:gd name="T8" fmla="*/ 58 w 33"/>
                <a:gd name="T9" fmla="*/ 287 h 10"/>
                <a:gd name="T10" fmla="*/ 123 w 33"/>
                <a:gd name="T11" fmla="*/ 0 h 10"/>
                <a:gd name="T12" fmla="*/ 0 60000 65536"/>
                <a:gd name="T13" fmla="*/ 0 60000 65536"/>
                <a:gd name="T14" fmla="*/ 0 60000 65536"/>
                <a:gd name="T15" fmla="*/ 0 60000 65536"/>
                <a:gd name="T16" fmla="*/ 0 60000 65536"/>
                <a:gd name="T17" fmla="*/ 0 60000 65536"/>
                <a:gd name="T18" fmla="*/ 0 w 33"/>
                <a:gd name="T19" fmla="*/ 0 h 10"/>
                <a:gd name="T20" fmla="*/ 33 w 3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round/>
              <a:headEnd/>
              <a:tailEnd/>
            </a:ln>
          </p:spPr>
          <p:txBody>
            <a:bodyPr/>
            <a:lstStyle/>
            <a:p>
              <a:endParaRPr lang="en-US"/>
            </a:p>
          </p:txBody>
        </p:sp>
        <p:sp>
          <p:nvSpPr>
            <p:cNvPr id="15821" name="Freeform 461"/>
            <p:cNvSpPr>
              <a:spLocks/>
            </p:cNvSpPr>
            <p:nvPr/>
          </p:nvSpPr>
          <p:spPr bwMode="auto">
            <a:xfrm>
              <a:off x="2223" y="2036"/>
              <a:ext cx="144" cy="152"/>
            </a:xfrm>
            <a:custGeom>
              <a:avLst/>
              <a:gdLst>
                <a:gd name="T0" fmla="*/ 0 w 130"/>
                <a:gd name="T1" fmla="*/ 2705 h 123"/>
                <a:gd name="T2" fmla="*/ 0 w 130"/>
                <a:gd name="T3" fmla="*/ 2951 h 123"/>
                <a:gd name="T4" fmla="*/ 0 w 130"/>
                <a:gd name="T5" fmla="*/ 2705 h 123"/>
                <a:gd name="T6" fmla="*/ 41 w 130"/>
                <a:gd name="T7" fmla="*/ 2216 h 123"/>
                <a:gd name="T8" fmla="*/ 97 w 130"/>
                <a:gd name="T9" fmla="*/ 1712 h 123"/>
                <a:gd name="T10" fmla="*/ 75 w 130"/>
                <a:gd name="T11" fmla="*/ 1712 h 123"/>
                <a:gd name="T12" fmla="*/ 132 w 130"/>
                <a:gd name="T13" fmla="*/ 1364 h 123"/>
                <a:gd name="T14" fmla="*/ 166 w 130"/>
                <a:gd name="T15" fmla="*/ 1016 h 123"/>
                <a:gd name="T16" fmla="*/ 185 w 130"/>
                <a:gd name="T17" fmla="*/ 743 h 123"/>
                <a:gd name="T18" fmla="*/ 243 w 130"/>
                <a:gd name="T19" fmla="*/ 435 h 123"/>
                <a:gd name="T20" fmla="*/ 281 w 130"/>
                <a:gd name="T21" fmla="*/ 0 h 123"/>
                <a:gd name="T22" fmla="*/ 377 w 130"/>
                <a:gd name="T23" fmla="*/ 0 h 123"/>
                <a:gd name="T24" fmla="*/ 434 w 130"/>
                <a:gd name="T25" fmla="*/ 0 h 123"/>
                <a:gd name="T26" fmla="*/ 517 w 130"/>
                <a:gd name="T27" fmla="*/ 0 h 123"/>
                <a:gd name="T28" fmla="*/ 604 w 130"/>
                <a:gd name="T29" fmla="*/ 0 h 123"/>
                <a:gd name="T30" fmla="*/ 604 w 130"/>
                <a:gd name="T31" fmla="*/ 175 h 123"/>
                <a:gd name="T32" fmla="*/ 604 w 130"/>
                <a:gd name="T33" fmla="*/ 743 h 123"/>
                <a:gd name="T34" fmla="*/ 546 w 130"/>
                <a:gd name="T35" fmla="*/ 743 h 123"/>
                <a:gd name="T36" fmla="*/ 481 w 130"/>
                <a:gd name="T37" fmla="*/ 743 h 123"/>
                <a:gd name="T38" fmla="*/ 422 w 130"/>
                <a:gd name="T39" fmla="*/ 743 h 123"/>
                <a:gd name="T40" fmla="*/ 377 w 130"/>
                <a:gd name="T41" fmla="*/ 743 h 123"/>
                <a:gd name="T42" fmla="*/ 357 w 130"/>
                <a:gd name="T43" fmla="*/ 1248 h 123"/>
                <a:gd name="T44" fmla="*/ 357 w 130"/>
                <a:gd name="T45" fmla="*/ 1824 h 123"/>
                <a:gd name="T46" fmla="*/ 291 w 130"/>
                <a:gd name="T47" fmla="*/ 1996 h 123"/>
                <a:gd name="T48" fmla="*/ 281 w 130"/>
                <a:gd name="T49" fmla="*/ 2370 h 123"/>
                <a:gd name="T50" fmla="*/ 281 w 130"/>
                <a:gd name="T51" fmla="*/ 2705 h 123"/>
                <a:gd name="T52" fmla="*/ 219 w 130"/>
                <a:gd name="T53" fmla="*/ 2705 h 123"/>
                <a:gd name="T54" fmla="*/ 138 w 130"/>
                <a:gd name="T55" fmla="*/ 2705 h 123"/>
                <a:gd name="T56" fmla="*/ 75 w 130"/>
                <a:gd name="T57" fmla="*/ 2705 h 123"/>
                <a:gd name="T58" fmla="*/ 0 w 130"/>
                <a:gd name="T59" fmla="*/ 2705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0"/>
                <a:gd name="T91" fmla="*/ 0 h 123"/>
                <a:gd name="T92" fmla="*/ 130 w 130"/>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round/>
              <a:headEnd/>
              <a:tailEnd/>
            </a:ln>
          </p:spPr>
          <p:txBody>
            <a:bodyPr/>
            <a:lstStyle/>
            <a:p>
              <a:endParaRPr lang="en-US"/>
            </a:p>
          </p:txBody>
        </p:sp>
        <p:sp>
          <p:nvSpPr>
            <p:cNvPr id="15822" name="Freeform 462"/>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6" y="6"/>
                  </a:moveTo>
                  <a:lnTo>
                    <a:pt x="0" y="6"/>
                  </a:lnTo>
                  <a:lnTo>
                    <a:pt x="0" y="0"/>
                  </a:lnTo>
                  <a:lnTo>
                    <a:pt x="6" y="6"/>
                  </a:lnTo>
                  <a:close/>
                </a:path>
              </a:pathLst>
            </a:custGeom>
            <a:solidFill>
              <a:srgbClr val="E1E1E1"/>
            </a:solidFill>
            <a:ln w="1270">
              <a:solidFill>
                <a:srgbClr val="000000"/>
              </a:solidFill>
              <a:round/>
              <a:headEnd/>
              <a:tailEnd/>
            </a:ln>
          </p:spPr>
          <p:txBody>
            <a:bodyPr/>
            <a:lstStyle/>
            <a:p>
              <a:endParaRPr lang="en-US"/>
            </a:p>
          </p:txBody>
        </p:sp>
        <p:sp>
          <p:nvSpPr>
            <p:cNvPr id="15823" name="Freeform 463"/>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0"/>
                  </a:moveTo>
                  <a:lnTo>
                    <a:pt x="12" y="6"/>
                  </a:lnTo>
                  <a:lnTo>
                    <a:pt x="0" y="6"/>
                  </a:lnTo>
                  <a:lnTo>
                    <a:pt x="12" y="0"/>
                  </a:lnTo>
                  <a:close/>
                </a:path>
              </a:pathLst>
            </a:custGeom>
            <a:solidFill>
              <a:srgbClr val="E1E1E1"/>
            </a:solidFill>
            <a:ln w="1270">
              <a:solidFill>
                <a:srgbClr val="000000"/>
              </a:solidFill>
              <a:round/>
              <a:headEnd/>
              <a:tailEnd/>
            </a:ln>
          </p:spPr>
          <p:txBody>
            <a:bodyPr/>
            <a:lstStyle/>
            <a:p>
              <a:endParaRPr lang="en-US"/>
            </a:p>
          </p:txBody>
        </p:sp>
        <p:sp>
          <p:nvSpPr>
            <p:cNvPr id="15824" name="Oval 464" descr="Large checker board"/>
            <p:cNvSpPr>
              <a:spLocks noChangeArrowheads="1"/>
            </p:cNvSpPr>
            <p:nvPr/>
          </p:nvSpPr>
          <p:spPr bwMode="auto">
            <a:xfrm flipV="1">
              <a:off x="4328" y="2593"/>
              <a:ext cx="38" cy="34"/>
            </a:xfrm>
            <a:prstGeom prst="ellipse">
              <a:avLst/>
            </a:prstGeom>
            <a:pattFill prst="lgCheck">
              <a:fgClr>
                <a:srgbClr val="3333CC"/>
              </a:fgClr>
              <a:bgClr>
                <a:srgbClr val="FFFFFF"/>
              </a:bgClr>
            </a:pattFill>
            <a:ln w="6350">
              <a:solidFill>
                <a:srgbClr val="0033CC"/>
              </a:solidFill>
              <a:round/>
              <a:headEnd/>
              <a:tailEnd/>
            </a:ln>
          </p:spPr>
          <p:txBody>
            <a:bodyPr rot="10800000" wrap="none"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endParaRPr lang="en-US" altLang="en-US" sz="1600"/>
            </a:p>
          </p:txBody>
        </p:sp>
        <p:sp>
          <p:nvSpPr>
            <p:cNvPr id="15825" name="Freeform 465"/>
            <p:cNvSpPr>
              <a:spLocks/>
            </p:cNvSpPr>
            <p:nvPr/>
          </p:nvSpPr>
          <p:spPr bwMode="auto">
            <a:xfrm>
              <a:off x="2810" y="1633"/>
              <a:ext cx="70" cy="90"/>
            </a:xfrm>
            <a:custGeom>
              <a:avLst/>
              <a:gdLst>
                <a:gd name="T0" fmla="*/ 53 w 62"/>
                <a:gd name="T1" fmla="*/ 17 h 90"/>
                <a:gd name="T2" fmla="*/ 53 w 62"/>
                <a:gd name="T3" fmla="*/ 17 h 90"/>
                <a:gd name="T4" fmla="*/ 33 w 62"/>
                <a:gd name="T5" fmla="*/ 20 h 90"/>
                <a:gd name="T6" fmla="*/ 33 w 62"/>
                <a:gd name="T7" fmla="*/ 26 h 90"/>
                <a:gd name="T8" fmla="*/ 53 w 62"/>
                <a:gd name="T9" fmla="*/ 26 h 90"/>
                <a:gd name="T10" fmla="*/ 53 w 62"/>
                <a:gd name="T11" fmla="*/ 28 h 90"/>
                <a:gd name="T12" fmla="*/ 53 w 62"/>
                <a:gd name="T13" fmla="*/ 32 h 90"/>
                <a:gd name="T14" fmla="*/ 33 w 62"/>
                <a:gd name="T15" fmla="*/ 35 h 90"/>
                <a:gd name="T16" fmla="*/ 33 w 62"/>
                <a:gd name="T17" fmla="*/ 38 h 90"/>
                <a:gd name="T18" fmla="*/ 53 w 62"/>
                <a:gd name="T19" fmla="*/ 38 h 90"/>
                <a:gd name="T20" fmla="*/ 87 w 62"/>
                <a:gd name="T21" fmla="*/ 43 h 90"/>
                <a:gd name="T22" fmla="*/ 53 w 62"/>
                <a:gd name="T23" fmla="*/ 47 h 90"/>
                <a:gd name="T24" fmla="*/ 87 w 62"/>
                <a:gd name="T25" fmla="*/ 49 h 90"/>
                <a:gd name="T26" fmla="*/ 53 w 62"/>
                <a:gd name="T27" fmla="*/ 61 h 90"/>
                <a:gd name="T28" fmla="*/ 53 w 62"/>
                <a:gd name="T29" fmla="*/ 57 h 90"/>
                <a:gd name="T30" fmla="*/ 77 w 62"/>
                <a:gd name="T31" fmla="*/ 62 h 90"/>
                <a:gd name="T32" fmla="*/ 77 w 62"/>
                <a:gd name="T33" fmla="*/ 60 h 90"/>
                <a:gd name="T34" fmla="*/ 77 w 62"/>
                <a:gd name="T35" fmla="*/ 62 h 90"/>
                <a:gd name="T36" fmla="*/ 60 w 62"/>
                <a:gd name="T37" fmla="*/ 65 h 90"/>
                <a:gd name="T38" fmla="*/ 77 w 62"/>
                <a:gd name="T39" fmla="*/ 65 h 90"/>
                <a:gd name="T40" fmla="*/ 79 w 62"/>
                <a:gd name="T41" fmla="*/ 63 h 90"/>
                <a:gd name="T42" fmla="*/ 79 w 62"/>
                <a:gd name="T43" fmla="*/ 68 h 90"/>
                <a:gd name="T44" fmla="*/ 79 w 62"/>
                <a:gd name="T45" fmla="*/ 71 h 90"/>
                <a:gd name="T46" fmla="*/ 89 w 62"/>
                <a:gd name="T47" fmla="*/ 71 h 90"/>
                <a:gd name="T48" fmla="*/ 113 w 62"/>
                <a:gd name="T49" fmla="*/ 74 h 90"/>
                <a:gd name="T50" fmla="*/ 100 w 62"/>
                <a:gd name="T51" fmla="*/ 75 h 90"/>
                <a:gd name="T52" fmla="*/ 159 w 62"/>
                <a:gd name="T53" fmla="*/ 79 h 90"/>
                <a:gd name="T54" fmla="*/ 178 w 62"/>
                <a:gd name="T55" fmla="*/ 90 h 90"/>
                <a:gd name="T56" fmla="*/ 203 w 62"/>
                <a:gd name="T57" fmla="*/ 90 h 90"/>
                <a:gd name="T58" fmla="*/ 203 w 62"/>
                <a:gd name="T59" fmla="*/ 88 h 90"/>
                <a:gd name="T60" fmla="*/ 236 w 62"/>
                <a:gd name="T61" fmla="*/ 84 h 90"/>
                <a:gd name="T62" fmla="*/ 245 w 62"/>
                <a:gd name="T63" fmla="*/ 88 h 90"/>
                <a:gd name="T64" fmla="*/ 266 w 62"/>
                <a:gd name="T65" fmla="*/ 81 h 90"/>
                <a:gd name="T66" fmla="*/ 277 w 62"/>
                <a:gd name="T67" fmla="*/ 81 h 90"/>
                <a:gd name="T68" fmla="*/ 304 w 62"/>
                <a:gd name="T69" fmla="*/ 84 h 90"/>
                <a:gd name="T70" fmla="*/ 304 w 62"/>
                <a:gd name="T71" fmla="*/ 81 h 90"/>
                <a:gd name="T72" fmla="*/ 332 w 62"/>
                <a:gd name="T73" fmla="*/ 81 h 90"/>
                <a:gd name="T74" fmla="*/ 368 w 62"/>
                <a:gd name="T75" fmla="*/ 88 h 90"/>
                <a:gd name="T76" fmla="*/ 383 w 62"/>
                <a:gd name="T77" fmla="*/ 84 h 90"/>
                <a:gd name="T78" fmla="*/ 345 w 62"/>
                <a:gd name="T79" fmla="*/ 75 h 90"/>
                <a:gd name="T80" fmla="*/ 383 w 62"/>
                <a:gd name="T81" fmla="*/ 67 h 90"/>
                <a:gd name="T82" fmla="*/ 345 w 62"/>
                <a:gd name="T83" fmla="*/ 52 h 90"/>
                <a:gd name="T84" fmla="*/ 345 w 62"/>
                <a:gd name="T85" fmla="*/ 41 h 90"/>
                <a:gd name="T86" fmla="*/ 345 w 62"/>
                <a:gd name="T87" fmla="*/ 32 h 90"/>
                <a:gd name="T88" fmla="*/ 326 w 62"/>
                <a:gd name="T89" fmla="*/ 28 h 90"/>
                <a:gd name="T90" fmla="*/ 292 w 62"/>
                <a:gd name="T91" fmla="*/ 28 h 90"/>
                <a:gd name="T92" fmla="*/ 245 w 62"/>
                <a:gd name="T93" fmla="*/ 26 h 90"/>
                <a:gd name="T94" fmla="*/ 113 w 62"/>
                <a:gd name="T95" fmla="*/ 0 h 90"/>
                <a:gd name="T96" fmla="*/ 0 w 62"/>
                <a:gd name="T97" fmla="*/ 2 h 90"/>
                <a:gd name="T98" fmla="*/ 2 w 62"/>
                <a:gd name="T99" fmla="*/ 11 h 90"/>
                <a:gd name="T100" fmla="*/ 33 w 62"/>
                <a:gd name="T101" fmla="*/ 15 h 90"/>
                <a:gd name="T102" fmla="*/ 2 w 62"/>
                <a:gd name="T103" fmla="*/ 15 h 90"/>
                <a:gd name="T104" fmla="*/ 33 w 62"/>
                <a:gd name="T105" fmla="*/ 15 h 90"/>
                <a:gd name="T106" fmla="*/ 53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90"/>
                <a:gd name="T164" fmla="*/ 62 w 62"/>
                <a:gd name="T165" fmla="*/ 90 h 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2368121429"/>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552845" y="476672"/>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0066"/>
                </a:solidFill>
              </a:rPr>
              <a:t>HAGUE SYSTEM - LATEST DEVELOPMENTS</a:t>
            </a:r>
            <a:endParaRPr lang="en-US" altLang="en-US" sz="3000" dirty="0">
              <a:solidFill>
                <a:srgbClr val="000066"/>
              </a:solidFill>
            </a:endParaRPr>
          </a:p>
        </p:txBody>
      </p:sp>
      <p:sp>
        <p:nvSpPr>
          <p:cNvPr id="16387" name="Rectangle 3"/>
          <p:cNvSpPr>
            <a:spLocks noChangeArrowheads="1"/>
          </p:cNvSpPr>
          <p:nvPr/>
        </p:nvSpPr>
        <p:spPr bwMode="auto">
          <a:xfrm>
            <a:off x="179512" y="1628800"/>
            <a:ext cx="8787341" cy="445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a:t>Expected growth in filings for 2014 of 10 to 15</a:t>
            </a:r>
            <a:r>
              <a:rPr lang="en-US" altLang="en-US" sz="1800" dirty="0" smtClean="0"/>
              <a:t>%</a:t>
            </a:r>
          </a:p>
          <a:p>
            <a:pPr marL="0" indent="0" eaLnBrk="1" hangingPunct="1">
              <a:lnSpc>
                <a:spcPct val="90000"/>
              </a:lnSpc>
              <a:buNone/>
            </a:pPr>
            <a:endParaRPr lang="fr-CH" altLang="en-US" sz="1800" dirty="0" smtClean="0"/>
          </a:p>
          <a:p>
            <a:pPr marL="0" indent="0" eaLnBrk="1" hangingPunct="1">
              <a:lnSpc>
                <a:spcPct val="90000"/>
              </a:lnSpc>
              <a:buNone/>
            </a:pPr>
            <a:endParaRPr lang="fr-CH" altLang="en-US" sz="1800" dirty="0" smtClean="0"/>
          </a:p>
          <a:p>
            <a:pPr marL="0" indent="0" eaLnBrk="1" hangingPunct="1">
              <a:lnSpc>
                <a:spcPct val="90000"/>
              </a:lnSpc>
              <a:buNone/>
            </a:pPr>
            <a:endParaRPr lang="en-US" altLang="en-US" sz="1800" dirty="0"/>
          </a:p>
          <a:p>
            <a:pPr eaLnBrk="1" hangingPunct="1">
              <a:lnSpc>
                <a:spcPct val="90000"/>
              </a:lnSpc>
            </a:pPr>
            <a:r>
              <a:rPr lang="en-US" altLang="en-US" sz="1800" dirty="0" smtClean="0"/>
              <a:t>Weekly </a:t>
            </a:r>
            <a:r>
              <a:rPr lang="en-US" altLang="en-US" sz="1800" dirty="0"/>
              <a:t>publication of the International Designs Bulletin since January 2012</a:t>
            </a:r>
          </a:p>
          <a:p>
            <a:pPr eaLnBrk="1" hangingPunct="1">
              <a:lnSpc>
                <a:spcPct val="90000"/>
              </a:lnSpc>
              <a:buFontTx/>
              <a:buNone/>
            </a:pPr>
            <a:endParaRPr lang="fr-CH" altLang="en-US" sz="1800" dirty="0" smtClean="0"/>
          </a:p>
          <a:p>
            <a:pPr eaLnBrk="1" hangingPunct="1">
              <a:lnSpc>
                <a:spcPct val="90000"/>
              </a:lnSpc>
              <a:buFontTx/>
              <a:buNone/>
            </a:pPr>
            <a:endParaRPr lang="fr-CH" altLang="en-US" sz="1800" dirty="0" smtClean="0"/>
          </a:p>
          <a:p>
            <a:pPr eaLnBrk="1" hangingPunct="1">
              <a:lnSpc>
                <a:spcPct val="90000"/>
              </a:lnSpc>
              <a:buFontTx/>
              <a:buNone/>
            </a:pPr>
            <a:endParaRPr lang="en-US" altLang="en-US" sz="1800" dirty="0"/>
          </a:p>
          <a:p>
            <a:pPr eaLnBrk="1" hangingPunct="1">
              <a:lnSpc>
                <a:spcPct val="90000"/>
              </a:lnSpc>
            </a:pPr>
            <a:r>
              <a:rPr lang="en-US" altLang="en-US" sz="1800" dirty="0"/>
              <a:t>Working Group on the Legal Development of the Hague system for the International Registration of Industrial Designs</a:t>
            </a:r>
          </a:p>
          <a:p>
            <a:pPr eaLnBrk="1" hangingPunct="1">
              <a:lnSpc>
                <a:spcPct val="90000"/>
              </a:lnSpc>
              <a:buFontTx/>
              <a:buNone/>
            </a:pPr>
            <a:endParaRPr lang="fr-CH" altLang="en-US" sz="1600" dirty="0" smtClean="0"/>
          </a:p>
          <a:p>
            <a:pPr eaLnBrk="1" hangingPunct="1">
              <a:lnSpc>
                <a:spcPct val="90000"/>
              </a:lnSpc>
              <a:buFontTx/>
              <a:buNone/>
            </a:pPr>
            <a:endParaRPr lang="en-US" altLang="en-US" sz="1600" dirty="0"/>
          </a:p>
          <a:p>
            <a:pPr lvl="1" eaLnBrk="1" hangingPunct="1">
              <a:lnSpc>
                <a:spcPct val="90000"/>
              </a:lnSpc>
              <a:buFont typeface="Wingdings" panose="05000000000000000000" pitchFamily="2" charset="2"/>
              <a:buChar char="Ø"/>
            </a:pPr>
            <a:r>
              <a:rPr lang="en-US" altLang="en-US" sz="1600" dirty="0"/>
              <a:t>	Discussions on the implementation of the Hague Portfolio Manager (HPM)</a:t>
            </a:r>
          </a:p>
          <a:p>
            <a:pPr lvl="1" eaLnBrk="1" hangingPunct="1">
              <a:lnSpc>
                <a:spcPct val="90000"/>
              </a:lnSpc>
              <a:buFont typeface="Wingdings" panose="05000000000000000000" pitchFamily="2" charset="2"/>
              <a:buChar char="Ø"/>
            </a:pPr>
            <a:endParaRPr lang="en-US" altLang="en-US" sz="1600" dirty="0"/>
          </a:p>
          <a:p>
            <a:pPr lvl="1" eaLnBrk="1" hangingPunct="1">
              <a:lnSpc>
                <a:spcPct val="90000"/>
              </a:lnSpc>
              <a:buFont typeface="Wingdings" panose="05000000000000000000" pitchFamily="2" charset="2"/>
              <a:buChar char="Ø"/>
            </a:pPr>
            <a:r>
              <a:rPr lang="en-US" altLang="en-US" sz="1600" dirty="0"/>
              <a:t>	On-going discussions on the Hague Office Portal (HOP)</a:t>
            </a:r>
          </a:p>
          <a:p>
            <a:pPr lvl="1" eaLnBrk="1" hangingPunct="1">
              <a:lnSpc>
                <a:spcPct val="90000"/>
              </a:lnSpc>
              <a:buFontTx/>
              <a:buBlip>
                <a:blip r:embed="rId4"/>
              </a:buBlip>
            </a:pPr>
            <a:endParaRPr lang="en-US" altLang="en-US" sz="2000" dirty="0">
              <a:solidFill>
                <a:srgbClr val="20125E"/>
              </a:solidFill>
            </a:endParaRPr>
          </a:p>
          <a:p>
            <a:pPr eaLnBrk="1" hangingPunct="1">
              <a:lnSpc>
                <a:spcPct val="90000"/>
              </a:lnSpc>
            </a:pPr>
            <a:endParaRPr lang="en-US" altLang="en-US" sz="2000" dirty="0">
              <a:solidFill>
                <a:srgbClr val="20125E"/>
              </a:solidFill>
            </a:endParaRP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1465804404"/>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67544" y="429949"/>
            <a:ext cx="82296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a:solidFill>
                  <a:srgbClr val="000066"/>
                </a:solidFill>
              </a:rPr>
              <a:t>Hague System - Information and IT-Tools</a:t>
            </a:r>
          </a:p>
        </p:txBody>
      </p:sp>
      <p:sp>
        <p:nvSpPr>
          <p:cNvPr id="17411" name="Rectangle 3"/>
          <p:cNvSpPr>
            <a:spLocks noChangeArrowheads="1"/>
          </p:cNvSpPr>
          <p:nvPr/>
        </p:nvSpPr>
        <p:spPr bwMode="auto">
          <a:xfrm>
            <a:off x="2768002" y="1844824"/>
            <a:ext cx="584286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a:t>Legal Texts</a:t>
            </a:r>
          </a:p>
          <a:p>
            <a:pPr eaLnBrk="1" hangingPunct="1">
              <a:lnSpc>
                <a:spcPct val="90000"/>
              </a:lnSpc>
              <a:buFontTx/>
              <a:buNone/>
            </a:pPr>
            <a:endParaRPr lang="en-US" altLang="en-US" sz="1800" dirty="0"/>
          </a:p>
          <a:p>
            <a:pPr eaLnBrk="1" hangingPunct="1">
              <a:lnSpc>
                <a:spcPct val="90000"/>
              </a:lnSpc>
            </a:pPr>
            <a:r>
              <a:rPr lang="en-US" altLang="en-US" sz="1800" dirty="0"/>
              <a:t>Guide for Users</a:t>
            </a:r>
          </a:p>
          <a:p>
            <a:pPr eaLnBrk="1" hangingPunct="1">
              <a:lnSpc>
                <a:spcPct val="90000"/>
              </a:lnSpc>
            </a:pPr>
            <a:endParaRPr lang="en-US" altLang="en-US" sz="1800" dirty="0"/>
          </a:p>
          <a:p>
            <a:pPr eaLnBrk="1" hangingPunct="1">
              <a:lnSpc>
                <a:spcPct val="90000"/>
              </a:lnSpc>
            </a:pPr>
            <a:r>
              <a:rPr lang="en-US" altLang="en-US" sz="1800" dirty="0"/>
              <a:t>E-Filing Interface</a:t>
            </a:r>
          </a:p>
          <a:p>
            <a:pPr eaLnBrk="1" hangingPunct="1">
              <a:lnSpc>
                <a:spcPct val="90000"/>
              </a:lnSpc>
            </a:pPr>
            <a:endParaRPr lang="en-US" altLang="en-US" sz="1800" dirty="0"/>
          </a:p>
          <a:p>
            <a:pPr eaLnBrk="1" hangingPunct="1">
              <a:lnSpc>
                <a:spcPct val="90000"/>
              </a:lnSpc>
            </a:pPr>
            <a:r>
              <a:rPr lang="en-US" altLang="en-US" sz="1800" dirty="0"/>
              <a:t>E-Renewal Interface</a:t>
            </a:r>
          </a:p>
          <a:p>
            <a:pPr eaLnBrk="1" hangingPunct="1">
              <a:lnSpc>
                <a:spcPct val="90000"/>
              </a:lnSpc>
            </a:pPr>
            <a:endParaRPr lang="en-US" altLang="en-US" sz="1800" dirty="0"/>
          </a:p>
          <a:p>
            <a:pPr eaLnBrk="1" hangingPunct="1">
              <a:lnSpc>
                <a:spcPct val="90000"/>
              </a:lnSpc>
            </a:pPr>
            <a:r>
              <a:rPr lang="en-US" altLang="en-US" sz="1800" dirty="0"/>
              <a:t>International Designs Bulletin</a:t>
            </a:r>
          </a:p>
          <a:p>
            <a:pPr eaLnBrk="1" hangingPunct="1">
              <a:lnSpc>
                <a:spcPct val="90000"/>
              </a:lnSpc>
            </a:pPr>
            <a:endParaRPr lang="en-US" altLang="en-US" sz="1800" dirty="0"/>
          </a:p>
          <a:p>
            <a:pPr eaLnBrk="1" hangingPunct="1">
              <a:lnSpc>
                <a:spcPct val="90000"/>
              </a:lnSpc>
            </a:pPr>
            <a:r>
              <a:rPr lang="en-US" altLang="en-US" sz="1800" dirty="0"/>
              <a:t>Hague Express Database – under revision</a:t>
            </a: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2936498050"/>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82352" y="404664"/>
            <a:ext cx="8579296"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800" dirty="0" smtClean="0">
                <a:solidFill>
                  <a:srgbClr val="000066"/>
                </a:solidFill>
              </a:rPr>
              <a:t>HAGUE SYSTEM - NEW E-FILING PLATFORM</a:t>
            </a:r>
            <a:endParaRPr lang="en-US" altLang="en-US" sz="2800" dirty="0">
              <a:solidFill>
                <a:srgbClr val="000066"/>
              </a:solidFill>
            </a:endParaRPr>
          </a:p>
        </p:txBody>
      </p:sp>
      <p:sp>
        <p:nvSpPr>
          <p:cNvPr id="18435" name="Rectangle 3"/>
          <p:cNvSpPr>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endParaRPr lang="en-US" altLang="en-US" sz="2000">
              <a:solidFill>
                <a:srgbClr val="70899B"/>
              </a:solidFill>
            </a:endParaRPr>
          </a:p>
          <a:p>
            <a:pPr lvl="1" eaLnBrk="1" hangingPunct="1">
              <a:buFontTx/>
              <a:buBlip>
                <a:blip r:embed="rId4"/>
              </a:buBlip>
            </a:pPr>
            <a:endParaRPr lang="en-US" altLang="en-US" sz="2000">
              <a:solidFill>
                <a:srgbClr val="70899B"/>
              </a:solidFill>
            </a:endParaRPr>
          </a:p>
          <a:p>
            <a:pPr eaLnBrk="1" hangingPunct="1"/>
            <a:endParaRPr lang="en-US" altLang="en-US" sz="2000">
              <a:solidFill>
                <a:srgbClr val="70899B"/>
              </a:solidFill>
            </a:endParaRPr>
          </a:p>
          <a:p>
            <a:pPr eaLnBrk="1" hangingPunct="1"/>
            <a:endParaRPr lang="en-US" altLang="en-US" sz="2000">
              <a:solidFill>
                <a:srgbClr val="70899B"/>
              </a:solidFill>
            </a:endParaRPr>
          </a:p>
        </p:txBody>
      </p:sp>
      <p:sp>
        <p:nvSpPr>
          <p:cNvPr id="18436" name="Rectangle 4"/>
          <p:cNvSpPr>
            <a:spLocks noChangeArrowheads="1"/>
          </p:cNvSpPr>
          <p:nvPr/>
        </p:nvSpPr>
        <p:spPr bwMode="auto">
          <a:xfrm>
            <a:off x="251520" y="1484784"/>
            <a:ext cx="8784976" cy="492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2000" dirty="0"/>
              <a:t>The new e-filing platform includes the following improvements:</a:t>
            </a:r>
          </a:p>
          <a:p>
            <a:pPr eaLnBrk="1" hangingPunct="1">
              <a:lnSpc>
                <a:spcPct val="90000"/>
              </a:lnSpc>
            </a:pPr>
            <a:endParaRPr lang="en-US" altLang="en-US" sz="2000" dirty="0"/>
          </a:p>
          <a:p>
            <a:pPr eaLnBrk="1" hangingPunct="1">
              <a:lnSpc>
                <a:spcPct val="90000"/>
              </a:lnSpc>
              <a:buFontTx/>
              <a:buNone/>
            </a:pPr>
            <a:r>
              <a:rPr lang="en-US" altLang="en-US" sz="2000" dirty="0"/>
              <a:t>	</a:t>
            </a:r>
            <a:r>
              <a:rPr lang="en-US" altLang="en-US" sz="1600" dirty="0"/>
              <a:t>	a WIPO User account;</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uploading of multiple reproductions simultaneously;</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automatic check and transformation of images;</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fully integrated fee calculator;</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payment of fees by credit card;</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real-time checking of certain formalities; </a:t>
            </a:r>
          </a:p>
          <a:p>
            <a:pPr eaLnBrk="1" hangingPunct="1">
              <a:lnSpc>
                <a:spcPct val="90000"/>
              </a:lnSpc>
              <a:buFontTx/>
              <a:buNone/>
            </a:pPr>
            <a:r>
              <a:rPr lang="en-US" altLang="en-US" sz="1600" dirty="0"/>
              <a:t>		</a:t>
            </a:r>
          </a:p>
          <a:p>
            <a:pPr eaLnBrk="1" hangingPunct="1">
              <a:lnSpc>
                <a:spcPct val="90000"/>
              </a:lnSpc>
              <a:buFontTx/>
              <a:buNone/>
            </a:pPr>
            <a:r>
              <a:rPr lang="en-US" altLang="en-US" sz="1600" dirty="0"/>
              <a:t>		saving of applications in progress; </a:t>
            </a:r>
          </a:p>
          <a:p>
            <a:pPr eaLnBrk="1" hangingPunct="1">
              <a:lnSpc>
                <a:spcPct val="90000"/>
              </a:lnSpc>
              <a:buFontTx/>
              <a:buNone/>
            </a:pPr>
            <a:endParaRPr lang="en-US" altLang="en-US" sz="1600" dirty="0"/>
          </a:p>
          <a:p>
            <a:pPr eaLnBrk="1" hangingPunct="1">
              <a:lnSpc>
                <a:spcPct val="90000"/>
              </a:lnSpc>
              <a:buFontTx/>
              <a:buNone/>
            </a:pPr>
            <a:r>
              <a:rPr lang="en-US" altLang="en-US" sz="1600" dirty="0"/>
              <a:t>		and more…</a:t>
            </a:r>
          </a:p>
          <a:p>
            <a:pPr eaLnBrk="1" hangingPunct="1">
              <a:lnSpc>
                <a:spcPct val="90000"/>
              </a:lnSpc>
            </a:pPr>
            <a:endParaRPr lang="en-US" altLang="en-US" sz="2000" dirty="0"/>
          </a:p>
          <a:p>
            <a:pPr eaLnBrk="1" hangingPunct="1">
              <a:lnSpc>
                <a:spcPct val="90000"/>
              </a:lnSpc>
            </a:pPr>
            <a:endParaRPr lang="en-US" altLang="en-US" sz="2000" dirty="0">
              <a:solidFill>
                <a:srgbClr val="20125E"/>
              </a:solidFill>
            </a:endParaRP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3101381953"/>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467544" y="1461781"/>
            <a:ext cx="8280920"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lnSpc>
                <a:spcPct val="80000"/>
              </a:lnSpc>
              <a:buFontTx/>
              <a:buNone/>
            </a:pPr>
            <a:endParaRPr lang="en-US" altLang="en-US" dirty="0">
              <a:solidFill>
                <a:srgbClr val="000066"/>
              </a:solidFill>
              <a:ea typeface="ヒラギノ角ゴ Pro W3" pitchFamily="1" charset="-128"/>
            </a:endParaRPr>
          </a:p>
          <a:p>
            <a:pPr algn="ctr" eaLnBrk="1" hangingPunct="1">
              <a:lnSpc>
                <a:spcPct val="80000"/>
              </a:lnSpc>
              <a:buFontTx/>
              <a:buNone/>
            </a:pPr>
            <a:endParaRPr lang="en-US" altLang="en-US" dirty="0" smtClean="0">
              <a:solidFill>
                <a:srgbClr val="000066"/>
              </a:solidFill>
              <a:ea typeface="ヒラギノ角ゴ Pro W3" pitchFamily="1" charset="-128"/>
            </a:endParaRPr>
          </a:p>
          <a:p>
            <a:pPr algn="ctr" eaLnBrk="1" hangingPunct="1">
              <a:lnSpc>
                <a:spcPct val="80000"/>
              </a:lnSpc>
              <a:buFontTx/>
              <a:buNone/>
            </a:pPr>
            <a:endParaRPr lang="en-US" altLang="en-US" dirty="0" smtClean="0">
              <a:solidFill>
                <a:srgbClr val="000066"/>
              </a:solidFill>
              <a:ea typeface="ヒラギノ角ゴ Pro W3" pitchFamily="1" charset="-128"/>
            </a:endParaRPr>
          </a:p>
          <a:p>
            <a:pPr algn="ctr" eaLnBrk="1" hangingPunct="1">
              <a:lnSpc>
                <a:spcPct val="80000"/>
              </a:lnSpc>
              <a:buFontTx/>
              <a:buNone/>
            </a:pPr>
            <a:r>
              <a:rPr lang="en-US" altLang="en-US" dirty="0" smtClean="0">
                <a:solidFill>
                  <a:srgbClr val="000066"/>
                </a:solidFill>
                <a:ea typeface="ヒラギノ角ゴ Pro W3" pitchFamily="1" charset="-128"/>
              </a:rPr>
              <a:t>THE LISBON SYSTEM</a:t>
            </a:r>
            <a:endParaRPr lang="fr-CH" altLang="en-US" dirty="0" smtClean="0">
              <a:solidFill>
                <a:srgbClr val="000066"/>
              </a:solidFill>
              <a:ea typeface="ヒラギノ角ゴ Pro W3" pitchFamily="1" charset="-128"/>
            </a:endParaRPr>
          </a:p>
          <a:p>
            <a:pPr algn="ctr" eaLnBrk="1" hangingPunct="1">
              <a:lnSpc>
                <a:spcPct val="80000"/>
              </a:lnSpc>
              <a:buFontTx/>
              <a:buNone/>
            </a:pPr>
            <a:endParaRPr lang="fr-CH" altLang="en-US" dirty="0">
              <a:solidFill>
                <a:srgbClr val="000066"/>
              </a:solidFill>
              <a:ea typeface="ヒラギノ角ゴ Pro W3" pitchFamily="1" charset="-128"/>
            </a:endParaRPr>
          </a:p>
          <a:p>
            <a:pPr algn="ctr" eaLnBrk="1" hangingPunct="1">
              <a:lnSpc>
                <a:spcPct val="80000"/>
              </a:lnSpc>
              <a:buFontTx/>
              <a:buNone/>
            </a:pPr>
            <a:endParaRPr lang="en-US" altLang="en-US" dirty="0">
              <a:solidFill>
                <a:srgbClr val="000066"/>
              </a:solidFill>
              <a:ea typeface="ヒラギノ角ゴ Pro W3" pitchFamily="1" charset="-128"/>
            </a:endParaRPr>
          </a:p>
        </p:txBody>
      </p:sp>
    </p:spTree>
    <p:extLst>
      <p:ext uri="{BB962C8B-B14F-4D97-AF65-F5344CB8AC3E}">
        <p14:creationId xmlns:p14="http://schemas.microsoft.com/office/powerpoint/2010/main" val="637795918"/>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29575" y="316632"/>
            <a:ext cx="8509036"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800" dirty="0" smtClean="0">
                <a:solidFill>
                  <a:srgbClr val="000066"/>
                </a:solidFill>
              </a:rPr>
              <a:t>LISBON SYSTEM - INTERNATIONAL REGISTRATION OF APPELLATIONS OF ORIGIN</a:t>
            </a:r>
            <a:r>
              <a:rPr lang="en-US" altLang="en-US" sz="2800" dirty="0">
                <a:solidFill>
                  <a:srgbClr val="000066"/>
                </a:solidFill>
              </a:rPr>
              <a:t/>
            </a:r>
            <a:br>
              <a:rPr lang="en-US" altLang="en-US" sz="2800" dirty="0">
                <a:solidFill>
                  <a:srgbClr val="000066"/>
                </a:solidFill>
              </a:rPr>
            </a:br>
            <a:endParaRPr lang="en-US" altLang="en-US" sz="2800" dirty="0">
              <a:solidFill>
                <a:srgbClr val="000066"/>
              </a:solidFill>
            </a:endParaRPr>
          </a:p>
        </p:txBody>
      </p:sp>
      <p:sp>
        <p:nvSpPr>
          <p:cNvPr id="20483" name="Rectangle 3"/>
          <p:cNvSpPr>
            <a:spLocks noChangeArrowheads="1"/>
          </p:cNvSpPr>
          <p:nvPr/>
        </p:nvSpPr>
        <p:spPr bwMode="auto">
          <a:xfrm>
            <a:off x="263613" y="1916832"/>
            <a:ext cx="864096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marL="0" indent="0" eaLnBrk="1" hangingPunct="1">
              <a:lnSpc>
                <a:spcPct val="90000"/>
              </a:lnSpc>
              <a:buNone/>
            </a:pPr>
            <a:endParaRPr lang="fr-CH" altLang="en-US" sz="1800" dirty="0" smtClean="0"/>
          </a:p>
          <a:p>
            <a:pPr marL="0" indent="0" eaLnBrk="1" hangingPunct="1">
              <a:lnSpc>
                <a:spcPct val="90000"/>
              </a:lnSpc>
              <a:buNone/>
            </a:pPr>
            <a:endParaRPr lang="en-US" altLang="en-US" sz="1800" dirty="0"/>
          </a:p>
          <a:p>
            <a:pPr eaLnBrk="1" hangingPunct="1">
              <a:lnSpc>
                <a:spcPct val="90000"/>
              </a:lnSpc>
            </a:pPr>
            <a:r>
              <a:rPr lang="en-US" altLang="en-US" sz="1800" dirty="0"/>
              <a:t>an international system that facilitates the protection of a special category of geographical indications, i.e. “appellations of origin”, in countries other than the country of origin</a:t>
            </a:r>
          </a:p>
          <a:p>
            <a:pPr eaLnBrk="1" hangingPunct="1">
              <a:lnSpc>
                <a:spcPct val="90000"/>
              </a:lnSpc>
              <a:buFontTx/>
              <a:buNone/>
            </a:pPr>
            <a:endParaRPr lang="en-US" altLang="en-US" sz="1800" dirty="0"/>
          </a:p>
          <a:p>
            <a:pPr marL="0" indent="0" eaLnBrk="1" hangingPunct="1">
              <a:lnSpc>
                <a:spcPct val="90000"/>
              </a:lnSpc>
              <a:buNone/>
            </a:pPr>
            <a:endParaRPr lang="fr-CH" altLang="en-US" sz="1800" dirty="0" smtClean="0"/>
          </a:p>
          <a:p>
            <a:pPr marL="0" indent="0" eaLnBrk="1" hangingPunct="1">
              <a:lnSpc>
                <a:spcPct val="90000"/>
              </a:lnSpc>
              <a:buNone/>
            </a:pPr>
            <a:endParaRPr lang="fr-CH" altLang="en-US" sz="1800" dirty="0" smtClean="0"/>
          </a:p>
          <a:p>
            <a:pPr marL="0" indent="0" eaLnBrk="1" hangingPunct="1">
              <a:lnSpc>
                <a:spcPct val="90000"/>
              </a:lnSpc>
              <a:buNone/>
            </a:pPr>
            <a:endParaRPr lang="fr-CH" altLang="en-US" sz="1800" dirty="0" smtClean="0"/>
          </a:p>
          <a:p>
            <a:pPr marL="0" indent="0" eaLnBrk="1" hangingPunct="1">
              <a:lnSpc>
                <a:spcPct val="90000"/>
              </a:lnSpc>
              <a:buNone/>
            </a:pPr>
            <a:endParaRPr lang="en-US" altLang="en-US" sz="1800" dirty="0"/>
          </a:p>
          <a:p>
            <a:pPr eaLnBrk="1" hangingPunct="1">
              <a:lnSpc>
                <a:spcPct val="90000"/>
              </a:lnSpc>
            </a:pPr>
            <a:r>
              <a:rPr lang="en-US" altLang="en-US" sz="1800" dirty="0"/>
              <a:t>Protection of  national economic interests, in many countries, for goods bearing an appellation of origin </a:t>
            </a:r>
          </a:p>
        </p:txBody>
      </p:sp>
    </p:spTree>
    <p:extLst>
      <p:ext uri="{BB962C8B-B14F-4D97-AF65-F5344CB8AC3E}">
        <p14:creationId xmlns:p14="http://schemas.microsoft.com/office/powerpoint/2010/main" val="2790224725"/>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57200" y="49188"/>
            <a:ext cx="8219255" cy="100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2600" dirty="0" smtClean="0">
                <a:solidFill>
                  <a:srgbClr val="000066"/>
                </a:solidFill>
              </a:rPr>
              <a:t>LISBON UNION:  28 MEMBER STATES</a:t>
            </a:r>
            <a:endParaRPr lang="en-US" altLang="en-US" sz="2600" dirty="0">
              <a:solidFill>
                <a:srgbClr val="000066"/>
              </a:solidFill>
            </a:endParaRPr>
          </a:p>
        </p:txBody>
      </p:sp>
      <p:sp>
        <p:nvSpPr>
          <p:cNvPr id="21507" name="Rectangle 3"/>
          <p:cNvSpPr>
            <a:spLocks noChangeArrowheads="1"/>
          </p:cNvSpPr>
          <p:nvPr/>
        </p:nvSpPr>
        <p:spPr bwMode="auto">
          <a:xfrm>
            <a:off x="457199" y="1549871"/>
            <a:ext cx="2170113"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algn="ctr">
              <a:buFontTx/>
              <a:buNone/>
            </a:pPr>
            <a:r>
              <a:rPr lang="en-US" altLang="en-US" sz="1600" b="1" u="sng" dirty="0">
                <a:solidFill>
                  <a:srgbClr val="20125E"/>
                </a:solidFill>
              </a:rPr>
              <a:t>Africa (6)</a:t>
            </a:r>
            <a:endParaRPr lang="en-US" altLang="en-US" sz="1600" b="1" dirty="0">
              <a:solidFill>
                <a:srgbClr val="20125E"/>
              </a:solidFill>
            </a:endParaRPr>
          </a:p>
          <a:p>
            <a:pPr lvl="1" algn="ctr">
              <a:buFontTx/>
              <a:buNone/>
            </a:pPr>
            <a:r>
              <a:rPr lang="en-US" altLang="en-US" sz="1600" dirty="0">
                <a:solidFill>
                  <a:srgbClr val="20125E"/>
                </a:solidFill>
              </a:rPr>
              <a:t>Algeria</a:t>
            </a:r>
          </a:p>
          <a:p>
            <a:pPr lvl="1" algn="ctr">
              <a:buFontTx/>
              <a:buNone/>
            </a:pPr>
            <a:r>
              <a:rPr lang="en-US" altLang="en-US" sz="1600" dirty="0">
                <a:solidFill>
                  <a:srgbClr val="20125E"/>
                </a:solidFill>
              </a:rPr>
              <a:t>Burkina Faso</a:t>
            </a:r>
          </a:p>
          <a:p>
            <a:pPr lvl="1" algn="ctr">
              <a:buFontTx/>
              <a:buNone/>
            </a:pPr>
            <a:r>
              <a:rPr lang="en-US" altLang="en-US" sz="1600" dirty="0">
                <a:solidFill>
                  <a:srgbClr val="20125E"/>
                </a:solidFill>
              </a:rPr>
              <a:t>Congo</a:t>
            </a:r>
          </a:p>
          <a:p>
            <a:pPr lvl="1" algn="ctr">
              <a:buFontTx/>
              <a:buNone/>
            </a:pPr>
            <a:r>
              <a:rPr lang="en-US" altLang="en-US" sz="1600" dirty="0">
                <a:solidFill>
                  <a:srgbClr val="20125E"/>
                </a:solidFill>
              </a:rPr>
              <a:t>Gabon</a:t>
            </a:r>
          </a:p>
          <a:p>
            <a:pPr lvl="1" algn="ctr">
              <a:buFontTx/>
              <a:buNone/>
            </a:pPr>
            <a:r>
              <a:rPr lang="en-US" altLang="en-US" sz="1600" dirty="0">
                <a:solidFill>
                  <a:srgbClr val="20125E"/>
                </a:solidFill>
              </a:rPr>
              <a:t>Togo</a:t>
            </a:r>
          </a:p>
          <a:p>
            <a:pPr lvl="1" algn="ctr">
              <a:buFontTx/>
              <a:buNone/>
            </a:pPr>
            <a:r>
              <a:rPr lang="en-US" altLang="en-US" sz="1600" dirty="0">
                <a:solidFill>
                  <a:srgbClr val="20125E"/>
                </a:solidFill>
              </a:rPr>
              <a:t>Tunisia</a:t>
            </a:r>
            <a:endParaRPr lang="en-US" altLang="en-US" sz="1800" dirty="0">
              <a:solidFill>
                <a:srgbClr val="20125E"/>
              </a:solidFill>
            </a:endParaRPr>
          </a:p>
        </p:txBody>
      </p:sp>
      <p:sp>
        <p:nvSpPr>
          <p:cNvPr id="21508" name="Rectangle 4"/>
          <p:cNvSpPr>
            <a:spLocks noChangeArrowheads="1"/>
          </p:cNvSpPr>
          <p:nvPr/>
        </p:nvSpPr>
        <p:spPr bwMode="auto">
          <a:xfrm>
            <a:off x="2529204" y="1536153"/>
            <a:ext cx="2509838"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algn="ctr">
              <a:buFontTx/>
              <a:buNone/>
            </a:pPr>
            <a:r>
              <a:rPr lang="en-US" altLang="en-US" sz="1600" b="1" u="sng" dirty="0">
                <a:solidFill>
                  <a:srgbClr val="20125E"/>
                </a:solidFill>
              </a:rPr>
              <a:t>Asia (3)</a:t>
            </a:r>
            <a:endParaRPr lang="en-US" altLang="en-US" sz="1600" b="1" dirty="0">
              <a:solidFill>
                <a:srgbClr val="20125E"/>
              </a:solidFill>
            </a:endParaRPr>
          </a:p>
          <a:p>
            <a:pPr lvl="1" algn="ctr">
              <a:buFontTx/>
              <a:buNone/>
            </a:pPr>
            <a:r>
              <a:rPr lang="en-US" altLang="en-US" sz="1600" dirty="0">
                <a:solidFill>
                  <a:srgbClr val="FF0000"/>
                </a:solidFill>
              </a:rPr>
              <a:t>Iran (Islamic Rep. of)</a:t>
            </a:r>
          </a:p>
          <a:p>
            <a:pPr lvl="1" algn="ctr">
              <a:buFontTx/>
              <a:buNone/>
            </a:pPr>
            <a:r>
              <a:rPr lang="en-US" altLang="en-US" sz="1600" dirty="0">
                <a:solidFill>
                  <a:srgbClr val="20125E"/>
                </a:solidFill>
              </a:rPr>
              <a:t>Israel</a:t>
            </a:r>
          </a:p>
          <a:p>
            <a:pPr lvl="1" algn="ctr">
              <a:buFontTx/>
              <a:buNone/>
            </a:pPr>
            <a:r>
              <a:rPr lang="en-US" altLang="en-US" sz="1600" dirty="0">
                <a:solidFill>
                  <a:srgbClr val="FF0000"/>
                </a:solidFill>
              </a:rPr>
              <a:t>Korea (DPR of)</a:t>
            </a:r>
          </a:p>
        </p:txBody>
      </p:sp>
      <p:sp>
        <p:nvSpPr>
          <p:cNvPr id="21509" name="Rectangle 5"/>
          <p:cNvSpPr>
            <a:spLocks noChangeArrowheads="1"/>
          </p:cNvSpPr>
          <p:nvPr/>
        </p:nvSpPr>
        <p:spPr bwMode="auto">
          <a:xfrm>
            <a:off x="2915816" y="3447153"/>
            <a:ext cx="1873250" cy="26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algn="ctr">
              <a:buFontTx/>
              <a:buNone/>
            </a:pPr>
            <a:r>
              <a:rPr lang="en-US" altLang="en-US" sz="1600" b="1" u="sng" dirty="0">
                <a:solidFill>
                  <a:srgbClr val="20125E"/>
                </a:solidFill>
              </a:rPr>
              <a:t>America (6)</a:t>
            </a:r>
            <a:endParaRPr lang="en-US" altLang="en-US" sz="1600" b="1" dirty="0">
              <a:solidFill>
                <a:srgbClr val="20125E"/>
              </a:solidFill>
            </a:endParaRPr>
          </a:p>
          <a:p>
            <a:pPr lvl="1" algn="ctr">
              <a:buFontTx/>
              <a:buNone/>
            </a:pPr>
            <a:r>
              <a:rPr lang="en-US" altLang="en-US" sz="1600" dirty="0">
                <a:solidFill>
                  <a:srgbClr val="FF0000"/>
                </a:solidFill>
              </a:rPr>
              <a:t>Costa Rica</a:t>
            </a:r>
          </a:p>
          <a:p>
            <a:pPr lvl="1" algn="ctr">
              <a:buFontTx/>
              <a:buNone/>
            </a:pPr>
            <a:r>
              <a:rPr lang="en-US" altLang="en-US" sz="1600" dirty="0">
                <a:solidFill>
                  <a:srgbClr val="20125E"/>
                </a:solidFill>
              </a:rPr>
              <a:t>Cuba</a:t>
            </a:r>
          </a:p>
          <a:p>
            <a:pPr lvl="1" algn="ctr">
              <a:buFontTx/>
              <a:buNone/>
            </a:pPr>
            <a:r>
              <a:rPr lang="en-US" altLang="en-US" sz="1600" dirty="0">
                <a:solidFill>
                  <a:srgbClr val="20125E"/>
                </a:solidFill>
              </a:rPr>
              <a:t>Haiti</a:t>
            </a:r>
          </a:p>
          <a:p>
            <a:pPr lvl="1" algn="ctr">
              <a:buFontTx/>
              <a:buNone/>
            </a:pPr>
            <a:r>
              <a:rPr lang="en-US" altLang="en-US" sz="1600" dirty="0">
                <a:solidFill>
                  <a:srgbClr val="20125E"/>
                </a:solidFill>
              </a:rPr>
              <a:t>Mexico</a:t>
            </a:r>
            <a:endParaRPr lang="en-US" altLang="en-US" sz="1600" dirty="0">
              <a:solidFill>
                <a:srgbClr val="47378D"/>
              </a:solidFill>
              <a:latin typeface="Verdana" pitchFamily="34" charset="0"/>
            </a:endParaRPr>
          </a:p>
          <a:p>
            <a:pPr lvl="1" algn="ctr">
              <a:buFontTx/>
              <a:buNone/>
            </a:pPr>
            <a:r>
              <a:rPr lang="en-US" altLang="en-US" sz="1600" dirty="0">
                <a:solidFill>
                  <a:srgbClr val="20125E"/>
                </a:solidFill>
              </a:rPr>
              <a:t>Nicaragua</a:t>
            </a:r>
          </a:p>
          <a:p>
            <a:pPr lvl="1" algn="ctr">
              <a:buFontTx/>
              <a:buNone/>
            </a:pPr>
            <a:r>
              <a:rPr lang="en-US" altLang="en-US" sz="1600" dirty="0">
                <a:solidFill>
                  <a:srgbClr val="20125E"/>
                </a:solidFill>
              </a:rPr>
              <a:t>Peru</a:t>
            </a:r>
          </a:p>
        </p:txBody>
      </p:sp>
      <p:sp>
        <p:nvSpPr>
          <p:cNvPr id="21510" name="Rectangle 6"/>
          <p:cNvSpPr>
            <a:spLocks noChangeArrowheads="1"/>
          </p:cNvSpPr>
          <p:nvPr/>
        </p:nvSpPr>
        <p:spPr bwMode="auto">
          <a:xfrm>
            <a:off x="5004046" y="1484784"/>
            <a:ext cx="33115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lvl="1" algn="ctr">
              <a:buFontTx/>
              <a:buNone/>
            </a:pPr>
            <a:r>
              <a:rPr lang="en-US" altLang="en-US" sz="1600" b="1" u="sng" dirty="0">
                <a:solidFill>
                  <a:srgbClr val="20125E"/>
                </a:solidFill>
                <a:latin typeface="Verdana" pitchFamily="34" charset="0"/>
              </a:rPr>
              <a:t>Europe (13)</a:t>
            </a:r>
            <a:endParaRPr lang="en-US" altLang="en-US" sz="1600" b="1" dirty="0">
              <a:solidFill>
                <a:srgbClr val="20125E"/>
              </a:solidFill>
              <a:latin typeface="Verdana" pitchFamily="34" charset="0"/>
            </a:endParaRPr>
          </a:p>
          <a:p>
            <a:pPr lvl="1" algn="ctr">
              <a:buFontTx/>
              <a:buNone/>
            </a:pPr>
            <a:r>
              <a:rPr lang="en-US" altLang="en-US" sz="1600" dirty="0">
                <a:solidFill>
                  <a:srgbClr val="FF0000"/>
                </a:solidFill>
                <a:latin typeface="Verdana" pitchFamily="34" charset="0"/>
              </a:rPr>
              <a:t>Bosnia and Herzegovina</a:t>
            </a:r>
            <a:r>
              <a:rPr lang="en-US" altLang="en-US" sz="1600" dirty="0">
                <a:latin typeface="Verdana" pitchFamily="34" charset="0"/>
              </a:rPr>
              <a:t> </a:t>
            </a:r>
          </a:p>
          <a:p>
            <a:pPr lvl="1" algn="ctr">
              <a:buFontTx/>
              <a:buNone/>
            </a:pPr>
            <a:r>
              <a:rPr lang="en-US" altLang="en-US" sz="1600" dirty="0">
                <a:solidFill>
                  <a:srgbClr val="20125E"/>
                </a:solidFill>
                <a:latin typeface="Verdana" pitchFamily="34" charset="0"/>
              </a:rPr>
              <a:t>Bulgaria</a:t>
            </a:r>
          </a:p>
          <a:p>
            <a:pPr lvl="1" algn="ctr">
              <a:buFontTx/>
              <a:buNone/>
            </a:pPr>
            <a:r>
              <a:rPr lang="en-US" altLang="en-US" sz="1600" dirty="0">
                <a:solidFill>
                  <a:srgbClr val="20125E"/>
                </a:solidFill>
                <a:latin typeface="Verdana" pitchFamily="34" charset="0"/>
              </a:rPr>
              <a:t>Czech Rep.</a:t>
            </a:r>
          </a:p>
          <a:p>
            <a:pPr lvl="1" algn="ctr">
              <a:buFontTx/>
              <a:buNone/>
            </a:pPr>
            <a:r>
              <a:rPr lang="en-US" altLang="en-US" sz="1600" dirty="0">
                <a:solidFill>
                  <a:srgbClr val="20125E"/>
                </a:solidFill>
                <a:latin typeface="Verdana" pitchFamily="34" charset="0"/>
              </a:rPr>
              <a:t>France</a:t>
            </a:r>
          </a:p>
          <a:p>
            <a:pPr lvl="1" algn="ctr">
              <a:buFontTx/>
              <a:buNone/>
            </a:pPr>
            <a:r>
              <a:rPr lang="en-US" altLang="en-US" sz="1600" dirty="0">
                <a:solidFill>
                  <a:srgbClr val="FF0000"/>
                </a:solidFill>
                <a:latin typeface="Verdana" pitchFamily="34" charset="0"/>
              </a:rPr>
              <a:t>Georgia</a:t>
            </a:r>
            <a:r>
              <a:rPr lang="en-US" altLang="en-US" sz="1600" dirty="0">
                <a:latin typeface="Verdana" pitchFamily="34" charset="0"/>
              </a:rPr>
              <a:t> </a:t>
            </a:r>
          </a:p>
          <a:p>
            <a:pPr lvl="1" algn="ctr">
              <a:buFontTx/>
              <a:buNone/>
            </a:pPr>
            <a:r>
              <a:rPr lang="en-US" altLang="en-US" sz="1600" dirty="0">
                <a:solidFill>
                  <a:srgbClr val="20125E"/>
                </a:solidFill>
                <a:latin typeface="Verdana" pitchFamily="34" charset="0"/>
              </a:rPr>
              <a:t>Hungary</a:t>
            </a:r>
          </a:p>
          <a:p>
            <a:pPr lvl="1" algn="ctr">
              <a:buFontTx/>
              <a:buNone/>
            </a:pPr>
            <a:r>
              <a:rPr lang="en-US" altLang="en-US" sz="1600" dirty="0">
                <a:solidFill>
                  <a:srgbClr val="20125E"/>
                </a:solidFill>
                <a:latin typeface="Verdana" pitchFamily="34" charset="0"/>
              </a:rPr>
              <a:t>Italy</a:t>
            </a:r>
          </a:p>
          <a:p>
            <a:pPr lvl="1" algn="ctr">
              <a:buFontTx/>
              <a:buNone/>
            </a:pPr>
            <a:r>
              <a:rPr lang="en-US" altLang="en-US" sz="1600" dirty="0">
                <a:solidFill>
                  <a:srgbClr val="FF0000"/>
                </a:solidFill>
                <a:latin typeface="Verdana" pitchFamily="34" charset="0"/>
              </a:rPr>
              <a:t>Moldova</a:t>
            </a:r>
          </a:p>
          <a:p>
            <a:pPr lvl="1" algn="ctr">
              <a:buFontTx/>
              <a:buNone/>
            </a:pPr>
            <a:r>
              <a:rPr lang="en-US" altLang="en-US" sz="1600" dirty="0">
                <a:solidFill>
                  <a:srgbClr val="FF0000"/>
                </a:solidFill>
                <a:latin typeface="Verdana" pitchFamily="34" charset="0"/>
              </a:rPr>
              <a:t>Montenegro</a:t>
            </a:r>
          </a:p>
          <a:p>
            <a:pPr lvl="1" algn="ctr">
              <a:buFontTx/>
              <a:buNone/>
            </a:pPr>
            <a:r>
              <a:rPr lang="en-US" altLang="en-US" sz="1600" dirty="0">
                <a:solidFill>
                  <a:srgbClr val="20125E"/>
                </a:solidFill>
                <a:latin typeface="Verdana" pitchFamily="34" charset="0"/>
              </a:rPr>
              <a:t>Portugal</a:t>
            </a:r>
          </a:p>
          <a:p>
            <a:pPr lvl="1" algn="ctr">
              <a:buFontTx/>
              <a:buNone/>
            </a:pPr>
            <a:r>
              <a:rPr lang="en-US" altLang="en-US" sz="1600" dirty="0">
                <a:solidFill>
                  <a:srgbClr val="FF0000"/>
                </a:solidFill>
                <a:latin typeface="Verdana" pitchFamily="34" charset="0"/>
              </a:rPr>
              <a:t>Serbia</a:t>
            </a:r>
          </a:p>
          <a:p>
            <a:pPr lvl="1" algn="ctr">
              <a:buFontTx/>
              <a:buNone/>
            </a:pPr>
            <a:r>
              <a:rPr lang="en-US" altLang="en-US" sz="1600" dirty="0">
                <a:solidFill>
                  <a:srgbClr val="20125E"/>
                </a:solidFill>
                <a:latin typeface="Verdana" pitchFamily="34" charset="0"/>
              </a:rPr>
              <a:t>Slovakia</a:t>
            </a:r>
          </a:p>
          <a:p>
            <a:pPr lvl="1" algn="ctr">
              <a:buFontTx/>
              <a:buNone/>
            </a:pPr>
            <a:r>
              <a:rPr lang="en-US" altLang="en-US" sz="1600" dirty="0">
                <a:solidFill>
                  <a:srgbClr val="FF0000"/>
                </a:solidFill>
                <a:latin typeface="Verdana" pitchFamily="34" charset="0"/>
              </a:rPr>
              <a:t>The FYR of Macedonia</a:t>
            </a:r>
            <a:endParaRPr lang="en-US" altLang="en-US" sz="1800" dirty="0">
              <a:latin typeface="Verdana" pitchFamily="34" charset="0"/>
            </a:endParaRPr>
          </a:p>
        </p:txBody>
      </p:sp>
      <p:sp>
        <p:nvSpPr>
          <p:cNvPr id="21511" name="Text Box 7"/>
          <p:cNvSpPr txBox="1">
            <a:spLocks noChangeArrowheads="1"/>
          </p:cNvSpPr>
          <p:nvPr/>
        </p:nvSpPr>
        <p:spPr bwMode="auto">
          <a:xfrm>
            <a:off x="468313" y="5995988"/>
            <a:ext cx="477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buFontTx/>
              <a:buNone/>
            </a:pPr>
            <a:r>
              <a:rPr lang="fr-CH" altLang="en-US" sz="1600">
                <a:latin typeface="Verdana" pitchFamily="34" charset="0"/>
              </a:rPr>
              <a:t>Countries in</a:t>
            </a:r>
            <a:r>
              <a:rPr lang="fr-CH" altLang="en-US" sz="1600">
                <a:solidFill>
                  <a:srgbClr val="FF0000"/>
                </a:solidFill>
                <a:latin typeface="Verdana" pitchFamily="34" charset="0"/>
              </a:rPr>
              <a:t> red </a:t>
            </a:r>
            <a:r>
              <a:rPr lang="fr-CH" altLang="en-US" sz="1600">
                <a:latin typeface="Verdana" pitchFamily="34" charset="0"/>
              </a:rPr>
              <a:t>are post TRIPS accessions</a:t>
            </a:r>
            <a:endParaRPr lang="en-US" altLang="en-US" sz="1600">
              <a:latin typeface="Verdana" pitchFamily="34" charset="0"/>
            </a:endParaRPr>
          </a:p>
        </p:txBody>
      </p:sp>
    </p:spTree>
    <p:extLst>
      <p:ext uri="{BB962C8B-B14F-4D97-AF65-F5344CB8AC3E}">
        <p14:creationId xmlns:p14="http://schemas.microsoft.com/office/powerpoint/2010/main" val="303366399"/>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3528" y="116632"/>
            <a:ext cx="83931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0"/>
              </a:spcBef>
              <a:buFontTx/>
              <a:buNone/>
            </a:pPr>
            <a:r>
              <a:rPr lang="en-US" altLang="en-US" sz="3000" dirty="0" smtClean="0">
                <a:solidFill>
                  <a:srgbClr val="002060"/>
                </a:solidFill>
              </a:rPr>
              <a:t>ON-GOING MULTILATERAL NEGOTIATIONS</a:t>
            </a:r>
            <a:endParaRPr lang="en-US" altLang="en-US" sz="3000" dirty="0">
              <a:solidFill>
                <a:srgbClr val="002060"/>
              </a:solidFill>
            </a:endParaRPr>
          </a:p>
        </p:txBody>
      </p:sp>
      <p:sp>
        <p:nvSpPr>
          <p:cNvPr id="22531" name="Rectangle 3"/>
          <p:cNvSpPr>
            <a:spLocks noChangeArrowheads="1"/>
          </p:cNvSpPr>
          <p:nvPr/>
        </p:nvSpPr>
        <p:spPr bwMode="auto">
          <a:xfrm>
            <a:off x="3203848" y="1642809"/>
            <a:ext cx="5688631" cy="489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pPr>
            <a:r>
              <a:rPr lang="en-US" altLang="en-US" sz="1800" dirty="0"/>
              <a:t>WTO </a:t>
            </a:r>
          </a:p>
          <a:p>
            <a:pPr eaLnBrk="1" hangingPunct="1">
              <a:lnSpc>
                <a:spcPct val="90000"/>
              </a:lnSpc>
            </a:pPr>
            <a:endParaRPr lang="fr-CH" altLang="en-US" sz="2000" dirty="0"/>
          </a:p>
          <a:p>
            <a:pPr eaLnBrk="1" hangingPunct="1">
              <a:lnSpc>
                <a:spcPct val="90000"/>
              </a:lnSpc>
              <a:buFont typeface="Wingdings" panose="05000000000000000000" pitchFamily="2" charset="2"/>
              <a:buChar char="Ø"/>
            </a:pPr>
            <a:r>
              <a:rPr lang="en-US" altLang="en-US" sz="1500" dirty="0" smtClean="0"/>
              <a:t>establish a GI registry</a:t>
            </a:r>
          </a:p>
          <a:p>
            <a:pPr eaLnBrk="1" hangingPunct="1">
              <a:lnSpc>
                <a:spcPct val="90000"/>
              </a:lnSpc>
            </a:pPr>
            <a:endParaRPr lang="en-US" altLang="en-US" sz="1500" dirty="0" smtClean="0"/>
          </a:p>
          <a:p>
            <a:pPr eaLnBrk="1" hangingPunct="1">
              <a:lnSpc>
                <a:spcPct val="90000"/>
              </a:lnSpc>
              <a:buFont typeface="Wingdings" panose="05000000000000000000" pitchFamily="2" charset="2"/>
              <a:buChar char="Ø"/>
            </a:pPr>
            <a:r>
              <a:rPr lang="en-US" altLang="en-US" sz="1500" dirty="0" smtClean="0"/>
              <a:t>wine and spirits only or not ?</a:t>
            </a:r>
          </a:p>
          <a:p>
            <a:pPr eaLnBrk="1" hangingPunct="1">
              <a:lnSpc>
                <a:spcPct val="90000"/>
              </a:lnSpc>
            </a:pPr>
            <a:endParaRPr lang="fr-CH" altLang="en-US" sz="2000" dirty="0" smtClean="0"/>
          </a:p>
          <a:p>
            <a:pPr marL="0" indent="0" eaLnBrk="1" hangingPunct="1">
              <a:lnSpc>
                <a:spcPct val="90000"/>
              </a:lnSpc>
              <a:buNone/>
            </a:pPr>
            <a:endParaRPr lang="fr-CH" altLang="en-US" sz="2000" dirty="0"/>
          </a:p>
          <a:p>
            <a:pPr eaLnBrk="1" hangingPunct="1">
              <a:lnSpc>
                <a:spcPct val="90000"/>
              </a:lnSpc>
            </a:pPr>
            <a:endParaRPr lang="fr-CH" altLang="en-US" sz="2000" dirty="0"/>
          </a:p>
          <a:p>
            <a:pPr eaLnBrk="1" hangingPunct="1">
              <a:lnSpc>
                <a:spcPct val="90000"/>
              </a:lnSpc>
            </a:pPr>
            <a:r>
              <a:rPr lang="fr-CH" altLang="en-US" sz="1800" dirty="0"/>
              <a:t>WIPO </a:t>
            </a:r>
          </a:p>
          <a:p>
            <a:pPr eaLnBrk="1" hangingPunct="1">
              <a:lnSpc>
                <a:spcPct val="90000"/>
              </a:lnSpc>
            </a:pPr>
            <a:endParaRPr lang="fr-CH" altLang="en-US" sz="2000" dirty="0"/>
          </a:p>
          <a:p>
            <a:pPr eaLnBrk="1" hangingPunct="1">
              <a:lnSpc>
                <a:spcPct val="90000"/>
              </a:lnSpc>
              <a:buFont typeface="Wingdings" panose="05000000000000000000" pitchFamily="2" charset="2"/>
              <a:buChar char="Ø"/>
            </a:pPr>
            <a:r>
              <a:rPr lang="en-US" altLang="en-US" sz="1500" dirty="0" smtClean="0"/>
              <a:t>working group to review Lisbon</a:t>
            </a:r>
          </a:p>
          <a:p>
            <a:pPr eaLnBrk="1" hangingPunct="1">
              <a:lnSpc>
                <a:spcPct val="90000"/>
              </a:lnSpc>
            </a:pPr>
            <a:endParaRPr lang="en-US" altLang="en-US" sz="2000" dirty="0">
              <a:solidFill>
                <a:srgbClr val="20125E"/>
              </a:solidFill>
            </a:endParaRPr>
          </a:p>
          <a:p>
            <a:pPr eaLnBrk="1" hangingPunct="1">
              <a:lnSpc>
                <a:spcPct val="90000"/>
              </a:lnSpc>
            </a:pPr>
            <a:endParaRPr lang="en-US" altLang="en-US" sz="2000" dirty="0">
              <a:solidFill>
                <a:srgbClr val="20125E"/>
              </a:solidFill>
            </a:endParaRPr>
          </a:p>
        </p:txBody>
      </p:sp>
    </p:spTree>
    <p:extLst>
      <p:ext uri="{BB962C8B-B14F-4D97-AF65-F5344CB8AC3E}">
        <p14:creationId xmlns:p14="http://schemas.microsoft.com/office/powerpoint/2010/main" val="1347269333"/>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51520" y="332656"/>
            <a:ext cx="8748712" cy="941387"/>
          </a:xfrm>
        </p:spPr>
        <p:txBody>
          <a:bodyPr/>
          <a:lstStyle/>
          <a:p>
            <a:pPr algn="ctr"/>
            <a:r>
              <a:rPr lang="en-US" altLang="en-US" sz="3000" dirty="0" smtClean="0">
                <a:ea typeface="MS PGothic" pitchFamily="34" charset="-128"/>
              </a:rPr>
              <a:t>Lisbon Union Assembly (September 2009)</a:t>
            </a:r>
          </a:p>
        </p:txBody>
      </p:sp>
      <p:sp>
        <p:nvSpPr>
          <p:cNvPr id="23555" name="Rectangle 3"/>
          <p:cNvSpPr>
            <a:spLocks noGrp="1" noChangeArrowheads="1"/>
          </p:cNvSpPr>
          <p:nvPr>
            <p:ph type="body" idx="4294967295"/>
          </p:nvPr>
        </p:nvSpPr>
        <p:spPr>
          <a:xfrm>
            <a:off x="268843" y="1988840"/>
            <a:ext cx="8892480" cy="4569371"/>
          </a:xfrm>
        </p:spPr>
        <p:txBody>
          <a:bodyPr/>
          <a:lstStyle/>
          <a:p>
            <a:pPr>
              <a:lnSpc>
                <a:spcPct val="80000"/>
              </a:lnSpc>
              <a:buFontTx/>
              <a:buNone/>
            </a:pPr>
            <a:endParaRPr lang="en-US" altLang="en-US" sz="1600" b="1" dirty="0" smtClean="0"/>
          </a:p>
          <a:p>
            <a:pPr>
              <a:lnSpc>
                <a:spcPct val="80000"/>
              </a:lnSpc>
            </a:pPr>
            <a:r>
              <a:rPr lang="en-US" altLang="en-US" sz="1800" dirty="0" smtClean="0">
                <a:solidFill>
                  <a:srgbClr val="F91807"/>
                </a:solidFill>
                <a:latin typeface="+mj-lt"/>
              </a:rPr>
              <a:t>Mandated the Working Group on the Development of the Lisbon System to</a:t>
            </a:r>
          </a:p>
          <a:p>
            <a:pPr lvl="1">
              <a:lnSpc>
                <a:spcPct val="80000"/>
              </a:lnSpc>
              <a:buFont typeface="Wingdings" pitchFamily="2" charset="2"/>
              <a:buChar char="Ø"/>
            </a:pPr>
            <a:endParaRPr lang="fr-CH" altLang="en-US" sz="2200" dirty="0" smtClean="0">
              <a:latin typeface="Verdana" pitchFamily="34" charset="0"/>
            </a:endParaRPr>
          </a:p>
          <a:p>
            <a:pPr marL="457200" lvl="1" indent="0">
              <a:lnSpc>
                <a:spcPct val="80000"/>
              </a:lnSpc>
              <a:buNone/>
            </a:pPr>
            <a:endParaRPr lang="en-US" altLang="en-US" sz="2200" dirty="0" smtClean="0">
              <a:latin typeface="Verdana" pitchFamily="34" charset="0"/>
            </a:endParaRPr>
          </a:p>
          <a:p>
            <a:pPr lvl="1">
              <a:lnSpc>
                <a:spcPct val="80000"/>
              </a:lnSpc>
              <a:buFont typeface="Wingdings" pitchFamily="2" charset="2"/>
              <a:buChar char="Ø"/>
            </a:pPr>
            <a:r>
              <a:rPr lang="en-US" altLang="en-US" sz="1800" dirty="0" smtClean="0">
                <a:latin typeface="+mj-lt"/>
              </a:rPr>
              <a:t>look for improvements of the Lisbon system</a:t>
            </a:r>
          </a:p>
          <a:p>
            <a:pPr lvl="1">
              <a:lnSpc>
                <a:spcPct val="80000"/>
              </a:lnSpc>
              <a:buFont typeface="Wingdings" pitchFamily="2" charset="2"/>
              <a:buChar char="Ø"/>
            </a:pPr>
            <a:endParaRPr lang="en-US" altLang="en-US" sz="1800" dirty="0" smtClean="0">
              <a:latin typeface="+mj-lt"/>
            </a:endParaRPr>
          </a:p>
          <a:p>
            <a:pPr lvl="1">
              <a:lnSpc>
                <a:spcPct val="80000"/>
              </a:lnSpc>
              <a:buFont typeface="Wingdings" pitchFamily="2" charset="2"/>
              <a:buChar char="Ø"/>
            </a:pPr>
            <a:r>
              <a:rPr lang="en-US" altLang="en-US" sz="1800" dirty="0" smtClean="0">
                <a:latin typeface="+mj-lt"/>
              </a:rPr>
              <a:t>so that it might attract a wider membership</a:t>
            </a:r>
          </a:p>
          <a:p>
            <a:pPr lvl="1">
              <a:lnSpc>
                <a:spcPct val="80000"/>
              </a:lnSpc>
              <a:buFont typeface="Wingdings" pitchFamily="2" charset="2"/>
              <a:buChar char="Ø"/>
            </a:pPr>
            <a:endParaRPr lang="en-US" altLang="en-US" sz="1800" dirty="0" smtClean="0">
              <a:latin typeface="+mj-lt"/>
            </a:endParaRPr>
          </a:p>
          <a:p>
            <a:pPr lvl="1">
              <a:lnSpc>
                <a:spcPct val="80000"/>
              </a:lnSpc>
              <a:buFont typeface="Wingdings" pitchFamily="2" charset="2"/>
              <a:buChar char="Ø"/>
            </a:pPr>
            <a:r>
              <a:rPr lang="en-US" altLang="en-US" sz="1800" dirty="0" smtClean="0">
                <a:latin typeface="+mj-lt"/>
              </a:rPr>
              <a:t>while preserving the principles and objectives of the Lisbon Agreement</a:t>
            </a:r>
          </a:p>
        </p:txBody>
      </p:sp>
    </p:spTree>
    <p:extLst>
      <p:ext uri="{BB962C8B-B14F-4D97-AF65-F5344CB8AC3E}">
        <p14:creationId xmlns:p14="http://schemas.microsoft.com/office/powerpoint/2010/main" val="2480413705"/>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idx="4294967295"/>
          </p:nvPr>
        </p:nvSpPr>
        <p:spPr>
          <a:xfrm>
            <a:off x="251520" y="188640"/>
            <a:ext cx="8568952" cy="1223963"/>
          </a:xfrm>
        </p:spPr>
        <p:txBody>
          <a:bodyPr/>
          <a:lstStyle/>
          <a:p>
            <a:pPr algn="ctr">
              <a:defRPr/>
            </a:pPr>
            <a:r>
              <a:rPr lang="it-IT" sz="2600" dirty="0" smtClean="0">
                <a:solidFill>
                  <a:srgbClr val="002060"/>
                </a:solidFill>
                <a:ea typeface="MS PGothic"/>
              </a:rPr>
              <a:t>TWO-FOLD MANDATE </a:t>
            </a:r>
            <a:br>
              <a:rPr lang="it-IT" sz="2600" dirty="0" smtClean="0">
                <a:solidFill>
                  <a:srgbClr val="002060"/>
                </a:solidFill>
                <a:ea typeface="MS PGothic"/>
              </a:rPr>
            </a:br>
            <a:r>
              <a:rPr lang="it-IT" sz="2600" dirty="0" smtClean="0">
                <a:solidFill>
                  <a:srgbClr val="002060"/>
                </a:solidFill>
                <a:ea typeface="MS PGothic"/>
              </a:rPr>
              <a:t>(LISBON UNION ASSEMBLY 2012)</a:t>
            </a:r>
          </a:p>
        </p:txBody>
      </p:sp>
      <p:sp>
        <p:nvSpPr>
          <p:cNvPr id="24579" name="Rectangle 3"/>
          <p:cNvSpPr>
            <a:spLocks noGrp="1" noChangeArrowheads="1"/>
          </p:cNvSpPr>
          <p:nvPr>
            <p:ph type="subTitle" idx="4294967295"/>
          </p:nvPr>
        </p:nvSpPr>
        <p:spPr>
          <a:xfrm>
            <a:off x="323528" y="1988840"/>
            <a:ext cx="8640960" cy="4105250"/>
          </a:xfrm>
        </p:spPr>
        <p:txBody>
          <a:bodyPr/>
          <a:lstStyle/>
          <a:p>
            <a:pPr>
              <a:buFontTx/>
              <a:buAutoNum type="arabicPeriod"/>
            </a:pPr>
            <a:r>
              <a:rPr lang="en-US" altLang="en-US" sz="1800" dirty="0" smtClean="0">
                <a:latin typeface="+mj-lt"/>
              </a:rPr>
              <a:t>Revision of the Lisbon Agreement</a:t>
            </a:r>
          </a:p>
          <a:p>
            <a:pPr>
              <a:buFont typeface="Wingdings" panose="05000000000000000000" pitchFamily="2" charset="2"/>
              <a:buChar char="Ø"/>
            </a:pPr>
            <a:endParaRPr lang="fr-CH" altLang="en-US" sz="1800" dirty="0" smtClean="0">
              <a:latin typeface="+mj-lt"/>
            </a:endParaRPr>
          </a:p>
          <a:p>
            <a:pPr marL="0" indent="0">
              <a:buNone/>
            </a:pPr>
            <a:endParaRPr lang="en-US" altLang="en-US" sz="1800" dirty="0" smtClean="0">
              <a:latin typeface="+mj-lt"/>
            </a:endParaRPr>
          </a:p>
          <a:p>
            <a:pPr lvl="1">
              <a:buFont typeface="Wingdings" panose="05000000000000000000" pitchFamily="2" charset="2"/>
              <a:buChar char="Ø"/>
            </a:pPr>
            <a:r>
              <a:rPr lang="en-US" altLang="en-US" sz="1800" dirty="0" smtClean="0">
                <a:latin typeface="+mj-lt"/>
              </a:rPr>
              <a:t>Refinement and Modernization of the Legal Framework</a:t>
            </a:r>
          </a:p>
          <a:p>
            <a:pPr marL="457200" lvl="1" indent="0">
              <a:buNone/>
            </a:pPr>
            <a:endParaRPr lang="en-US" altLang="en-US" sz="1800" dirty="0" smtClean="0">
              <a:latin typeface="+mj-lt"/>
            </a:endParaRPr>
          </a:p>
          <a:p>
            <a:pPr lvl="1">
              <a:buFont typeface="Wingdings" panose="05000000000000000000" pitchFamily="2" charset="2"/>
              <a:buChar char="Ø"/>
            </a:pPr>
            <a:r>
              <a:rPr lang="en-US" altLang="en-US" sz="1800" dirty="0" smtClean="0">
                <a:latin typeface="+mj-lt"/>
              </a:rPr>
              <a:t>Accession Possibility for Intergovernmental Organizations (e.g., EU, OAPI)</a:t>
            </a:r>
          </a:p>
          <a:p>
            <a:pPr marL="0" indent="0">
              <a:buFontTx/>
              <a:buChar char="-"/>
            </a:pPr>
            <a:endParaRPr lang="fr-CH" altLang="en-US" sz="1800" dirty="0" smtClean="0">
              <a:latin typeface="+mj-lt"/>
            </a:endParaRPr>
          </a:p>
          <a:p>
            <a:pPr marL="0" indent="0">
              <a:buNone/>
            </a:pPr>
            <a:endParaRPr lang="en-US" altLang="en-US" sz="1800" dirty="0" smtClean="0">
              <a:latin typeface="+mj-lt"/>
            </a:endParaRPr>
          </a:p>
          <a:p>
            <a:pPr marL="0" indent="0">
              <a:buFontTx/>
              <a:buNone/>
            </a:pPr>
            <a:r>
              <a:rPr lang="en-US" altLang="en-US" sz="1800" dirty="0" smtClean="0">
                <a:latin typeface="+mj-lt"/>
              </a:rPr>
              <a:t>2. Specifying its applicability to AOs and GIs</a:t>
            </a:r>
          </a:p>
        </p:txBody>
      </p:sp>
    </p:spTree>
    <p:extLst>
      <p:ext uri="{BB962C8B-B14F-4D97-AF65-F5344CB8AC3E}">
        <p14:creationId xmlns:p14="http://schemas.microsoft.com/office/powerpoint/2010/main" val="416767992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712968" cy="1143000"/>
          </a:xfrm>
        </p:spPr>
        <p:txBody>
          <a:bodyPr/>
          <a:lstStyle/>
          <a:p>
            <a:pPr algn="ctr"/>
            <a:r>
              <a:rPr lang="en-US" sz="3000" dirty="0" smtClean="0"/>
              <a:t>INFRASTRUTTURA GLOBALE DEL SISTEMA DI PI </a:t>
            </a:r>
            <a:endParaRPr lang="en-US" sz="3000" dirty="0"/>
          </a:p>
        </p:txBody>
      </p:sp>
      <p:sp>
        <p:nvSpPr>
          <p:cNvPr id="3" name="Espace réservé du contenu 2"/>
          <p:cNvSpPr>
            <a:spLocks noGrp="1"/>
          </p:cNvSpPr>
          <p:nvPr>
            <p:ph idx="1"/>
          </p:nvPr>
        </p:nvSpPr>
        <p:spPr>
          <a:xfrm>
            <a:off x="107504" y="1412776"/>
            <a:ext cx="9036496" cy="4896544"/>
          </a:xfrm>
        </p:spPr>
        <p:txBody>
          <a:bodyPr/>
          <a:lstStyle/>
          <a:p>
            <a:pPr marL="0" indent="0" algn="just">
              <a:buNone/>
            </a:pPr>
            <a:endParaRPr lang="en-US" altLang="ja-JP" sz="1600" dirty="0" smtClean="0">
              <a:cs typeface="Arial" charset="0"/>
            </a:endParaRPr>
          </a:p>
          <a:p>
            <a:r>
              <a:rPr lang="it-IT" sz="1800" dirty="0" smtClean="0">
                <a:latin typeface="Arial" charset="0"/>
                <a:cs typeface="Arial" charset="0"/>
              </a:rPr>
              <a:t>Sviluppo di strumenti, servizi, piattaforme e standards che permettano alle istituzioni di PI di lavorare efficientemente, prestando servizi di qualità:</a:t>
            </a:r>
            <a:r>
              <a:rPr lang="it-IT" sz="2200" dirty="0" smtClean="0">
                <a:latin typeface="Arial" charset="0"/>
                <a:cs typeface="Arial" charset="0"/>
              </a:rPr>
              <a:t/>
            </a:r>
            <a:br>
              <a:rPr lang="it-IT" sz="2200" dirty="0" smtClean="0">
                <a:latin typeface="Arial" charset="0"/>
                <a:cs typeface="Arial" charset="0"/>
              </a:rPr>
            </a:br>
            <a:endParaRPr lang="it-IT" sz="2200" dirty="0" smtClean="0">
              <a:latin typeface="Arial" charset="0"/>
              <a:cs typeface="Arial" charset="0"/>
            </a:endParaRPr>
          </a:p>
          <a:p>
            <a:r>
              <a:rPr lang="it-IT" sz="2000" dirty="0" smtClean="0">
                <a:latin typeface="Arial" charset="0"/>
                <a:cs typeface="Arial" charset="0"/>
              </a:rPr>
              <a:t>COMPRENDE: </a:t>
            </a:r>
          </a:p>
          <a:p>
            <a:pPr marL="0" indent="0">
              <a:buNone/>
            </a:pPr>
            <a:endParaRPr lang="it-IT" sz="2000" dirty="0" smtClean="0">
              <a:latin typeface="Arial" charset="0"/>
              <a:cs typeface="Arial" charset="0"/>
            </a:endParaRPr>
          </a:p>
          <a:p>
            <a:pPr lvl="1" algn="just" eaLnBrk="1" hangingPunct="1">
              <a:lnSpc>
                <a:spcPct val="150000"/>
              </a:lnSpc>
              <a:buFont typeface="Wingdings" charset="2"/>
              <a:buChar char="Ø"/>
            </a:pPr>
            <a:r>
              <a:rPr lang="it-IT" sz="1500" dirty="0" smtClean="0">
                <a:latin typeface="Arial" charset="0"/>
                <a:cs typeface="Arial" charset="0"/>
              </a:rPr>
              <a:t> </a:t>
            </a:r>
            <a:r>
              <a:rPr lang="it-IT" sz="1500" i="1" dirty="0" smtClean="0">
                <a:solidFill>
                  <a:srgbClr val="7030A0"/>
                </a:solidFill>
                <a:latin typeface="Arial" charset="0"/>
                <a:cs typeface="Arial" charset="0"/>
              </a:rPr>
              <a:t>Base dati</a:t>
            </a:r>
            <a:r>
              <a:rPr lang="it-IT" sz="1500" dirty="0" smtClean="0">
                <a:solidFill>
                  <a:srgbClr val="7030A0"/>
                </a:solidFill>
                <a:latin typeface="Arial" charset="0"/>
                <a:cs typeface="Arial" charset="0"/>
              </a:rPr>
              <a:t> (PATENTSCOPE, Global Brand DB &amp; access to aRDI and ASPI</a:t>
            </a:r>
            <a:r>
              <a:rPr lang="it-IT" sz="1500" dirty="0" smtClean="0">
                <a:latin typeface="Arial" charset="0"/>
                <a:cs typeface="Arial" charset="0"/>
              </a:rPr>
              <a:t>)</a:t>
            </a:r>
          </a:p>
          <a:p>
            <a:pPr lvl="1" algn="just" eaLnBrk="1" hangingPunct="1">
              <a:lnSpc>
                <a:spcPct val="150000"/>
              </a:lnSpc>
              <a:buFont typeface="Wingdings" charset="2"/>
              <a:buChar char="Ø"/>
            </a:pPr>
            <a:r>
              <a:rPr lang="it-IT" sz="1500" dirty="0" smtClean="0">
                <a:latin typeface="Arial" charset="0"/>
                <a:cs typeface="Arial" charset="0"/>
              </a:rPr>
              <a:t> Piattaforma comune per lo </a:t>
            </a:r>
            <a:r>
              <a:rPr lang="it-IT" sz="1500" i="1" dirty="0" smtClean="0">
                <a:latin typeface="Arial" charset="0"/>
                <a:cs typeface="Arial" charset="0"/>
              </a:rPr>
              <a:t>scambio </a:t>
            </a:r>
            <a:r>
              <a:rPr lang="it-IT" sz="1500" dirty="0" smtClean="0">
                <a:latin typeface="Arial" charset="0"/>
                <a:cs typeface="Arial" charset="0"/>
              </a:rPr>
              <a:t>di dati elettronici tra Uffici di PI (WIPO Case for Global Dossier, the Digital Access Service)</a:t>
            </a:r>
          </a:p>
          <a:p>
            <a:pPr lvl="1" algn="just" eaLnBrk="1" hangingPunct="1">
              <a:lnSpc>
                <a:spcPct val="150000"/>
              </a:lnSpc>
              <a:buFont typeface="Wingdings" charset="2"/>
              <a:buChar char="Ø"/>
            </a:pPr>
            <a:r>
              <a:rPr lang="it-IT" sz="1500" dirty="0" smtClean="0">
                <a:latin typeface="Arial" charset="0"/>
                <a:cs typeface="Arial" charset="0"/>
              </a:rPr>
              <a:t> </a:t>
            </a:r>
            <a:r>
              <a:rPr lang="it-IT" sz="1500" dirty="0" smtClean="0">
                <a:solidFill>
                  <a:srgbClr val="7030A0"/>
                </a:solidFill>
                <a:latin typeface="Arial" charset="0"/>
                <a:cs typeface="Arial" charset="0"/>
              </a:rPr>
              <a:t>Altre piattaforme</a:t>
            </a:r>
            <a:r>
              <a:rPr lang="it-IT" sz="1500" dirty="0" smtClean="0">
                <a:latin typeface="Arial" charset="0"/>
                <a:cs typeface="Arial" charset="0"/>
              </a:rPr>
              <a:t>: </a:t>
            </a:r>
            <a:r>
              <a:rPr lang="it-IT" sz="1500" dirty="0" smtClean="0">
                <a:solidFill>
                  <a:srgbClr val="7030A0"/>
                </a:solidFill>
                <a:latin typeface="Arial" charset="0"/>
                <a:cs typeface="Arial" charset="0"/>
              </a:rPr>
              <a:t>WIPO Green</a:t>
            </a:r>
            <a:r>
              <a:rPr lang="it-IT" sz="1500" dirty="0" smtClean="0">
                <a:latin typeface="Arial" charset="0"/>
                <a:cs typeface="Arial" charset="0"/>
              </a:rPr>
              <a:t>; </a:t>
            </a:r>
            <a:r>
              <a:rPr lang="it-IT" sz="1500" dirty="0" smtClean="0">
                <a:solidFill>
                  <a:srgbClr val="7030A0"/>
                </a:solidFill>
                <a:latin typeface="Arial" charset="0"/>
                <a:cs typeface="Arial" charset="0"/>
              </a:rPr>
              <a:t>WIPO Research</a:t>
            </a:r>
            <a:r>
              <a:rPr lang="it-IT" sz="1500" dirty="0" smtClean="0">
                <a:latin typeface="Arial" charset="0"/>
                <a:cs typeface="Arial" charset="0"/>
              </a:rPr>
              <a:t>. </a:t>
            </a:r>
          </a:p>
          <a:p>
            <a:pPr lvl="1" algn="just" eaLnBrk="1" hangingPunct="1">
              <a:lnSpc>
                <a:spcPct val="150000"/>
              </a:lnSpc>
              <a:buFont typeface="Wingdings" charset="2"/>
              <a:buChar char="Ø"/>
            </a:pPr>
            <a:r>
              <a:rPr lang="it-IT" sz="1500" dirty="0" smtClean="0">
                <a:latin typeface="Arial" charset="0"/>
                <a:cs typeface="Arial" charset="0"/>
              </a:rPr>
              <a:t>Strumenti (</a:t>
            </a:r>
            <a:r>
              <a:rPr lang="it-IT" sz="1500" i="1" dirty="0" smtClean="0">
                <a:latin typeface="Arial" charset="0"/>
                <a:cs typeface="Arial" charset="0"/>
              </a:rPr>
              <a:t>classificazioni </a:t>
            </a:r>
            <a:r>
              <a:rPr lang="it-IT" sz="1500" dirty="0" smtClean="0">
                <a:latin typeface="Arial" charset="0"/>
                <a:cs typeface="Arial" charset="0"/>
              </a:rPr>
              <a:t>internazionali marchi/disegni; IPC, Green inventory)</a:t>
            </a:r>
          </a:p>
          <a:p>
            <a:pPr lvl="1" algn="just" eaLnBrk="1" hangingPunct="1">
              <a:lnSpc>
                <a:spcPct val="150000"/>
              </a:lnSpc>
              <a:buFont typeface="Wingdings" charset="2"/>
              <a:buChar char="Ø"/>
            </a:pPr>
            <a:r>
              <a:rPr lang="it-IT" sz="1500" i="1" dirty="0" smtClean="0">
                <a:latin typeface="Arial" charset="0"/>
                <a:cs typeface="Arial" charset="0"/>
              </a:rPr>
              <a:t>Standards</a:t>
            </a:r>
            <a:r>
              <a:rPr lang="it-IT" sz="1500" dirty="0" smtClean="0">
                <a:latin typeface="Arial" charset="0"/>
                <a:cs typeface="Arial" charset="0"/>
              </a:rPr>
              <a:t> &amp; accordi tecnici</a:t>
            </a:r>
          </a:p>
          <a:p>
            <a:pPr lvl="1" algn="just" eaLnBrk="1" hangingPunct="1">
              <a:lnSpc>
                <a:spcPct val="150000"/>
              </a:lnSpc>
              <a:buFont typeface="Wingdings" charset="2"/>
              <a:buChar char="Ø"/>
            </a:pPr>
            <a:r>
              <a:rPr lang="it-IT" sz="1500" dirty="0" smtClean="0">
                <a:latin typeface="Arial" charset="0"/>
                <a:cs typeface="Arial" charset="0"/>
              </a:rPr>
              <a:t>Servizi </a:t>
            </a:r>
            <a:r>
              <a:rPr lang="en-US" sz="1500" dirty="0" smtClean="0">
                <a:latin typeface="Arial" charset="0"/>
                <a:cs typeface="Arial" charset="0"/>
              </a:rPr>
              <a:t>(</a:t>
            </a:r>
            <a:r>
              <a:rPr lang="en-US" sz="1500" dirty="0">
                <a:latin typeface="Arial" charset="0"/>
                <a:cs typeface="Arial" charset="0"/>
              </a:rPr>
              <a:t>International Cooperation for Patent Examination (ICE), Patent Information Services, including Legal Status of Patents)</a:t>
            </a:r>
          </a:p>
          <a:p>
            <a:pPr marL="0" indent="0">
              <a:lnSpc>
                <a:spcPct val="150000"/>
              </a:lnSpc>
              <a:buNone/>
            </a:pPr>
            <a:endParaRPr lang="fr-CH" sz="1800" dirty="0" smtClean="0">
              <a:latin typeface="Arial" charset="0"/>
              <a:cs typeface="Arial" charset="0"/>
            </a:endParaRPr>
          </a:p>
          <a:p>
            <a:pPr marL="0" indent="0">
              <a:buNone/>
            </a:pPr>
            <a:endParaRPr lang="en-US" sz="1800" dirty="0" smtClean="0">
              <a:latin typeface="Arial" charset="0"/>
              <a:cs typeface="Arial" charset="0"/>
            </a:endParaRPr>
          </a:p>
          <a:p>
            <a:pPr marL="0" indent="0" algn="just">
              <a:buNone/>
            </a:pPr>
            <a:endParaRPr lang="en-US" dirty="0" smtClean="0"/>
          </a:p>
          <a:p>
            <a:endParaRPr lang="en-US" dirty="0"/>
          </a:p>
        </p:txBody>
      </p:sp>
    </p:spTree>
    <p:extLst>
      <p:ext uri="{BB962C8B-B14F-4D97-AF65-F5344CB8AC3E}">
        <p14:creationId xmlns:p14="http://schemas.microsoft.com/office/powerpoint/2010/main" val="2409040651"/>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7440" y="116632"/>
            <a:ext cx="9144000" cy="936625"/>
          </a:xfrm>
        </p:spPr>
        <p:txBody>
          <a:bodyPr/>
          <a:lstStyle/>
          <a:p>
            <a:pPr algn="ctr">
              <a:defRPr/>
            </a:pPr>
            <a:r>
              <a:rPr lang="en-US" sz="2800" dirty="0" smtClean="0">
                <a:solidFill>
                  <a:srgbClr val="002060"/>
                </a:solidFill>
              </a:rPr>
              <a:t>DRAFT REVISED LISBON AGREEMENT</a:t>
            </a:r>
            <a:br>
              <a:rPr lang="en-US" sz="2800" dirty="0" smtClean="0">
                <a:solidFill>
                  <a:srgbClr val="002060"/>
                </a:solidFill>
              </a:rPr>
            </a:br>
            <a:r>
              <a:rPr lang="en-US" sz="2800" dirty="0" smtClean="0">
                <a:solidFill>
                  <a:srgbClr val="002060"/>
                </a:solidFill>
              </a:rPr>
              <a:t>MAIN PROVISIONS </a:t>
            </a:r>
            <a:endParaRPr lang="en-US" sz="2800" dirty="0" smtClean="0">
              <a:solidFill>
                <a:srgbClr val="002060"/>
              </a:solidFill>
              <a:effectLst>
                <a:outerShdw blurRad="38100" dist="38100" dir="2700000" algn="tl">
                  <a:srgbClr val="C0C0C0"/>
                </a:outerShdw>
              </a:effectLst>
              <a:ea typeface="MS PGothic"/>
            </a:endParaRPr>
          </a:p>
        </p:txBody>
      </p:sp>
      <p:sp>
        <p:nvSpPr>
          <p:cNvPr id="56323" name="Rectangle 3"/>
          <p:cNvSpPr>
            <a:spLocks noGrp="1" noChangeArrowheads="1"/>
          </p:cNvSpPr>
          <p:nvPr>
            <p:ph type="body" idx="4294967295"/>
          </p:nvPr>
        </p:nvSpPr>
        <p:spPr>
          <a:xfrm>
            <a:off x="179512" y="1052736"/>
            <a:ext cx="8784976" cy="5183882"/>
          </a:xfrm>
        </p:spPr>
        <p:txBody>
          <a:bodyPr/>
          <a:lstStyle/>
          <a:p>
            <a:pPr marL="911225" lvl="1" indent="-454025">
              <a:buFont typeface="Wingdings" pitchFamily="2" charset="2"/>
              <a:buChar char="Ø"/>
            </a:pPr>
            <a:endParaRPr lang="fr-CH" altLang="en-US" sz="2100" dirty="0" smtClean="0">
              <a:latin typeface="Verdana" pitchFamily="34" charset="0"/>
            </a:endParaRPr>
          </a:p>
          <a:p>
            <a:pPr marL="911225" lvl="1" indent="-454025">
              <a:buFont typeface="Wingdings" pitchFamily="2" charset="2"/>
              <a:buChar char="Ø"/>
            </a:pPr>
            <a:r>
              <a:rPr lang="en-US" altLang="en-US" sz="1800" dirty="0" smtClean="0">
                <a:latin typeface="+mj-lt"/>
              </a:rPr>
              <a:t>Definitions for GIs and AOs </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Procedures for international applications, refusals, invalidations, modifications, etc.</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Scope of protection</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How to deal with prior rights and prior use</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Option for registration of trans-border GIs and </a:t>
            </a:r>
            <a:r>
              <a:rPr lang="en-US" altLang="en-US" sz="1800" dirty="0" err="1" smtClean="0">
                <a:latin typeface="+mj-lt"/>
              </a:rPr>
              <a:t>Aos</a:t>
            </a:r>
            <a:endParaRPr lang="en-US" altLang="en-US" sz="1800" dirty="0" smtClean="0">
              <a:latin typeface="+mj-lt"/>
            </a:endParaRP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Option for direct filings by beneficiaries</a:t>
            </a:r>
          </a:p>
          <a:p>
            <a:pPr marL="457200" lvl="1" indent="0">
              <a:buNone/>
            </a:pPr>
            <a:endParaRPr lang="en-US" altLang="en-US" sz="1800" dirty="0" smtClean="0">
              <a:latin typeface="+mj-lt"/>
            </a:endParaRPr>
          </a:p>
          <a:p>
            <a:pPr marL="911225" lvl="1" indent="-454025">
              <a:buFont typeface="Wingdings" pitchFamily="2" charset="2"/>
              <a:buChar char="Ø"/>
            </a:pPr>
            <a:r>
              <a:rPr lang="en-US" altLang="en-US" sz="1800" dirty="0" smtClean="0">
                <a:latin typeface="+mj-lt"/>
              </a:rPr>
              <a:t>Accession criteria for Intergovernmental Organizations (e.g., EU, OAPI)</a:t>
            </a:r>
          </a:p>
          <a:p>
            <a:pPr marL="911225" lvl="1" indent="-454025">
              <a:buFont typeface="Wingdings" pitchFamily="2" charset="2"/>
              <a:buNone/>
            </a:pPr>
            <a:endParaRPr lang="en-US" altLang="en-US" sz="2100" dirty="0" smtClean="0">
              <a:solidFill>
                <a:srgbClr val="0066FF"/>
              </a:solidFill>
              <a:latin typeface="Verdana" pitchFamily="34" charset="0"/>
            </a:endParaRPr>
          </a:p>
        </p:txBody>
      </p:sp>
    </p:spTree>
    <p:extLst>
      <p:ext uri="{BB962C8B-B14F-4D97-AF65-F5344CB8AC3E}">
        <p14:creationId xmlns:p14="http://schemas.microsoft.com/office/powerpoint/2010/main" val="426337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2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2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2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23">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2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251520" y="404664"/>
            <a:ext cx="8568952" cy="1143000"/>
          </a:xfrm>
        </p:spPr>
        <p:txBody>
          <a:bodyPr/>
          <a:lstStyle/>
          <a:p>
            <a:pPr algn="ctr"/>
            <a:r>
              <a:rPr lang="fr-CH" altLang="en-US" sz="3000" dirty="0" smtClean="0"/>
              <a:t>PROSPECTS</a:t>
            </a:r>
            <a:endParaRPr lang="en-US" altLang="en-US" sz="3000" dirty="0" smtClean="0"/>
          </a:p>
        </p:txBody>
      </p:sp>
      <p:sp>
        <p:nvSpPr>
          <p:cNvPr id="54275" name="Rectangle 3"/>
          <p:cNvSpPr>
            <a:spLocks noGrp="1" noChangeArrowheads="1"/>
          </p:cNvSpPr>
          <p:nvPr>
            <p:ph type="body" idx="4294967295"/>
          </p:nvPr>
        </p:nvSpPr>
        <p:spPr>
          <a:xfrm>
            <a:off x="395536" y="1772816"/>
            <a:ext cx="8568952" cy="4641850"/>
          </a:xfrm>
        </p:spPr>
        <p:txBody>
          <a:bodyPr/>
          <a:lstStyle/>
          <a:p>
            <a:pPr>
              <a:buFontTx/>
              <a:buNone/>
              <a:defRPr/>
            </a:pPr>
            <a:endParaRPr lang="it-IT" dirty="0" smtClean="0"/>
          </a:p>
          <a:p>
            <a:pPr>
              <a:defRPr/>
            </a:pPr>
            <a:r>
              <a:rPr lang="it-IT" sz="1800" dirty="0" smtClean="0"/>
              <a:t>Results 8th Session of the WG:  December 2 to 6, 2013 </a:t>
            </a:r>
            <a:r>
              <a:rPr lang="it-IT" sz="1600" dirty="0" smtClean="0"/>
              <a:t>(</a:t>
            </a:r>
            <a:r>
              <a:rPr lang="it-IT" sz="1600" dirty="0" smtClean="0">
                <a:hlinkClick r:id="rId2"/>
              </a:rPr>
              <a:t>http://www.wipo.int/meetings/en/details.jsp?meeting_id=31204</a:t>
            </a:r>
            <a:r>
              <a:rPr lang="it-IT" sz="1600" dirty="0" smtClean="0"/>
              <a:t>)</a:t>
            </a:r>
          </a:p>
          <a:p>
            <a:pPr>
              <a:buFontTx/>
              <a:buNone/>
              <a:defRPr/>
            </a:pPr>
            <a:endParaRPr lang="it-IT" sz="1800" dirty="0" smtClean="0"/>
          </a:p>
          <a:p>
            <a:pPr>
              <a:buFontTx/>
              <a:buNone/>
              <a:defRPr/>
            </a:pPr>
            <a:endParaRPr lang="it-IT" sz="1800" dirty="0" smtClean="0"/>
          </a:p>
          <a:p>
            <a:pPr lvl="1">
              <a:buFont typeface="Wingdings" pitchFamily="2" charset="2"/>
              <a:buChar char="Ø"/>
              <a:defRPr/>
            </a:pPr>
            <a:r>
              <a:rPr lang="it-IT" sz="1600" dirty="0" smtClean="0"/>
              <a:t>9th Session: June 23 to 27, 2014</a:t>
            </a:r>
          </a:p>
          <a:p>
            <a:pPr marL="457200" lvl="1" indent="0">
              <a:buNone/>
              <a:defRPr/>
            </a:pPr>
            <a:endParaRPr lang="it-IT" sz="1600" dirty="0" smtClean="0"/>
          </a:p>
          <a:p>
            <a:pPr lvl="1">
              <a:buFont typeface="Wingdings" pitchFamily="2" charset="2"/>
              <a:buChar char="Ø"/>
              <a:defRPr/>
            </a:pPr>
            <a:r>
              <a:rPr lang="it-IT" sz="1600" dirty="0" smtClean="0"/>
              <a:t>10th Session: October 27 to 31, 2014,</a:t>
            </a:r>
          </a:p>
          <a:p>
            <a:pPr marL="457200" lvl="1" indent="0">
              <a:buFontTx/>
              <a:buNone/>
              <a:defRPr/>
            </a:pPr>
            <a:r>
              <a:rPr lang="it-IT" sz="1600" dirty="0" smtClean="0"/>
              <a:t>    together with the Preparatory Committee</a:t>
            </a:r>
          </a:p>
          <a:p>
            <a:pPr>
              <a:defRPr/>
            </a:pPr>
            <a:endParaRPr lang="it-IT" sz="1800" dirty="0" smtClean="0"/>
          </a:p>
          <a:p>
            <a:pPr marL="0" indent="0">
              <a:buNone/>
              <a:defRPr/>
            </a:pPr>
            <a:endParaRPr lang="it-IT" sz="1800" dirty="0" smtClean="0"/>
          </a:p>
          <a:p>
            <a:pPr>
              <a:defRPr/>
            </a:pPr>
            <a:r>
              <a:rPr lang="it-IT" sz="1800" dirty="0" smtClean="0"/>
              <a:t>Diplomatic Conference: Summer of 2015</a:t>
            </a:r>
          </a:p>
        </p:txBody>
      </p:sp>
    </p:spTree>
    <p:extLst>
      <p:ext uri="{BB962C8B-B14F-4D97-AF65-F5344CB8AC3E}">
        <p14:creationId xmlns:p14="http://schemas.microsoft.com/office/powerpoint/2010/main" val="208928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275">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5">
                                            <p:txEl>
                                              <p:pRg st="7" end="7"/>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2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3995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4811713" y="1700213"/>
            <a:ext cx="35052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lgn="ctr" eaLnBrk="1" hangingPunct="1">
              <a:spcBef>
                <a:spcPct val="0"/>
              </a:spcBef>
              <a:buFontTx/>
              <a:buNone/>
            </a:pPr>
            <a:r>
              <a:rPr lang="fr-CH" altLang="en-US" sz="3200">
                <a:solidFill>
                  <a:srgbClr val="70899B"/>
                </a:solidFill>
              </a:rPr>
              <a:t>Thank you</a:t>
            </a:r>
            <a:endParaRPr lang="en-US" altLang="en-US" sz="3200">
              <a:solidFill>
                <a:srgbClr val="70899B"/>
              </a:solidFill>
            </a:endParaRPr>
          </a:p>
        </p:txBody>
      </p:sp>
    </p:spTree>
    <p:extLst>
      <p:ext uri="{BB962C8B-B14F-4D97-AF65-F5344CB8AC3E}">
        <p14:creationId xmlns:p14="http://schemas.microsoft.com/office/powerpoint/2010/main" val="3892097945"/>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3" y="5085184"/>
            <a:ext cx="9036613" cy="936104"/>
          </a:xfrm>
        </p:spPr>
        <p:txBody>
          <a:bodyPr/>
          <a:lstStyle/>
          <a:p>
            <a:r>
              <a:rPr lang="fr-CH" sz="1200" u="sng" dirty="0" smtClean="0"/>
              <a:t>Speaker: </a:t>
            </a:r>
            <a:r>
              <a:rPr lang="fr-CH" sz="1200" dirty="0" smtClean="0"/>
              <a:t>Mr. Matthew Bryan, Director</a:t>
            </a:r>
            <a:r>
              <a:rPr lang="fr-CH" sz="1200" dirty="0"/>
              <a:t> </a:t>
            </a:r>
            <a:r>
              <a:rPr lang="fr-CH" sz="1200" dirty="0" smtClean="0"/>
              <a:t>PCT </a:t>
            </a:r>
            <a:r>
              <a:rPr lang="en-US" sz="1200" dirty="0" smtClean="0"/>
              <a:t>Legal </a:t>
            </a:r>
            <a:r>
              <a:rPr lang="fr-CH" sz="1200" dirty="0" smtClean="0"/>
              <a:t>Division, WIPO </a:t>
            </a:r>
            <a:endParaRPr lang="en-US" sz="1200" dirty="0"/>
          </a:p>
        </p:txBody>
      </p:sp>
      <p:pic>
        <p:nvPicPr>
          <p:cNvPr id="87043"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5" y="1624169"/>
            <a:ext cx="8971416" cy="2993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248886" y="404664"/>
            <a:ext cx="8676755" cy="830997"/>
          </a:xfrm>
          <a:prstGeom prst="rect">
            <a:avLst/>
          </a:prstGeom>
        </p:spPr>
        <p:txBody>
          <a:bodyPr wrap="square">
            <a:spAutoFit/>
          </a:bodyPr>
          <a:lstStyle/>
          <a:p>
            <a:pPr marL="457200" indent="-457200" algn="ctr"/>
            <a:r>
              <a:rPr lang="en-US" altLang="en-US" sz="2400" dirty="0" smtClean="0">
                <a:solidFill>
                  <a:srgbClr val="002060"/>
                </a:solidFill>
              </a:rPr>
              <a:t>ALTERNATIVE DISPUTE RESOLUTION @</a:t>
            </a:r>
            <a:br>
              <a:rPr lang="en-US" altLang="en-US" sz="2400" dirty="0" smtClean="0">
                <a:solidFill>
                  <a:srgbClr val="002060"/>
                </a:solidFill>
              </a:rPr>
            </a:br>
            <a:r>
              <a:rPr lang="en-US" altLang="en-US" sz="2400" dirty="0" smtClean="0">
                <a:solidFill>
                  <a:srgbClr val="002060"/>
                </a:solidFill>
              </a:rPr>
              <a:t>WIPO’S ARBITRATION AND MEDIATION CENTER </a:t>
            </a:r>
            <a:endParaRPr lang="en-US" altLang="en-US" sz="2400" dirty="0">
              <a:solidFill>
                <a:srgbClr val="002060"/>
              </a:solidFill>
            </a:endParaRPr>
          </a:p>
        </p:txBody>
      </p:sp>
    </p:spTree>
    <p:extLst>
      <p:ext uri="{BB962C8B-B14F-4D97-AF65-F5344CB8AC3E}">
        <p14:creationId xmlns:p14="http://schemas.microsoft.com/office/powerpoint/2010/main" val="467857669"/>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DC615216-AD58-4AF9-9C78-5E458CAAB441}" type="slidenum">
              <a:rPr lang="en-US" altLang="en-US" sz="1400" smtClean="0"/>
              <a:pPr algn="r" eaLnBrk="1" hangingPunct="1">
                <a:spcBef>
                  <a:spcPct val="0"/>
                </a:spcBef>
                <a:buFontTx/>
                <a:buNone/>
              </a:pPr>
              <a:t>94</a:t>
            </a:fld>
            <a:endParaRPr lang="en-US" altLang="en-US" sz="1400" smtClean="0"/>
          </a:p>
        </p:txBody>
      </p:sp>
      <p:sp>
        <p:nvSpPr>
          <p:cNvPr id="4099" name="Rectangle 2"/>
          <p:cNvSpPr>
            <a:spLocks noGrp="1" noChangeArrowheads="1"/>
          </p:cNvSpPr>
          <p:nvPr>
            <p:ph type="title" idx="4294967295"/>
          </p:nvPr>
        </p:nvSpPr>
        <p:spPr>
          <a:xfrm>
            <a:off x="395536" y="332656"/>
            <a:ext cx="8064896" cy="908050"/>
          </a:xfrm>
        </p:spPr>
        <p:txBody>
          <a:bodyPr/>
          <a:lstStyle/>
          <a:p>
            <a:pPr algn="ctr" eaLnBrk="1" hangingPunct="1"/>
            <a:r>
              <a:rPr lang="en-US" altLang="en-US" sz="2800" dirty="0" smtClean="0"/>
              <a:t> COMMON TYPES OF IP DISPUTE</a:t>
            </a:r>
          </a:p>
        </p:txBody>
      </p:sp>
      <p:sp>
        <p:nvSpPr>
          <p:cNvPr id="4100" name="Rectangle 3"/>
          <p:cNvSpPr>
            <a:spLocks noGrp="1" noChangeArrowheads="1"/>
          </p:cNvSpPr>
          <p:nvPr>
            <p:ph type="body" idx="4294967295"/>
          </p:nvPr>
        </p:nvSpPr>
        <p:spPr>
          <a:xfrm>
            <a:off x="323528" y="1347501"/>
            <a:ext cx="8712968" cy="4961819"/>
          </a:xfrm>
        </p:spPr>
        <p:txBody>
          <a:bodyPr/>
          <a:lstStyle/>
          <a:p>
            <a:pPr marL="0" indent="0" eaLnBrk="1" hangingPunct="1">
              <a:buNone/>
            </a:pPr>
            <a:endParaRPr lang="en-US" altLang="en-US" sz="1800" dirty="0"/>
          </a:p>
          <a:p>
            <a:pPr eaLnBrk="1" hangingPunct="1"/>
            <a:endParaRPr lang="en-US" altLang="en-US" sz="1800" dirty="0" smtClean="0"/>
          </a:p>
          <a:p>
            <a:pPr eaLnBrk="1" hangingPunct="1"/>
            <a:r>
              <a:rPr lang="en-US" altLang="en-US" sz="1800" dirty="0" smtClean="0"/>
              <a:t>Contractual: </a:t>
            </a:r>
            <a:r>
              <a:rPr lang="en-US" altLang="en-US" sz="1600" dirty="0" smtClean="0"/>
              <a:t>patent licenses, software and other information technology (IT), research and development agreements, trademark coexistence agreements, patent pools, distribution agreements, joint ventures, copyright collecting societies, IP settlement agreements</a:t>
            </a:r>
          </a:p>
          <a:p>
            <a:pPr marL="0" indent="0" eaLnBrk="1" hangingPunct="1">
              <a:buNone/>
            </a:pPr>
            <a:endParaRPr lang="fr-CH" altLang="en-US" sz="1600" dirty="0" smtClean="0"/>
          </a:p>
          <a:p>
            <a:pPr marL="0" indent="0" eaLnBrk="1" hangingPunct="1">
              <a:buNone/>
            </a:pPr>
            <a:endParaRPr lang="en-US" altLang="en-US" sz="1600" dirty="0" smtClean="0"/>
          </a:p>
          <a:p>
            <a:pPr marL="0" indent="0" eaLnBrk="1" hangingPunct="1">
              <a:buNone/>
            </a:pPr>
            <a:endParaRPr lang="en-US" altLang="en-US" sz="1800" dirty="0" smtClean="0"/>
          </a:p>
          <a:p>
            <a:pPr eaLnBrk="1" hangingPunct="1"/>
            <a:r>
              <a:rPr lang="en-US" altLang="en-US" sz="1800" dirty="0" smtClean="0"/>
              <a:t>Infringement of IP rights</a:t>
            </a:r>
          </a:p>
          <a:p>
            <a:pPr marL="0" indent="0" eaLnBrk="1" hangingPunct="1">
              <a:buNone/>
            </a:pPr>
            <a:endParaRPr lang="en-US" altLang="en-US" sz="1800" dirty="0" smtClean="0"/>
          </a:p>
          <a:p>
            <a:pPr marL="0" indent="0" eaLnBrk="1" hangingPunct="1">
              <a:buNone/>
            </a:pPr>
            <a:endParaRPr lang="en-US" altLang="en-US" sz="1800" dirty="0" smtClean="0"/>
          </a:p>
          <a:p>
            <a:pPr marL="0" indent="0" eaLnBrk="1" hangingPunct="1">
              <a:buNone/>
            </a:pPr>
            <a:endParaRPr lang="fr-CH" altLang="en-US" sz="1800" dirty="0" smtClean="0"/>
          </a:p>
          <a:p>
            <a:pPr eaLnBrk="1" hangingPunct="1"/>
            <a:r>
              <a:rPr lang="en-SG" altLang="en-US" sz="1800" dirty="0" smtClean="0"/>
              <a:t>Domestic as well as international disputes</a:t>
            </a:r>
            <a:endParaRPr lang="fr-CH" altLang="en-US" sz="1800" dirty="0" smtClean="0"/>
          </a:p>
        </p:txBody>
      </p:sp>
    </p:spTree>
    <p:extLst>
      <p:ext uri="{BB962C8B-B14F-4D97-AF65-F5344CB8AC3E}">
        <p14:creationId xmlns:p14="http://schemas.microsoft.com/office/powerpoint/2010/main" val="4010015881"/>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B965FD1D-4C92-499A-8A5F-79BCAC6F51C9}" type="slidenum">
              <a:rPr lang="en-US" altLang="en-US" sz="1400" smtClean="0"/>
              <a:pPr algn="r" eaLnBrk="1" hangingPunct="1">
                <a:spcBef>
                  <a:spcPct val="0"/>
                </a:spcBef>
                <a:buFontTx/>
                <a:buNone/>
              </a:pPr>
              <a:t>95</a:t>
            </a:fld>
            <a:endParaRPr lang="en-US" altLang="en-US" sz="1400" smtClean="0"/>
          </a:p>
        </p:txBody>
      </p:sp>
      <p:sp>
        <p:nvSpPr>
          <p:cNvPr id="5123" name="Text Box 2"/>
          <p:cNvSpPr txBox="1">
            <a:spLocks noChangeArrowheads="1"/>
          </p:cNvSpPr>
          <p:nvPr/>
        </p:nvSpPr>
        <p:spPr bwMode="auto">
          <a:xfrm>
            <a:off x="1403648" y="171316"/>
            <a:ext cx="65370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fr-CH" altLang="en-US" sz="2800" dirty="0" smtClean="0">
                <a:solidFill>
                  <a:srgbClr val="002060"/>
                </a:solidFill>
              </a:rPr>
              <a:t>PATENT LITIGATION IN COURTS</a:t>
            </a:r>
            <a:endParaRPr lang="en-US" altLang="en-US" sz="2800" dirty="0">
              <a:solidFill>
                <a:srgbClr val="002060"/>
              </a:solidFill>
            </a:endParaRPr>
          </a:p>
        </p:txBody>
      </p:sp>
      <p:sp>
        <p:nvSpPr>
          <p:cNvPr id="5124" name="Rectangle 3"/>
          <p:cNvSpPr>
            <a:spLocks noChangeArrowheads="1"/>
          </p:cNvSpPr>
          <p:nvPr/>
        </p:nvSpPr>
        <p:spPr bwMode="auto">
          <a:xfrm>
            <a:off x="517281" y="6000750"/>
            <a:ext cx="724486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buFontTx/>
              <a:buNone/>
            </a:pPr>
            <a:r>
              <a:rPr lang="en-US" altLang="en-US" sz="1000"/>
              <a:t>This chart is based on figures provided in Patent Litigation - Jurisdictional Comparisons, Thierry Calame, Massimo Sterpi (ed.), The European Lawyer Ltd, London 2006.</a:t>
            </a:r>
          </a:p>
          <a:p>
            <a:pPr eaLnBrk="1" hangingPunct="1">
              <a:buFontTx/>
              <a:buNone/>
            </a:pPr>
            <a:r>
              <a:rPr lang="en-US" altLang="en-US" sz="1000"/>
              <a:t>*</a:t>
            </a:r>
            <a:r>
              <a:rPr lang="en-US" altLang="en-US" sz="1000">
                <a:solidFill>
                  <a:srgbClr val="D4DBE3"/>
                </a:solidFill>
              </a:rPr>
              <a:t> </a:t>
            </a:r>
            <a:r>
              <a:rPr lang="en-US" altLang="en-US" sz="1000"/>
              <a:t>Report of the Economic Survey, Prepared Under the Direction of Law Practice Management Committee, AIPLA, Arlington 2011.</a:t>
            </a:r>
            <a:endParaRPr lang="es-ES" altLang="en-US" sz="1000"/>
          </a:p>
        </p:txBody>
      </p:sp>
      <p:graphicFrame>
        <p:nvGraphicFramePr>
          <p:cNvPr id="333828" name="Group 4"/>
          <p:cNvGraphicFramePr>
            <a:graphicFrameLocks noGrp="1"/>
          </p:cNvGraphicFramePr>
          <p:nvPr/>
        </p:nvGraphicFramePr>
        <p:xfrm>
          <a:off x="583223" y="868363"/>
          <a:ext cx="7510096" cy="5089746"/>
        </p:xfrm>
        <a:graphic>
          <a:graphicData uri="http://schemas.openxmlformats.org/drawingml/2006/table">
            <a:tbl>
              <a:tblPr/>
              <a:tblGrid>
                <a:gridCol w="1112227"/>
                <a:gridCol w="2382715"/>
                <a:gridCol w="2007577"/>
                <a:gridCol w="2007577"/>
              </a:tblGrid>
              <a:tr h="2437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Country</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Characteristic of Legal System</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Average Length</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Average Costs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France</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No specialized courts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12-24months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18-24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€ 80,000-150,000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Germany</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Bifurcated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15-18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€ 70,000 (App.)</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Italy</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Few months – 24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18-24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€ 50,000-150,000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€ 30,000-70,000 (App.)</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Spain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Commercial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12-24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€ 100,000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€ 50,000 (App.)</a:t>
                      </a:r>
                      <a:endParaRPr kumimoji="0" lang="en-US"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0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UK</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Arial" charset="0"/>
                          <a:cs typeface="Times New Roman" pitchFamily="18" charset="0"/>
                        </a:rPr>
                        <a:t> Common Law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Mediation promoted</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Court of Appeal: 12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Supreme Court: 24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€ 550,000-1,500,000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€ 150,000-1,500,000 (App.)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€ 150,000-1,500,000 (Supreme Court)</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China</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Bifurcated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6 months </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3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150,000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50,000 (App.)</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Japan</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Civil Law</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Bifurcated Litigation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courts</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14 months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9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300,000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100,000 (App.)</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3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Times New Roman" pitchFamily="18" charset="0"/>
                        </a:rPr>
                        <a:t>USA</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4DBE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Common Law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 Unified Litigation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smtClean="0">
                          <a:ln>
                            <a:noFill/>
                          </a:ln>
                          <a:solidFill>
                            <a:schemeClr val="tx1"/>
                          </a:solidFill>
                          <a:effectLst/>
                          <a:latin typeface="Arial" charset="0"/>
                          <a:cs typeface="Times New Roman" pitchFamily="18" charset="0"/>
                        </a:rPr>
                        <a:t> Specialized court of appeals (CAFC)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CA" sz="1000" b="0" i="0" u="none" strike="noStrike" cap="none" normalizeH="0" baseline="0" smtClean="0">
                          <a:ln>
                            <a:noFill/>
                          </a:ln>
                          <a:solidFill>
                            <a:schemeClr val="tx1"/>
                          </a:solidFill>
                          <a:effectLst/>
                          <a:latin typeface="Arial" charset="0"/>
                          <a:cs typeface="Times New Roman" pitchFamily="18" charset="0"/>
                        </a:rPr>
                        <a:t> Jury trial available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CA" sz="1000" b="0" i="0" u="none" strike="noStrike" cap="none" normalizeH="0" baseline="0" smtClean="0">
                          <a:ln>
                            <a:noFill/>
                          </a:ln>
                          <a:solidFill>
                            <a:schemeClr val="tx1"/>
                          </a:solidFill>
                          <a:effectLst/>
                          <a:latin typeface="Arial" charset="0"/>
                          <a:cs typeface="Times New Roman" pitchFamily="18" charset="0"/>
                        </a:rPr>
                        <a:t> Mediation promoted</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First Instance: up to 24 months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Appeal: 12+ months</a:t>
                      </a:r>
                      <a:endParaRPr kumimoji="0" lang="en-US" sz="1800" b="0" i="0" u="none" strike="noStrike" cap="none" normalizeH="0" baseline="0" smtClean="0">
                        <a:ln>
                          <a:noFill/>
                        </a:ln>
                        <a:solidFill>
                          <a:schemeClr val="tx1"/>
                        </a:solidFill>
                        <a:effectLst/>
                        <a:latin typeface="Arial" charset="0"/>
                        <a:cs typeface="Arial" charset="0"/>
                      </a:endParaRP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650,000-5,000,000</a:t>
                      </a:r>
                      <a:r>
                        <a:rPr kumimoji="0" lang="en-US" sz="1000" b="0" i="0" u="none" strike="noStrike" cap="none" normalizeH="0" baseline="0" smtClean="0">
                          <a:ln>
                            <a:noFill/>
                          </a:ln>
                          <a:solidFill>
                            <a:schemeClr val="tx1"/>
                          </a:solidFill>
                          <a:effectLst/>
                          <a:latin typeface="Arial" charset="0"/>
                          <a:cs typeface="Arial" charset="0"/>
                        </a:rPr>
                        <a:t>*</a:t>
                      </a:r>
                      <a:r>
                        <a:rPr kumimoji="0" lang="en-US" sz="1000" b="0" i="0" u="none" strike="noStrike" cap="none" normalizeH="0" baseline="0" smtClean="0">
                          <a:ln>
                            <a:noFill/>
                          </a:ln>
                          <a:solidFill>
                            <a:schemeClr val="tx1"/>
                          </a:solidFill>
                          <a:effectLst/>
                          <a:latin typeface="Arial" charset="0"/>
                          <a:cs typeface="Times New Roman" pitchFamily="18" charset="0"/>
                        </a:rPr>
                        <a:t> (1</a:t>
                      </a:r>
                      <a:r>
                        <a:rPr kumimoji="0" lang="en-US" sz="1000" b="0" i="0" u="none" strike="noStrike" cap="none" normalizeH="0" baseline="30000" smtClean="0">
                          <a:ln>
                            <a:noFill/>
                          </a:ln>
                          <a:solidFill>
                            <a:schemeClr val="tx1"/>
                          </a:solidFill>
                          <a:effectLst/>
                          <a:latin typeface="Arial" charset="0"/>
                          <a:cs typeface="Times New Roman" pitchFamily="18" charset="0"/>
                        </a:rPr>
                        <a:t>st</a:t>
                      </a:r>
                      <a:r>
                        <a:rPr kumimoji="0" lang="en-US" sz="1000" b="0" i="0" u="none" strike="noStrike" cap="none" normalizeH="0" baseline="0" smtClean="0">
                          <a:ln>
                            <a:noFill/>
                          </a:ln>
                          <a:solidFill>
                            <a:schemeClr val="tx1"/>
                          </a:solidFill>
                          <a:effectLst/>
                          <a:latin typeface="Arial" charset="0"/>
                          <a:cs typeface="Times New Roman" pitchFamily="18" charset="0"/>
                        </a:rPr>
                        <a:t> Inst.)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Times New Roman" pitchFamily="18" charset="0"/>
                        </a:rPr>
                        <a:t>USD 150,000-250,000 (App.)</a:t>
                      </a:r>
                    </a:p>
                  </a:txBody>
                  <a:tcPr marL="84406" marR="84406" marT="45697" marB="4569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59445642"/>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A7DD021E-DCE2-40EE-95DC-704F84818897}" type="slidenum">
              <a:rPr lang="en-US" altLang="en-US" sz="1400" smtClean="0"/>
              <a:pPr algn="r" eaLnBrk="1" hangingPunct="1">
                <a:spcBef>
                  <a:spcPct val="0"/>
                </a:spcBef>
                <a:buFontTx/>
                <a:buNone/>
              </a:pPr>
              <a:t>96</a:t>
            </a:fld>
            <a:endParaRPr lang="en-US" altLang="en-US" sz="1400" smtClean="0"/>
          </a:p>
        </p:txBody>
      </p:sp>
      <p:sp>
        <p:nvSpPr>
          <p:cNvPr id="7171" name="Rectangle 2"/>
          <p:cNvSpPr>
            <a:spLocks noGrp="1" noChangeArrowheads="1"/>
          </p:cNvSpPr>
          <p:nvPr>
            <p:ph type="title"/>
          </p:nvPr>
        </p:nvSpPr>
        <p:spPr>
          <a:xfrm>
            <a:off x="0" y="38911"/>
            <a:ext cx="9144000" cy="1052736"/>
          </a:xfrm>
        </p:spPr>
        <p:txBody>
          <a:bodyPr/>
          <a:lstStyle/>
          <a:p>
            <a:pPr algn="ctr" eaLnBrk="1" hangingPunct="1"/>
            <a:r>
              <a:rPr lang="fr-CH" altLang="en-US" sz="2200" dirty="0" smtClean="0"/>
              <a:t>MEDIATION, ARBITRATION, EXPERT DETERMINATION</a:t>
            </a:r>
            <a:endParaRPr lang="en-US" altLang="en-US" sz="2200" dirty="0" smtClean="0"/>
          </a:p>
        </p:txBody>
      </p:sp>
      <p:sp>
        <p:nvSpPr>
          <p:cNvPr id="7172" name="Rectangle 3"/>
          <p:cNvSpPr>
            <a:spLocks noGrp="1" noChangeArrowheads="1"/>
          </p:cNvSpPr>
          <p:nvPr>
            <p:ph type="body" idx="1"/>
          </p:nvPr>
        </p:nvSpPr>
        <p:spPr>
          <a:xfrm>
            <a:off x="323528" y="1268760"/>
            <a:ext cx="8640960" cy="3992687"/>
          </a:xfrm>
        </p:spPr>
        <p:txBody>
          <a:bodyPr/>
          <a:lstStyle/>
          <a:p>
            <a:pPr eaLnBrk="1" hangingPunct="1">
              <a:lnSpc>
                <a:spcPct val="80000"/>
              </a:lnSpc>
            </a:pPr>
            <a:r>
              <a:rPr lang="en-US" altLang="en-US" sz="1800" b="1" i="1" dirty="0" smtClean="0"/>
              <a:t>Mediation</a:t>
            </a:r>
            <a:r>
              <a:rPr lang="en-US" altLang="en-US" sz="1800" dirty="0" smtClean="0"/>
              <a:t>: </a:t>
            </a:r>
            <a:r>
              <a:rPr lang="en-US" altLang="en-US" sz="1700" dirty="0" smtClean="0"/>
              <a:t>an informal consensual procedure in which a neutral intermediary, the mediator, </a:t>
            </a:r>
            <a:r>
              <a:rPr lang="en-US" altLang="en-US" sz="1700" u="sng" dirty="0" smtClean="0"/>
              <a:t>assists the parties in reaching a settlement of their dispute</a:t>
            </a:r>
            <a:r>
              <a:rPr lang="en-US" altLang="en-US" sz="1700" dirty="0" smtClean="0"/>
              <a:t>, based on the parties’ respective interests. The </a:t>
            </a:r>
            <a:r>
              <a:rPr lang="en-US" altLang="en-US" sz="1700" u="sng" dirty="0" smtClean="0"/>
              <a:t>mediator cannot impose a decision</a:t>
            </a:r>
            <a:r>
              <a:rPr lang="en-US" altLang="en-US" sz="1700" dirty="0" smtClean="0"/>
              <a:t>. The settlement agreement has the force of a contract.  Mediation leaves open all other dispute resolution options.</a:t>
            </a:r>
          </a:p>
          <a:p>
            <a:pPr eaLnBrk="1" hangingPunct="1">
              <a:lnSpc>
                <a:spcPct val="80000"/>
              </a:lnSpc>
              <a:buFontTx/>
              <a:buNone/>
            </a:pPr>
            <a:endParaRPr lang="fr-CH" altLang="en-US" sz="2200" dirty="0" smtClean="0"/>
          </a:p>
          <a:p>
            <a:pPr eaLnBrk="1" hangingPunct="1">
              <a:lnSpc>
                <a:spcPct val="80000"/>
              </a:lnSpc>
              <a:buFontTx/>
              <a:buNone/>
            </a:pPr>
            <a:endParaRPr lang="fr-CH" altLang="en-US" sz="2200" dirty="0" smtClean="0"/>
          </a:p>
          <a:p>
            <a:pPr eaLnBrk="1" hangingPunct="1">
              <a:lnSpc>
                <a:spcPct val="80000"/>
              </a:lnSpc>
              <a:buFontTx/>
              <a:buNone/>
            </a:pPr>
            <a:endParaRPr lang="en-US" altLang="en-US" sz="2200" dirty="0" smtClean="0"/>
          </a:p>
          <a:p>
            <a:pPr eaLnBrk="1" hangingPunct="1">
              <a:lnSpc>
                <a:spcPct val="80000"/>
              </a:lnSpc>
            </a:pPr>
            <a:r>
              <a:rPr lang="en-US" altLang="en-US" sz="1800" b="1" i="1" dirty="0" smtClean="0"/>
              <a:t>Arbitration</a:t>
            </a:r>
            <a:r>
              <a:rPr lang="en-US" altLang="en-US" sz="1800" dirty="0" smtClean="0"/>
              <a:t>: </a:t>
            </a:r>
            <a:r>
              <a:rPr lang="en-US" altLang="en-US" sz="1700" dirty="0" smtClean="0"/>
              <a:t>a consensual procedure in which the parties submit their dispute to one or more chosen arbitrators, for a </a:t>
            </a:r>
            <a:r>
              <a:rPr lang="en-US" altLang="en-US" sz="1700" u="sng" dirty="0" smtClean="0"/>
              <a:t>binding and final decision</a:t>
            </a:r>
            <a:r>
              <a:rPr lang="en-US" altLang="en-US" sz="1700" dirty="0" smtClean="0"/>
              <a:t> (award) based on the parties’ respective rights and obligations and enforceable as an award </a:t>
            </a:r>
            <a:r>
              <a:rPr lang="en-US" altLang="en-US" sz="1700" u="sng" dirty="0" smtClean="0"/>
              <a:t>under arbitral law</a:t>
            </a:r>
            <a:r>
              <a:rPr lang="en-US" altLang="en-US" sz="1700" dirty="0" smtClean="0"/>
              <a:t>.  Arbitration constitutes a private alternative to court litigation.</a:t>
            </a:r>
          </a:p>
          <a:p>
            <a:pPr eaLnBrk="1" hangingPunct="1">
              <a:lnSpc>
                <a:spcPct val="80000"/>
              </a:lnSpc>
              <a:buFontTx/>
              <a:buNone/>
            </a:pPr>
            <a:endParaRPr lang="fr-CH" altLang="en-US" sz="2200" dirty="0" smtClean="0"/>
          </a:p>
          <a:p>
            <a:pPr eaLnBrk="1" hangingPunct="1">
              <a:lnSpc>
                <a:spcPct val="80000"/>
              </a:lnSpc>
              <a:buFontTx/>
              <a:buNone/>
            </a:pPr>
            <a:endParaRPr lang="fr-CH" altLang="en-US" sz="2200" dirty="0" smtClean="0"/>
          </a:p>
          <a:p>
            <a:pPr eaLnBrk="1" hangingPunct="1">
              <a:lnSpc>
                <a:spcPct val="80000"/>
              </a:lnSpc>
              <a:buFontTx/>
              <a:buNone/>
            </a:pPr>
            <a:endParaRPr lang="en-US" altLang="en-US" sz="2200" dirty="0" smtClean="0"/>
          </a:p>
          <a:p>
            <a:pPr eaLnBrk="1" hangingPunct="1">
              <a:lnSpc>
                <a:spcPct val="80000"/>
              </a:lnSpc>
            </a:pPr>
            <a:r>
              <a:rPr lang="en-US" altLang="en-US" sz="1800" b="1" i="1" dirty="0" smtClean="0"/>
              <a:t>Expert Determination</a:t>
            </a:r>
            <a:r>
              <a:rPr lang="en-US" altLang="en-US" sz="1800" dirty="0" smtClean="0"/>
              <a:t>: </a:t>
            </a:r>
            <a:r>
              <a:rPr lang="en-US" altLang="en-US" sz="1700" dirty="0" smtClean="0"/>
              <a:t>a consensual procedure in which the parties submit a </a:t>
            </a:r>
            <a:r>
              <a:rPr lang="en-US" altLang="en-US" sz="1700" u="sng" dirty="0" smtClean="0"/>
              <a:t>specific matter</a:t>
            </a:r>
            <a:r>
              <a:rPr lang="en-US" altLang="en-US" sz="1700" dirty="0" smtClean="0"/>
              <a:t> (e.g. technical question) to one or more experts who make a </a:t>
            </a:r>
            <a:r>
              <a:rPr lang="en-US" altLang="en-US" sz="1700" u="sng" dirty="0" smtClean="0"/>
              <a:t>determination</a:t>
            </a:r>
            <a:r>
              <a:rPr lang="en-US" altLang="en-US" sz="1700" dirty="0" smtClean="0"/>
              <a:t> on the matter, which can be binding unless the parties have agreed otherwise.</a:t>
            </a:r>
          </a:p>
        </p:txBody>
      </p:sp>
    </p:spTree>
    <p:extLst>
      <p:ext uri="{BB962C8B-B14F-4D97-AF65-F5344CB8AC3E}">
        <p14:creationId xmlns:p14="http://schemas.microsoft.com/office/powerpoint/2010/main" val="2522899266"/>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eaLnBrk="1" hangingPunct="1">
              <a:spcBef>
                <a:spcPct val="0"/>
              </a:spcBef>
              <a:buFontTx/>
              <a:buNone/>
            </a:pPr>
            <a:fld id="{0AFAB968-8AAD-4D89-A7CF-12AFCCCD039B}" type="slidenum">
              <a:rPr lang="en-US" altLang="en-US" sz="1400" smtClean="0"/>
              <a:pPr algn="r" eaLnBrk="1" hangingPunct="1">
                <a:spcBef>
                  <a:spcPct val="0"/>
                </a:spcBef>
                <a:buFontTx/>
                <a:buNone/>
              </a:pPr>
              <a:t>97</a:t>
            </a:fld>
            <a:endParaRPr lang="en-US" altLang="en-US" sz="1400" smtClean="0"/>
          </a:p>
        </p:txBody>
      </p:sp>
      <p:sp>
        <p:nvSpPr>
          <p:cNvPr id="8195" name="Rectangle 2"/>
          <p:cNvSpPr>
            <a:spLocks noGrp="1" noChangeArrowheads="1"/>
          </p:cNvSpPr>
          <p:nvPr>
            <p:ph type="title"/>
          </p:nvPr>
        </p:nvSpPr>
        <p:spPr>
          <a:xfrm>
            <a:off x="467544" y="260648"/>
            <a:ext cx="7992887"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en-US" altLang="en-US" sz="2800" dirty="0" smtClean="0"/>
              <a:t>WHY ADR FOR IP DISPUTES?</a:t>
            </a:r>
          </a:p>
        </p:txBody>
      </p:sp>
      <p:sp>
        <p:nvSpPr>
          <p:cNvPr id="8196" name="Rectangle 3"/>
          <p:cNvSpPr>
            <a:spLocks noGrp="1" noChangeArrowheads="1"/>
          </p:cNvSpPr>
          <p:nvPr>
            <p:ph type="body" idx="1"/>
          </p:nvPr>
        </p:nvSpPr>
        <p:spPr>
          <a:xfrm>
            <a:off x="395536" y="1556792"/>
            <a:ext cx="8640960" cy="4538786"/>
          </a:xfrm>
        </p:spPr>
        <p:txBody>
          <a:bodyPr/>
          <a:lstStyle/>
          <a:p>
            <a:pPr eaLnBrk="1" hangingPunct="1">
              <a:lnSpc>
                <a:spcPct val="90000"/>
              </a:lnSpc>
            </a:pPr>
            <a:r>
              <a:rPr lang="en-US" altLang="en-US" sz="1800" dirty="0" smtClean="0"/>
              <a:t>Internationalization of creation/use of IP: cross-border solutions</a:t>
            </a:r>
          </a:p>
          <a:p>
            <a:pPr marL="0" indent="0" eaLnBrk="1" hangingPunct="1">
              <a:lnSpc>
                <a:spcPct val="90000"/>
              </a:lnSpc>
              <a:buNone/>
            </a:pPr>
            <a:endParaRPr lang="en-US" altLang="en-US" sz="1800" dirty="0" smtClean="0"/>
          </a:p>
          <a:p>
            <a:pPr marL="0" indent="0" eaLnBrk="1" hangingPunct="1">
              <a:lnSpc>
                <a:spcPct val="90000"/>
              </a:lnSpc>
              <a:buNone/>
            </a:pPr>
            <a:endParaRPr lang="en-US" altLang="en-US" sz="1800" dirty="0" smtClean="0"/>
          </a:p>
          <a:p>
            <a:pPr eaLnBrk="1" hangingPunct="1">
              <a:lnSpc>
                <a:spcPct val="90000"/>
              </a:lnSpc>
            </a:pPr>
            <a:r>
              <a:rPr lang="en-US" altLang="en-US" sz="1800" dirty="0" smtClean="0"/>
              <a:t>Technical and specialized nature of IP: specific expertise of the neutral</a:t>
            </a:r>
          </a:p>
          <a:p>
            <a:pPr marL="0" indent="0" eaLnBrk="1" hangingPunct="1">
              <a:lnSpc>
                <a:spcPct val="90000"/>
              </a:lnSpc>
              <a:buNone/>
            </a:pPr>
            <a:endParaRPr lang="en-US" altLang="en-US" sz="1800" dirty="0" smtClean="0"/>
          </a:p>
          <a:p>
            <a:pPr marL="0" indent="0" eaLnBrk="1" hangingPunct="1">
              <a:lnSpc>
                <a:spcPct val="90000"/>
              </a:lnSpc>
              <a:buNone/>
            </a:pPr>
            <a:endParaRPr lang="en-US" altLang="en-US" sz="1800" dirty="0" smtClean="0"/>
          </a:p>
          <a:p>
            <a:pPr eaLnBrk="1" hangingPunct="1">
              <a:lnSpc>
                <a:spcPct val="90000"/>
              </a:lnSpc>
            </a:pPr>
            <a:r>
              <a:rPr lang="en-US" altLang="en-US" sz="1800" dirty="0" smtClean="0"/>
              <a:t>Short product and market cycles: time-efficient procedures</a:t>
            </a:r>
          </a:p>
          <a:p>
            <a:pPr marL="0" indent="0" eaLnBrk="1" hangingPunct="1">
              <a:lnSpc>
                <a:spcPct val="90000"/>
              </a:lnSpc>
              <a:buNone/>
            </a:pPr>
            <a:endParaRPr lang="en-US" altLang="en-US" sz="1800" dirty="0" smtClean="0"/>
          </a:p>
          <a:p>
            <a:pPr marL="0" indent="0" eaLnBrk="1" hangingPunct="1">
              <a:lnSpc>
                <a:spcPct val="90000"/>
              </a:lnSpc>
              <a:buNone/>
            </a:pPr>
            <a:endParaRPr lang="en-US" altLang="en-US" sz="1800" dirty="0" smtClean="0"/>
          </a:p>
          <a:p>
            <a:pPr eaLnBrk="1" hangingPunct="1">
              <a:lnSpc>
                <a:spcPct val="90000"/>
              </a:lnSpc>
            </a:pPr>
            <a:r>
              <a:rPr lang="en-US" altLang="en-US" sz="1800" dirty="0" smtClean="0"/>
              <a:t>Confidential nature of IP: confidential procedures</a:t>
            </a:r>
          </a:p>
          <a:p>
            <a:pPr marL="0" indent="0" eaLnBrk="1" hangingPunct="1">
              <a:lnSpc>
                <a:spcPct val="90000"/>
              </a:lnSpc>
              <a:buNone/>
            </a:pPr>
            <a:endParaRPr lang="en-US" altLang="en-US" sz="1800" dirty="0" smtClean="0"/>
          </a:p>
          <a:p>
            <a:pPr marL="0" indent="0" eaLnBrk="1" hangingPunct="1">
              <a:lnSpc>
                <a:spcPct val="90000"/>
              </a:lnSpc>
              <a:buNone/>
            </a:pPr>
            <a:endParaRPr lang="en-US" altLang="en-US" sz="1800" dirty="0" smtClean="0"/>
          </a:p>
          <a:p>
            <a:pPr eaLnBrk="1" hangingPunct="1">
              <a:lnSpc>
                <a:spcPct val="90000"/>
              </a:lnSpc>
            </a:pPr>
            <a:r>
              <a:rPr lang="en-US" altLang="en-US" sz="1800" dirty="0" smtClean="0"/>
              <a:t>Collaborative nature of IP creation and commercialization: procedures that preserve relations </a:t>
            </a:r>
          </a:p>
          <a:p>
            <a:pPr eaLnBrk="1" hangingPunct="1">
              <a:lnSpc>
                <a:spcPct val="90000"/>
              </a:lnSpc>
            </a:pPr>
            <a:endParaRPr lang="en-US" altLang="en-US" sz="2800" dirty="0" smtClean="0"/>
          </a:p>
          <a:p>
            <a:pPr eaLnBrk="1" hangingPunct="1">
              <a:lnSpc>
                <a:spcPct val="90000"/>
              </a:lnSpc>
            </a:pPr>
            <a:endParaRPr lang="en-US" altLang="en-US" dirty="0" smtClean="0"/>
          </a:p>
        </p:txBody>
      </p:sp>
    </p:spTree>
    <p:extLst>
      <p:ext uri="{BB962C8B-B14F-4D97-AF65-F5344CB8AC3E}">
        <p14:creationId xmlns:p14="http://schemas.microsoft.com/office/powerpoint/2010/main" val="2476553511"/>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r>
              <a:rPr lang="fr-CH" altLang="en-US" sz="2800" dirty="0" smtClean="0"/>
              <a:t>WIPO ARBITRATION AND MEDIATION CENTER</a:t>
            </a:r>
            <a:endParaRPr lang="en-US" sz="2800" dirty="0"/>
          </a:p>
        </p:txBody>
      </p:sp>
      <p:sp>
        <p:nvSpPr>
          <p:cNvPr id="3" name="Content Placeholder 2"/>
          <p:cNvSpPr>
            <a:spLocks noGrp="1"/>
          </p:cNvSpPr>
          <p:nvPr>
            <p:ph idx="1"/>
          </p:nvPr>
        </p:nvSpPr>
        <p:spPr>
          <a:xfrm>
            <a:off x="395536" y="1773238"/>
            <a:ext cx="8568952" cy="4352925"/>
          </a:xfrm>
        </p:spPr>
        <p:txBody>
          <a:bodyPr/>
          <a:lstStyle/>
          <a:p>
            <a:pPr eaLnBrk="1" hangingPunct="1"/>
            <a:r>
              <a:rPr lang="en-US" altLang="en-US" sz="1800" dirty="0">
                <a:solidFill>
                  <a:srgbClr val="000000"/>
                </a:solidFill>
              </a:rPr>
              <a:t>Facilitates the resolution of commercial disputes between private parties involving IP and IT, through procedures other than court </a:t>
            </a:r>
            <a:r>
              <a:rPr lang="en-US" altLang="en-US" sz="1800" dirty="0" smtClean="0">
                <a:solidFill>
                  <a:srgbClr val="000000"/>
                </a:solidFill>
              </a:rPr>
              <a:t>litigation</a:t>
            </a:r>
          </a:p>
          <a:p>
            <a:pPr marL="0" indent="0" eaLnBrk="1" hangingPunct="1">
              <a:buNone/>
            </a:pPr>
            <a:endParaRPr lang="en-US" altLang="en-US" sz="1800" dirty="0">
              <a:solidFill>
                <a:srgbClr val="000000"/>
              </a:solidFill>
            </a:endParaRPr>
          </a:p>
          <a:p>
            <a:pPr eaLnBrk="1" hangingPunct="1"/>
            <a:r>
              <a:rPr lang="en-US" altLang="en-US" sz="1800" dirty="0">
                <a:solidFill>
                  <a:srgbClr val="000000"/>
                </a:solidFill>
              </a:rPr>
              <a:t>ADR of IP disputes benefits from a specialized ADR </a:t>
            </a:r>
            <a:r>
              <a:rPr lang="en-US" altLang="en-US" sz="1800" dirty="0" smtClean="0">
                <a:solidFill>
                  <a:srgbClr val="000000"/>
                </a:solidFill>
              </a:rPr>
              <a:t>provider</a:t>
            </a:r>
          </a:p>
          <a:p>
            <a:pPr marL="0" indent="0" eaLnBrk="1" hangingPunct="1">
              <a:buNone/>
            </a:pPr>
            <a:endParaRPr lang="en-US" altLang="en-US" sz="1800" dirty="0">
              <a:solidFill>
                <a:srgbClr val="000000"/>
              </a:solidFill>
            </a:endParaRPr>
          </a:p>
          <a:p>
            <a:pPr lvl="1" eaLnBrk="1" hangingPunct="1">
              <a:lnSpc>
                <a:spcPct val="150000"/>
              </a:lnSpc>
              <a:buFont typeface="Wingdings" panose="05000000000000000000" pitchFamily="2" charset="2"/>
              <a:buChar char="Ø"/>
            </a:pPr>
            <a:r>
              <a:rPr lang="en-US" altLang="en-US" sz="1700" dirty="0" smtClean="0">
                <a:solidFill>
                  <a:srgbClr val="000000"/>
                </a:solidFill>
              </a:rPr>
              <a:t>WIPO panel members experienced in IP and technology - able to deliver informed results efficiently</a:t>
            </a:r>
          </a:p>
          <a:p>
            <a:pPr lvl="1" eaLnBrk="1" hangingPunct="1">
              <a:lnSpc>
                <a:spcPct val="150000"/>
              </a:lnSpc>
              <a:buFont typeface="Wingdings" panose="05000000000000000000" pitchFamily="2" charset="2"/>
              <a:buChar char="Ø"/>
            </a:pPr>
            <a:r>
              <a:rPr lang="en-US" altLang="en-US" sz="1700" dirty="0" smtClean="0">
                <a:solidFill>
                  <a:srgbClr val="000000"/>
                </a:solidFill>
              </a:rPr>
              <a:t>Competitive WIPO fee structure (including reduced fees for PCT applicants)  and non-profit</a:t>
            </a:r>
          </a:p>
          <a:p>
            <a:pPr lvl="1" eaLnBrk="1" hangingPunct="1">
              <a:lnSpc>
                <a:spcPct val="150000"/>
              </a:lnSpc>
              <a:buFont typeface="Wingdings" panose="05000000000000000000" pitchFamily="2" charset="2"/>
              <a:buChar char="Ø"/>
            </a:pPr>
            <a:r>
              <a:rPr lang="en-US" altLang="en-US" sz="1700" dirty="0" smtClean="0">
                <a:solidFill>
                  <a:srgbClr val="000000"/>
                </a:solidFill>
              </a:rPr>
              <a:t>International and neutral</a:t>
            </a:r>
          </a:p>
          <a:p>
            <a:pPr lvl="1" eaLnBrk="1" hangingPunct="1">
              <a:lnSpc>
                <a:spcPct val="150000"/>
              </a:lnSpc>
              <a:buFont typeface="Wingdings" panose="05000000000000000000" pitchFamily="2" charset="2"/>
              <a:buChar char="Ø"/>
            </a:pPr>
            <a:r>
              <a:rPr lang="en-US" altLang="en-US" sz="1700" dirty="0" smtClean="0">
                <a:solidFill>
                  <a:srgbClr val="000000"/>
                </a:solidFill>
              </a:rPr>
              <a:t>Offices in Geneva and Singapore</a:t>
            </a:r>
            <a:endParaRPr lang="en-US" altLang="en-US" sz="1700" dirty="0">
              <a:solidFill>
                <a:srgbClr val="000000"/>
              </a:solidFill>
            </a:endParaRPr>
          </a:p>
        </p:txBody>
      </p:sp>
    </p:spTree>
    <p:extLst>
      <p:ext uri="{BB962C8B-B14F-4D97-AF65-F5344CB8AC3E}">
        <p14:creationId xmlns:p14="http://schemas.microsoft.com/office/powerpoint/2010/main" val="3205986401"/>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D6E6E076-FBE5-408B-9C98-7EF8210FCDE2}" type="slidenum">
              <a:rPr lang="en-US" altLang="en-US" sz="1400" smtClean="0"/>
              <a:pPr algn="r" eaLnBrk="1" hangingPunct="1">
                <a:spcBef>
                  <a:spcPct val="0"/>
                </a:spcBef>
                <a:buFontTx/>
                <a:buNone/>
              </a:pPr>
              <a:t>99</a:t>
            </a:fld>
            <a:endParaRPr lang="en-US" altLang="en-US" sz="1400" smtClean="0"/>
          </a:p>
        </p:txBody>
      </p:sp>
      <p:sp>
        <p:nvSpPr>
          <p:cNvPr id="9219" name="Rectangle 2"/>
          <p:cNvSpPr>
            <a:spLocks noChangeArrowheads="1"/>
          </p:cNvSpPr>
          <p:nvPr/>
        </p:nvSpPr>
        <p:spPr bwMode="auto">
          <a:xfrm>
            <a:off x="118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20" name="Rectangle 3"/>
          <p:cNvSpPr>
            <a:spLocks noGrp="1" noChangeArrowheads="1"/>
          </p:cNvSpPr>
          <p:nvPr>
            <p:ph type="title"/>
          </p:nvPr>
        </p:nvSpPr>
        <p:spPr>
          <a:xfrm>
            <a:off x="261032" y="67047"/>
            <a:ext cx="8487432" cy="1143000"/>
          </a:xfrm>
        </p:spPr>
        <p:txBody>
          <a:bodyPr/>
          <a:lstStyle/>
          <a:p>
            <a:pPr algn="ctr" eaLnBrk="1" hangingPunct="1"/>
            <a:r>
              <a:rPr lang="en-US" altLang="en-US" sz="3000" dirty="0" smtClean="0"/>
              <a:t>WIPO ADR OPTIONS</a:t>
            </a:r>
          </a:p>
        </p:txBody>
      </p:sp>
      <p:grpSp>
        <p:nvGrpSpPr>
          <p:cNvPr id="9221" name="Group 4"/>
          <p:cNvGrpSpPr>
            <a:grpSpLocks/>
          </p:cNvGrpSpPr>
          <p:nvPr/>
        </p:nvGrpSpPr>
        <p:grpSpPr bwMode="auto">
          <a:xfrm>
            <a:off x="4705350" y="3675063"/>
            <a:ext cx="2261088" cy="584200"/>
            <a:chOff x="3697" y="2536"/>
            <a:chExt cx="1542" cy="368"/>
          </a:xfrm>
        </p:grpSpPr>
        <p:sp>
          <p:nvSpPr>
            <p:cNvPr id="9252"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53"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Expedited Arbitration</a:t>
              </a:r>
            </a:p>
          </p:txBody>
        </p:sp>
        <p:sp>
          <p:nvSpPr>
            <p:cNvPr id="9254"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Arbitration</a:t>
              </a:r>
            </a:p>
            <a:p>
              <a:pPr algn="ctr" eaLnBrk="1" hangingPunct="1">
                <a:spcBef>
                  <a:spcPct val="0"/>
                </a:spcBef>
                <a:buFontTx/>
                <a:buNone/>
              </a:pPr>
              <a:endParaRPr kumimoji="1" lang="en-US" altLang="en-US" sz="1600"/>
            </a:p>
          </p:txBody>
        </p:sp>
      </p:grpSp>
      <p:sp>
        <p:nvSpPr>
          <p:cNvPr id="9222" name="Text Box 8"/>
          <p:cNvSpPr txBox="1">
            <a:spLocks noChangeArrowheads="1"/>
          </p:cNvSpPr>
          <p:nvPr/>
        </p:nvSpPr>
        <p:spPr bwMode="auto">
          <a:xfrm>
            <a:off x="2337289" y="1557338"/>
            <a:ext cx="2234711" cy="83099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WIPO Contract Clause/ Submission Agreement</a:t>
            </a:r>
          </a:p>
        </p:txBody>
      </p:sp>
      <p:sp>
        <p:nvSpPr>
          <p:cNvPr id="9223" name="Text Box 9"/>
          <p:cNvSpPr txBox="1">
            <a:spLocks noChangeArrowheads="1"/>
          </p:cNvSpPr>
          <p:nvPr/>
        </p:nvSpPr>
        <p:spPr bwMode="auto">
          <a:xfrm>
            <a:off x="230067" y="3667125"/>
            <a:ext cx="1531326"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Expert Determination</a:t>
            </a:r>
          </a:p>
        </p:txBody>
      </p:sp>
      <p:sp>
        <p:nvSpPr>
          <p:cNvPr id="9224" name="Text Box 10"/>
          <p:cNvSpPr txBox="1">
            <a:spLocks noChangeArrowheads="1"/>
          </p:cNvSpPr>
          <p:nvPr/>
        </p:nvSpPr>
        <p:spPr bwMode="auto">
          <a:xfrm>
            <a:off x="230067" y="5186364"/>
            <a:ext cx="1531326"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Determination</a:t>
            </a:r>
          </a:p>
        </p:txBody>
      </p:sp>
      <p:sp>
        <p:nvSpPr>
          <p:cNvPr id="9225" name="Text Box 11"/>
          <p:cNvSpPr txBox="1">
            <a:spLocks noChangeArrowheads="1"/>
          </p:cNvSpPr>
          <p:nvPr/>
        </p:nvSpPr>
        <p:spPr bwMode="auto">
          <a:xfrm>
            <a:off x="2337289" y="2471739"/>
            <a:ext cx="2234711"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(Negotiation)</a:t>
            </a:r>
          </a:p>
        </p:txBody>
      </p:sp>
      <p:sp>
        <p:nvSpPr>
          <p:cNvPr id="9226" name="Text Box 12"/>
          <p:cNvSpPr txBox="1">
            <a:spLocks noChangeArrowheads="1"/>
          </p:cNvSpPr>
          <p:nvPr/>
        </p:nvSpPr>
        <p:spPr bwMode="auto">
          <a:xfrm>
            <a:off x="2337289" y="3119439"/>
            <a:ext cx="2234711"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Mediation</a:t>
            </a:r>
          </a:p>
        </p:txBody>
      </p:sp>
      <p:sp>
        <p:nvSpPr>
          <p:cNvPr id="9227" name="Text Box 13"/>
          <p:cNvSpPr txBox="1">
            <a:spLocks noChangeArrowheads="1"/>
          </p:cNvSpPr>
          <p:nvPr/>
        </p:nvSpPr>
        <p:spPr bwMode="auto">
          <a:xfrm>
            <a:off x="5037993" y="5186364"/>
            <a:ext cx="1592874"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Award</a:t>
            </a:r>
          </a:p>
        </p:txBody>
      </p:sp>
      <p:cxnSp>
        <p:nvCxnSpPr>
          <p:cNvPr id="9228" name="AutoShape 14"/>
          <p:cNvCxnSpPr>
            <a:cxnSpLocks noChangeShapeType="1"/>
            <a:stCxn id="9225" idx="3"/>
            <a:endCxn id="9252" idx="0"/>
          </p:cNvCxnSpPr>
          <p:nvPr/>
        </p:nvCxnSpPr>
        <p:spPr bwMode="auto">
          <a:xfrm>
            <a:off x="4572001" y="2641601"/>
            <a:ext cx="1264627"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9" name="AutoShape 15"/>
          <p:cNvCxnSpPr>
            <a:cxnSpLocks noChangeShapeType="1"/>
            <a:stCxn id="9223" idx="2"/>
            <a:endCxn id="9224" idx="0"/>
          </p:cNvCxnSpPr>
          <p:nvPr/>
        </p:nvCxnSpPr>
        <p:spPr bwMode="auto">
          <a:xfrm>
            <a:off x="996462" y="4251325"/>
            <a:ext cx="0" cy="9350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0" name="AutoShape 16"/>
          <p:cNvCxnSpPr>
            <a:cxnSpLocks noChangeShapeType="1"/>
            <a:stCxn id="9226" idx="2"/>
            <a:endCxn id="9251" idx="0"/>
          </p:cNvCxnSpPr>
          <p:nvPr/>
        </p:nvCxnSpPr>
        <p:spPr bwMode="auto">
          <a:xfrm flipH="1">
            <a:off x="3453912" y="3459163"/>
            <a:ext cx="1465"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1" name="AutoShape 17"/>
          <p:cNvCxnSpPr>
            <a:cxnSpLocks noChangeShapeType="1"/>
            <a:stCxn id="9225" idx="2"/>
            <a:endCxn id="9226" idx="0"/>
          </p:cNvCxnSpPr>
          <p:nvPr/>
        </p:nvCxnSpPr>
        <p:spPr bwMode="auto">
          <a:xfrm>
            <a:off x="3455377"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2" name="AutoShape 18"/>
          <p:cNvCxnSpPr>
            <a:cxnSpLocks noChangeShapeType="1"/>
            <a:stCxn id="9222" idx="2"/>
            <a:endCxn id="9225" idx="0"/>
          </p:cNvCxnSpPr>
          <p:nvPr/>
        </p:nvCxnSpPr>
        <p:spPr bwMode="auto">
          <a:xfrm>
            <a:off x="3454645" y="2388333"/>
            <a:ext cx="0" cy="834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3" name="AutoShape 19"/>
          <p:cNvCxnSpPr>
            <a:cxnSpLocks noChangeShapeType="1"/>
            <a:stCxn id="9226" idx="1"/>
            <a:endCxn id="9223" idx="0"/>
          </p:cNvCxnSpPr>
          <p:nvPr/>
        </p:nvCxnSpPr>
        <p:spPr bwMode="auto">
          <a:xfrm rot="10800000" flipV="1">
            <a:off x="996462" y="3289301"/>
            <a:ext cx="1340827"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4" name="AutoShape 20"/>
          <p:cNvCxnSpPr>
            <a:cxnSpLocks noChangeShapeType="1"/>
            <a:stCxn id="9225" idx="1"/>
            <a:endCxn id="9223" idx="0"/>
          </p:cNvCxnSpPr>
          <p:nvPr/>
        </p:nvCxnSpPr>
        <p:spPr bwMode="auto">
          <a:xfrm rot="10800000" flipV="1">
            <a:off x="996462" y="2641601"/>
            <a:ext cx="1340827"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5" name="AutoShape 21"/>
          <p:cNvCxnSpPr>
            <a:cxnSpLocks noChangeShapeType="1"/>
            <a:stCxn id="9226" idx="3"/>
            <a:endCxn id="9252" idx="0"/>
          </p:cNvCxnSpPr>
          <p:nvPr/>
        </p:nvCxnSpPr>
        <p:spPr bwMode="auto">
          <a:xfrm>
            <a:off x="4572001" y="3289301"/>
            <a:ext cx="1264627"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6" name="AutoShape 22"/>
          <p:cNvCxnSpPr>
            <a:cxnSpLocks noChangeShapeType="1"/>
            <a:stCxn id="9252" idx="2"/>
            <a:endCxn id="9250" idx="0"/>
          </p:cNvCxnSpPr>
          <p:nvPr/>
        </p:nvCxnSpPr>
        <p:spPr bwMode="auto">
          <a:xfrm rot="5400000">
            <a:off x="4426805" y="3776541"/>
            <a:ext cx="936625" cy="1883020"/>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7" name="AutoShape 23"/>
          <p:cNvCxnSpPr>
            <a:cxnSpLocks noChangeShapeType="1"/>
            <a:stCxn id="9223" idx="2"/>
            <a:endCxn id="9249" idx="0"/>
          </p:cNvCxnSpPr>
          <p:nvPr/>
        </p:nvCxnSpPr>
        <p:spPr bwMode="auto">
          <a:xfrm rot="16200000" flipH="1">
            <a:off x="1508552" y="3739234"/>
            <a:ext cx="935038" cy="1959220"/>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8" name="AutoShape 24"/>
          <p:cNvCxnSpPr>
            <a:cxnSpLocks noChangeShapeType="1"/>
            <a:stCxn id="9252" idx="2"/>
            <a:endCxn id="9227" idx="0"/>
          </p:cNvCxnSpPr>
          <p:nvPr/>
        </p:nvCxnSpPr>
        <p:spPr bwMode="auto">
          <a:xfrm flipH="1">
            <a:off x="5835161" y="4249739"/>
            <a:ext cx="1466"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9" name="AutoShape 25"/>
          <p:cNvCxnSpPr>
            <a:cxnSpLocks noChangeShapeType="1"/>
            <a:stCxn id="9223" idx="3"/>
            <a:endCxn id="9252" idx="1"/>
          </p:cNvCxnSpPr>
          <p:nvPr/>
        </p:nvCxnSpPr>
        <p:spPr bwMode="auto">
          <a:xfrm>
            <a:off x="1761392" y="3959226"/>
            <a:ext cx="294395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40" name="Group 26"/>
          <p:cNvGrpSpPr>
            <a:grpSpLocks/>
          </p:cNvGrpSpPr>
          <p:nvPr/>
        </p:nvGrpSpPr>
        <p:grpSpPr bwMode="auto">
          <a:xfrm>
            <a:off x="2687516" y="5186364"/>
            <a:ext cx="1532792" cy="339725"/>
            <a:chOff x="2562" y="3339"/>
            <a:chExt cx="1044" cy="212"/>
          </a:xfrm>
        </p:grpSpPr>
        <p:sp>
          <p:nvSpPr>
            <p:cNvPr id="9249"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50"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solidFill>
                  <a:srgbClr val="D4DBE3"/>
                </a:solidFill>
              </a:endParaRPr>
            </a:p>
          </p:txBody>
        </p:sp>
        <p:sp>
          <p:nvSpPr>
            <p:cNvPr id="9251" name="Text Box 29"/>
            <p:cNvSpPr txBox="1">
              <a:spLocks noChangeArrowheads="1"/>
            </p:cNvSpPr>
            <p:nvPr/>
          </p:nvSpPr>
          <p:spPr bwMode="auto">
            <a:xfrm>
              <a:off x="2562" y="3339"/>
              <a:ext cx="1044" cy="212"/>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Settlement</a:t>
              </a:r>
            </a:p>
          </p:txBody>
        </p:sp>
      </p:grpSp>
      <p:sp>
        <p:nvSpPr>
          <p:cNvPr id="9241" name="Text Box 30"/>
          <p:cNvSpPr txBox="1">
            <a:spLocks noChangeArrowheads="1"/>
          </p:cNvSpPr>
          <p:nvPr/>
        </p:nvSpPr>
        <p:spPr bwMode="auto">
          <a:xfrm>
            <a:off x="7297616" y="1628775"/>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Party Agreement</a:t>
            </a:r>
          </a:p>
        </p:txBody>
      </p:sp>
      <p:sp>
        <p:nvSpPr>
          <p:cNvPr id="9242" name="Text Box 35"/>
          <p:cNvSpPr txBox="1">
            <a:spLocks noChangeArrowheads="1"/>
          </p:cNvSpPr>
          <p:nvPr/>
        </p:nvSpPr>
        <p:spPr bwMode="auto">
          <a:xfrm>
            <a:off x="7297616" y="5157788"/>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Outcome</a:t>
            </a:r>
          </a:p>
        </p:txBody>
      </p:sp>
      <p:sp>
        <p:nvSpPr>
          <p:cNvPr id="9243" name="Text Box 38"/>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Procedure</a:t>
            </a:r>
          </a:p>
        </p:txBody>
      </p:sp>
      <p:sp>
        <p:nvSpPr>
          <p:cNvPr id="9244" name="Text Box 39"/>
          <p:cNvSpPr txBox="1">
            <a:spLocks noChangeArrowheads="1"/>
          </p:cNvSpPr>
          <p:nvPr/>
        </p:nvSpPr>
        <p:spPr bwMode="auto">
          <a:xfrm>
            <a:off x="7297616" y="2492375"/>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First Step</a:t>
            </a:r>
          </a:p>
        </p:txBody>
      </p:sp>
      <p:sp>
        <p:nvSpPr>
          <p:cNvPr id="9245" name="Line 46"/>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6" name="Line 47"/>
          <p:cNvSpPr>
            <a:spLocks noChangeShapeType="1"/>
          </p:cNvSpPr>
          <p:nvPr/>
        </p:nvSpPr>
        <p:spPr bwMode="auto">
          <a:xfrm>
            <a:off x="7164266" y="1268413"/>
            <a:ext cx="0"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7" name="Line 48"/>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8" name="Line 49"/>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68315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2289</TotalTime>
  <Words>7320</Words>
  <Application>Microsoft Office PowerPoint</Application>
  <PresentationFormat>On-screen Show (4:3)</PresentationFormat>
  <Paragraphs>1791</Paragraphs>
  <Slides>163</Slides>
  <Notes>52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163</vt:i4>
      </vt:variant>
    </vt:vector>
  </HeadingPairs>
  <TitlesOfParts>
    <vt:vector size="166" baseType="lpstr">
      <vt:lpstr>1_template_english</vt:lpstr>
      <vt:lpstr>Bitmap Image</vt:lpstr>
      <vt:lpstr>Chart</vt:lpstr>
      <vt:lpstr>PowerPoint Presentation</vt:lpstr>
      <vt:lpstr>PowerPoint Presentation</vt:lpstr>
      <vt:lpstr>   OMPI: ELEMENTI DI BASE</vt:lpstr>
      <vt:lpstr>  TAPPE FONDAMENTALI: 1883 - 2013 </vt:lpstr>
      <vt:lpstr>   LA PROPRIETÀ INTELLETTUALE: RAGGIO D’AZIONE</vt:lpstr>
      <vt:lpstr>PowerPoint Presentation</vt:lpstr>
      <vt:lpstr>OMPI … PRINCIPALE REFERENTE IN MATERIA DI SERVIZI GLOBALI DI PI</vt:lpstr>
      <vt:lpstr>        PRINCIPALI FONTI DI REDDITO</vt:lpstr>
      <vt:lpstr>INFRASTRUTTURA GLOBALE DEL SISTEMA DI PI </vt:lpstr>
      <vt:lpstr>PowerPoint Presentation</vt:lpstr>
      <vt:lpstr>        COMITATI PERMANENTI</vt:lpstr>
      <vt:lpstr>                      ATTIVITÀ NORMATIVA:            DISEGNO INDUSTRIALE</vt:lpstr>
      <vt:lpstr>ATTIVITÀ NORMATIVA INDICAZIONI GEOGRAFICHE</vt:lpstr>
      <vt:lpstr>         TRATTATO DI PECHINO    SULLE PRESTAZIONI AUDIOVISIVE, 2012  </vt:lpstr>
      <vt:lpstr> TRATTATO DI PECHINO  </vt:lpstr>
      <vt:lpstr>TRATTATO DI MARRAKESH ACCESSO AI LIBRI PER LE PERSONE NON-VEDENTI </vt:lpstr>
      <vt:lpstr>          TRATTATO DI MARRAKESH                              </vt:lpstr>
      <vt:lpstr>      PRINCIPALI STUDI ECONOMICI SULLA PI</vt:lpstr>
      <vt:lpstr>OMPI: ALLINEAMENTO STRATEGICO</vt:lpstr>
      <vt:lpstr>  TREND DELLE DOMANDE DI DISEGNI (L’AIA)</vt:lpstr>
      <vt:lpstr>CRESCITA DELLA DOMANDA DI DIRITTI DI PI</vt:lpstr>
      <vt:lpstr>PIÙ INVENZIONI E maggiore internazionalizzazione </vt:lpstr>
      <vt:lpstr>    STUDI E RAPPORTI</vt:lpstr>
      <vt:lpstr>STUDI E RAPPORTI (II)</vt:lpstr>
      <vt:lpstr> THE GLOBAL INNOVATION INDEX 2013 </vt:lpstr>
      <vt:lpstr>  INDICE DELL’INNOVAZIONE GLOBALE 2013:  Dinamiche locali: la chiave per superare il divario dell’innovazione globale</vt:lpstr>
      <vt:lpstr>PROFILO DELL’ITALIA </vt:lpstr>
      <vt:lpstr> INDICE DELL’INNOVAZIONE GLOBALE:</vt:lpstr>
      <vt:lpstr>PUNTI FORZA DELL’ITALIA</vt:lpstr>
      <vt:lpstr>      L’EVOLUZIONE DELL’ITALIA RISPETTO ALLE DOMANDE DI DPI  E CRESCITA ECONOMICA DAL 1998 AL 2012</vt:lpstr>
      <vt:lpstr>           DOMANDE DI BREVETTI PER PRINCIPALI          SETTORI TECNOLOGICI (1998-2012)</vt:lpstr>
      <vt:lpstr> DOMANDE INTERNAZIONALI ATTRAVERSO I TRATTATI AMMINISTRATI DALL’OMPI        </vt:lpstr>
      <vt:lpstr>      GRAZIE PER L’ATTENZIONE! **************** Francesca Toso    Consigliera Principale Divisione per i Progetti Speciali, Dipartimento per l’Africa e i Progetti Speciali  Organizzazione Mondiale della Proprietà Intellettuale  Email: Francesca.Toso@wipo.int;         </vt:lpstr>
      <vt:lpstr>PowerPoint Presentation</vt:lpstr>
      <vt:lpstr>PowerPoint Presentation</vt:lpstr>
      <vt:lpstr>PowerPoint Presentation</vt:lpstr>
      <vt:lpstr>PCT COVERAGE TODAY </vt:lpstr>
      <vt:lpstr>PowerPoint Presentation</vt:lpstr>
      <vt:lpstr>COUNTRIES NOT YET IN PCT</vt:lpstr>
      <vt:lpstr>PCT APPLICATIONS</vt:lpstr>
      <vt:lpstr>PowerPoint Presentation</vt:lpstr>
      <vt:lpstr>PowerPoint Presentation</vt:lpstr>
      <vt:lpstr>PARIS ROUTE VS. PCT NATIONAL PHASE</vt:lpstr>
      <vt:lpstr>PowerPoint Presentation</vt:lpstr>
      <vt:lpstr>TOP PCT APPLICANTS 2013</vt:lpstr>
      <vt:lpstr>PowerPoint Presentation</vt:lpstr>
      <vt:lpstr>Top University PCT Applicants 2013</vt:lpstr>
      <vt:lpstr>PCT USE IN ITALY (BY COUNTRY OF ORIGIN)</vt:lpstr>
      <vt:lpstr>SOME ITALIAN PCT APPLICANTS</vt:lpstr>
      <vt:lpstr>RECENT PCT DEVELOPMENTS</vt:lpstr>
      <vt:lpstr>3RD PARTY OBSERVATION SYSTEM</vt:lpstr>
      <vt:lpstr>INDICATION OF AVAILABILITY FOR LICENSE</vt:lpstr>
      <vt:lpstr>ePCT</vt:lpstr>
      <vt:lpstr>PCT-PPH (1)</vt:lpstr>
      <vt:lpstr>PCT-PPH (2)</vt:lpstr>
      <vt:lpstr>PCT-PPH (3)</vt:lpstr>
      <vt:lpstr>WIPO AMC FEE REDUCTION FOR PCT USERS</vt:lpstr>
      <vt:lpstr>PowerPoint Presentation</vt:lpstr>
      <vt:lpstr>PowerPoint Presentation</vt:lpstr>
      <vt:lpstr>WIPO WARNINGS </vt:lpstr>
      <vt:lpstr>FUTURE PCT DEVELOPMENTS</vt:lpstr>
      <vt:lpstr>AMENDED PCT REGULATIONS—JULY 2014</vt:lpstr>
      <vt:lpstr>ePCT: FURTHER IMPROVEMENTS</vt:lpstr>
      <vt:lpstr>PCT/WG 2014</vt:lpstr>
      <vt:lpstr>COLLABORATIVE PCT SEARCH</vt:lpstr>
      <vt:lpstr>PCT TRAINING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Lisbon Union Assembly (September 2009)</vt:lpstr>
      <vt:lpstr>TWO-FOLD MANDATE  (LISBON UNION ASSEMBLY 2012)</vt:lpstr>
      <vt:lpstr>DRAFT REVISED LISBON AGREEMENT MAIN PROVISIONS </vt:lpstr>
      <vt:lpstr>PROSPECTS</vt:lpstr>
      <vt:lpstr>PowerPoint Presentation</vt:lpstr>
      <vt:lpstr>PowerPoint Presentation</vt:lpstr>
      <vt:lpstr> COMMON TYPES OF IP DISPUTE</vt:lpstr>
      <vt:lpstr>PowerPoint Presentation</vt:lpstr>
      <vt:lpstr>MEDIATION, ARBITRATION, EXPERT DETERMINATION</vt:lpstr>
      <vt:lpstr>WHY ADR FOR IP DISPUTES?</vt:lpstr>
      <vt:lpstr>WIPO ARBITRATION AND MEDIATION CENTER</vt:lpstr>
      <vt:lpstr>WIPO ADR OPTIONS</vt:lpstr>
      <vt:lpstr>WIPO MODEL CLAUSE EXAMPLE: MEDIATION  FOLLOWED BY EXPEDITED ARBITRATION</vt:lpstr>
      <vt:lpstr>PowerPoint Presentation</vt:lpstr>
      <vt:lpstr>ACTIVE WIPO CASE MANAGEMENT</vt:lpstr>
      <vt:lpstr>WIPO ELECTRONIC CASE FACILITY (ECAF)</vt:lpstr>
      <vt:lpstr>WIPO CASES</vt:lpstr>
      <vt:lpstr>WIPO MEDIATION EXAMPLE 1 (I)</vt:lpstr>
      <vt:lpstr>WIPO MEDIATION EXAMPLE 1 (II)</vt:lpstr>
      <vt:lpstr>WIPO MEDIATION EXAMPLE 2 (I)</vt:lpstr>
      <vt:lpstr>WIPO MEDIATION EXAMPLE 2 (II)</vt:lpstr>
      <vt:lpstr>WIPO ARBITRATION EXAMPLE 1 (I)</vt:lpstr>
      <vt:lpstr>WIPO ARBITRATION EXAMPLE 1 (II)</vt:lpstr>
      <vt:lpstr>EXAMPLES OF TAILORED WIPO ADR FOR SPECIFIC SECTORS</vt:lpstr>
      <vt:lpstr>WIPO INTERNATIONAL SURVEY ON DISPUTE RESOLUTION IN TECHNOLOGY TRANSACTIONS </vt:lpstr>
      <vt:lpstr>SCOPE OF AGREEMENTS: PARTIES/TECHNOLOGY</vt:lpstr>
      <vt:lpstr>TOP TEN CONSIDERATIONS IN CHOICE OF DISPUTE RESOLUTION CLAUSE</vt:lpstr>
      <vt:lpstr>HOW ARE TECHNOLOGY DISPUTES RESOLVED?</vt:lpstr>
      <vt:lpstr>RELATIVE TIME AND COST OF TECHNOLOGY DISPUTE RESOLUTION</vt:lpstr>
      <vt:lpstr>SETTLEMENT IN WIPO-ADMINISTERED CASES</vt:lpstr>
      <vt:lpstr>MORE INFORMATION</vt:lpstr>
      <vt:lpstr>GLOBAL DATABASES FOR IP PLATFORMS AND TOOLS FOR THE CONNECTED KNOWLEDGE ECONOMY </vt:lpstr>
      <vt:lpstr>STRATEGIC GOALS OF GLOBAL DATABASES AND TOOLS </vt:lpstr>
      <vt:lpstr>BENEFITS TO STAKEHOLDERS </vt:lpstr>
      <vt:lpstr>GLOBAL DATABASES, TOOLS, AND PLATFORMS FOR IP BUSINESS (FREE) </vt:lpstr>
      <vt:lpstr>PATENTSCOPE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 in 2013</vt:lpstr>
      <vt:lpstr>Who are using PATENTSCOPE ? </vt:lpstr>
      <vt:lpstr>PowerPoint Presentation</vt:lpstr>
      <vt:lpstr>Monthly webinar</vt:lpstr>
      <vt:lpstr>GLOBAL DATABASES, TOOLS, AND PLATFORMS FOR IP BUSINESS (FREE) </vt:lpstr>
      <vt:lpstr>GLOBAL BRANDS DATABASE </vt:lpstr>
      <vt:lpstr>PowerPoint Presentation</vt:lpstr>
      <vt:lpstr>PowerPoint Presentation</vt:lpstr>
      <vt:lpstr>PowerPoint Presentation</vt:lpstr>
      <vt:lpstr>PowerPoint Presentation</vt:lpstr>
      <vt:lpstr>PowerPoint Presentation</vt:lpstr>
      <vt:lpstr>PowerPoint Presentation</vt:lpstr>
      <vt:lpstr>GLOBAL DATABASES, TOOLS, AND PLATFORMS FOR IP BUSINESS (FREE) </vt:lpstr>
      <vt:lpstr>PowerPoint Presentation</vt:lpstr>
      <vt:lpstr>PowerPoint Presentation</vt:lpstr>
      <vt:lpstr>PowerPoint Presentation</vt:lpstr>
      <vt:lpstr>PowerPoint Presentation</vt:lpstr>
      <vt:lpstr>PowerPoint Presentation</vt:lpstr>
      <vt:lpstr>GLOBAL DATABASES, TOOLS, AND PLATFORMS FOR IP BUSINESS (FREE) </vt:lpstr>
      <vt:lpstr>IPAS AND DAS </vt:lpstr>
      <vt:lpstr>GLOBAL DATABASES, TOOLS, AND PLATFORMS FOR IP BUSINESS (FREE) </vt:lpstr>
      <vt:lpstr>WIPO CASE </vt:lpstr>
      <vt:lpstr>WIPO CASE (CONTINUED) </vt:lpstr>
      <vt:lpstr>GLOBAL DOSSIER PLATFORM (WIPO-CASE, OPD AND PATENTSCOPE) </vt:lpstr>
      <vt:lpstr>GLOBAL DATABASES, TOOLS, AND PLATFORMS FOR IP BUSINESS (FREE) </vt:lpstr>
      <vt:lpstr>PowerPoint Presentation</vt:lpstr>
      <vt:lpstr>PowerPoint Presentation</vt:lpstr>
      <vt:lpstr>PowerPoint Presentation</vt:lpstr>
      <vt:lpstr>PowerPoint Presentation</vt:lpstr>
      <vt:lpstr>EXAMPLE: PRODUCT TO LICENSE OR SELL</vt:lpstr>
      <vt:lpstr>CONCLUSION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GESTO GENDE Lorena</dc:creator>
  <cp:lastModifiedBy>GESTO GENDE Lorena</cp:lastModifiedBy>
  <cp:revision>151</cp:revision>
  <cp:lastPrinted>2014-04-03T08:43:09Z</cp:lastPrinted>
  <dcterms:created xsi:type="dcterms:W3CDTF">2014-03-10T08:01:48Z</dcterms:created>
  <dcterms:modified xsi:type="dcterms:W3CDTF">2014-04-30T08:11:21Z</dcterms:modified>
</cp:coreProperties>
</file>