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48" r:id="rId1"/>
  </p:sldMasterIdLst>
  <p:notesMasterIdLst>
    <p:notesMasterId r:id="rId43"/>
  </p:notesMasterIdLst>
  <p:handoutMasterIdLst>
    <p:handoutMasterId r:id="rId44"/>
  </p:handoutMasterIdLst>
  <p:sldIdLst>
    <p:sldId id="267" r:id="rId2"/>
    <p:sldId id="1283" r:id="rId3"/>
    <p:sldId id="1376" r:id="rId4"/>
    <p:sldId id="368" r:id="rId5"/>
    <p:sldId id="1031" r:id="rId6"/>
    <p:sldId id="433" r:id="rId7"/>
    <p:sldId id="465" r:id="rId8"/>
    <p:sldId id="434" r:id="rId9"/>
    <p:sldId id="511" r:id="rId10"/>
    <p:sldId id="466" r:id="rId11"/>
    <p:sldId id="402" r:id="rId12"/>
    <p:sldId id="501" r:id="rId13"/>
    <p:sldId id="502" r:id="rId14"/>
    <p:sldId id="431" r:id="rId15"/>
    <p:sldId id="512" r:id="rId16"/>
    <p:sldId id="469" r:id="rId17"/>
    <p:sldId id="471" r:id="rId18"/>
    <p:sldId id="432" r:id="rId19"/>
    <p:sldId id="456" r:id="rId20"/>
    <p:sldId id="458" r:id="rId21"/>
    <p:sldId id="513" r:id="rId22"/>
    <p:sldId id="516" r:id="rId23"/>
    <p:sldId id="435" r:id="rId24"/>
    <p:sldId id="514" r:id="rId25"/>
    <p:sldId id="472" r:id="rId26"/>
    <p:sldId id="515" r:id="rId27"/>
    <p:sldId id="473" r:id="rId28"/>
    <p:sldId id="496" r:id="rId29"/>
    <p:sldId id="503" r:id="rId30"/>
    <p:sldId id="498" r:id="rId31"/>
    <p:sldId id="504" r:id="rId32"/>
    <p:sldId id="517" r:id="rId33"/>
    <p:sldId id="518" r:id="rId34"/>
    <p:sldId id="519" r:id="rId35"/>
    <p:sldId id="520" r:id="rId36"/>
    <p:sldId id="521" r:id="rId37"/>
    <p:sldId id="500" r:id="rId38"/>
    <p:sldId id="525" r:id="rId39"/>
    <p:sldId id="1377" r:id="rId40"/>
    <p:sldId id="1378" r:id="rId41"/>
    <p:sldId id="1082" r:id="rId42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0F6FC6"/>
    <a:srgbClr val="FFCC99"/>
    <a:srgbClr val="000000"/>
    <a:srgbClr val="2DA92D"/>
    <a:srgbClr val="95CC0A"/>
    <a:srgbClr val="BC7A1A"/>
    <a:srgbClr val="D757A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2" autoAdjust="0"/>
  </p:normalViewPr>
  <p:slideViewPr>
    <p:cSldViewPr snapToGrid="0" snapToObjects="1">
      <p:cViewPr varScale="1">
        <p:scale>
          <a:sx n="67" d="100"/>
          <a:sy n="67" d="100"/>
        </p:scale>
        <p:origin x="12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337C14F-257B-4DAB-A751-EAF8DAD79BB7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F66DC04-4B67-4F3B-9C84-DEB06271AF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01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9924A3D-3674-42C0-A115-682BF6067987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8B7A246-EAD2-4D73-A3A9-196272B4B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4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B6508C4-F47A-4B9D-A122-D90DD30922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9BA070B-E841-4FFB-BCFB-33B926EA77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148" y="4586588"/>
            <a:ext cx="2923314" cy="145044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F6CDCE9-54A3-429D-ABD7-8AB8A06094D6}"/>
              </a:ext>
            </a:extLst>
          </p:cNvPr>
          <p:cNvSpPr txBox="1"/>
          <p:nvPr/>
        </p:nvSpPr>
        <p:spPr>
          <a:xfrm>
            <a:off x="1" y="1109176"/>
            <a:ext cx="9143999" cy="55399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Asia-Pacific Women Innovators &amp; Entrepreneurs Program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80874C-CBD5-4A99-94B4-0F972562DFFB}"/>
              </a:ext>
            </a:extLst>
          </p:cNvPr>
          <p:cNvSpPr txBox="1"/>
          <p:nvPr/>
        </p:nvSpPr>
        <p:spPr>
          <a:xfrm>
            <a:off x="216938" y="2459504"/>
            <a:ext cx="2561253" cy="292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accent2">
                    <a:alpha val="96000"/>
                  </a:schemeClr>
                </a:solidFill>
              </a:rPr>
              <a:t>Objectives: </a:t>
            </a: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n-IN" dirty="0">
                <a:solidFill>
                  <a:schemeClr val="tx1">
                    <a:alpha val="96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spur entrepreneurial activity among women in the region</a:t>
            </a: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n-US" sz="1350" dirty="0">
                <a:solidFill>
                  <a:schemeClr val="tx1">
                    <a:alpha val="96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Project IP as a builder and an enabler of innovative ecosystems</a:t>
            </a:r>
            <a:endParaRPr lang="en-IN" dirty="0">
              <a:solidFill>
                <a:schemeClr val="tx1">
                  <a:alpha val="96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 descr="Female Profile">
            <a:extLst>
              <a:ext uri="{FF2B5EF4-FFF2-40B4-BE49-F238E27FC236}">
                <a16:creationId xmlns:a16="http://schemas.microsoft.com/office/drawing/2014/main" id="{F987F66C-CAFE-4DD9-8269-873B237D53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59781" y="3723988"/>
            <a:ext cx="1317458" cy="1317458"/>
          </a:xfrm>
          <a:prstGeom prst="rect">
            <a:avLst/>
          </a:prstGeom>
        </p:spPr>
      </p:pic>
      <p:pic>
        <p:nvPicPr>
          <p:cNvPr id="11" name="Graphic 10" descr="Wreath">
            <a:extLst>
              <a:ext uri="{FF2B5EF4-FFF2-40B4-BE49-F238E27FC236}">
                <a16:creationId xmlns:a16="http://schemas.microsoft.com/office/drawing/2014/main" id="{F07FD6FB-AD91-4E1B-B5B7-1204854E42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00577" y="2154880"/>
            <a:ext cx="4435867" cy="384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82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" y="304800"/>
            <a:ext cx="8943975" cy="9144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sz="3600" b="1" dirty="0">
                <a:solidFill>
                  <a:schemeClr val="tx1"/>
                </a:solidFill>
              </a:rPr>
              <a:t>However, while some level of skill mastery is essential </a:t>
            </a:r>
            <a:br>
              <a:rPr lang="en-US" b="1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962025"/>
            <a:ext cx="8743950" cy="5667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To be truly successful, </a:t>
            </a:r>
          </a:p>
          <a:p>
            <a:pPr marL="0" indent="0">
              <a:buNone/>
            </a:pPr>
            <a:r>
              <a:rPr lang="en-US" sz="2800" dirty="0"/>
              <a:t>	an Inventor/Innovator/Entrepreneur Professional </a:t>
            </a:r>
          </a:p>
          <a:p>
            <a:pPr marL="0" indent="0">
              <a:buNone/>
            </a:pPr>
            <a:r>
              <a:rPr lang="en-US" sz="2800" dirty="0"/>
              <a:t>		needs more than these skills.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What is that fundamental element?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4400" b="1" dirty="0"/>
              <a:t>the right Mindset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43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Mindset</a:t>
            </a:r>
            <a:br>
              <a:rPr lang="en-US" dirty="0"/>
            </a:br>
            <a:r>
              <a:rPr lang="en-US" dirty="0"/>
              <a:t>	</a:t>
            </a:r>
            <a:r>
              <a:rPr lang="en-US" sz="3600" dirty="0"/>
              <a:t>		</a:t>
            </a:r>
            <a:r>
              <a:rPr lang="en-US" sz="3600" b="1" dirty="0"/>
              <a:t>  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99" y="1143000"/>
            <a:ext cx="8753475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What is it?</a:t>
            </a:r>
            <a:r>
              <a:rPr lang="en-US" sz="2800" b="1" dirty="0"/>
              <a:t> </a:t>
            </a:r>
            <a:br>
              <a:rPr lang="en-US" sz="2800" b="1" dirty="0"/>
            </a:br>
            <a:endParaRPr lang="en-US" sz="2800" dirty="0"/>
          </a:p>
          <a:p>
            <a:pPr marL="0" indent="0">
              <a:buNone/>
            </a:pPr>
            <a:r>
              <a:rPr lang="en-US" sz="2800" dirty="0"/>
              <a:t>How you think…</a:t>
            </a:r>
          </a:p>
          <a:p>
            <a:pPr marL="0" indent="0">
              <a:buNone/>
            </a:pPr>
            <a:r>
              <a:rPr lang="en-US" sz="2800" dirty="0"/>
              <a:t>	….. and how you think</a:t>
            </a:r>
          </a:p>
          <a:p>
            <a:pPr marL="0" indent="0">
              <a:buNone/>
            </a:pPr>
            <a:r>
              <a:rPr lang="en-US" sz="2800" dirty="0"/>
              <a:t>		 about how you think</a:t>
            </a:r>
          </a:p>
          <a:p>
            <a:pPr marL="0" indent="0">
              <a:buNone/>
            </a:pPr>
            <a:r>
              <a:rPr lang="en-US" sz="2800" dirty="0"/>
              <a:t>“Metacognition” </a:t>
            </a:r>
          </a:p>
          <a:p>
            <a:pPr marL="0" indent="0">
              <a:buNone/>
            </a:pPr>
            <a:r>
              <a:rPr lang="en-US" sz="2800" dirty="0"/>
              <a:t>	= awareness and understanding of one's 				own thought processes</a:t>
            </a:r>
          </a:p>
          <a:p>
            <a:pPr marL="0" indent="0">
              <a:buNone/>
            </a:pPr>
            <a:r>
              <a:rPr lang="en-US" sz="2800" dirty="0"/>
              <a:t>A good first step: think about your thinking like you think of</a:t>
            </a:r>
          </a:p>
          <a:p>
            <a:pPr marL="0" indent="0">
              <a:buNone/>
            </a:pPr>
            <a:r>
              <a:rPr lang="en-US" sz="2800" dirty="0"/>
              <a:t>	your refrigerator</a:t>
            </a:r>
          </a:p>
          <a:p>
            <a:pPr marL="0" indent="0">
              <a:buNone/>
            </a:pPr>
            <a:r>
              <a:rPr lang="en-US" sz="2800" dirty="0"/>
              <a:t> Mindset ≈ attitude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4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9600" cy="1647825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Differences in Mindset :  </a:t>
            </a:r>
            <a:r>
              <a:rPr lang="en-US" dirty="0">
                <a:solidFill>
                  <a:schemeClr val="tx1"/>
                </a:solidFill>
              </a:rPr>
              <a:t>illustrations</a:t>
            </a:r>
            <a:br>
              <a:rPr lang="en-US" dirty="0"/>
            </a:br>
            <a:r>
              <a:rPr lang="en-US" sz="4000" b="1" dirty="0"/>
              <a:t> </a:t>
            </a:r>
            <a:br>
              <a:rPr lang="en-US" sz="4000" b="1" dirty="0"/>
            </a:br>
            <a:r>
              <a:rPr lang="en-US" sz="3600" dirty="0"/>
              <a:t>		</a:t>
            </a:r>
            <a:r>
              <a:rPr lang="en-US" sz="3600" b="1" dirty="0"/>
              <a:t>  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762000"/>
            <a:ext cx="8829675" cy="5486400"/>
          </a:xfrm>
        </p:spPr>
        <p:txBody>
          <a:bodyPr>
            <a:noAutofit/>
          </a:bodyPr>
          <a:lstStyle/>
          <a:p>
            <a:r>
              <a:rPr lang="en-US" dirty="0"/>
              <a:t>“</a:t>
            </a:r>
            <a:r>
              <a:rPr lang="en-US" sz="2800" dirty="0"/>
              <a:t>No matter how good things look now, something’s going</a:t>
            </a:r>
          </a:p>
          <a:p>
            <a:pPr marL="0" indent="0">
              <a:buNone/>
            </a:pPr>
            <a:r>
              <a:rPr lang="en-US" sz="2800" dirty="0"/>
              <a:t>	to go wrong”</a:t>
            </a:r>
          </a:p>
          <a:p>
            <a:pPr marL="0" indent="0">
              <a:buNone/>
            </a:pPr>
            <a:r>
              <a:rPr lang="en-US" sz="2800" dirty="0"/>
              <a:t>		vs.</a:t>
            </a:r>
          </a:p>
          <a:p>
            <a:r>
              <a:rPr lang="en-US" sz="2800" dirty="0"/>
              <a:t>“No matter how things look now, things will turn out for</a:t>
            </a:r>
          </a:p>
          <a:p>
            <a:pPr marL="0" indent="0">
              <a:buNone/>
            </a:pPr>
            <a:r>
              <a:rPr lang="en-US" sz="2800" dirty="0"/>
              <a:t>	the best”</a:t>
            </a:r>
          </a:p>
          <a:p>
            <a:r>
              <a:rPr lang="en-US" sz="2800" dirty="0"/>
              <a:t>“That’s impossible”</a:t>
            </a:r>
          </a:p>
          <a:p>
            <a:pPr marL="0" indent="0">
              <a:buNone/>
            </a:pPr>
            <a:r>
              <a:rPr lang="en-US" sz="2800" dirty="0"/>
              <a:t>	vs.</a:t>
            </a:r>
          </a:p>
          <a:p>
            <a:r>
              <a:rPr lang="en-US" sz="2800" dirty="0"/>
              <a:t>“Where there’s a will, there’s a way”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8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Differences in Mindset:  </a:t>
            </a:r>
            <a:r>
              <a:rPr lang="en-US" dirty="0">
                <a:solidFill>
                  <a:schemeClr val="tx1"/>
                </a:solidFill>
              </a:rPr>
              <a:t>illustrations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br>
              <a:rPr lang="en-US" b="1" dirty="0"/>
            </a:br>
            <a:r>
              <a:rPr lang="en-US" b="1" dirty="0"/>
              <a:t>	</a:t>
            </a:r>
            <a:r>
              <a:rPr lang="en-US" sz="3600" dirty="0"/>
              <a:t>		</a:t>
            </a:r>
            <a:r>
              <a:rPr lang="en-US" sz="3600" b="1" dirty="0"/>
              <a:t>  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3900"/>
            <a:ext cx="8534400" cy="5981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“People are inherently selfish”</a:t>
            </a:r>
          </a:p>
          <a:p>
            <a:pPr marL="0" indent="0">
              <a:buNone/>
            </a:pPr>
            <a:r>
              <a:rPr lang="en-US" sz="2800" dirty="0"/>
              <a:t>	vs.</a:t>
            </a:r>
          </a:p>
          <a:p>
            <a:pPr marL="0" indent="0">
              <a:buNone/>
            </a:pPr>
            <a:r>
              <a:rPr lang="en-US" sz="2800" dirty="0"/>
              <a:t>“Most people will do the right thing”</a:t>
            </a:r>
          </a:p>
          <a:p>
            <a:pPr marL="0" indent="0">
              <a:buNone/>
            </a:pPr>
            <a:r>
              <a:rPr lang="en-US" sz="2800" dirty="0"/>
              <a:t>“Why keep beating a dead horse?”</a:t>
            </a:r>
          </a:p>
          <a:p>
            <a:pPr marL="0" indent="0">
              <a:buNone/>
            </a:pPr>
            <a:r>
              <a:rPr lang="en-US" sz="2800" dirty="0"/>
              <a:t>	vs.</a:t>
            </a:r>
          </a:p>
          <a:p>
            <a:pPr marL="0" indent="0">
              <a:buNone/>
            </a:pPr>
            <a:r>
              <a:rPr lang="en-US" sz="2800" dirty="0"/>
              <a:t>“If at first you don’t succeed, try, try again”</a:t>
            </a:r>
          </a:p>
          <a:p>
            <a:pPr marL="0" indent="0">
              <a:buNone/>
            </a:pPr>
            <a:r>
              <a:rPr lang="en-US" sz="2800" dirty="0"/>
              <a:t>“Life is difficult, then you die”</a:t>
            </a:r>
          </a:p>
          <a:p>
            <a:pPr marL="0" indent="0">
              <a:buNone/>
            </a:pPr>
            <a:r>
              <a:rPr lang="en-US" sz="2800" dirty="0"/>
              <a:t>	vs.</a:t>
            </a:r>
          </a:p>
          <a:p>
            <a:pPr marL="0" indent="0">
              <a:buNone/>
            </a:pPr>
            <a:r>
              <a:rPr lang="en-US" sz="2800" dirty="0"/>
              <a:t>“A good life is full of interesting challenges”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4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0"/>
            <a:ext cx="8229600" cy="165735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Mindset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4000" dirty="0">
                <a:solidFill>
                  <a:schemeClr val="tx1"/>
                </a:solidFill>
              </a:rPr>
              <a:t>Why is it so important?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br>
              <a:rPr lang="en-US" sz="4000" b="1" dirty="0"/>
            </a:br>
            <a:r>
              <a:rPr lang="en-US" sz="3600" dirty="0"/>
              <a:t>		</a:t>
            </a:r>
            <a:r>
              <a:rPr lang="en-US" sz="3600" b="1" dirty="0"/>
              <a:t>  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81075"/>
            <a:ext cx="8801100" cy="56483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		</a:t>
            </a:r>
          </a:p>
          <a:p>
            <a:r>
              <a:rPr lang="en-US" sz="2800" dirty="0"/>
              <a:t>Skill, knowledge, expertise are necessary, but 	insufficient for success</a:t>
            </a:r>
          </a:p>
          <a:p>
            <a:r>
              <a:rPr lang="en-US" sz="2800" dirty="0"/>
              <a:t>The balance of “aptitude” and “attitude”</a:t>
            </a:r>
          </a:p>
          <a:p>
            <a:r>
              <a:rPr lang="en-US" sz="2800" dirty="0"/>
              <a:t>We’ve all reached a level of achievement because of 	our mindset ……..</a:t>
            </a:r>
          </a:p>
          <a:p>
            <a:r>
              <a:rPr lang="en-US" sz="2800" dirty="0"/>
              <a:t>But, we can get stuck with a mindset that hinders 	rather than fosters success</a:t>
            </a:r>
          </a:p>
          <a:p>
            <a:r>
              <a:rPr lang="en-US" sz="2800" dirty="0"/>
              <a:t>Mindset is critical for the  	inventor/innovator/entrepreneurial professional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8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9600" cy="1647825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Mindset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Three types of people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br>
              <a:rPr lang="en-US" sz="4000" b="1" dirty="0"/>
            </a:br>
            <a:r>
              <a:rPr lang="en-US" sz="3600" dirty="0"/>
              <a:t>		</a:t>
            </a:r>
            <a:r>
              <a:rPr lang="en-US" sz="3600" b="1" dirty="0"/>
              <a:t>  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sz="3200" dirty="0"/>
              <a:t>Can-do”… or </a:t>
            </a:r>
          </a:p>
          <a:p>
            <a:pPr marL="0" indent="0">
              <a:buNone/>
            </a:pPr>
            <a:r>
              <a:rPr lang="en-US" sz="3200" dirty="0"/>
              <a:t>	“can’t-do”</a:t>
            </a:r>
          </a:p>
          <a:p>
            <a:pPr marL="0" indent="0">
              <a:buNone/>
            </a:pPr>
            <a:r>
              <a:rPr lang="en-US" sz="3200" dirty="0"/>
              <a:t>“Can-do”… or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400" b="1" dirty="0"/>
              <a:t>“Will-do”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95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3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8585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Mindset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Is there</a:t>
            </a:r>
            <a:r>
              <a:rPr lang="en-US" sz="4000" dirty="0">
                <a:solidFill>
                  <a:schemeClr val="tx1"/>
                </a:solidFill>
              </a:rPr>
              <a:t> a mindset for success ?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br>
              <a:rPr lang="en-US" sz="4000" b="1" dirty="0"/>
            </a:br>
            <a:r>
              <a:rPr lang="en-US" sz="3600" dirty="0"/>
              <a:t>		</a:t>
            </a:r>
            <a:r>
              <a:rPr lang="en-US" sz="3600" b="1" dirty="0"/>
              <a:t>  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		</a:t>
            </a:r>
            <a:r>
              <a:rPr lang="en-US" sz="2800" dirty="0"/>
              <a:t>(and happiness)</a:t>
            </a:r>
          </a:p>
          <a:p>
            <a:r>
              <a:rPr lang="en-US" sz="2800" dirty="0"/>
              <a:t>“Growth” vs. “Fixed” Mindset  (C. </a:t>
            </a:r>
            <a:r>
              <a:rPr lang="en-US" sz="2800" dirty="0" err="1"/>
              <a:t>Dweck</a:t>
            </a:r>
            <a:r>
              <a:rPr lang="en-US" sz="2800" dirty="0"/>
              <a:t>, </a:t>
            </a:r>
            <a:r>
              <a:rPr lang="en-US" sz="2800" i="1" dirty="0"/>
              <a:t>Mindset</a:t>
            </a:r>
            <a:r>
              <a:rPr lang="en-US" sz="2800" dirty="0"/>
              <a:t>)</a:t>
            </a:r>
          </a:p>
          <a:p>
            <a:r>
              <a:rPr lang="en-US" sz="2800" b="1" dirty="0"/>
              <a:t>Growth mindset:</a:t>
            </a:r>
          </a:p>
          <a:p>
            <a:pPr marL="0" indent="0">
              <a:buNone/>
            </a:pPr>
            <a:r>
              <a:rPr lang="en-US" sz="2800" dirty="0"/>
              <a:t>	success through the personal evolution of 			doing, learning, progressing, experience</a:t>
            </a:r>
          </a:p>
          <a:p>
            <a:r>
              <a:rPr lang="en-US" sz="2800" b="1" dirty="0"/>
              <a:t>Fixed mindset:</a:t>
            </a:r>
          </a:p>
          <a:p>
            <a:pPr marL="0" indent="0">
              <a:buNone/>
            </a:pPr>
            <a:r>
              <a:rPr lang="en-US" sz="2800" dirty="0"/>
              <a:t>	success by proving you’re smart; </a:t>
            </a:r>
          </a:p>
          <a:p>
            <a:pPr marL="0" indent="0">
              <a:buNone/>
            </a:pPr>
            <a:r>
              <a:rPr lang="en-US" sz="2800" dirty="0"/>
              <a:t>	imposed constraints on your thinking and 			ability</a:t>
            </a:r>
          </a:p>
        </p:txBody>
      </p:sp>
    </p:spTree>
    <p:extLst>
      <p:ext uri="{BB962C8B-B14F-4D97-AF65-F5344CB8AC3E}">
        <p14:creationId xmlns:p14="http://schemas.microsoft.com/office/powerpoint/2010/main" val="293599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8625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Growth vs. Fixed Mindset</a:t>
            </a:r>
            <a:br>
              <a:rPr lang="en-US" dirty="0"/>
            </a:br>
            <a:r>
              <a:rPr lang="en-US" dirty="0"/>
              <a:t>	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r>
              <a:rPr lang="en-US" dirty="0"/>
              <a:t> </a:t>
            </a:r>
            <a:r>
              <a:rPr lang="en-US" sz="2800" b="1" dirty="0"/>
              <a:t>Fixed:</a:t>
            </a:r>
          </a:p>
          <a:p>
            <a:pPr marL="0" indent="0">
              <a:buNone/>
            </a:pPr>
            <a:r>
              <a:rPr lang="en-US" sz="2800" dirty="0"/>
              <a:t>	If you’re smart, intellectual effort and 				difficulty is a bad thing, to be avoided</a:t>
            </a:r>
          </a:p>
          <a:p>
            <a:r>
              <a:rPr lang="en-US" sz="2800" b="1" dirty="0"/>
              <a:t>Growth:</a:t>
            </a:r>
          </a:p>
          <a:p>
            <a:pPr marL="0" indent="0">
              <a:buNone/>
            </a:pPr>
            <a:r>
              <a:rPr lang="en-US" sz="2800" dirty="0"/>
              <a:t>	Intellectual effort and difficulty is what</a:t>
            </a:r>
          </a:p>
          <a:p>
            <a:pPr marL="0" indent="0">
              <a:buNone/>
            </a:pPr>
            <a:r>
              <a:rPr lang="en-US" sz="2800" dirty="0"/>
              <a:t>		makes you smart and leads to</a:t>
            </a:r>
          </a:p>
          <a:p>
            <a:pPr marL="0" indent="0">
              <a:buNone/>
            </a:pPr>
            <a:r>
              <a:rPr lang="en-US" sz="2800" dirty="0"/>
              <a:t>			learning and achievement</a:t>
            </a:r>
          </a:p>
          <a:p>
            <a:r>
              <a:rPr lang="en-US" sz="2800" b="1" dirty="0"/>
              <a:t>Fixed:  </a:t>
            </a:r>
            <a:r>
              <a:rPr lang="en-US" sz="2800" dirty="0"/>
              <a:t>“I can’t do that”</a:t>
            </a:r>
          </a:p>
          <a:p>
            <a:r>
              <a:rPr lang="en-US" sz="2800" b="1" dirty="0"/>
              <a:t>Growth:  </a:t>
            </a:r>
            <a:r>
              <a:rPr lang="en-US" sz="2800" dirty="0"/>
              <a:t>“I wonder how I’ll do that?”</a:t>
            </a:r>
          </a:p>
        </p:txBody>
      </p:sp>
    </p:spTree>
    <p:extLst>
      <p:ext uri="{BB962C8B-B14F-4D97-AF65-F5344CB8AC3E}">
        <p14:creationId xmlns:p14="http://schemas.microsoft.com/office/powerpoint/2010/main" val="221618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dirty="0"/>
              <a:t>	</a:t>
            </a:r>
            <a:r>
              <a:rPr lang="en-US" b="1" dirty="0">
                <a:solidFill>
                  <a:schemeClr val="tx1"/>
                </a:solidFill>
              </a:rPr>
              <a:t>The Growth Mindset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457200"/>
            <a:ext cx="88773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		</a:t>
            </a:r>
          </a:p>
          <a:p>
            <a:r>
              <a:rPr lang="en-US" sz="2800" dirty="0"/>
              <a:t>A fundamental belief that you are in control of your own</a:t>
            </a:r>
          </a:p>
          <a:p>
            <a:pPr marL="0" indent="0">
              <a:buNone/>
            </a:pPr>
            <a:r>
              <a:rPr lang="en-US" sz="2800" dirty="0"/>
              <a:t>      ability and destiny; that success comes from doing,</a:t>
            </a:r>
          </a:p>
          <a:p>
            <a:pPr marL="0" indent="0">
              <a:buNone/>
            </a:pPr>
            <a:r>
              <a:rPr lang="en-US" sz="2800" dirty="0"/>
              <a:t>         learning, improving… experience. </a:t>
            </a:r>
          </a:p>
          <a:p>
            <a:r>
              <a:rPr lang="en-US" sz="2800" dirty="0"/>
              <a:t>Hard work, effort, and persistence are essential, but</a:t>
            </a:r>
          </a:p>
          <a:p>
            <a:pPr marL="0" indent="0">
              <a:buNone/>
            </a:pPr>
            <a:r>
              <a:rPr lang="en-US" sz="2800" dirty="0"/>
              <a:t>      more important is the underlying belief that you are in</a:t>
            </a:r>
          </a:p>
          <a:p>
            <a:pPr marL="0" indent="0">
              <a:buNone/>
            </a:pPr>
            <a:r>
              <a:rPr lang="en-US" sz="2800" dirty="0"/>
              <a:t>         control of own fate, that </a:t>
            </a:r>
            <a:r>
              <a:rPr lang="en-US" sz="2800" b="1" i="1" dirty="0"/>
              <a:t>you will make mistakes </a:t>
            </a:r>
            <a:r>
              <a:rPr lang="en-US" sz="2800" dirty="0"/>
              <a:t>as</a:t>
            </a:r>
          </a:p>
          <a:p>
            <a:pPr marL="0" indent="0">
              <a:buNone/>
            </a:pPr>
            <a:r>
              <a:rPr lang="en-US" sz="2800" dirty="0"/>
              <a:t>	you learn, evolve, and succeed in the face of difficulty</a:t>
            </a:r>
          </a:p>
          <a:p>
            <a:pPr marL="0" indent="0">
              <a:buNone/>
            </a:pPr>
            <a:r>
              <a:rPr lang="en-US" sz="2800" dirty="0"/>
              <a:t>               &amp; challenge.</a:t>
            </a:r>
          </a:p>
        </p:txBody>
      </p:sp>
    </p:spTree>
    <p:extLst>
      <p:ext uri="{BB962C8B-B14F-4D97-AF65-F5344CB8AC3E}">
        <p14:creationId xmlns:p14="http://schemas.microsoft.com/office/powerpoint/2010/main" val="417777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66725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The Growth Mindset</a:t>
            </a:r>
            <a:br>
              <a:rPr lang="en-US" dirty="0"/>
            </a:br>
            <a:r>
              <a:rPr lang="en-US" dirty="0"/>
              <a:t>	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r>
              <a:rPr lang="en-US" dirty="0"/>
              <a:t> </a:t>
            </a:r>
            <a:r>
              <a:rPr lang="en-US" sz="3200" dirty="0"/>
              <a:t>Making mistakes is not just ok, it’s a positive 	sign of learning while trying</a:t>
            </a:r>
          </a:p>
          <a:p>
            <a:r>
              <a:rPr lang="en-US" sz="3200" dirty="0"/>
              <a:t>Fear of mistakes hinders your progress</a:t>
            </a:r>
          </a:p>
          <a:p>
            <a:r>
              <a:rPr lang="en-US" sz="3200" dirty="0"/>
              <a:t>Perfectionism is the enemy of the possible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7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808"/>
            <a:ext cx="8229600" cy="33569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WIPO </a:t>
            </a:r>
            <a:br>
              <a:rPr lang="en-US" dirty="0"/>
            </a:br>
            <a:r>
              <a:rPr lang="en-US" sz="2700" b="1" dirty="0">
                <a:solidFill>
                  <a:srgbClr val="5482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Asia-Pacific Women Innovators and Entrepreneurs </a:t>
            </a:r>
            <a:br>
              <a:rPr lang="en-US" sz="2700" b="1" dirty="0">
                <a:solidFill>
                  <a:srgbClr val="5482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2700" b="1" dirty="0">
                <a:solidFill>
                  <a:srgbClr val="5482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Weekly Program </a:t>
            </a:r>
            <a:br>
              <a:rPr lang="en-US" sz="2700" b="1" dirty="0">
                <a:solidFill>
                  <a:srgbClr val="5482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2700" b="1" dirty="0">
                <a:solidFill>
                  <a:srgbClr val="5482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Ideation to Impact</a:t>
            </a:r>
            <a:br>
              <a:rPr lang="en-US" sz="2700" b="1" dirty="0"/>
            </a:br>
            <a:r>
              <a:rPr lang="en-US" b="1" dirty="0"/>
              <a:t>	</a:t>
            </a:r>
            <a:br>
              <a:rPr lang="en-US" sz="4400" b="1" dirty="0"/>
            </a:br>
            <a:br>
              <a:rPr lang="en-US" dirty="0"/>
            </a:b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5295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The Innovator’s/Entrepreneur’s Mindset &amp; </a:t>
            </a:r>
          </a:p>
          <a:p>
            <a:pPr marL="0" indent="0" algn="ctr">
              <a:buNone/>
            </a:pPr>
            <a:r>
              <a:rPr lang="en-US" sz="3600" b="1" dirty="0"/>
              <a:t>Finding the Path of Allies</a:t>
            </a:r>
          </a:p>
          <a:p>
            <a:pPr marL="0" indent="0" algn="ctr">
              <a:buNone/>
            </a:pPr>
            <a:br>
              <a:rPr lang="en-US" b="1" dirty="0"/>
            </a:br>
            <a:r>
              <a:rPr lang="en-US" b="1" dirty="0"/>
              <a:t>R.S. Cahoon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14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/>
              <a:t>The Growth Mindset</a:t>
            </a:r>
            <a:br>
              <a:rPr lang="en-US" b="1" dirty="0"/>
            </a:br>
            <a:r>
              <a:rPr lang="en-US" dirty="0"/>
              <a:t>	</a:t>
            </a:r>
            <a:r>
              <a:rPr lang="en-US" sz="3600" dirty="0"/>
              <a:t>	</a:t>
            </a:r>
            <a:r>
              <a:rPr lang="en-US" sz="3600" b="1" dirty="0"/>
              <a:t>  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r>
              <a:rPr lang="en-US" sz="2800" dirty="0"/>
              <a:t>Applies to profession, personal life, relationships</a:t>
            </a:r>
          </a:p>
          <a:p>
            <a:r>
              <a:rPr lang="en-US" sz="2800" dirty="0"/>
              <a:t>Optimism vs. pessimism</a:t>
            </a:r>
          </a:p>
          <a:p>
            <a:r>
              <a:rPr lang="en-US" sz="2800" dirty="0"/>
              <a:t>Is the glass half-full or half-empty?</a:t>
            </a:r>
          </a:p>
          <a:p>
            <a:r>
              <a:rPr lang="en-US" sz="2800" dirty="0"/>
              <a:t>Optimism and realism can co-exist</a:t>
            </a:r>
          </a:p>
          <a:p>
            <a:r>
              <a:rPr lang="en-US" sz="2800" dirty="0"/>
              <a:t>Fantasy-minded, or unrealistic dreaming</a:t>
            </a:r>
          </a:p>
          <a:p>
            <a:pPr marL="0" indent="0">
              <a:buNone/>
            </a:pPr>
            <a:r>
              <a:rPr lang="en-US" sz="2800" dirty="0"/>
              <a:t>	is unlikely to produce results	</a:t>
            </a:r>
          </a:p>
          <a:p>
            <a:r>
              <a:rPr lang="en-US" sz="2800" dirty="0"/>
              <a:t>“Optimistic Realist”, “Practical Dreamer”</a:t>
            </a:r>
          </a:p>
          <a:p>
            <a:pPr marL="0" indent="0">
              <a:buNone/>
            </a:pPr>
            <a:r>
              <a:rPr lang="en-US" sz="2800" dirty="0"/>
              <a:t>	a better balance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3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6383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The Good News </a:t>
            </a:r>
            <a:br>
              <a:rPr lang="en-US" dirty="0"/>
            </a:br>
            <a:r>
              <a:rPr lang="en-US" dirty="0"/>
              <a:t>	</a:t>
            </a:r>
            <a:r>
              <a:rPr lang="en-US" sz="3600" dirty="0"/>
              <a:t>	</a:t>
            </a:r>
            <a:r>
              <a:rPr lang="en-US" sz="3600" b="1" dirty="0"/>
              <a:t>  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561975"/>
            <a:ext cx="8858250" cy="6067425"/>
          </a:xfrm>
        </p:spPr>
        <p:txBody>
          <a:bodyPr>
            <a:noAutofit/>
          </a:bodyPr>
          <a:lstStyle/>
          <a:p>
            <a:r>
              <a:rPr lang="en-US" sz="2800" dirty="0"/>
              <a:t>We can change our mind (mindset)</a:t>
            </a:r>
          </a:p>
          <a:p>
            <a:r>
              <a:rPr lang="en-US" sz="2800" dirty="0"/>
              <a:t>“</a:t>
            </a:r>
            <a:r>
              <a:rPr lang="en-US" sz="2800" dirty="0" err="1"/>
              <a:t>Neuralplasticity</a:t>
            </a:r>
            <a:r>
              <a:rPr lang="en-US" sz="2800" dirty="0"/>
              <a:t>”</a:t>
            </a:r>
          </a:p>
          <a:p>
            <a:pPr marL="800100" lvl="2" indent="0">
              <a:buNone/>
            </a:pPr>
            <a:r>
              <a:rPr lang="en-US" sz="2800" dirty="0"/>
              <a:t>the ability of the brain to change continuously 		throughout an individual's life</a:t>
            </a:r>
          </a:p>
          <a:p>
            <a:pPr marL="0" indent="0">
              <a:buNone/>
            </a:pPr>
            <a:r>
              <a:rPr lang="en-US" sz="2800" dirty="0"/>
              <a:t>Where attention goes,</a:t>
            </a:r>
          </a:p>
          <a:p>
            <a:pPr marL="0" indent="0">
              <a:buNone/>
            </a:pPr>
            <a:r>
              <a:rPr lang="en-US" sz="2800" dirty="0"/>
              <a:t>  Neuron-firing flows,</a:t>
            </a:r>
          </a:p>
          <a:p>
            <a:pPr marL="0" indent="0">
              <a:buNone/>
            </a:pPr>
            <a:r>
              <a:rPr lang="en-US" sz="2800" dirty="0"/>
              <a:t>    Where neuron-firing flows, pathways are built</a:t>
            </a:r>
          </a:p>
          <a:p>
            <a:pPr marL="0" indent="0">
              <a:buNone/>
            </a:pPr>
            <a:r>
              <a:rPr lang="en-US" sz="2800" dirty="0"/>
              <a:t>      Neural pathways produce behaviors</a:t>
            </a:r>
          </a:p>
          <a:p>
            <a:pPr marL="0" indent="0">
              <a:buNone/>
            </a:pPr>
            <a:r>
              <a:rPr lang="en-US" sz="2800" dirty="0"/>
              <a:t>        Behaviors produce states</a:t>
            </a:r>
          </a:p>
          <a:p>
            <a:pPr marL="0" indent="0">
              <a:buNone/>
            </a:pPr>
            <a:r>
              <a:rPr lang="en-US" sz="2800" dirty="0"/>
              <a:t>		</a:t>
            </a:r>
            <a:r>
              <a:rPr lang="en-US" dirty="0"/>
              <a:t>(Siegel, </a:t>
            </a:r>
            <a:r>
              <a:rPr lang="en-US" i="1" dirty="0"/>
              <a:t>Aware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68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667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Mindset:  How to change your mind</a:t>
            </a:r>
            <a:br>
              <a:rPr lang="en-US" dirty="0"/>
            </a:br>
            <a:r>
              <a:rPr lang="en-US" dirty="0"/>
              <a:t>	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533400"/>
            <a:ext cx="9029700" cy="6096000"/>
          </a:xfrm>
        </p:spPr>
        <p:txBody>
          <a:bodyPr>
            <a:noAutofit/>
          </a:bodyPr>
          <a:lstStyle/>
          <a:p>
            <a:r>
              <a:rPr lang="en-US" sz="2800" dirty="0"/>
              <a:t>Think about your thinking</a:t>
            </a:r>
          </a:p>
          <a:p>
            <a:pPr marL="0" indent="0">
              <a:buNone/>
            </a:pPr>
            <a:r>
              <a:rPr lang="en-US" sz="2800" dirty="0"/>
              <a:t>	(view your thinking objectively)</a:t>
            </a:r>
          </a:p>
          <a:p>
            <a:r>
              <a:rPr lang="en-US" sz="2800" dirty="0"/>
              <a:t>Practice putting as much space as possible 	between 	yourself and your thoughts</a:t>
            </a:r>
          </a:p>
          <a:p>
            <a:r>
              <a:rPr lang="en-US" sz="2800" dirty="0"/>
              <a:t>The “Wheel of Awareness” (Siegel)</a:t>
            </a:r>
          </a:p>
          <a:p>
            <a:r>
              <a:rPr lang="en-US" sz="2800" dirty="0"/>
              <a:t>Observe your thought processes</a:t>
            </a:r>
          </a:p>
          <a:p>
            <a:r>
              <a:rPr lang="en-US" sz="2800" dirty="0"/>
              <a:t>Consider your thinking as a “voice”</a:t>
            </a:r>
          </a:p>
          <a:p>
            <a:r>
              <a:rPr lang="en-US" sz="2800" dirty="0"/>
              <a:t>Contemplate how emotion relates to your 	thought 	processes</a:t>
            </a:r>
          </a:p>
          <a:p>
            <a:r>
              <a:rPr lang="en-US" sz="2800" dirty="0"/>
              <a:t>Practice objectifying your thought 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3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425"/>
            <a:ext cx="8229600" cy="714375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Mindset:  How to change your mind</a:t>
            </a:r>
            <a:br>
              <a:rPr lang="en-US" dirty="0"/>
            </a:br>
            <a:r>
              <a:rPr lang="en-US" dirty="0"/>
              <a:t>	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Autofit/>
          </a:bodyPr>
          <a:lstStyle/>
          <a:p>
            <a:r>
              <a:rPr lang="en-US" sz="2800" dirty="0"/>
              <a:t>Practice separating the intellectual from emotional in</a:t>
            </a:r>
          </a:p>
          <a:p>
            <a:pPr marL="0" indent="0">
              <a:buNone/>
            </a:pPr>
            <a:r>
              <a:rPr lang="en-US" sz="2800" dirty="0"/>
              <a:t>	your thought processes</a:t>
            </a:r>
          </a:p>
          <a:p>
            <a:r>
              <a:rPr lang="en-US" sz="2800" dirty="0"/>
              <a:t>Meditation</a:t>
            </a:r>
          </a:p>
          <a:p>
            <a:r>
              <a:rPr lang="en-US" sz="2800" dirty="0"/>
              <a:t>Remember to step back from being constantly caught-	up in intellectual content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5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/>
              <a:t>Mindset: How to change your mind</a:t>
            </a:r>
            <a:br>
              <a:rPr lang="en-US" dirty="0"/>
            </a:br>
            <a:r>
              <a:rPr lang="en-US" dirty="0"/>
              <a:t>	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533400"/>
            <a:ext cx="8982074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		</a:t>
            </a:r>
          </a:p>
          <a:p>
            <a:r>
              <a:rPr lang="en-US" sz="2800" dirty="0"/>
              <a:t>Realize you can change your way of thinking</a:t>
            </a:r>
          </a:p>
          <a:p>
            <a:r>
              <a:rPr lang="en-US" sz="2800" dirty="0"/>
              <a:t>Choose the growth mindset</a:t>
            </a:r>
          </a:p>
          <a:p>
            <a:r>
              <a:rPr lang="en-US" sz="2800" dirty="0"/>
              <a:t>Talk back to the fixed voice in your mind</a:t>
            </a:r>
          </a:p>
          <a:p>
            <a:r>
              <a:rPr lang="en-US" sz="2800" dirty="0"/>
              <a:t>Try to stay in a growth mindset</a:t>
            </a:r>
          </a:p>
          <a:p>
            <a:r>
              <a:rPr lang="en-US" sz="2800" dirty="0"/>
              <a:t>Avoid unnecessary mixing of intellect and </a:t>
            </a:r>
          </a:p>
          <a:p>
            <a:pPr marL="0" indent="0">
              <a:buNone/>
            </a:pPr>
            <a:r>
              <a:rPr lang="en-US" sz="2800" dirty="0"/>
              <a:t>	non-constructive emotion</a:t>
            </a:r>
          </a:p>
          <a:p>
            <a:r>
              <a:rPr lang="en-US" sz="2800" dirty="0"/>
              <a:t>Look forward to intellectual challenges and relish </a:t>
            </a:r>
          </a:p>
          <a:p>
            <a:pPr marL="0" indent="0">
              <a:buNone/>
            </a:pPr>
            <a:r>
              <a:rPr lang="en-US" sz="2800" dirty="0"/>
              <a:t>	the difficulty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dirty="0"/>
              <a:t>(like muscle discomfort of a physical workout)</a:t>
            </a:r>
          </a:p>
        </p:txBody>
      </p:sp>
    </p:spTree>
    <p:extLst>
      <p:ext uri="{BB962C8B-B14F-4D97-AF65-F5344CB8AC3E}">
        <p14:creationId xmlns:p14="http://schemas.microsoft.com/office/powerpoint/2010/main" val="276843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Mindset :How to change your mind</a:t>
            </a:r>
            <a:br>
              <a:rPr lang="en-US" dirty="0"/>
            </a:br>
            <a:r>
              <a:rPr lang="en-US" dirty="0"/>
              <a:t>	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Autofit/>
          </a:bodyPr>
          <a:lstStyle/>
          <a:p>
            <a:r>
              <a:rPr lang="en-US" sz="2800" dirty="0"/>
              <a:t>Embrace problems and challenges</a:t>
            </a:r>
          </a:p>
          <a:p>
            <a:r>
              <a:rPr lang="en-US" sz="2800" dirty="0"/>
              <a:t>Enjoy the feeling of learning </a:t>
            </a:r>
          </a:p>
          <a:p>
            <a:r>
              <a:rPr lang="en-US" sz="2800" dirty="0"/>
              <a:t>Appreciate not knowing</a:t>
            </a:r>
          </a:p>
          <a:p>
            <a:r>
              <a:rPr lang="en-US" sz="2800" dirty="0"/>
              <a:t>Do not worry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dirty="0"/>
              <a:t>(worry is like praying for something bad to happen) </a:t>
            </a:r>
          </a:p>
          <a:p>
            <a:r>
              <a:rPr lang="en-US" sz="2800" dirty="0"/>
              <a:t>Welcome mistakes as a badge of learning</a:t>
            </a:r>
          </a:p>
          <a:p>
            <a:r>
              <a:rPr lang="en-US" sz="2800" dirty="0"/>
              <a:t>Enjoy being an amateur </a:t>
            </a:r>
          </a:p>
          <a:p>
            <a:r>
              <a:rPr lang="en-US" sz="2800" dirty="0"/>
              <a:t>Stimulate and appreciate your curiosity</a:t>
            </a:r>
          </a:p>
          <a:p>
            <a:r>
              <a:rPr lang="en-US" sz="2800" dirty="0"/>
              <a:t>Be kind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Mindset :How to change your mind</a:t>
            </a:r>
            <a:br>
              <a:rPr lang="en-US" dirty="0"/>
            </a:br>
            <a:r>
              <a:rPr lang="en-US" dirty="0"/>
              <a:t>	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609600"/>
            <a:ext cx="8505825" cy="6019800"/>
          </a:xfrm>
        </p:spPr>
        <p:txBody>
          <a:bodyPr>
            <a:noAutofit/>
          </a:bodyPr>
          <a:lstStyle/>
          <a:p>
            <a:r>
              <a:rPr lang="en-US" sz="2800" dirty="0"/>
              <a:t>Don’t underestimate the power of the lost-art of 	concentration   </a:t>
            </a:r>
            <a:r>
              <a:rPr lang="en-US" dirty="0"/>
              <a:t>(Wood, </a:t>
            </a:r>
            <a:r>
              <a:rPr lang="en-US" i="1" dirty="0"/>
              <a:t>Concentration</a:t>
            </a:r>
            <a:r>
              <a:rPr lang="en-US" dirty="0"/>
              <a:t>)</a:t>
            </a:r>
          </a:p>
          <a:p>
            <a:r>
              <a:rPr lang="en-US" sz="2800" dirty="0"/>
              <a:t>Practice concentration – often</a:t>
            </a:r>
          </a:p>
          <a:p>
            <a:pPr marL="0" indent="0">
              <a:buNone/>
            </a:pPr>
            <a:r>
              <a:rPr lang="en-US" sz="2800" dirty="0"/>
              <a:t>	don’t forget free-flowing thought too –its opposite</a:t>
            </a:r>
          </a:p>
          <a:p>
            <a:r>
              <a:rPr lang="en-US" sz="2800" dirty="0"/>
              <a:t>Use intoxicants and mind-</a:t>
            </a:r>
            <a:r>
              <a:rPr lang="en-US" sz="2800" dirty="0" err="1"/>
              <a:t>alterants</a:t>
            </a:r>
            <a:r>
              <a:rPr lang="en-US" sz="2800" dirty="0"/>
              <a:t> carefully, 	judiciously, or not-at all</a:t>
            </a:r>
          </a:p>
          <a:p>
            <a:r>
              <a:rPr lang="en-US" sz="2800" dirty="0"/>
              <a:t>Develop and use your sense of humor</a:t>
            </a:r>
          </a:p>
          <a:p>
            <a:r>
              <a:rPr lang="en-US" sz="2800" dirty="0"/>
              <a:t>Look for the joy in life and your job</a:t>
            </a:r>
          </a:p>
          <a:p>
            <a:r>
              <a:rPr lang="en-US" sz="2800" dirty="0"/>
              <a:t>Find levity all around you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6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A Recipe for a Good Mindset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dirty="0"/>
              <a:t>	</a:t>
            </a:r>
            <a:br>
              <a:rPr lang="en-US" sz="4000" dirty="0"/>
            </a:br>
            <a:r>
              <a:rPr lang="en-US" dirty="0"/>
              <a:t>	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534400" cy="6248400"/>
          </a:xfrm>
        </p:spPr>
        <p:txBody>
          <a:bodyPr>
            <a:noAutofit/>
          </a:bodyPr>
          <a:lstStyle/>
          <a:p>
            <a:r>
              <a:rPr lang="en-US" sz="2800" dirty="0"/>
              <a:t>Enjoy the present moment (mindfulness)</a:t>
            </a:r>
          </a:p>
          <a:p>
            <a:r>
              <a:rPr lang="en-US" sz="2800" dirty="0"/>
              <a:t>Look for and try to solve problems, accept mistakes</a:t>
            </a:r>
          </a:p>
          <a:p>
            <a:r>
              <a:rPr lang="en-US" sz="2800" dirty="0"/>
              <a:t>Take action</a:t>
            </a:r>
          </a:p>
          <a:p>
            <a:r>
              <a:rPr lang="en-US" sz="2800" dirty="0"/>
              <a:t>Maintain focus, don’t be distracted</a:t>
            </a:r>
          </a:p>
          <a:p>
            <a:r>
              <a:rPr lang="en-US" sz="2800" dirty="0"/>
              <a:t>Stay positive, counter the negative voice</a:t>
            </a:r>
          </a:p>
          <a:p>
            <a:r>
              <a:rPr lang="en-US" sz="2800" dirty="0"/>
              <a:t>Help others, encourage collaboration</a:t>
            </a:r>
          </a:p>
          <a:p>
            <a:r>
              <a:rPr lang="en-US" sz="2800" dirty="0"/>
              <a:t>Stay resilient, be persistent</a:t>
            </a:r>
          </a:p>
          <a:p>
            <a:r>
              <a:rPr lang="en-US" sz="2800" dirty="0"/>
              <a:t>Always be learning</a:t>
            </a:r>
          </a:p>
          <a:p>
            <a:r>
              <a:rPr lang="en-US" sz="2800" dirty="0"/>
              <a:t>Believe in yourself; setbacks necessary for growth</a:t>
            </a:r>
          </a:p>
          <a:p>
            <a:r>
              <a:rPr lang="en-US" sz="2800" dirty="0"/>
              <a:t>Take calculated risks</a:t>
            </a:r>
          </a:p>
          <a:p>
            <a:r>
              <a:rPr lang="en-US" sz="2800" dirty="0"/>
              <a:t>Stay in a growth mindset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2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The Inventor/Innovator/Entrepreneur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	Attitude for Success</a:t>
            </a:r>
            <a:br>
              <a:rPr lang="en-US" sz="3600" dirty="0"/>
            </a:br>
            <a:r>
              <a:rPr lang="en-US" dirty="0"/>
              <a:t>	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r>
              <a:rPr lang="en-US" sz="2800" dirty="0"/>
              <a:t>This is a noble calling</a:t>
            </a:r>
          </a:p>
          <a:p>
            <a:pPr marL="0" indent="0">
              <a:buNone/>
            </a:pPr>
            <a:r>
              <a:rPr lang="en-US" sz="2800" dirty="0"/>
              <a:t>	(doing good for humanity) 		</a:t>
            </a:r>
          </a:p>
          <a:p>
            <a:r>
              <a:rPr lang="en-US" sz="2800" dirty="0"/>
              <a:t>YOU hold the keys to successfully bringing 	new 	technology to society</a:t>
            </a:r>
          </a:p>
          <a:p>
            <a:r>
              <a:rPr lang="en-US" sz="2800" dirty="0"/>
              <a:t>You have a “sacred” duty to help bring solutions to 	problems, for the public-good</a:t>
            </a:r>
          </a:p>
          <a:p>
            <a:r>
              <a:rPr lang="en-US" sz="2800" dirty="0"/>
              <a:t>The challenges faced – and the essential role of the</a:t>
            </a:r>
          </a:p>
          <a:p>
            <a:pPr marL="0" indent="0">
              <a:buNone/>
            </a:pPr>
            <a:r>
              <a:rPr lang="en-US" sz="2800" dirty="0"/>
              <a:t>      inventor/innovator/entrepreneur is little-known</a:t>
            </a:r>
          </a:p>
          <a:p>
            <a:pPr marL="0" indent="0">
              <a:buNone/>
            </a:pPr>
            <a:r>
              <a:rPr lang="en-US" sz="2800" dirty="0"/>
              <a:t>	expect to be mis-understood at times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1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" y="533400"/>
            <a:ext cx="8963025" cy="12192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sz="3600" b="1" dirty="0">
                <a:solidFill>
                  <a:schemeClr val="tx1"/>
                </a:solidFill>
              </a:rPr>
              <a:t>Inventor/</a:t>
            </a:r>
            <a:r>
              <a:rPr lang="en-US" sz="3600" b="1" dirty="0" err="1">
                <a:solidFill>
                  <a:schemeClr val="tx1"/>
                </a:solidFill>
              </a:rPr>
              <a:t>Innovatior</a:t>
            </a:r>
            <a:r>
              <a:rPr lang="en-US" sz="3600" b="1" dirty="0">
                <a:solidFill>
                  <a:schemeClr val="tx1"/>
                </a:solidFill>
              </a:rPr>
              <a:t>/Entrepreneur Professional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	Attitude for Success</a:t>
            </a:r>
            <a:br>
              <a:rPr lang="en-US" b="1" dirty="0"/>
            </a:br>
            <a:r>
              <a:rPr lang="en-US" dirty="0"/>
              <a:t>	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		</a:t>
            </a:r>
          </a:p>
          <a:p>
            <a:r>
              <a:rPr lang="en-US" sz="2800" dirty="0"/>
              <a:t>Balance thinking with acting</a:t>
            </a:r>
          </a:p>
          <a:p>
            <a:pPr marL="0" indent="0">
              <a:buNone/>
            </a:pPr>
            <a:r>
              <a:rPr lang="en-US" sz="2800" dirty="0"/>
              <a:t>Remember the three types of people:</a:t>
            </a:r>
          </a:p>
          <a:p>
            <a:pPr marL="0" indent="0">
              <a:buNone/>
            </a:pPr>
            <a:r>
              <a:rPr lang="en-US" sz="2800" dirty="0"/>
              <a:t>	“Can’t-do”</a:t>
            </a:r>
          </a:p>
          <a:p>
            <a:pPr marL="0" indent="0">
              <a:buNone/>
            </a:pPr>
            <a:r>
              <a:rPr lang="en-US" sz="2800" dirty="0"/>
              <a:t> 		“Can-do”, </a:t>
            </a:r>
          </a:p>
          <a:p>
            <a:pPr marL="0" indent="0">
              <a:buNone/>
            </a:pPr>
            <a:r>
              <a:rPr lang="en-US" sz="2800" dirty="0"/>
              <a:t>			WILL-DO</a:t>
            </a:r>
          </a:p>
          <a:p>
            <a:r>
              <a:rPr lang="en-US" sz="2800" dirty="0"/>
              <a:t>Successful Inventor/Innovator/Entrepreneur Professionals:</a:t>
            </a:r>
          </a:p>
          <a:p>
            <a:pPr marL="0" indent="0">
              <a:buNone/>
            </a:pPr>
            <a:r>
              <a:rPr lang="en-US" sz="2800" dirty="0"/>
              <a:t>	“Will-do” people</a:t>
            </a:r>
          </a:p>
        </p:txBody>
      </p:sp>
    </p:spTree>
    <p:extLst>
      <p:ext uri="{BB962C8B-B14F-4D97-AF65-F5344CB8AC3E}">
        <p14:creationId xmlns:p14="http://schemas.microsoft.com/office/powerpoint/2010/main" val="407922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4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4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4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dirty="0"/>
              <a:t>		</a:t>
            </a:r>
            <a:r>
              <a:rPr lang="en-US" b="1" dirty="0"/>
              <a:t>Our Discussion Today  </a:t>
            </a:r>
            <a:br>
              <a:rPr lang="en-US" b="1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What makes a successful Innovator/Entrepreneur?</a:t>
            </a:r>
          </a:p>
          <a:p>
            <a:r>
              <a:rPr lang="en-US" sz="2800" dirty="0"/>
              <a:t>Skills, experience, capability</a:t>
            </a:r>
          </a:p>
          <a:p>
            <a:pPr marL="0" indent="0">
              <a:buNone/>
            </a:pPr>
            <a:r>
              <a:rPr lang="en-US" sz="2800" dirty="0"/>
              <a:t>	and some special attributes</a:t>
            </a:r>
          </a:p>
          <a:p>
            <a:pPr marL="274320" lvl="1" indent="0">
              <a:buNone/>
            </a:pPr>
            <a:endParaRPr lang="en-US" sz="2800" dirty="0"/>
          </a:p>
          <a:p>
            <a:r>
              <a:rPr lang="en-US" sz="2800" dirty="0"/>
              <a:t>The “Path of Allies”</a:t>
            </a:r>
          </a:p>
        </p:txBody>
      </p:sp>
    </p:spTree>
    <p:extLst>
      <p:ext uri="{BB962C8B-B14F-4D97-AF65-F5344CB8AC3E}">
        <p14:creationId xmlns:p14="http://schemas.microsoft.com/office/powerpoint/2010/main" val="251493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3974"/>
            <a:ext cx="8229600" cy="428625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b="1" dirty="0"/>
              <a:t>Inventor/</a:t>
            </a:r>
            <a:r>
              <a:rPr lang="en-US" b="1" dirty="0" err="1"/>
              <a:t>Innovatior</a:t>
            </a:r>
            <a:r>
              <a:rPr lang="en-US" b="1" dirty="0"/>
              <a:t>/Entrepreneur Professional: </a:t>
            </a:r>
            <a:r>
              <a:rPr lang="en-US" dirty="0"/>
              <a:t>	Attitude for Success</a:t>
            </a:r>
            <a:br>
              <a:rPr lang="en-US" dirty="0"/>
            </a:br>
            <a:r>
              <a:rPr lang="en-US" dirty="0"/>
              <a:t>	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		</a:t>
            </a:r>
          </a:p>
          <a:p>
            <a:endParaRPr lang="en-US" sz="2800" dirty="0"/>
          </a:p>
          <a:p>
            <a:r>
              <a:rPr lang="en-US" sz="2800" dirty="0"/>
              <a:t>Ask yourself:  “What can I do today to move the invention/innovation/opportunity forward?”</a:t>
            </a:r>
          </a:p>
          <a:p>
            <a:r>
              <a:rPr lang="en-US" sz="2800" dirty="0"/>
              <a:t>Develop a “vision” for the technology</a:t>
            </a:r>
          </a:p>
        </p:txBody>
      </p:sp>
    </p:spTree>
    <p:extLst>
      <p:ext uri="{BB962C8B-B14F-4D97-AF65-F5344CB8AC3E}">
        <p14:creationId xmlns:p14="http://schemas.microsoft.com/office/powerpoint/2010/main" val="261670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</a:rPr>
              <a:t>What is a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“Vision for Technology Commercialization”?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27463"/>
            <a:ext cx="8229600" cy="55495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ability to think about and plan for future uses of a new technology with …. 	</a:t>
            </a:r>
          </a:p>
          <a:p>
            <a:pPr marL="0" indent="0">
              <a:buNone/>
            </a:pPr>
            <a:r>
              <a:rPr lang="en-US" sz="2800" dirty="0"/>
              <a:t>	    …….imagination and</a:t>
            </a:r>
          </a:p>
          <a:p>
            <a:pPr marL="0" indent="0">
              <a:buNone/>
            </a:pPr>
            <a:r>
              <a:rPr lang="en-US" sz="2800" dirty="0"/>
              <a:t>			….wisdom</a:t>
            </a:r>
          </a:p>
        </p:txBody>
      </p:sp>
    </p:spTree>
    <p:extLst>
      <p:ext uri="{BB962C8B-B14F-4D97-AF65-F5344CB8AC3E}">
        <p14:creationId xmlns:p14="http://schemas.microsoft.com/office/powerpoint/2010/main" val="410535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</a:rPr>
              <a:t>Discovering your 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	</a:t>
            </a:r>
            <a:r>
              <a:rPr lang="en-US" sz="3200" b="1" dirty="0">
                <a:solidFill>
                  <a:schemeClr val="tx1"/>
                </a:solidFill>
              </a:rPr>
              <a:t>“</a:t>
            </a:r>
            <a:r>
              <a:rPr lang="en-US" sz="2800" b="1" dirty="0">
                <a:solidFill>
                  <a:schemeClr val="tx1"/>
                </a:solidFill>
              </a:rPr>
              <a:t>Vision for Technology Commercialization”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5549537"/>
          </a:xfrm>
        </p:spPr>
        <p:txBody>
          <a:bodyPr>
            <a:normAutofit/>
          </a:bodyPr>
          <a:lstStyle/>
          <a:p>
            <a:r>
              <a:rPr lang="en-US" sz="2800" dirty="0"/>
              <a:t>Curiosity</a:t>
            </a:r>
          </a:p>
          <a:p>
            <a:r>
              <a:rPr lang="en-US" sz="2800" dirty="0"/>
              <a:t>Imagination</a:t>
            </a:r>
          </a:p>
          <a:p>
            <a:r>
              <a:rPr lang="en-US" sz="2800" dirty="0"/>
              <a:t>Creativity</a:t>
            </a:r>
          </a:p>
          <a:p>
            <a:r>
              <a:rPr lang="en-US" sz="2800" dirty="0"/>
              <a:t>Inventiveness</a:t>
            </a:r>
          </a:p>
          <a:p>
            <a:r>
              <a:rPr lang="en-US" sz="2800" dirty="0"/>
              <a:t>Innovation</a:t>
            </a:r>
          </a:p>
          <a:p>
            <a:r>
              <a:rPr lang="en-US" sz="2800" dirty="0"/>
              <a:t>Inspiration</a:t>
            </a:r>
          </a:p>
          <a:p>
            <a:r>
              <a:rPr lang="en-US" sz="2800" dirty="0"/>
              <a:t>Intuition</a:t>
            </a:r>
          </a:p>
          <a:p>
            <a:r>
              <a:rPr lang="en-US" sz="2800" dirty="0"/>
              <a:t>Awareness</a:t>
            </a:r>
          </a:p>
          <a:p>
            <a:r>
              <a:rPr lang="en-US" sz="2800" dirty="0"/>
              <a:t>Insight</a:t>
            </a:r>
          </a:p>
          <a:p>
            <a:r>
              <a:rPr lang="en-US" sz="2800" dirty="0"/>
              <a:t>foresight, prescience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177" y="1430927"/>
            <a:ext cx="3579223" cy="34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3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9006"/>
            <a:ext cx="8229600" cy="822961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</a:rPr>
              <a:t>Discovering the Vision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13955"/>
            <a:ext cx="8229600" cy="58630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Intelligently and creatively imagine the technology in 	practice, solving problems, </a:t>
            </a:r>
          </a:p>
          <a:p>
            <a:pPr marL="0" indent="0">
              <a:buNone/>
            </a:pPr>
            <a:r>
              <a:rPr lang="en-US" sz="2800" dirty="0"/>
              <a:t>		creating opportunities</a:t>
            </a:r>
          </a:p>
          <a:p>
            <a:r>
              <a:rPr lang="en-US" sz="2800" dirty="0"/>
              <a:t>Optimistic, glass half-full thinking</a:t>
            </a:r>
          </a:p>
          <a:p>
            <a:r>
              <a:rPr lang="en-US" sz="2800" dirty="0"/>
              <a:t>Combine your left-brain (linear, analytical) and </a:t>
            </a:r>
          </a:p>
          <a:p>
            <a:pPr marL="0" indent="0">
              <a:buNone/>
            </a:pPr>
            <a:r>
              <a:rPr lang="en-US" sz="2800" dirty="0"/>
              <a:t>	your right-brain (</a:t>
            </a:r>
            <a:r>
              <a:rPr lang="en-US" sz="2800" dirty="0" err="1"/>
              <a:t>wholistic</a:t>
            </a:r>
            <a:r>
              <a:rPr lang="en-US" sz="2800" dirty="0"/>
              <a:t>, big picture, creative) 		thinking (</a:t>
            </a:r>
            <a:r>
              <a:rPr lang="en-US" sz="2600" dirty="0"/>
              <a:t>see </a:t>
            </a:r>
            <a:r>
              <a:rPr lang="en-US" sz="2600" i="1" dirty="0"/>
              <a:t>A Whole New Mind  </a:t>
            </a:r>
            <a:r>
              <a:rPr lang="en-US" sz="2600" dirty="0"/>
              <a:t>by D. Pink)</a:t>
            </a:r>
          </a:p>
          <a:p>
            <a:r>
              <a:rPr lang="en-US" sz="2800" dirty="0"/>
              <a:t>Practical dreaming</a:t>
            </a:r>
          </a:p>
          <a:p>
            <a:r>
              <a:rPr lang="en-US" sz="2800" dirty="0"/>
              <a:t>Encourage your whole mind through right-brain or 	left-brain exercises</a:t>
            </a:r>
          </a:p>
          <a:p>
            <a:r>
              <a:rPr lang="en-US" sz="2800" dirty="0"/>
              <a:t>Find the “dots” and connect them</a:t>
            </a:r>
          </a:p>
          <a:p>
            <a:r>
              <a:rPr lang="en-US" sz="2800" dirty="0"/>
              <a:t>Enjoy the creative process</a:t>
            </a:r>
          </a:p>
        </p:txBody>
      </p:sp>
    </p:spTree>
    <p:extLst>
      <p:ext uri="{BB962C8B-B14F-4D97-AF65-F5344CB8AC3E}">
        <p14:creationId xmlns:p14="http://schemas.microsoft.com/office/powerpoint/2010/main" val="534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4320"/>
            <a:ext cx="8229600" cy="888275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</a:rPr>
              <a:t>Stimulating your Vision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13955"/>
            <a:ext cx="8229600" cy="5863045"/>
          </a:xfrm>
        </p:spPr>
        <p:txBody>
          <a:bodyPr>
            <a:normAutofit/>
          </a:bodyPr>
          <a:lstStyle/>
          <a:p>
            <a:r>
              <a:rPr lang="en-US" sz="2800" dirty="0"/>
              <a:t>Listen and think symphonically – connect different 	and often unrelated ideas, disciplines</a:t>
            </a:r>
          </a:p>
          <a:p>
            <a:r>
              <a:rPr lang="en-US" sz="2800" dirty="0"/>
              <a:t>Don’t fear crossing of intellectual/disciplinary 	boundaries</a:t>
            </a:r>
          </a:p>
          <a:p>
            <a:r>
              <a:rPr lang="en-US" sz="2800" dirty="0"/>
              <a:t>Always look for relationships</a:t>
            </a:r>
          </a:p>
          <a:p>
            <a:r>
              <a:rPr lang="en-US" sz="2800" dirty="0"/>
              <a:t>Don’t fear mistakes; no perfectionism!</a:t>
            </a:r>
          </a:p>
          <a:p>
            <a:pPr marL="548640" lvl="2" indent="0">
              <a:buNone/>
            </a:pPr>
            <a:r>
              <a:rPr lang="en-US" sz="2400" dirty="0"/>
              <a:t>Perfectionism is the enemy of the possible</a:t>
            </a:r>
          </a:p>
          <a:p>
            <a:r>
              <a:rPr lang="en-US" sz="2800" dirty="0"/>
              <a:t>Be a “lateral inventor”</a:t>
            </a:r>
          </a:p>
          <a:p>
            <a:r>
              <a:rPr lang="en-US" sz="2800" dirty="0"/>
              <a:t>Enjoy/use metaphor – understanding something in 	terms of something else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093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1257"/>
            <a:ext cx="8229600" cy="875212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</a:rPr>
              <a:t>Stimulating your  Vision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27463"/>
            <a:ext cx="8229600" cy="5549537"/>
          </a:xfrm>
        </p:spPr>
        <p:txBody>
          <a:bodyPr>
            <a:normAutofit/>
          </a:bodyPr>
          <a:lstStyle/>
          <a:p>
            <a:r>
              <a:rPr lang="en-US" sz="3200" dirty="0"/>
              <a:t>See the “big picture”</a:t>
            </a:r>
          </a:p>
          <a:p>
            <a:r>
              <a:rPr lang="en-US" sz="3200" dirty="0"/>
              <a:t>Visit newsstands</a:t>
            </a:r>
          </a:p>
          <a:p>
            <a:r>
              <a:rPr lang="en-US" sz="3200" dirty="0"/>
              <a:t>Draw</a:t>
            </a:r>
          </a:p>
          <a:p>
            <a:r>
              <a:rPr lang="en-US" sz="3200" dirty="0"/>
              <a:t>Follow the links (internet)</a:t>
            </a:r>
          </a:p>
          <a:p>
            <a:r>
              <a:rPr lang="en-US" sz="3200" dirty="0"/>
              <a:t>Enjoy looking for problems to your solutions 	(inventions)</a:t>
            </a:r>
          </a:p>
          <a:p>
            <a:r>
              <a:rPr lang="en-US" sz="3200" dirty="0"/>
              <a:t>Create an inspiration board</a:t>
            </a:r>
          </a:p>
          <a:p>
            <a:r>
              <a:rPr lang="en-US" sz="3200" dirty="0"/>
              <a:t>Release stream-of-consciousness using </a:t>
            </a:r>
          </a:p>
          <a:p>
            <a:pPr marL="457200" lvl="1" indent="0">
              <a:buNone/>
            </a:pPr>
            <a:r>
              <a:rPr lang="en-US" sz="3200" dirty="0"/>
              <a:t>word-maps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550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7383"/>
            <a:ext cx="8229600" cy="901338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</a:rPr>
              <a:t>Stimulating your Vision 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27463"/>
            <a:ext cx="8229600" cy="5549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Try brainstorming</a:t>
            </a:r>
          </a:p>
          <a:p>
            <a:r>
              <a:rPr lang="en-US" sz="2800" dirty="0"/>
              <a:t>Go for quantity (having good ideas requires lots of 	ideas)</a:t>
            </a:r>
          </a:p>
          <a:p>
            <a:r>
              <a:rPr lang="en-US" sz="2800" dirty="0"/>
              <a:t>Encourage wild/crazy ideas (not too much)</a:t>
            </a:r>
          </a:p>
          <a:p>
            <a:r>
              <a:rPr lang="en-US" sz="2800" dirty="0"/>
              <a:t>Be visual</a:t>
            </a:r>
          </a:p>
          <a:p>
            <a:r>
              <a:rPr lang="en-US" sz="2800" dirty="0"/>
              <a:t>Defer judgement of good/bad, right/wrong</a:t>
            </a:r>
          </a:p>
          <a:p>
            <a:r>
              <a:rPr lang="en-US" sz="2800" dirty="0"/>
              <a:t>Always listen (politely), add positively to the dialogue </a:t>
            </a:r>
          </a:p>
          <a:p>
            <a:r>
              <a:rPr lang="en-US" sz="2800" dirty="0"/>
              <a:t>Don’t be afraid to go against the tide of opinion</a:t>
            </a:r>
          </a:p>
          <a:p>
            <a:r>
              <a:rPr lang="en-US" sz="2800" dirty="0"/>
              <a:t>Remember: finding good ideas requires many ideas</a:t>
            </a:r>
          </a:p>
          <a:p>
            <a:r>
              <a:rPr lang="en-US" sz="2800" dirty="0"/>
              <a:t>Celebrate others ideas, your own, and the synergy of 	communal thought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539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533400"/>
            <a:ext cx="9048750" cy="752475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sz="3600" dirty="0">
                <a:solidFill>
                  <a:schemeClr val="tx1"/>
                </a:solidFill>
              </a:rPr>
              <a:t>Inventor/Innovator/Entrepreneur </a:t>
            </a:r>
            <a:r>
              <a:rPr lang="en-US" sz="3600" b="1" dirty="0">
                <a:solidFill>
                  <a:schemeClr val="tx1"/>
                </a:solidFill>
              </a:rPr>
              <a:t>Professional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	Some final advice</a:t>
            </a:r>
            <a:br>
              <a:rPr lang="en-US" sz="3600" dirty="0"/>
            </a:br>
            <a:r>
              <a:rPr lang="en-US" dirty="0"/>
              <a:t>	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r>
              <a:rPr lang="en-US" sz="2800" dirty="0"/>
              <a:t>Stay curious</a:t>
            </a:r>
          </a:p>
          <a:p>
            <a:r>
              <a:rPr lang="en-US" sz="2800" dirty="0"/>
              <a:t>Enjoy this unique profession</a:t>
            </a:r>
          </a:p>
          <a:p>
            <a:r>
              <a:rPr lang="en-US" sz="2800" dirty="0"/>
              <a:t>Have fun</a:t>
            </a:r>
          </a:p>
          <a:p>
            <a:r>
              <a:rPr lang="en-US" sz="2800" dirty="0"/>
              <a:t>Enjoy being an amateur</a:t>
            </a:r>
          </a:p>
          <a:p>
            <a:r>
              <a:rPr lang="en-US" sz="2800" dirty="0"/>
              <a:t>Develop and use your sense of humor</a:t>
            </a:r>
          </a:p>
          <a:p>
            <a:pPr marL="0" indent="0">
              <a:buNone/>
            </a:pPr>
            <a:r>
              <a:rPr lang="en-US" sz="2800" dirty="0"/>
              <a:t>	(find it, if you’ve lost it)</a:t>
            </a:r>
          </a:p>
          <a:p>
            <a:r>
              <a:rPr lang="en-US" sz="2800" dirty="0"/>
              <a:t>Your personal/professional reputation is your most 	valuable asset</a:t>
            </a:r>
          </a:p>
          <a:p>
            <a:r>
              <a:rPr lang="en-US" sz="2800" dirty="0"/>
              <a:t>Keep your priorities in order </a:t>
            </a:r>
          </a:p>
          <a:p>
            <a:pPr marL="0" indent="0">
              <a:buNone/>
            </a:pPr>
            <a:r>
              <a:rPr lang="en-US" sz="2800" dirty="0"/>
              <a:t>	(family, friends relationships are essential)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0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7620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sz="4000" b="1" dirty="0"/>
              <a:t>Some Resources</a:t>
            </a:r>
            <a:br>
              <a:rPr lang="en-US" sz="3600" dirty="0"/>
            </a:br>
            <a:r>
              <a:rPr lang="en-US" dirty="0"/>
              <a:t>	</a:t>
            </a:r>
            <a:br>
              <a:rPr lang="en-US" sz="3600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i="1" dirty="0"/>
              <a:t>Mindset</a:t>
            </a:r>
            <a:r>
              <a:rPr lang="en-US" sz="2800" i="1" dirty="0"/>
              <a:t> </a:t>
            </a:r>
            <a:r>
              <a:rPr lang="en-US" sz="2400" dirty="0" err="1"/>
              <a:t>Dweck</a:t>
            </a:r>
            <a:r>
              <a:rPr lang="en-US" sz="2400" dirty="0"/>
              <a:t>, C. </a:t>
            </a:r>
            <a:endParaRPr lang="en-US" sz="2400" i="1" dirty="0"/>
          </a:p>
          <a:p>
            <a:pPr marL="0" indent="0">
              <a:buNone/>
            </a:pPr>
            <a:r>
              <a:rPr lang="en-US" sz="2800" b="1" i="1" dirty="0"/>
              <a:t>Aware</a:t>
            </a:r>
            <a:r>
              <a:rPr lang="en-US" sz="2800" i="1" dirty="0"/>
              <a:t>  </a:t>
            </a:r>
            <a:r>
              <a:rPr lang="en-US" sz="2800" dirty="0"/>
              <a:t> </a:t>
            </a:r>
            <a:r>
              <a:rPr lang="en-US" sz="2400" dirty="0"/>
              <a:t>Siegel, D. </a:t>
            </a:r>
            <a:endParaRPr lang="en-US" sz="2400" i="1" dirty="0"/>
          </a:p>
          <a:p>
            <a:pPr marL="0" indent="0">
              <a:buNone/>
            </a:pPr>
            <a:r>
              <a:rPr lang="en-US" sz="2800" b="1" i="1" dirty="0"/>
              <a:t>A Whole New Mind  </a:t>
            </a:r>
            <a:r>
              <a:rPr lang="en-US" sz="2400" dirty="0"/>
              <a:t>Pink, D. </a:t>
            </a:r>
            <a:endParaRPr lang="en-US" sz="2400" i="1" dirty="0"/>
          </a:p>
          <a:p>
            <a:pPr marL="0" indent="0">
              <a:buNone/>
            </a:pPr>
            <a:r>
              <a:rPr lang="en-US" sz="2800" b="1" i="1" dirty="0"/>
              <a:t>The Power of Mindfulness  </a:t>
            </a:r>
            <a:r>
              <a:rPr lang="en-US" sz="2400" dirty="0" err="1"/>
              <a:t>Nyanaponika</a:t>
            </a:r>
            <a:r>
              <a:rPr lang="en-US" sz="2400" dirty="0"/>
              <a:t>, T. </a:t>
            </a:r>
            <a:endParaRPr lang="en-US" sz="2400" i="1" dirty="0"/>
          </a:p>
          <a:p>
            <a:pPr marL="0" indent="0">
              <a:buNone/>
            </a:pPr>
            <a:r>
              <a:rPr lang="en-US" sz="2800" b="1" i="1" dirty="0"/>
              <a:t>Learned Optimism: How to Change Your Mind</a:t>
            </a:r>
          </a:p>
          <a:p>
            <a:pPr marL="0" indent="0">
              <a:buNone/>
            </a:pPr>
            <a:r>
              <a:rPr lang="en-US" sz="2800" i="1" dirty="0"/>
              <a:t>	</a:t>
            </a:r>
            <a:r>
              <a:rPr lang="en-US" sz="2400" dirty="0"/>
              <a:t> Seligman, M. </a:t>
            </a:r>
            <a:endParaRPr lang="en-US" sz="2400" i="1" dirty="0"/>
          </a:p>
          <a:p>
            <a:pPr marL="0" indent="0">
              <a:buNone/>
            </a:pPr>
            <a:r>
              <a:rPr lang="en-US" sz="2800" b="1" i="1" dirty="0"/>
              <a:t>Concentration: An Approach to Meditation  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	 </a:t>
            </a:r>
            <a:r>
              <a:rPr lang="en-US" sz="2400" dirty="0"/>
              <a:t>Wood, E. </a:t>
            </a:r>
          </a:p>
          <a:p>
            <a:pPr marL="0" indent="0">
              <a:buNone/>
            </a:pPr>
            <a:r>
              <a:rPr lang="en-US" sz="2800" b="1" i="1" dirty="0"/>
              <a:t>Practicing Mindfulness: An Introduction to Meditation</a:t>
            </a:r>
          </a:p>
          <a:p>
            <a:pPr marL="0" indent="0">
              <a:buNone/>
            </a:pPr>
            <a:r>
              <a:rPr lang="en-US" sz="2800" b="1" i="1" dirty="0"/>
              <a:t>	</a:t>
            </a:r>
            <a:r>
              <a:rPr lang="en-US" sz="2400" dirty="0" err="1"/>
              <a:t>Muesse</a:t>
            </a:r>
            <a:r>
              <a:rPr lang="en-US" sz="2400" dirty="0"/>
              <a:t>, M.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89824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7383"/>
            <a:ext cx="8229600" cy="901338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</a:rPr>
              <a:t>Finding the Path of Allies 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775" y="514351"/>
            <a:ext cx="8848725" cy="596265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What are “Allies”?</a:t>
            </a:r>
          </a:p>
          <a:p>
            <a:r>
              <a:rPr lang="en-US" sz="2800" dirty="0"/>
              <a:t>What “Path” are we talking about?</a:t>
            </a:r>
          </a:p>
          <a:p>
            <a:r>
              <a:rPr lang="en-US" sz="2800" dirty="0"/>
              <a:t>The entrepreneur’s story of his pathway of allies</a:t>
            </a:r>
          </a:p>
          <a:p>
            <a:pPr marL="0" indent="0">
              <a:buNone/>
            </a:pPr>
            <a:r>
              <a:rPr lang="en-US" sz="2800" dirty="0"/>
              <a:t>	his venture: growing drinking straws in the field</a:t>
            </a:r>
          </a:p>
          <a:p>
            <a:r>
              <a:rPr lang="en-US" sz="2800" dirty="0"/>
              <a:t>All along the pathway of trial and difficulty, of decisions</a:t>
            </a:r>
          </a:p>
          <a:p>
            <a:pPr marL="0" indent="0">
              <a:buNone/>
            </a:pPr>
            <a:r>
              <a:rPr lang="en-US" sz="2800" dirty="0"/>
              <a:t>      and disappointments, of key moments of potential</a:t>
            </a:r>
          </a:p>
          <a:p>
            <a:pPr marL="0" indent="0">
              <a:buNone/>
            </a:pPr>
            <a:r>
              <a:rPr lang="en-US" sz="2800" dirty="0"/>
              <a:t>         failure or survival………..</a:t>
            </a:r>
          </a:p>
          <a:p>
            <a:pPr marL="0" indent="0">
              <a:buNone/>
            </a:pPr>
            <a:r>
              <a:rPr lang="en-US" sz="2800" dirty="0"/>
              <a:t>            an ally appears</a:t>
            </a:r>
          </a:p>
          <a:p>
            <a:r>
              <a:rPr lang="en-US" sz="2800" dirty="0"/>
              <a:t>Although it is often a “cold and cruel world”</a:t>
            </a:r>
          </a:p>
          <a:p>
            <a:pPr marL="0" indent="0">
              <a:buNone/>
            </a:pPr>
            <a:r>
              <a:rPr lang="en-US" sz="2800" dirty="0"/>
              <a:t>      many people celebrate the</a:t>
            </a:r>
          </a:p>
          <a:p>
            <a:pPr marL="0" indent="0">
              <a:buNone/>
            </a:pPr>
            <a:r>
              <a:rPr lang="en-US" sz="2800" dirty="0"/>
              <a:t>         inventor/innovator/entrepreneur</a:t>
            </a:r>
          </a:p>
          <a:p>
            <a:pPr marL="0" indent="0">
              <a:buNone/>
            </a:pPr>
            <a:r>
              <a:rPr lang="en-US" sz="2800" dirty="0"/>
              <a:t>	and will give them a helping hand at key moments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247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dirty="0"/>
              <a:t>		</a:t>
            </a:r>
            <a:br>
              <a:rPr lang="en-US" b="1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154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What makes a successful Innovator/Entrepreneur?</a:t>
            </a:r>
          </a:p>
          <a:p>
            <a:r>
              <a:rPr lang="en-US" sz="2800" dirty="0"/>
              <a:t>Technology savvy?</a:t>
            </a:r>
          </a:p>
          <a:p>
            <a:r>
              <a:rPr lang="en-US" sz="2800" dirty="0"/>
              <a:t>IP skills?</a:t>
            </a:r>
          </a:p>
          <a:p>
            <a:r>
              <a:rPr lang="en-US" sz="2800" dirty="0"/>
              <a:t>Business experience?</a:t>
            </a:r>
          </a:p>
          <a:p>
            <a:r>
              <a:rPr lang="en-US" sz="2800" dirty="0"/>
              <a:t>Start-up experience?</a:t>
            </a:r>
          </a:p>
          <a:p>
            <a:pPr marL="0" indent="0">
              <a:buNone/>
            </a:pPr>
            <a:r>
              <a:rPr lang="en-US" sz="2800" dirty="0"/>
              <a:t>	Yes….. all of the above</a:t>
            </a:r>
          </a:p>
          <a:p>
            <a:pPr marL="0" indent="0">
              <a:buNone/>
            </a:pPr>
            <a:r>
              <a:rPr lang="en-US" sz="2800" dirty="0"/>
              <a:t>		but there’s something even more essential</a:t>
            </a:r>
          </a:p>
          <a:p>
            <a:r>
              <a:rPr lang="en-US" sz="2800" dirty="0"/>
              <a:t>Mindset (aka Attitude)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1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4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4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7383"/>
            <a:ext cx="8229600" cy="901338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</a:rPr>
              <a:t>The Pathway of Allies 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775" y="514351"/>
            <a:ext cx="8848725" cy="5962650"/>
          </a:xfrm>
        </p:spPr>
        <p:txBody>
          <a:bodyPr>
            <a:normAutofit/>
          </a:bodyPr>
          <a:lstStyle/>
          <a:p>
            <a:r>
              <a:rPr lang="en-US" sz="2800" dirty="0"/>
              <a:t>Know that your Allies are out there – waiting to help</a:t>
            </a:r>
          </a:p>
          <a:p>
            <a:r>
              <a:rPr lang="en-US" sz="2800" dirty="0"/>
              <a:t>Don’t hesitate to ask for help</a:t>
            </a:r>
          </a:p>
          <a:p>
            <a:r>
              <a:rPr lang="en-US" sz="2800" dirty="0"/>
              <a:t>Be open to tiny openings of offer-to-help</a:t>
            </a:r>
          </a:p>
          <a:p>
            <a:r>
              <a:rPr lang="en-US" sz="2800" dirty="0"/>
              <a:t>Make it easy for others to help you</a:t>
            </a:r>
          </a:p>
          <a:p>
            <a:r>
              <a:rPr lang="en-US" sz="2800" dirty="0"/>
              <a:t>Network and get your message out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327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0"/>
            <a:ext cx="8229600" cy="29845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574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763" y="0"/>
            <a:ext cx="8229600" cy="428625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sz="2800" b="1" dirty="0"/>
              <a:t>The Innovator’s/Entrepreneur’s Mindset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9086"/>
            <a:ext cx="9144000" cy="61003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Mindset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What is it?	</a:t>
            </a:r>
          </a:p>
          <a:p>
            <a:pPr marL="0" indent="0">
              <a:buNone/>
            </a:pPr>
            <a:r>
              <a:rPr lang="en-US" sz="2800" dirty="0"/>
              <a:t>		Why is it so important?</a:t>
            </a:r>
          </a:p>
          <a:p>
            <a:pPr marL="0" indent="0">
              <a:buNone/>
            </a:pPr>
            <a:r>
              <a:rPr lang="en-US" sz="2800" dirty="0"/>
              <a:t>			What is a mindset for success as an</a:t>
            </a:r>
          </a:p>
          <a:p>
            <a:pPr marL="0" indent="0">
              <a:buNone/>
            </a:pPr>
            <a:r>
              <a:rPr lang="en-US" sz="2800" dirty="0"/>
              <a:t>				innovator/entrepreneur?</a:t>
            </a:r>
          </a:p>
          <a:p>
            <a:r>
              <a:rPr lang="en-US" sz="2800" dirty="0"/>
              <a:t>Can you change your mind?</a:t>
            </a:r>
          </a:p>
          <a:p>
            <a:r>
              <a:rPr lang="en-US" sz="2800" dirty="0"/>
              <a:t>How?</a:t>
            </a:r>
          </a:p>
          <a:p>
            <a:r>
              <a:rPr lang="en-US" sz="2800" dirty="0"/>
              <a:t>Attitude for success as an Innovator/Entrepreneur</a:t>
            </a:r>
          </a:p>
          <a:p>
            <a:r>
              <a:rPr lang="en-US" sz="2800" dirty="0"/>
              <a:t>Developing a Vision for Technology	</a:t>
            </a:r>
          </a:p>
          <a:p>
            <a:pPr marL="0" indent="0">
              <a:buNone/>
            </a:pP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1614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58762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The Essential Skills  of the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Innovator/Entrepreneur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br>
              <a:rPr lang="en-US" b="1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" y="761999"/>
            <a:ext cx="8934450" cy="6010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A successful Innovator/Entrepreneur professional needs:</a:t>
            </a:r>
          </a:p>
          <a:p>
            <a:r>
              <a:rPr lang="en-US" sz="2800" dirty="0"/>
              <a:t>Knowledge, understanding, awareness  of science &amp;</a:t>
            </a:r>
          </a:p>
          <a:p>
            <a:pPr marL="0" indent="0">
              <a:buNone/>
            </a:pPr>
            <a:r>
              <a:rPr lang="en-US" sz="2800" dirty="0"/>
              <a:t>	technology or other creative discipline</a:t>
            </a:r>
          </a:p>
          <a:p>
            <a:r>
              <a:rPr lang="en-US" sz="2800" dirty="0"/>
              <a:t>Familiarity/working knowledge of IP and </a:t>
            </a:r>
            <a:r>
              <a:rPr lang="en-US" sz="2800" dirty="0" err="1"/>
              <a:t>bioproperty</a:t>
            </a:r>
            <a:endParaRPr lang="en-US" sz="2800" dirty="0"/>
          </a:p>
          <a:p>
            <a:r>
              <a:rPr lang="en-US" sz="2800" dirty="0"/>
              <a:t>Understanding and appreciation for the basics of business</a:t>
            </a:r>
          </a:p>
          <a:p>
            <a:pPr marL="0" indent="0">
              <a:buNone/>
            </a:pPr>
            <a:r>
              <a:rPr lang="en-US" sz="2800" dirty="0"/>
              <a:t>	(profitability) and the commercialization process</a:t>
            </a:r>
          </a:p>
          <a:p>
            <a:r>
              <a:rPr lang="en-US" sz="2800" dirty="0"/>
              <a:t>Familiarity/appreciation with the intersection of sci-tech</a:t>
            </a:r>
          </a:p>
          <a:p>
            <a:pPr marL="0" indent="0">
              <a:buNone/>
            </a:pPr>
            <a:r>
              <a:rPr lang="en-US" sz="2800" dirty="0"/>
              <a:t>    and business:</a:t>
            </a:r>
          </a:p>
          <a:p>
            <a:pPr marL="0" indent="0">
              <a:buNone/>
            </a:pPr>
            <a:r>
              <a:rPr lang="en-US" sz="2800" dirty="0"/>
              <a:t>	R&amp;D</a:t>
            </a:r>
          </a:p>
          <a:p>
            <a:pPr marL="0" indent="0">
              <a:buNone/>
            </a:pPr>
            <a:r>
              <a:rPr lang="en-US" sz="2800" dirty="0"/>
              <a:t>	Product development</a:t>
            </a:r>
          </a:p>
          <a:p>
            <a:pPr marL="0" indent="0">
              <a:buNone/>
            </a:pPr>
            <a:r>
              <a:rPr lang="en-US" sz="2800" dirty="0"/>
              <a:t>	Market development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067800" cy="9906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sz="3600" b="1" dirty="0"/>
              <a:t>A successful Inventor/Innovator/Entrepreneur	professional needs to be:</a:t>
            </a:r>
            <a:br>
              <a:rPr lang="en-US" b="1" dirty="0"/>
            </a:br>
            <a:r>
              <a:rPr lang="en-US" b="1" dirty="0"/>
              <a:t> 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" y="1600200"/>
            <a:ext cx="885825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Comfortable at the intersection of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/>
              <a:t>sci</a:t>
            </a:r>
            <a:r>
              <a:rPr lang="en-US" sz="2800" dirty="0"/>
              <a:t>-tech,</a:t>
            </a:r>
          </a:p>
          <a:p>
            <a:pPr marL="0" indent="0">
              <a:buNone/>
            </a:pPr>
            <a:r>
              <a:rPr lang="en-US" sz="2800" dirty="0"/>
              <a:t> 		law, and business,</a:t>
            </a:r>
          </a:p>
          <a:p>
            <a:pPr marL="0" indent="0">
              <a:buNone/>
            </a:pPr>
            <a:r>
              <a:rPr lang="en-US" sz="2800" dirty="0"/>
              <a:t>			Intellectual Property,</a:t>
            </a:r>
          </a:p>
          <a:p>
            <a:pPr marL="0" indent="0">
              <a:buNone/>
            </a:pPr>
            <a:r>
              <a:rPr lang="en-US" sz="2800" dirty="0"/>
              <a:t>				Contracts</a:t>
            </a:r>
          </a:p>
          <a:p>
            <a:r>
              <a:rPr lang="en-US" sz="2800" dirty="0"/>
              <a:t>Good communicator; good interpersonal skills</a:t>
            </a:r>
          </a:p>
        </p:txBody>
      </p:sp>
    </p:spTree>
    <p:extLst>
      <p:ext uri="{BB962C8B-B14F-4D97-AF65-F5344CB8AC3E}">
        <p14:creationId xmlns:p14="http://schemas.microsoft.com/office/powerpoint/2010/main" val="72858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712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dirty="0"/>
              <a:t>		</a:t>
            </a:r>
            <a:r>
              <a:rPr lang="en-US" b="1" dirty="0">
                <a:solidFill>
                  <a:schemeClr val="tx1"/>
                </a:solidFill>
              </a:rPr>
              <a:t>The Essential Skills  </a:t>
            </a:r>
            <a:br>
              <a:rPr lang="en-US" b="1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762000"/>
            <a:ext cx="9077325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A successful Inventor/Innovator/Entrepreneur</a:t>
            </a:r>
          </a:p>
          <a:p>
            <a:pPr marL="0" indent="0">
              <a:buNone/>
            </a:pPr>
            <a:r>
              <a:rPr lang="en-US" sz="3200" b="1" dirty="0"/>
              <a:t>	professional needs:</a:t>
            </a:r>
          </a:p>
          <a:p>
            <a:r>
              <a:rPr lang="en-US" sz="2800" dirty="0"/>
              <a:t>Understanding of IP, its creation/management/use</a:t>
            </a:r>
          </a:p>
          <a:p>
            <a:r>
              <a:rPr lang="en-US" sz="2800" dirty="0"/>
              <a:t>Solid understanding of the intersection of invention</a:t>
            </a:r>
          </a:p>
          <a:p>
            <a:pPr marL="0" indent="0">
              <a:buNone/>
            </a:pPr>
            <a:r>
              <a:rPr lang="en-US" sz="2800" dirty="0"/>
              <a:t>      and patent claims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dirty="0"/>
              <a:t>(prior art search, patentability analysis)</a:t>
            </a:r>
          </a:p>
          <a:p>
            <a:r>
              <a:rPr lang="en-US" sz="2800" dirty="0"/>
              <a:t>Understanding where an invention best fits in</a:t>
            </a:r>
          </a:p>
          <a:p>
            <a:pPr marL="457200" lvl="1" indent="0">
              <a:buNone/>
            </a:pPr>
            <a:r>
              <a:rPr lang="en-US" sz="2800" dirty="0"/>
              <a:t>	the “value chain”</a:t>
            </a:r>
          </a:p>
          <a:p>
            <a:r>
              <a:rPr lang="en-US" sz="2800" dirty="0"/>
              <a:t>Contracts </a:t>
            </a:r>
          </a:p>
          <a:p>
            <a:pPr marL="0" indent="0">
              <a:buNone/>
            </a:pPr>
            <a:r>
              <a:rPr lang="en-US" sz="2800" dirty="0"/>
              <a:t>	(MTA, NDA, Licenses, Joint IP ownership)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0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0187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sz="3600" b="1" dirty="0">
                <a:solidFill>
                  <a:schemeClr val="tx1"/>
                </a:solidFill>
              </a:rPr>
              <a:t>Inventors/</a:t>
            </a:r>
            <a:r>
              <a:rPr lang="en-US" sz="3600" b="1" dirty="0" err="1">
                <a:solidFill>
                  <a:schemeClr val="tx1"/>
                </a:solidFill>
              </a:rPr>
              <a:t>Inovators</a:t>
            </a:r>
            <a:r>
              <a:rPr lang="en-US" sz="3600" b="1" dirty="0">
                <a:solidFill>
                  <a:schemeClr val="tx1"/>
                </a:solidFill>
              </a:rPr>
              <a:t>/Entrepreneurs are Unique   </a:t>
            </a:r>
            <a:br>
              <a:rPr lang="en-US" b="1" dirty="0"/>
            </a:br>
            <a:r>
              <a:rPr lang="en-US" sz="3600" b="1" dirty="0"/>
              <a:t>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A particularly rich mix of intellectual realms</a:t>
            </a:r>
          </a:p>
          <a:p>
            <a:pPr marL="0" indent="0">
              <a:buNone/>
            </a:pPr>
            <a:r>
              <a:rPr lang="en-US" sz="2800" dirty="0"/>
              <a:t>   Science &amp; Technology</a:t>
            </a:r>
          </a:p>
          <a:p>
            <a:pPr marL="0" indent="0">
              <a:buNone/>
            </a:pPr>
            <a:r>
              <a:rPr lang="en-US" sz="2800" dirty="0"/>
              <a:t>      Law</a:t>
            </a:r>
          </a:p>
          <a:p>
            <a:pPr marL="0" indent="0">
              <a:buNone/>
            </a:pPr>
            <a:r>
              <a:rPr lang="en-US" sz="2800" dirty="0"/>
              <a:t>         Business</a:t>
            </a:r>
          </a:p>
          <a:p>
            <a:pPr marL="0" indent="0">
              <a:buNone/>
            </a:pPr>
            <a:r>
              <a:rPr lang="en-US" sz="2800" dirty="0"/>
              <a:t>            Psychology</a:t>
            </a:r>
          </a:p>
          <a:p>
            <a:pPr marL="0" indent="0">
              <a:buNone/>
            </a:pPr>
            <a:r>
              <a:rPr lang="en-US" sz="2800" dirty="0"/>
              <a:t>               Politics</a:t>
            </a:r>
          </a:p>
          <a:p>
            <a:pPr marL="0" indent="0">
              <a:buNone/>
            </a:pPr>
            <a:r>
              <a:rPr lang="en-US" sz="2800" dirty="0"/>
              <a:t>                  Organizational Dynamics</a:t>
            </a:r>
          </a:p>
          <a:p>
            <a:pPr marL="0" indent="0">
              <a:buNone/>
            </a:pPr>
            <a:r>
              <a:rPr lang="en-US" sz="2800" b="1" dirty="0"/>
              <a:t>This creates an extraordinary mental environment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dirty="0"/>
              <a:t>A “crucible” </a:t>
            </a:r>
          </a:p>
          <a:p>
            <a:pPr marL="0" indent="0">
              <a:buNone/>
            </a:pPr>
            <a:r>
              <a:rPr lang="en-US" sz="2800" dirty="0"/>
              <a:t>		of cognition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6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4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4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4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4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99726</TotalTime>
  <Words>2448</Words>
  <Application>Microsoft Office PowerPoint</Application>
  <PresentationFormat>On-screen Show (4:3)</PresentationFormat>
  <Paragraphs>396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Bahnschrift SemiCondensed</vt:lpstr>
      <vt:lpstr>Calibri</vt:lpstr>
      <vt:lpstr>Clarity</vt:lpstr>
      <vt:lpstr>PowerPoint Presentation</vt:lpstr>
      <vt:lpstr>WIPO  The Asia-Pacific Women Innovators and Entrepreneurs  Weekly Program  Ideation to Impact    </vt:lpstr>
      <vt:lpstr>   Our Discussion Today     </vt:lpstr>
      <vt:lpstr>      </vt:lpstr>
      <vt:lpstr>The Innovator’s/Entrepreneur’s Mindset</vt:lpstr>
      <vt:lpstr> The Essential Skills  of the Innovator/Entrepreneur    </vt:lpstr>
      <vt:lpstr> A successful Inventor/Innovator/Entrepreneur professional needs to be:    </vt:lpstr>
      <vt:lpstr>   The Essential Skills     </vt:lpstr>
      <vt:lpstr> Inventors/Inovators/Entrepreneurs are Unique      </vt:lpstr>
      <vt:lpstr> However, while some level of skill mastery is essential    </vt:lpstr>
      <vt:lpstr> Mindset         </vt:lpstr>
      <vt:lpstr> Differences in Mindset :  illustrations          </vt:lpstr>
      <vt:lpstr> Differences in Mindset:  illustrations          </vt:lpstr>
      <vt:lpstr> Mindset  Why is it so important?         </vt:lpstr>
      <vt:lpstr> Mindset  Three types of people         </vt:lpstr>
      <vt:lpstr> Mindset  Is there a mindset for success ?        </vt:lpstr>
      <vt:lpstr> Growth vs. Fixed Mindset  </vt:lpstr>
      <vt:lpstr>  The Growth Mindset   </vt:lpstr>
      <vt:lpstr> The Growth Mindset  </vt:lpstr>
      <vt:lpstr> The Growth Mindset        </vt:lpstr>
      <vt:lpstr> The Good News         </vt:lpstr>
      <vt:lpstr> Mindset:  How to change your mind     </vt:lpstr>
      <vt:lpstr> Mindset:  How to change your mind     </vt:lpstr>
      <vt:lpstr> Mindset: How to change your mind     </vt:lpstr>
      <vt:lpstr> Mindset :How to change your mind     </vt:lpstr>
      <vt:lpstr> Mindset :How to change your mind     </vt:lpstr>
      <vt:lpstr> A Recipe for a Good Mindset       </vt:lpstr>
      <vt:lpstr> The Inventor/Innovator/Entrepreneur  Attitude for Success     </vt:lpstr>
      <vt:lpstr> Inventor/Innovatior/Entrepreneur Professional  Attitude for Success     </vt:lpstr>
      <vt:lpstr> Inventor/Innovatior/Entrepreneur Professional:  Attitude for Success     </vt:lpstr>
      <vt:lpstr>What is a  “Vision for Technology Commercialization”?</vt:lpstr>
      <vt:lpstr>Discovering your   “Vision for Technology Commercialization”</vt:lpstr>
      <vt:lpstr>Discovering the Vision</vt:lpstr>
      <vt:lpstr>Stimulating your Vision</vt:lpstr>
      <vt:lpstr>Stimulating your  Vision</vt:lpstr>
      <vt:lpstr>Stimulating your Vision </vt:lpstr>
      <vt:lpstr> Inventor/Innovator/Entrepreneur Professional  Some final advice     </vt:lpstr>
      <vt:lpstr> Some Resources     </vt:lpstr>
      <vt:lpstr>Finding the Path of Allies </vt:lpstr>
      <vt:lpstr>The Pathway of Allies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 pt. Titles Level</dc:title>
  <dc:creator>Shirley Soda</dc:creator>
  <cp:lastModifiedBy>Richard S. Cahoon</cp:lastModifiedBy>
  <cp:revision>833</cp:revision>
  <cp:lastPrinted>2014-09-04T15:15:54Z</cp:lastPrinted>
  <dcterms:created xsi:type="dcterms:W3CDTF">2014-09-09T13:49:32Z</dcterms:created>
  <dcterms:modified xsi:type="dcterms:W3CDTF">2022-07-27T09:50:59Z</dcterms:modified>
</cp:coreProperties>
</file>