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322" r:id="rId2"/>
    <p:sldId id="293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42" r:id="rId12"/>
    <p:sldId id="258" r:id="rId13"/>
    <p:sldId id="276" r:id="rId14"/>
    <p:sldId id="313" r:id="rId15"/>
    <p:sldId id="314" r:id="rId16"/>
    <p:sldId id="316" r:id="rId17"/>
    <p:sldId id="259" r:id="rId18"/>
    <p:sldId id="362" r:id="rId19"/>
    <p:sldId id="317" r:id="rId20"/>
    <p:sldId id="320" r:id="rId21"/>
    <p:sldId id="367" r:id="rId22"/>
    <p:sldId id="354" r:id="rId23"/>
    <p:sldId id="368" r:id="rId24"/>
    <p:sldId id="319" r:id="rId25"/>
    <p:sldId id="269" r:id="rId26"/>
    <p:sldId id="339" r:id="rId27"/>
    <p:sldId id="277" r:id="rId28"/>
    <p:sldId id="370" r:id="rId29"/>
    <p:sldId id="282" r:id="rId30"/>
    <p:sldId id="369" r:id="rId31"/>
    <p:sldId id="327" r:id="rId32"/>
    <p:sldId id="387" r:id="rId33"/>
    <p:sldId id="393" r:id="rId34"/>
    <p:sldId id="394" r:id="rId35"/>
    <p:sldId id="400" r:id="rId36"/>
    <p:sldId id="395" r:id="rId37"/>
    <p:sldId id="396" r:id="rId38"/>
    <p:sldId id="399" r:id="rId39"/>
    <p:sldId id="401" r:id="rId40"/>
    <p:sldId id="398" r:id="rId41"/>
    <p:sldId id="397" r:id="rId42"/>
    <p:sldId id="402" r:id="rId43"/>
    <p:sldId id="389" r:id="rId44"/>
    <p:sldId id="390" r:id="rId45"/>
    <p:sldId id="391" r:id="rId46"/>
    <p:sldId id="392" r:id="rId47"/>
    <p:sldId id="351" r:id="rId48"/>
  </p:sldIdLst>
  <p:sldSz cx="9144000" cy="6858000" type="screen4x3"/>
  <p:notesSz cx="666908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7" autoAdjust="0"/>
    <p:restoredTop sz="71163" autoAdjust="0"/>
  </p:normalViewPr>
  <p:slideViewPr>
    <p:cSldViewPr>
      <p:cViewPr varScale="1">
        <p:scale>
          <a:sx n="82" d="100"/>
          <a:sy n="82" d="100"/>
        </p:scale>
        <p:origin x="25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FA6ED1A-43F3-45D7-A513-CFFF568F0BF3}" type="datetime1">
              <a:rPr lang="en-US"/>
              <a:pPr>
                <a:defRPr/>
              </a:pPr>
              <a:t>5/30/2022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E7AEE88-71C2-447F-AE67-5C4281BC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4006CA-028F-4EB9-A4EF-C00A610A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3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14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6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5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8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4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8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8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96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8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4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7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2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12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2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26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4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4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9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10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96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56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83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006CA-028F-4EB9-A4EF-C00A610AFC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3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C33B-D1D8-4D78-A8E6-E48E4C47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AA1B-8A66-4643-9682-239A883F1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7FA2-E735-48EB-8051-187AF2B5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3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F8FF-835F-4B97-81BD-4415270D9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0EE2-6120-49C2-8292-795FEE78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B23D-CAC9-4F45-8615-B772D2ED3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4A6B-9279-4152-9889-BFD0F1A0C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F5CD-6C15-4DD1-8258-8AF718C1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2E43-2B1B-49AE-A16A-B4A04CBF5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B32C-5D55-47F0-B144-6A4CA5F7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5FDB-98B2-42D2-A0FF-431656FDD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A37F-E5DF-4DAD-A29F-DE9EA8194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34D1-211A-4517-A804-8292C9A6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810D-881F-47BB-9C9F-A83165663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2DC5-B895-4419-9D20-7538EC614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5BE0102-01BA-444D-B1AA-467F511E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Arial" pitchFamily="-107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  <a:cs typeface="Arial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  <a:cs typeface="Arial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  <a:cs typeface="Arial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  <a:cs typeface="Arial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7" charset="0"/>
          <a:ea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 Information: A Tool for Innovation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1 June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2022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Alex Riechel</a:t>
            </a:r>
            <a:endParaRPr lang="en-US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Head, TISC Development Section</a:t>
            </a:r>
            <a:endParaRPr lang="en-US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Time-limited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Claims only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Exclusive right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Global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Permanent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Full document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Learning opportunity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Uses of patent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Legal</a:t>
            </a:r>
          </a:p>
          <a:p>
            <a:pPr eaLnBrk="1" hangingPunct="1"/>
            <a:r>
              <a:rPr lang="en-US" smtClean="0"/>
              <a:t>Technical</a:t>
            </a:r>
          </a:p>
          <a:p>
            <a:pPr eaLnBrk="1" hangingPunct="1"/>
            <a:r>
              <a:rPr lang="en-US" smtClean="0"/>
              <a:t>Business</a:t>
            </a:r>
          </a:p>
          <a:p>
            <a:pPr eaLnBrk="1" hangingPunct="1"/>
            <a:r>
              <a:rPr lang="en-US" smtClean="0"/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Uses of patent information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Determine the patentability of your inventions</a:t>
            </a:r>
          </a:p>
          <a:p>
            <a:pPr eaLnBrk="1" hangingPunct="1"/>
            <a:r>
              <a:rPr lang="en-US" dirty="0" smtClean="0"/>
              <a:t>Draft strong patent applications</a:t>
            </a:r>
          </a:p>
          <a:p>
            <a:pPr eaLnBrk="1" hangingPunct="1"/>
            <a:r>
              <a:rPr lang="en-US" dirty="0" smtClean="0"/>
              <a:t>Determine the validity of existing patents and which technologies belong to the public domain</a:t>
            </a:r>
          </a:p>
          <a:p>
            <a:pPr eaLnBrk="1" hangingPunct="1"/>
            <a:r>
              <a:rPr lang="en-US" dirty="0" smtClean="0"/>
              <a:t>Avoid patent infringement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Scenario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manufacturer of wind turbines would like to identify new technologies to incorporate into its products.</a:t>
            </a:r>
          </a:p>
          <a:p>
            <a:pPr eaLnBrk="1" hangingPunct="1"/>
            <a:r>
              <a:rPr lang="en-US" sz="2000" dirty="0" smtClean="0"/>
              <a:t>The manufacturer would also like to know whether these technologies can be exploited freely, or whether licenses must be obtained from patent holders.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 Avoid patent infringement</a:t>
            </a:r>
            <a:endParaRPr lang="en-US" sz="2000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68313" y="6292850"/>
            <a:ext cx="418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dirty="0"/>
              <a:t>Photo source: Pavel </a:t>
            </a:r>
            <a:r>
              <a:rPr lang="en-US" sz="1400" dirty="0" err="1"/>
              <a:t>Ševela</a:t>
            </a:r>
            <a:r>
              <a:rPr lang="en-US" sz="1400" dirty="0"/>
              <a:t> / Wikimedia Commons</a:t>
            </a:r>
          </a:p>
        </p:txBody>
      </p:sp>
      <p:pic>
        <p:nvPicPr>
          <p:cNvPr id="1434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1916113"/>
            <a:ext cx="2951162" cy="3849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Record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792" y="1556792"/>
            <a:ext cx="6804416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Legal status: National phase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392" y="1556792"/>
            <a:ext cx="7385216" cy="4352925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43608" y="4149080"/>
            <a:ext cx="7056784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Legal status: Australia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1157287"/>
            <a:ext cx="8372475" cy="4543425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7069" y="3202354"/>
            <a:ext cx="7519307" cy="5866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Uses of patent information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 new solutions to technical challenges faced in the country, or adapt existing technologies to suit local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Target research resources more effectively (avoid “reinventing the wheel”)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Uses of patent information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 new solutions to technical challenges faced in the country, or adapt existing technologies to suit local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Target research resources more effectively (avoid “reinventing the wheel”)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Technical information must be sufficiently clear and comprehensive to be carried out by a typical expert in the field of technology (“a person having ordinary skill in the art”)</a:t>
            </a:r>
          </a:p>
        </p:txBody>
      </p:sp>
    </p:spTree>
    <p:extLst>
      <p:ext uri="{BB962C8B-B14F-4D97-AF65-F5344CB8AC3E}">
        <p14:creationId xmlns:p14="http://schemas.microsoft.com/office/powerpoint/2010/main" val="30305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Scenario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352925"/>
          </a:xfrm>
        </p:spPr>
        <p:txBody>
          <a:bodyPr/>
          <a:lstStyle/>
          <a:p>
            <a:pPr eaLnBrk="1" hangingPunct="1"/>
            <a:r>
              <a:rPr lang="en-US" sz="2400" dirty="0"/>
              <a:t>A research laboratory aims to develop new wind turbine controller technologies and would like to know what has already been done in this area of research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Avoid </a:t>
            </a:r>
            <a:r>
              <a:rPr lang="en-US" sz="2400" dirty="0">
                <a:sym typeface="Wingdings" panose="05000000000000000000" pitchFamily="2" charset="2"/>
              </a:rPr>
              <a:t>reinventing the </a:t>
            </a:r>
            <a:r>
              <a:rPr lang="en-US" sz="2400" dirty="0" smtClean="0">
                <a:sym typeface="Wingdings" panose="05000000000000000000" pitchFamily="2" charset="2"/>
              </a:rPr>
              <a:t>wheel</a:t>
            </a:r>
          </a:p>
          <a:p>
            <a:pPr eaLnBrk="1" hangingPunct="1">
              <a:buFont typeface="Wingdings"/>
              <a:buChar char="à"/>
            </a:pPr>
            <a:endParaRPr lang="en-US" sz="2400" dirty="0"/>
          </a:p>
        </p:txBody>
      </p:sp>
      <p:pic>
        <p:nvPicPr>
          <p:cNvPr id="10" name="Picture 2" descr="File:Machine Side Controll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174178" cy="18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upload.wikimedia.org/wikipedia/commons/thumb/7/79/Wb_deichh_drei_kuhs.jpg/1280px-Wb_deichh_drei_ku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1674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6292850"/>
            <a:ext cx="5755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dirty="0" smtClean="0"/>
              <a:t>Photo and image </a:t>
            </a:r>
            <a:r>
              <a:rPr lang="en-US" sz="1400" dirty="0"/>
              <a:t>source: Dirk Ingo </a:t>
            </a:r>
            <a:r>
              <a:rPr lang="en-US" sz="1400" dirty="0" smtClean="0"/>
              <a:t>Franke, </a:t>
            </a:r>
            <a:r>
              <a:rPr lang="en-US" sz="1400" dirty="0" err="1" smtClean="0"/>
              <a:t>johnkonstanta</a:t>
            </a:r>
            <a:r>
              <a:rPr lang="en-US" sz="1400" dirty="0" smtClean="0"/>
              <a:t> </a:t>
            </a:r>
            <a:r>
              <a:rPr lang="en-US" sz="1400" dirty="0"/>
              <a:t>(Wikimedia)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Patent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762872" cy="43529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Protection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Reward investments made in developing a new invention</a:t>
            </a:r>
          </a:p>
          <a:p>
            <a:pPr eaLnBrk="1" hangingPunct="1"/>
            <a:r>
              <a:rPr lang="en-US" sz="2400" b="1" dirty="0" smtClean="0"/>
              <a:t>Disclosure</a:t>
            </a:r>
            <a:r>
              <a:rPr lang="en-US" sz="2400" dirty="0" smtClean="0"/>
              <a:t>: Publish and make known technical information of a new invention</a:t>
            </a:r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dirty="0">
              <a:sym typeface="Wingdings" pitchFamily="2" charset="2"/>
            </a:endParaRPr>
          </a:p>
          <a:p>
            <a:pPr marL="400050" eaLnBrk="1" hangingPunct="1">
              <a:buFont typeface="Wingdings"/>
              <a:buChar char="à"/>
            </a:pPr>
            <a:r>
              <a:rPr lang="en-US" sz="2400" dirty="0" smtClean="0"/>
              <a:t>Innovation </a:t>
            </a:r>
            <a:r>
              <a:rPr lang="en-US" sz="2400" dirty="0"/>
              <a:t>and </a:t>
            </a:r>
            <a:r>
              <a:rPr lang="en-US" sz="2400" dirty="0" smtClean="0"/>
              <a:t>economic growth</a:t>
            </a:r>
          </a:p>
        </p:txBody>
      </p:sp>
      <p:pic>
        <p:nvPicPr>
          <p:cNvPr id="13314" name="Picture 2" descr="https://upload.wikimedia.org/wikipedia/commons/thumb/4/46/Balance_hydrostatique.png/643px-Balance_hydrostatiqu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2544"/>
            <a:ext cx="3240359" cy="30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89575"/>
            <a:ext cx="1943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E. </a:t>
            </a:r>
            <a:r>
              <a:rPr lang="en-US" sz="1400" dirty="0" err="1"/>
              <a:t>Vitte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Record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9457" y="1484784"/>
            <a:ext cx="6685085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Record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9457" y="1484784"/>
            <a:ext cx="6685085" cy="4352925"/>
          </a:xfrm>
          <a:prstGeom prst="rect">
            <a:avLst/>
          </a:prstGeom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261397" y="2852936"/>
            <a:ext cx="50229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patent application</a:t>
            </a:r>
            <a:endParaRPr lang="en-US" dirty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6" y="1773238"/>
            <a:ext cx="39635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3622"/>
            <a:ext cx="4038600" cy="393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Record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64904"/>
            <a:ext cx="8229600" cy="2406077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34158" y="4215743"/>
            <a:ext cx="215792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European patent application</a:t>
            </a:r>
          </a:p>
        </p:txBody>
      </p:sp>
      <p:pic>
        <p:nvPicPr>
          <p:cNvPr id="16" name="Picture 4" descr="D:\Users\riechel\Desktop\imgf0002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79" y="1556792"/>
            <a:ext cx="3089442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Users\riechel\Desktop\imgaf001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00" y="3861048"/>
            <a:ext cx="2811399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4" y="1556792"/>
            <a:ext cx="4140014" cy="45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Uses of patent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Track research activities of competitors</a:t>
            </a:r>
          </a:p>
          <a:p>
            <a:pPr eaLnBrk="1" hangingPunct="1"/>
            <a:r>
              <a:rPr lang="en-US" dirty="0" smtClean="0"/>
              <a:t>Identify opportunity for licensing and joint ventures</a:t>
            </a:r>
          </a:p>
          <a:p>
            <a:pPr eaLnBrk="1" hangingPunct="1"/>
            <a:r>
              <a:rPr lang="en-US" dirty="0" smtClean="0"/>
              <a:t>Review trends in specific areas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Scenario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manufacturer of wind turbines would like to identify its major competitors and potential partners to develop new technologies and products.</a:t>
            </a:r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557338"/>
            <a:ext cx="3265487" cy="4352925"/>
          </a:xfrm>
          <a:noFill/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68313" y="6292850"/>
            <a:ext cx="3132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dirty="0"/>
              <a:t>Photo source: </a:t>
            </a:r>
            <a:r>
              <a:rPr lang="en-US" sz="1400" dirty="0" err="1"/>
              <a:t>W.Wacker</a:t>
            </a:r>
            <a:r>
              <a:rPr lang="en-US" sz="1400" dirty="0"/>
              <a:t> (Wikimedia)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Search results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246" y="1484784"/>
            <a:ext cx="6919508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Filing trends over time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457200" y="5268813"/>
            <a:ext cx="8229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kern="0" dirty="0" smtClean="0"/>
              <a:t>How is this technology evolving over time?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813"/>
          <a:stretch/>
        </p:blipFill>
        <p:spPr>
          <a:xfrm>
            <a:off x="1078657" y="1772816"/>
            <a:ext cx="6986685" cy="3272805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040514" y="1838949"/>
            <a:ext cx="891525" cy="27522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Filing trends by applicant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199" y="5300365"/>
            <a:ext cx="8229600" cy="129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Who is particularly active in this field of technology?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From whom can I seek licenses, or with whom can I negotiate partnerships?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468"/>
          <a:stretch/>
        </p:blipFill>
        <p:spPr>
          <a:xfrm>
            <a:off x="1060455" y="1628800"/>
            <a:ext cx="7023089" cy="320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Filing trends over time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457200" y="5268813"/>
            <a:ext cx="8229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/>
              <a:t>In which markets does particular interest exist in this field of technology?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340768"/>
            <a:ext cx="8229600" cy="3788875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323691" y="1399334"/>
            <a:ext cx="728029" cy="27522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Filing </a:t>
            </a:r>
            <a:r>
              <a:rPr lang="en-US" dirty="0" smtClean="0">
                <a:cs typeface="Arial" charset="0"/>
              </a:rPr>
              <a:t>trends by applicant </a:t>
            </a:r>
            <a:r>
              <a:rPr lang="en-US" dirty="0">
                <a:cs typeface="Arial" charset="0"/>
              </a:rPr>
              <a:t>over time</a:t>
            </a:r>
            <a:endParaRPr lang="en-US" dirty="0" smtClean="0">
              <a:cs typeface="Arial" charset="0"/>
            </a:endParaRPr>
          </a:p>
        </p:txBody>
      </p:sp>
      <p:sp>
        <p:nvSpPr>
          <p:cNvPr id="3277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How is the patenting activity of top applicants evolving over time?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7123" y="1414298"/>
            <a:ext cx="6789754" cy="366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PATENTSCOPE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4286" y="1417638"/>
            <a:ext cx="4038600" cy="23633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417638"/>
            <a:ext cx="3898776" cy="4708525"/>
          </a:xfrm>
        </p:spPr>
        <p:txBody>
          <a:bodyPr/>
          <a:lstStyle/>
          <a:p>
            <a:r>
              <a:rPr lang="en-US" dirty="0"/>
              <a:t>100+ million patent documents</a:t>
            </a:r>
          </a:p>
          <a:p>
            <a:r>
              <a:rPr lang="en-US" dirty="0"/>
              <a:t>74 national, regional, and international collections</a:t>
            </a:r>
          </a:p>
          <a:p>
            <a:r>
              <a:rPr lang="en-US" dirty="0"/>
              <a:t>Advanced search and analysis features</a:t>
            </a:r>
          </a:p>
          <a:p>
            <a:r>
              <a:rPr lang="en-US" dirty="0"/>
              <a:t>Free of cost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5" y="3941277"/>
            <a:ext cx="4110971" cy="2184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309320"/>
            <a:ext cx="3463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</a:t>
            </a:r>
            <a:r>
              <a:rPr lang="en-US" dirty="0" smtClean="0"/>
              <a:t>://patentscope.wipo.int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41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44824"/>
            <a:ext cx="4038600" cy="30289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company aims to develop new immunoassays (to detect </a:t>
            </a:r>
            <a:r>
              <a:rPr lang="en-US" dirty="0" err="1" smtClean="0"/>
              <a:t>leishmaniasis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 want to know which inventions have already been made in this field.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00028"/>
            <a:ext cx="58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Photo source: Jeffrey </a:t>
            </a:r>
            <a:r>
              <a:rPr lang="en-US" dirty="0"/>
              <a:t>M. </a:t>
            </a:r>
            <a:r>
              <a:rPr lang="en-US" dirty="0" err="1"/>
              <a:t>Vinocur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260648"/>
            <a:ext cx="6927373" cy="57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260648"/>
            <a:ext cx="6927373" cy="571978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619672" y="4437112"/>
            <a:ext cx="864096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619672" y="4764578"/>
            <a:ext cx="1440160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 bwMode="auto">
          <a:xfrm>
            <a:off x="1115616" y="4581128"/>
            <a:ext cx="50405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4140369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Term variants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115617" y="4885927"/>
            <a:ext cx="50405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4718465"/>
            <a:ext cx="111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Single inventions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2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03911"/>
            <a:ext cx="8229600" cy="50024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115616" y="2348880"/>
            <a:ext cx="864096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392" y="333375"/>
            <a:ext cx="6775215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13560"/>
            <a:ext cx="8229600" cy="4727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115616" y="2564904"/>
            <a:ext cx="864096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13560"/>
            <a:ext cx="8229600" cy="4727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767299" y="2564904"/>
            <a:ext cx="432048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Territorial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687" y="333375"/>
            <a:ext cx="6322626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9592" y="333375"/>
            <a:ext cx="6904815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87977"/>
            <a:ext cx="8229600" cy="45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00028"/>
            <a:ext cx="3463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https://inspire.wipo.int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56" y="1834784"/>
            <a:ext cx="6254354" cy="34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TISCs: Services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700213"/>
            <a:ext cx="4978400" cy="4352925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Core services</a:t>
            </a:r>
          </a:p>
          <a:p>
            <a:pPr lvl="1" eaLnBrk="1" hangingPunct="1"/>
            <a:r>
              <a:rPr lang="en-US" altLang="en-US" sz="2200" dirty="0" smtClean="0"/>
              <a:t>Access to patent and non-patent databases</a:t>
            </a:r>
          </a:p>
          <a:p>
            <a:pPr lvl="1" eaLnBrk="1" hangingPunct="1"/>
            <a:r>
              <a:rPr lang="en-US" altLang="en-US" sz="2200" dirty="0" smtClean="0"/>
              <a:t>Assistance in using databases</a:t>
            </a:r>
            <a:r>
              <a:rPr lang="en-US" altLang="en-US" sz="2000" dirty="0" smtClean="0"/>
              <a:t> </a:t>
            </a:r>
          </a:p>
          <a:p>
            <a:pPr eaLnBrk="1" hangingPunct="1"/>
            <a:endParaRPr lang="en-US" altLang="en-US" sz="1000" dirty="0" smtClean="0"/>
          </a:p>
          <a:p>
            <a:pPr eaLnBrk="1" hangingPunct="1"/>
            <a:r>
              <a:rPr lang="en-US" altLang="en-US" sz="2200" dirty="0" smtClean="0"/>
              <a:t>Additional services (based on user need and office capacity)</a:t>
            </a:r>
          </a:p>
          <a:p>
            <a:pPr lvl="1" eaLnBrk="1" hangingPunct="1"/>
            <a:r>
              <a:rPr lang="en-US" altLang="en-US" sz="2200" dirty="0" smtClean="0"/>
              <a:t>Technology search services</a:t>
            </a:r>
          </a:p>
          <a:p>
            <a:pPr lvl="1" eaLnBrk="1" hangingPunct="1"/>
            <a:r>
              <a:rPr lang="en-US" altLang="en-US" sz="2200" dirty="0" smtClean="0"/>
              <a:t>Patent analytical services</a:t>
            </a:r>
          </a:p>
          <a:p>
            <a:pPr lvl="1" eaLnBrk="1" hangingPunct="1"/>
            <a:r>
              <a:rPr lang="en-US" altLang="en-US" sz="2200" dirty="0" smtClean="0"/>
              <a:t>Awareness-raising and training services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6238" y="6237288"/>
            <a:ext cx="596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ea typeface="MS PGothic" pitchFamily="34" charset="-128"/>
              </a:rPr>
              <a:t>Photo source: </a:t>
            </a:r>
            <a:r>
              <a:rPr lang="fr-FR" altLang="en-US" sz="1400" dirty="0">
                <a:ea typeface="MS PGothic" pitchFamily="34" charset="-128"/>
              </a:rPr>
              <a:t>Office Marocain de la Propriété Industrielle et Commerciale</a:t>
            </a:r>
            <a:endParaRPr lang="en-US" altLang="en-US" sz="1400" dirty="0">
              <a:ea typeface="MS PGothic" pitchFamily="34" charset="-128"/>
            </a:endParaRP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0"/>
          <a:stretch>
            <a:fillRect/>
          </a:stretch>
        </p:blipFill>
        <p:spPr>
          <a:xfrm>
            <a:off x="539750" y="1484313"/>
            <a:ext cx="3024188" cy="4352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 smtClean="0"/>
              <a:t>TISCs: Globally</a:t>
            </a:r>
            <a:endParaRPr lang="en-US" altLang="en-US" dirty="0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57200" y="5661025"/>
            <a:ext cx="7775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000" b="1" dirty="0" smtClean="0">
                <a:ea typeface="MS PGothic" panose="020B0600070205080204" pitchFamily="34" charset="-128"/>
              </a:rPr>
              <a:t>80+ </a:t>
            </a:r>
            <a:r>
              <a:rPr lang="en-US" altLang="ja-JP" sz="2000" b="1" dirty="0">
                <a:ea typeface="MS PGothic" panose="020B0600070205080204" pitchFamily="34" charset="-128"/>
              </a:rPr>
              <a:t>national projects </a:t>
            </a:r>
            <a:r>
              <a:rPr lang="en-US" altLang="ja-JP" sz="2000" dirty="0">
                <a:ea typeface="MS PGothic" panose="020B0600070205080204" pitchFamily="34" charset="-128"/>
              </a:rPr>
              <a:t>and </a:t>
            </a:r>
            <a:r>
              <a:rPr lang="en-US" altLang="ja-JP" sz="2000" b="1" dirty="0" smtClean="0">
                <a:ea typeface="MS PGothic" panose="020B0600070205080204" pitchFamily="34" charset="-128"/>
              </a:rPr>
              <a:t>1300+ </a:t>
            </a:r>
            <a:r>
              <a:rPr lang="en-US" altLang="ja-JP" sz="2000" b="1" dirty="0">
                <a:ea typeface="MS PGothic" panose="020B0600070205080204" pitchFamily="34" charset="-128"/>
              </a:rPr>
              <a:t>TISCs</a:t>
            </a:r>
            <a:r>
              <a:rPr lang="en-US" altLang="ja-JP" sz="2000" dirty="0">
                <a:ea typeface="MS PGothic" panose="020B0600070205080204" pitchFamily="34" charset="-128"/>
              </a:rPr>
              <a:t> worldwide </a:t>
            </a:r>
            <a:r>
              <a:rPr lang="en-US" altLang="ja-JP" sz="1600" i="1" dirty="0" smtClean="0">
                <a:ea typeface="MS PGothic" panose="020B0600070205080204" pitchFamily="34" charset="-128"/>
              </a:rPr>
              <a:t>(May 2022)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000" b="1" dirty="0" smtClean="0">
                <a:ea typeface="MS PGothic" panose="020B0600070205080204" pitchFamily="34" charset="-128"/>
              </a:rPr>
              <a:t>1.8+ million inquiries </a:t>
            </a:r>
            <a:r>
              <a:rPr lang="en-US" altLang="ja-JP" sz="2000" dirty="0" smtClean="0">
                <a:ea typeface="MS PGothic" panose="020B0600070205080204" pitchFamily="34" charset="-128"/>
              </a:rPr>
              <a:t>supported annually </a:t>
            </a:r>
            <a:r>
              <a:rPr lang="en-US" altLang="ja-JP" sz="1600" i="1" dirty="0" smtClean="0">
                <a:ea typeface="MS PGothic" panose="020B0600070205080204" pitchFamily="34" charset="-128"/>
              </a:rPr>
              <a:t>(January 2022)</a:t>
            </a:r>
            <a:endParaRPr lang="en-US" altLang="ja-JP" sz="1600" i="1" dirty="0"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765366"/>
            <a:ext cx="8229600" cy="3327267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34975" y="5229225"/>
            <a:ext cx="2508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i="1" dirty="0"/>
              <a:t>Map Source: TISC Annual Report </a:t>
            </a:r>
            <a:r>
              <a:rPr lang="en-US" altLang="en-US" sz="1000" i="1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2246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TISCs: </a:t>
            </a:r>
            <a:r>
              <a:rPr lang="en-US" dirty="0" smtClean="0"/>
              <a:t>Directory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471" y="1272801"/>
            <a:ext cx="7045905" cy="47484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186790"/>
            <a:ext cx="7139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https://www.wipo.int/tisc/en/search</a:t>
            </a:r>
            <a:r>
              <a:rPr lang="en-US" sz="1600" dirty="0" smtClean="0"/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8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2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endParaRPr lang="en-US" sz="3200" dirty="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tisc@wipo.int</a:t>
            </a:r>
            <a:endParaRPr lang="en-US" sz="3200" dirty="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endParaRPr lang="en-US" sz="3200" dirty="0">
              <a:solidFill>
                <a:schemeClr val="bg2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1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17547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  <a:p>
            <a:r>
              <a:rPr lang="en-US" b="1" dirty="0" smtClean="0"/>
              <a:t>Time-limited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34224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Time-limited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Global</a:t>
            </a:r>
          </a:p>
          <a:p>
            <a:r>
              <a:rPr lang="en-US" b="1" dirty="0" smtClean="0"/>
              <a:t>Permanent</a:t>
            </a:r>
          </a:p>
        </p:txBody>
      </p:sp>
    </p:spTree>
    <p:extLst>
      <p:ext uri="{BB962C8B-B14F-4D97-AF65-F5344CB8AC3E}">
        <p14:creationId xmlns:p14="http://schemas.microsoft.com/office/powerpoint/2010/main" val="34863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Time-limited</a:t>
            </a:r>
          </a:p>
          <a:p>
            <a:r>
              <a:rPr lang="en-US" b="1" dirty="0" smtClean="0"/>
              <a:t>Claims only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Global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Permanent</a:t>
            </a:r>
          </a:p>
        </p:txBody>
      </p:sp>
    </p:spTree>
    <p:extLst>
      <p:ext uri="{BB962C8B-B14F-4D97-AF65-F5344CB8AC3E}">
        <p14:creationId xmlns:p14="http://schemas.microsoft.com/office/powerpoint/2010/main" val="13070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patent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Territorial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Time-limited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Claims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Global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Permanent</a:t>
            </a:r>
          </a:p>
          <a:p>
            <a:r>
              <a:rPr lang="en-US" b="1" dirty="0" smtClean="0"/>
              <a:t>Full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Arial" pitchFamily="-107" charset="0"/>
            <a:cs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Arial" pitchFamily="-107" charset="0"/>
            <a:cs typeface="Arial" pitchFamily="-107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731</Words>
  <Application>Microsoft Office PowerPoint</Application>
  <PresentationFormat>On-screen Show (4:3)</PresentationFormat>
  <Paragraphs>203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MS PGothic</vt:lpstr>
      <vt:lpstr>Arial</vt:lpstr>
      <vt:lpstr>Arial Black</vt:lpstr>
      <vt:lpstr>Microsoft Sans Serif</vt:lpstr>
      <vt:lpstr>Wingdings</vt:lpstr>
      <vt:lpstr>ヒラギノ角ゴ Pro W3</vt:lpstr>
      <vt:lpstr>template_english</vt:lpstr>
      <vt:lpstr>PowerPoint Presentation</vt:lpstr>
      <vt:lpstr>Patent system</vt:lpstr>
      <vt:lpstr>Nature of patent information</vt:lpstr>
      <vt:lpstr>Nature of patent information</vt:lpstr>
      <vt:lpstr>Nature of patent information</vt:lpstr>
      <vt:lpstr>Nature of patent information</vt:lpstr>
      <vt:lpstr>Nature of patent information</vt:lpstr>
      <vt:lpstr>Nature of patent information</vt:lpstr>
      <vt:lpstr>Nature of patent information</vt:lpstr>
      <vt:lpstr>Nature of patent information</vt:lpstr>
      <vt:lpstr>Uses of patent information</vt:lpstr>
      <vt:lpstr>Uses of patent information</vt:lpstr>
      <vt:lpstr>Scenario</vt:lpstr>
      <vt:lpstr>Record</vt:lpstr>
      <vt:lpstr>Legal status: National phase</vt:lpstr>
      <vt:lpstr>Legal status: Australia</vt:lpstr>
      <vt:lpstr>Uses of patent information</vt:lpstr>
      <vt:lpstr>Uses of patent information</vt:lpstr>
      <vt:lpstr>Scenario</vt:lpstr>
      <vt:lpstr>Record</vt:lpstr>
      <vt:lpstr>Record</vt:lpstr>
      <vt:lpstr>Chinese patent application</vt:lpstr>
      <vt:lpstr>Record</vt:lpstr>
      <vt:lpstr>European patent application</vt:lpstr>
      <vt:lpstr>Uses of patent information</vt:lpstr>
      <vt:lpstr>Scenario</vt:lpstr>
      <vt:lpstr>Search results</vt:lpstr>
      <vt:lpstr>Filing trends over time</vt:lpstr>
      <vt:lpstr>Filing trends by applicant</vt:lpstr>
      <vt:lpstr>Filing trends over time</vt:lpstr>
      <vt:lpstr>Filing trends by applicant over time</vt:lpstr>
      <vt:lpstr>PATENTSCOPE</vt:lpstr>
      <vt:lpstr>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WIPO INSPIRE</vt:lpstr>
      <vt:lpstr>TISCs: Services</vt:lpstr>
      <vt:lpstr>TISCs: Globally</vt:lpstr>
      <vt:lpstr>TISCs: Directory</vt:lpstr>
      <vt:lpstr>PowerPoint Presentation</vt:lpstr>
    </vt:vector>
  </TitlesOfParts>
  <Company>WIPO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Patent, Scientific and Technical Information in Support of Innovation</dc:title>
  <dc:creator>Alex Riechel</dc:creator>
  <cp:keywords>FOR OFFICIAL USE ONLY</cp:keywords>
  <cp:lastModifiedBy>RIECHEL Alex</cp:lastModifiedBy>
  <cp:revision>115</cp:revision>
  <dcterms:created xsi:type="dcterms:W3CDTF">2010-08-14T09:57:02Z</dcterms:created>
  <dcterms:modified xsi:type="dcterms:W3CDTF">2022-05-30T21:05:05Z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dc7955af-d552-4e07-8471-bd934edc4ff1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</Properties>
</file>