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8" r:id="rId2"/>
    <p:sldId id="337" r:id="rId3"/>
    <p:sldId id="321" r:id="rId4"/>
    <p:sldId id="323" r:id="rId5"/>
    <p:sldId id="324" r:id="rId6"/>
    <p:sldId id="325" r:id="rId7"/>
    <p:sldId id="329" r:id="rId8"/>
    <p:sldId id="326" r:id="rId9"/>
    <p:sldId id="327" r:id="rId10"/>
    <p:sldId id="328" r:id="rId11"/>
    <p:sldId id="330" r:id="rId12"/>
    <p:sldId id="331" r:id="rId13"/>
    <p:sldId id="332" r:id="rId14"/>
    <p:sldId id="333" r:id="rId15"/>
    <p:sldId id="334" r:id="rId16"/>
    <p:sldId id="335" r:id="rId17"/>
    <p:sldId id="33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E9B3A-DA9F-459E-B72E-C860C5845227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68D6A-C1C2-491C-9C7C-20FEC923F23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41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E32935-B8BD-484E-8B09-E389987ADBC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6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6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5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93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4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84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5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5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83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34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775A1-A1C5-4CD8-8B85-3F2E557C01AF}" type="datetimeFigureOut">
              <a:rPr lang="en-GB" smtClean="0"/>
              <a:t>08/08/2012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CC06-4184-49A1-B90D-5C55484BD65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3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7010400" cy="6858000"/>
          </a:xfrm>
          <a:prstGeom prst="rect">
            <a:avLst/>
          </a:prstGeom>
          <a:solidFill>
            <a:srgbClr val="395F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723900" y="2250301"/>
            <a:ext cx="5562600" cy="4343400"/>
          </a:xfrm>
        </p:spPr>
        <p:txBody>
          <a:bodyPr>
            <a:normAutofit/>
          </a:bodyPr>
          <a:lstStyle/>
          <a:p>
            <a:endParaRPr lang="en-GB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b="1" dirty="0" smtClean="0">
                <a:solidFill>
                  <a:srgbClr val="92D050"/>
                </a:solidFill>
              </a:rPr>
              <a:t>Synergies between IP governance and South –South Cooperation on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dirty="0" smtClean="0">
                <a:solidFill>
                  <a:srgbClr val="92D050"/>
                </a:solidFill>
              </a:rPr>
              <a:t>IP and Development </a:t>
            </a:r>
          </a:p>
          <a:p>
            <a:pPr eaLnBrk="1" hangingPunct="1">
              <a:lnSpc>
                <a:spcPct val="80000"/>
              </a:lnSpc>
            </a:pPr>
            <a:endParaRPr lang="en-GB" sz="16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600" b="1" dirty="0" smtClean="0">
                <a:solidFill>
                  <a:schemeClr val="bg1"/>
                </a:solidFill>
              </a:rPr>
              <a:t>First WIPO </a:t>
            </a:r>
            <a:r>
              <a:rPr lang="en-GB" sz="1600" b="1" dirty="0">
                <a:solidFill>
                  <a:schemeClr val="bg1"/>
                </a:solidFill>
              </a:rPr>
              <a:t>Interregional Meeting on South-South Cooperation on IP Governance; Genetic Resources, Traditional Knowledge and Folklore; and Copyright and Related Rights</a:t>
            </a:r>
          </a:p>
          <a:p>
            <a:pPr>
              <a:lnSpc>
                <a:spcPct val="80000"/>
              </a:lnSpc>
            </a:pPr>
            <a:endParaRPr lang="en-GB" sz="1600" b="1" dirty="0">
              <a:solidFill>
                <a:schemeClr val="bg1"/>
              </a:solidFill>
            </a:endParaRPr>
          </a:p>
          <a:p>
            <a:r>
              <a:rPr lang="fr-CH" sz="1600" b="1" dirty="0">
                <a:solidFill>
                  <a:schemeClr val="bg1"/>
                </a:solidFill>
              </a:rPr>
              <a:t> </a:t>
            </a:r>
            <a:r>
              <a:rPr lang="fr-CH" sz="1600" b="1" dirty="0" smtClean="0">
                <a:solidFill>
                  <a:schemeClr val="bg1"/>
                </a:solidFill>
              </a:rPr>
              <a:t>8 August 2012</a:t>
            </a:r>
            <a:endParaRPr lang="en-GB" sz="1600" dirty="0">
              <a:solidFill>
                <a:schemeClr val="bg1"/>
              </a:solidFill>
            </a:endParaRPr>
          </a:p>
          <a:p>
            <a:r>
              <a:rPr lang="fr-CH" sz="1600" b="1" dirty="0" smtClean="0">
                <a:solidFill>
                  <a:schemeClr val="bg1"/>
                </a:solidFill>
              </a:rPr>
              <a:t>Brasilia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600" dirty="0" smtClean="0">
              <a:solidFill>
                <a:schemeClr val="bg1"/>
              </a:solidFill>
            </a:endParaRPr>
          </a:p>
        </p:txBody>
      </p:sp>
      <p:pic>
        <p:nvPicPr>
          <p:cNvPr id="14341" name="Picture 11" descr="ictsd-logo_transpe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275387"/>
            <a:ext cx="7620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 rot="16200000">
            <a:off x="3619500" y="3390900"/>
            <a:ext cx="6858000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92D050"/>
              </a:solidFill>
            </a:endParaRPr>
          </a:p>
        </p:txBody>
      </p:sp>
      <p:pic>
        <p:nvPicPr>
          <p:cNvPr id="12" name="Picture 11" descr="ICTSD Logo PNG.png.highresolution.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2743200"/>
            <a:ext cx="1700213" cy="1386069"/>
          </a:xfrm>
          <a:prstGeom prst="rect">
            <a:avLst/>
          </a:prstGeom>
        </p:spPr>
      </p:pic>
      <p:pic>
        <p:nvPicPr>
          <p:cNvPr id="17" name="Picture 3" descr="C:\Users\domumbwa\Desktop\picto intelect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24E99"/>
              </a:clrFrom>
              <a:clrTo>
                <a:srgbClr val="024E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155954" cy="110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1"/>
            <a:ext cx="1752600" cy="1425264"/>
          </a:xfrm>
          <a:prstGeom prst="round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1" y="426883"/>
            <a:ext cx="1676399" cy="1485900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51724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A mapping of issues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155631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 smtClean="0">
                <a:solidFill>
                  <a:srgbClr val="00B0F0"/>
                </a:solidFill>
              </a:rPr>
              <a:t>USE OF IP FOR DEVELOPMENT (4)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Infrastructure supporting the use of the IP system 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GB" sz="2800" b="1" dirty="0" smtClean="0">
              <a:solidFill>
                <a:srgbClr val="FFC000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Promoting </a:t>
            </a:r>
            <a:r>
              <a:rPr lang="en-GB" sz="2800" b="1" dirty="0" smtClean="0">
                <a:solidFill>
                  <a:srgbClr val="FFC000"/>
                </a:solidFill>
              </a:rPr>
              <a:t>innovation and technology transfer: </a:t>
            </a:r>
            <a:endParaRPr lang="en-GB" sz="2800" b="1" dirty="0" smtClean="0">
              <a:solidFill>
                <a:srgbClr val="FFC000"/>
              </a:solidFill>
            </a:endParaRP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</a:rPr>
              <a:t>Elaboration and </a:t>
            </a:r>
            <a:r>
              <a:rPr lang="en-GB" sz="2800" b="1" dirty="0">
                <a:solidFill>
                  <a:schemeClr val="bg1"/>
                </a:solidFill>
              </a:rPr>
              <a:t>implementation </a:t>
            </a:r>
            <a:r>
              <a:rPr lang="en-GB" sz="2800" b="1" dirty="0" smtClean="0">
                <a:solidFill>
                  <a:schemeClr val="bg1"/>
                </a:solidFill>
              </a:rPr>
              <a:t> of innovation strategies and plans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</a:rPr>
              <a:t>Different approaches : “frugal innovation” in India and “indigenous” innovation in China   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Innovation </a:t>
            </a:r>
            <a:r>
              <a:rPr lang="en-GB" sz="2800" b="1" dirty="0" smtClean="0">
                <a:solidFill>
                  <a:srgbClr val="FFC000"/>
                </a:solidFill>
              </a:rPr>
              <a:t>and technology infrastructure: </a:t>
            </a:r>
            <a:r>
              <a:rPr lang="en-GB" sz="2800" b="1" dirty="0" smtClean="0">
                <a:solidFill>
                  <a:schemeClr val="bg1"/>
                </a:solidFill>
              </a:rPr>
              <a:t>Strengthening scientific and R&amp;D institutions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lvl="1"/>
            <a:r>
              <a:rPr lang="en-GB" sz="28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74201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A mapping of issues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155631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>
                <a:solidFill>
                  <a:srgbClr val="00B0F0"/>
                </a:solidFill>
              </a:rPr>
              <a:t>DEVELOPMENT ORIENTED </a:t>
            </a:r>
            <a:r>
              <a:rPr lang="en-GB" sz="2800" b="1" dirty="0" smtClean="0">
                <a:solidFill>
                  <a:srgbClr val="00B0F0"/>
                </a:solidFill>
              </a:rPr>
              <a:t>IP (1)</a:t>
            </a:r>
            <a:endParaRPr lang="en-GB" sz="2800" b="1" dirty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Aligning IP with development and public policy  objectives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IP/public policies: </a:t>
            </a:r>
            <a:r>
              <a:rPr lang="en-GB" sz="2800" b="1" dirty="0" smtClean="0">
                <a:solidFill>
                  <a:schemeClr val="bg1"/>
                </a:solidFill>
              </a:rPr>
              <a:t>Ensuring coherence and domestic coordination in formulation and implementation of IP/public policies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Participation </a:t>
            </a:r>
            <a:r>
              <a:rPr lang="en-GB" sz="2800" b="1" dirty="0">
                <a:solidFill>
                  <a:srgbClr val="FFC000"/>
                </a:solidFill>
              </a:rPr>
              <a:t>in international </a:t>
            </a:r>
            <a:r>
              <a:rPr lang="en-GB" sz="2800" b="1" dirty="0" smtClean="0">
                <a:solidFill>
                  <a:srgbClr val="FFC000"/>
                </a:solidFill>
              </a:rPr>
              <a:t>fora: </a:t>
            </a:r>
            <a:r>
              <a:rPr lang="en-GB" sz="2800" b="1" dirty="0" smtClean="0">
                <a:solidFill>
                  <a:schemeClr val="bg1"/>
                </a:solidFill>
              </a:rPr>
              <a:t>Ensuring coherence and coordination  in (WTO/WIPO and IP fora/CBD, WHO, UNFCCC </a:t>
            </a:r>
            <a:r>
              <a:rPr lang="en-GB" sz="2800" b="1" dirty="0" err="1" smtClean="0">
                <a:solidFill>
                  <a:schemeClr val="bg1"/>
                </a:solidFill>
              </a:rPr>
              <a:t>etc</a:t>
            </a:r>
            <a:r>
              <a:rPr lang="en-GB" sz="2800" b="1" dirty="0" smtClean="0">
                <a:solidFill>
                  <a:schemeClr val="bg1"/>
                </a:solidFill>
              </a:rPr>
              <a:t> )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lvl="1"/>
            <a:r>
              <a:rPr lang="en-GB" sz="28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1120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A mapping of issues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371656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>
                <a:solidFill>
                  <a:srgbClr val="00B0F0"/>
                </a:solidFill>
              </a:rPr>
              <a:t>DEVELOPMENT ORIENTED </a:t>
            </a:r>
            <a:r>
              <a:rPr lang="en-GB" sz="2800" b="1" dirty="0" smtClean="0">
                <a:solidFill>
                  <a:srgbClr val="00B0F0"/>
                </a:solidFill>
              </a:rPr>
              <a:t>IP (2)</a:t>
            </a:r>
            <a:endParaRPr lang="en-GB" sz="2800" b="1" dirty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Use of flexibilities , limitations and exceptions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accent2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700" b="1" dirty="0" smtClean="0">
                <a:solidFill>
                  <a:srgbClr val="FFC000"/>
                </a:solidFill>
              </a:rPr>
              <a:t>Sharing of experiences in using flexibilities and L&amp;E: </a:t>
            </a:r>
            <a:r>
              <a:rPr lang="en-GB" sz="2700" b="1" dirty="0" smtClean="0">
                <a:solidFill>
                  <a:schemeClr val="bg1"/>
                </a:solidFill>
              </a:rPr>
              <a:t>Some developing countries have more practical experience in this area (Brazil, India, China, Thailand, Malaysia etc..)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700" b="1" dirty="0" smtClean="0">
                <a:solidFill>
                  <a:srgbClr val="FFC000"/>
                </a:solidFill>
              </a:rPr>
              <a:t>Reform of national IP laws: </a:t>
            </a:r>
            <a:r>
              <a:rPr lang="en-GB" sz="2700" b="1" dirty="0" smtClean="0">
                <a:solidFill>
                  <a:schemeClr val="bg1"/>
                </a:solidFill>
              </a:rPr>
              <a:t>A number of developing countries have reformed/or are in the process of  reforming their IP laws (India, Chile </a:t>
            </a:r>
            <a:r>
              <a:rPr lang="en-GB" sz="2700" b="1" dirty="0" err="1" smtClean="0">
                <a:solidFill>
                  <a:schemeClr val="bg1"/>
                </a:solidFill>
              </a:rPr>
              <a:t>etc</a:t>
            </a:r>
            <a:r>
              <a:rPr lang="en-GB" sz="2700" b="1" dirty="0" smtClean="0">
                <a:solidFill>
                  <a:schemeClr val="bg1"/>
                </a:solidFill>
              </a:rPr>
              <a:t>)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700" b="1" dirty="0">
                <a:solidFill>
                  <a:srgbClr val="FFC000"/>
                </a:solidFill>
              </a:rPr>
              <a:t>P</a:t>
            </a:r>
            <a:r>
              <a:rPr lang="en-GB" sz="2700" b="1" dirty="0" smtClean="0">
                <a:solidFill>
                  <a:srgbClr val="FFC000"/>
                </a:solidFill>
              </a:rPr>
              <a:t>ublic domain related issues</a:t>
            </a:r>
            <a:endParaRPr lang="en-GB" sz="2700" b="1" dirty="0" smtClean="0">
              <a:solidFill>
                <a:srgbClr val="FFC000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lvl="1"/>
            <a:r>
              <a:rPr lang="en-GB" sz="28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2699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A mapping of issues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371656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>
                <a:solidFill>
                  <a:srgbClr val="00B0F0"/>
                </a:solidFill>
              </a:rPr>
              <a:t>DEVELOPMENT ORIENTED </a:t>
            </a:r>
            <a:r>
              <a:rPr lang="en-GB" sz="2800" b="1" dirty="0" smtClean="0">
                <a:solidFill>
                  <a:srgbClr val="00B0F0"/>
                </a:solidFill>
              </a:rPr>
              <a:t>IP (3)</a:t>
            </a:r>
            <a:endParaRPr lang="en-GB" sz="2800" b="1" dirty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8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IP negotiations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GB" sz="28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700" b="1" dirty="0">
                <a:solidFill>
                  <a:srgbClr val="FFC000"/>
                </a:solidFill>
              </a:rPr>
              <a:t>I</a:t>
            </a:r>
            <a:r>
              <a:rPr lang="en-GB" sz="2700" b="1" dirty="0" smtClean="0">
                <a:solidFill>
                  <a:srgbClr val="FFC000"/>
                </a:solidFill>
              </a:rPr>
              <a:t>nternational level: </a:t>
            </a:r>
            <a:r>
              <a:rPr lang="en-GB" sz="2700" b="1" dirty="0">
                <a:solidFill>
                  <a:schemeClr val="bg1"/>
                </a:solidFill>
              </a:rPr>
              <a:t>b</a:t>
            </a:r>
            <a:r>
              <a:rPr lang="en-GB" sz="2700" b="1" dirty="0" smtClean="0">
                <a:solidFill>
                  <a:schemeClr val="bg1"/>
                </a:solidFill>
              </a:rPr>
              <a:t>etter coordination at the multilateral level between developing countries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700" b="1" dirty="0" smtClean="0">
                <a:solidFill>
                  <a:srgbClr val="FFC000"/>
                </a:solidFill>
              </a:rPr>
              <a:t>Regional level and bilateral level:  </a:t>
            </a:r>
            <a:r>
              <a:rPr lang="en-GB" sz="2700" b="1" dirty="0" smtClean="0">
                <a:solidFill>
                  <a:schemeClr val="bg1"/>
                </a:solidFill>
              </a:rPr>
              <a:t>sharing of experiences in negotiating and implementing FTAs 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prstClr val="white"/>
              </a:solidFill>
            </a:endParaRPr>
          </a:p>
          <a:p>
            <a:pPr lvl="1"/>
            <a:r>
              <a:rPr lang="en-GB" sz="2800" b="1" dirty="0" smtClean="0">
                <a:solidFill>
                  <a:prstClr val="white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solidFill>
                <a:prstClr val="white"/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08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A mapping of issues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371656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>
                <a:solidFill>
                  <a:srgbClr val="00B0F0"/>
                </a:solidFill>
              </a:rPr>
              <a:t>DEVELOPMENT ORIENTED </a:t>
            </a:r>
            <a:r>
              <a:rPr lang="en-GB" sz="2800" b="1" dirty="0" smtClean="0">
                <a:solidFill>
                  <a:srgbClr val="00B0F0"/>
                </a:solidFill>
              </a:rPr>
              <a:t>IP (4)</a:t>
            </a:r>
            <a:endParaRPr lang="en-GB" sz="2800" b="1" dirty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8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Genetic resources, Traditional Knowledge and TCEs/Folklore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700" b="1" dirty="0" smtClean="0">
                <a:solidFill>
                  <a:srgbClr val="FFC000"/>
                </a:solidFill>
              </a:rPr>
              <a:t>Genetic resources: </a:t>
            </a:r>
            <a:r>
              <a:rPr lang="en-GB" sz="2700" b="1" dirty="0" smtClean="0">
                <a:solidFill>
                  <a:schemeClr val="bg1"/>
                </a:solidFill>
              </a:rPr>
              <a:t>implementing disclosure requirements in patent laws and use databases </a:t>
            </a:r>
            <a:endParaRPr lang="en-GB" sz="2700" b="1" dirty="0" smtClean="0">
              <a:solidFill>
                <a:srgbClr val="FFC000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700" b="1" dirty="0" smtClean="0">
                <a:solidFill>
                  <a:srgbClr val="FFC000"/>
                </a:solidFill>
              </a:rPr>
              <a:t>Traditional knowledge and TCEs/Folklore: </a:t>
            </a:r>
            <a:r>
              <a:rPr lang="en-GB" sz="2700" b="1" dirty="0" smtClean="0">
                <a:solidFill>
                  <a:schemeClr val="bg1"/>
                </a:solidFill>
              </a:rPr>
              <a:t>laws and regimes on TK protection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prstClr val="white"/>
              </a:solidFill>
            </a:endParaRPr>
          </a:p>
          <a:p>
            <a:pPr lvl="1"/>
            <a:r>
              <a:rPr lang="en-GB" sz="2800" b="1" dirty="0" smtClean="0">
                <a:solidFill>
                  <a:prstClr val="white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solidFill>
                <a:prstClr val="white"/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1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A mapping of issues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371656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>
                <a:solidFill>
                  <a:srgbClr val="00B0F0"/>
                </a:solidFill>
              </a:rPr>
              <a:t>DEVELOPMENT ORIENTED </a:t>
            </a:r>
            <a:r>
              <a:rPr lang="en-GB" sz="2800" b="1" dirty="0" smtClean="0">
                <a:solidFill>
                  <a:srgbClr val="00B0F0"/>
                </a:solidFill>
              </a:rPr>
              <a:t>IP (4)</a:t>
            </a:r>
            <a:endParaRPr lang="en-GB" sz="2800" b="1" dirty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8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Genetic resources, Traditional Knowledge and TCEs/Folklore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700" b="1" dirty="0" smtClean="0">
                <a:solidFill>
                  <a:srgbClr val="FFC000"/>
                </a:solidFill>
              </a:rPr>
              <a:t>Genetic resources: </a:t>
            </a:r>
            <a:r>
              <a:rPr lang="en-GB" sz="2700" b="1" dirty="0" smtClean="0">
                <a:solidFill>
                  <a:schemeClr val="bg1"/>
                </a:solidFill>
              </a:rPr>
              <a:t>implementing disclosure requirements in patent laws and use databases </a:t>
            </a:r>
            <a:endParaRPr lang="en-GB" sz="2700" b="1" dirty="0" smtClean="0">
              <a:solidFill>
                <a:srgbClr val="FFC000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700" b="1" dirty="0" smtClean="0">
                <a:solidFill>
                  <a:srgbClr val="FFC000"/>
                </a:solidFill>
              </a:rPr>
              <a:t>Traditional knowledge and TCEs/Folklore: </a:t>
            </a:r>
            <a:r>
              <a:rPr lang="en-GB" sz="2700" b="1" dirty="0" smtClean="0">
                <a:solidFill>
                  <a:schemeClr val="bg1"/>
                </a:solidFill>
              </a:rPr>
              <a:t>laws and regimes on TK protection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prstClr val="white"/>
              </a:solidFill>
            </a:endParaRPr>
          </a:p>
          <a:p>
            <a:pPr lvl="1"/>
            <a:r>
              <a:rPr lang="en-GB" sz="2800" b="1" dirty="0" smtClean="0">
                <a:solidFill>
                  <a:prstClr val="white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solidFill>
                <a:prstClr val="white"/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1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 and IP governance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371656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600" b="1" dirty="0" smtClean="0">
                <a:solidFill>
                  <a:srgbClr val="00B0F0"/>
                </a:solidFill>
              </a:rPr>
              <a:t>Some </a:t>
            </a:r>
            <a:r>
              <a:rPr lang="en-GB" sz="3600" b="1" dirty="0" smtClean="0">
                <a:solidFill>
                  <a:srgbClr val="00B0F0"/>
                </a:solidFill>
              </a:rPr>
              <a:t>suggestions</a:t>
            </a:r>
          </a:p>
          <a:p>
            <a:pPr algn="ctr"/>
            <a:endParaRPr lang="en-GB" sz="2800" b="1" dirty="0">
              <a:solidFill>
                <a:srgbClr val="00B0F0"/>
              </a:solidFill>
            </a:endParaRPr>
          </a:p>
          <a:p>
            <a:endParaRPr lang="en-GB" sz="2800" b="1" dirty="0" smtClean="0">
              <a:solidFill>
                <a:srgbClr val="00B0F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800" b="1" dirty="0">
                <a:solidFill>
                  <a:srgbClr val="00B0F0"/>
                </a:solidFill>
              </a:rPr>
              <a:t> </a:t>
            </a:r>
            <a:r>
              <a:rPr lang="en-GB" sz="2800" b="1" dirty="0" smtClean="0">
                <a:solidFill>
                  <a:srgbClr val="FFC000"/>
                </a:solidFill>
              </a:rPr>
              <a:t>Annual “thematic” meeting on SSC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8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Further institutionalisation and mainstreaming </a:t>
            </a:r>
          </a:p>
          <a:p>
            <a:r>
              <a:rPr lang="en-GB" sz="2800" b="1" dirty="0">
                <a:solidFill>
                  <a:srgbClr val="FFC000"/>
                </a:solidFill>
              </a:rPr>
              <a:t> </a:t>
            </a:r>
            <a:r>
              <a:rPr lang="en-GB" sz="2800" b="1" dirty="0" smtClean="0">
                <a:solidFill>
                  <a:srgbClr val="FFC000"/>
                </a:solidFill>
              </a:rPr>
              <a:t>     of SSC throughout WIPO activities</a:t>
            </a:r>
          </a:p>
          <a:p>
            <a:endParaRPr lang="en-GB" sz="28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Consolidation of lessons learned and best practices</a:t>
            </a:r>
            <a:endParaRPr lang="en-GB" sz="2800" b="1" dirty="0">
              <a:solidFill>
                <a:srgbClr val="FFC000"/>
              </a:solidFill>
            </a:endParaRPr>
          </a:p>
          <a:p>
            <a:endParaRPr lang="en-GB" sz="2800" b="1" dirty="0" smtClean="0">
              <a:solidFill>
                <a:srgbClr val="FFC000"/>
              </a:solidFill>
            </a:endParaRPr>
          </a:p>
          <a:p>
            <a:endParaRPr lang="en-GB" sz="2800" b="1" dirty="0">
              <a:solidFill>
                <a:srgbClr val="FFC000"/>
              </a:solidFill>
            </a:endParaRPr>
          </a:p>
          <a:p>
            <a:endParaRPr lang="en-GB" sz="28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prstClr val="white"/>
              </a:solidFill>
            </a:endParaRPr>
          </a:p>
          <a:p>
            <a:pPr lvl="1"/>
            <a:r>
              <a:rPr lang="en-GB" sz="2800" b="1" dirty="0" smtClean="0">
                <a:solidFill>
                  <a:prstClr val="white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solidFill>
                <a:prstClr val="white"/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57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371656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Thank you</a:t>
            </a:r>
          </a:p>
          <a:p>
            <a:pPr algn="ctr"/>
            <a:endParaRPr lang="en-GB" sz="2800" b="1" dirty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algn="ctr"/>
            <a:r>
              <a:rPr lang="en-GB" sz="28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a</a:t>
            </a:r>
            <a:r>
              <a:rPr lang="en-GB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abdellatif</a:t>
            </a:r>
            <a:r>
              <a:rPr lang="en-GB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@ictsd.ch</a:t>
            </a:r>
            <a:endParaRPr lang="en-GB" sz="28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lvl="1" algn="ctr"/>
            <a:endParaRPr lang="en-GB" sz="2800" b="1" dirty="0" smtClean="0">
              <a:solidFill>
                <a:prstClr val="white"/>
              </a:solidFill>
            </a:endParaRPr>
          </a:p>
          <a:p>
            <a:pPr lvl="1" algn="ctr"/>
            <a:r>
              <a:rPr lang="en-GB" sz="2800" b="1" dirty="0" smtClean="0">
                <a:solidFill>
                  <a:prstClr val="white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solidFill>
                <a:prstClr val="white"/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4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03"/>
            <a:ext cx="9168544" cy="7684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3000" b="1" dirty="0">
              <a:solidFill>
                <a:srgbClr val="92D05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179512" y="745684"/>
            <a:ext cx="8760432" cy="1838965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just">
              <a:buClr>
                <a:srgbClr val="253D75"/>
              </a:buClr>
            </a:pPr>
            <a:endParaRPr lang="en-US" sz="2300" b="1" dirty="0" smtClean="0">
              <a:solidFill>
                <a:srgbClr val="92D050"/>
              </a:solidFill>
            </a:endParaRPr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prstClr val="black"/>
                </a:solidFill>
              </a:rPr>
              <a:t> </a:t>
            </a:r>
            <a:endParaRPr lang="en-GB" sz="2450" dirty="0" smtClean="0">
              <a:solidFill>
                <a:prstClr val="black"/>
              </a:solidFill>
            </a:endParaRPr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50" dirty="0" smtClean="0">
              <a:solidFill>
                <a:prstClr val="black"/>
              </a:solidFill>
            </a:endParaRPr>
          </a:p>
          <a:p>
            <a:pPr>
              <a:buClr>
                <a:srgbClr val="253D75"/>
              </a:buClr>
              <a:buFont typeface="Wingdings" pitchFamily="2" charset="2"/>
              <a:buChar char="§"/>
            </a:pPr>
            <a:endParaRPr lang="en-GB" sz="2400" dirty="0">
              <a:solidFill>
                <a:prstClr val="black"/>
              </a:solidFill>
            </a:endParaRPr>
          </a:p>
          <a:p>
            <a:pPr>
              <a:buClr>
                <a:srgbClr val="253D75"/>
              </a:buClr>
              <a:buFont typeface="Wingdings" pitchFamily="2" charset="2"/>
              <a:buChar char="§"/>
            </a:pPr>
            <a:endParaRPr lang="en-GB" sz="24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C:\Users\User\Desktop\SSRN-id2120196.pdf - Nitro PDF Professional_2012-08-08_16-46-0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24744"/>
            <a:ext cx="6062971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14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03"/>
            <a:ext cx="9168544" cy="7684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92D050"/>
                </a:solidFill>
              </a:rPr>
              <a:t>South South Cooperation : Why ? </a:t>
            </a:r>
            <a:endParaRPr lang="en-US" sz="3000" b="1" dirty="0">
              <a:solidFill>
                <a:srgbClr val="92D05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179512" y="745684"/>
            <a:ext cx="8760432" cy="6786473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just">
              <a:buClr>
                <a:srgbClr val="253D75"/>
              </a:buClr>
            </a:pPr>
            <a:endParaRPr lang="en-US" sz="2300" b="1" dirty="0" smtClean="0">
              <a:solidFill>
                <a:srgbClr val="92D050"/>
              </a:solidFill>
            </a:endParaRPr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400" dirty="0" smtClean="0"/>
              <a:t> </a:t>
            </a:r>
            <a:r>
              <a:rPr lang="en-GB" sz="2500" dirty="0" smtClean="0"/>
              <a:t>South South Cooperation (SCC) is a </a:t>
            </a:r>
            <a:r>
              <a:rPr lang="en-GB" sz="2500" b="1" dirty="0" smtClean="0"/>
              <a:t>well established principle and priority in the United Nations system</a:t>
            </a:r>
            <a:r>
              <a:rPr lang="en-GB" sz="2500" dirty="0" smtClean="0"/>
              <a:t> of which WIPO is a member.  </a:t>
            </a:r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450" dirty="0" smtClean="0"/>
              <a:t> 	</a:t>
            </a:r>
            <a:r>
              <a:rPr lang="en-GB" sz="2450" b="1" dirty="0" smtClean="0"/>
              <a:t>1974</a:t>
            </a:r>
            <a:r>
              <a:rPr lang="en-GB" sz="2450" dirty="0" smtClean="0"/>
              <a:t>: - First UN General Assembly resolution on SSC.</a:t>
            </a:r>
          </a:p>
          <a:p>
            <a:pPr lvl="3" algn="just">
              <a:buClr>
                <a:srgbClr val="253D75"/>
              </a:buClr>
            </a:pPr>
            <a:r>
              <a:rPr lang="en-GB" sz="2450" dirty="0"/>
              <a:t> </a:t>
            </a:r>
            <a:r>
              <a:rPr lang="en-GB" sz="2450" dirty="0" smtClean="0"/>
              <a:t>    - Establishment of UNDP special unit on SSC</a:t>
            </a:r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50" dirty="0"/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US" sz="2450" dirty="0" smtClean="0"/>
              <a:t> 	</a:t>
            </a:r>
            <a:r>
              <a:rPr lang="en-US" sz="2450" b="1" dirty="0" smtClean="0"/>
              <a:t>2009</a:t>
            </a:r>
            <a:r>
              <a:rPr lang="en-US" sz="2450" dirty="0"/>
              <a:t>:</a:t>
            </a:r>
            <a:r>
              <a:rPr lang="en-US" sz="2450" dirty="0" smtClean="0"/>
              <a:t>  - The </a:t>
            </a:r>
            <a:r>
              <a:rPr lang="en-US" sz="2450" dirty="0"/>
              <a:t>High-level UN Conference on South-South </a:t>
            </a:r>
            <a:r>
              <a:rPr lang="en-US" sz="2450" dirty="0" smtClean="0"/>
              <a:t>			 Cooperation </a:t>
            </a:r>
            <a:r>
              <a:rPr lang="en-US" sz="2450" dirty="0"/>
              <a:t>is held in Nairobi, </a:t>
            </a:r>
            <a:r>
              <a:rPr lang="en-US" sz="2450" dirty="0" smtClean="0"/>
              <a:t>Kenya.</a:t>
            </a:r>
          </a:p>
          <a:p>
            <a:pPr lvl="4" algn="just">
              <a:buClr>
                <a:srgbClr val="253D75"/>
              </a:buClr>
            </a:pPr>
            <a:r>
              <a:rPr lang="en-US" sz="2450" dirty="0" smtClean="0"/>
              <a:t>- Requires UN agencies to support and implement SSC </a:t>
            </a:r>
          </a:p>
          <a:p>
            <a:pPr lvl="4" algn="just">
              <a:buClr>
                <a:srgbClr val="253D75"/>
              </a:buClr>
            </a:pPr>
            <a:endParaRPr lang="en-GB" sz="2450" dirty="0" smtClean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450" dirty="0" smtClean="0"/>
              <a:t> </a:t>
            </a:r>
            <a:r>
              <a:rPr lang="en-GB" sz="2500" dirty="0" smtClean="0"/>
              <a:t>SSC is </a:t>
            </a:r>
            <a:r>
              <a:rPr lang="en-GB" sz="2500" b="1" dirty="0" smtClean="0"/>
              <a:t>not a substitute </a:t>
            </a:r>
            <a:r>
              <a:rPr lang="en-GB" sz="2500" b="1" smtClean="0"/>
              <a:t>to </a:t>
            </a:r>
            <a:r>
              <a:rPr lang="en-GB" sz="2500" b="1" smtClean="0"/>
              <a:t>North/South </a:t>
            </a:r>
            <a:r>
              <a:rPr lang="en-GB" sz="2500" b="1" dirty="0" smtClean="0"/>
              <a:t>cooperation </a:t>
            </a:r>
            <a:r>
              <a:rPr lang="en-GB" sz="2500" dirty="0" smtClean="0"/>
              <a:t>but a </a:t>
            </a:r>
            <a:r>
              <a:rPr lang="en-GB" sz="2500" b="1" dirty="0" smtClean="0"/>
              <a:t>complement</a:t>
            </a:r>
            <a:r>
              <a:rPr lang="en-GB" sz="2500" dirty="0" smtClean="0"/>
              <a:t> to it.</a:t>
            </a:r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50" dirty="0" smtClean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50" dirty="0" smtClean="0"/>
          </a:p>
          <a:p>
            <a:pPr>
              <a:buClr>
                <a:srgbClr val="253D75"/>
              </a:buClr>
              <a:buFont typeface="Wingdings" pitchFamily="2" charset="2"/>
              <a:buChar char="§"/>
            </a:pPr>
            <a:endParaRPr lang="en-GB" sz="2400" dirty="0"/>
          </a:p>
          <a:p>
            <a:pPr>
              <a:buClr>
                <a:srgbClr val="253D75"/>
              </a:buClr>
              <a:buFont typeface="Wingdings" pitchFamily="2" charset="2"/>
              <a:buChar char="§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5043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03"/>
            <a:ext cx="9168544" cy="100353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92D050"/>
                </a:solidFill>
              </a:rPr>
              <a:t>South South Cooperation in IP : Why ? (1) </a:t>
            </a:r>
            <a:endParaRPr lang="en-US" sz="3000" b="1" dirty="0">
              <a:solidFill>
                <a:srgbClr val="92D05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179512" y="745684"/>
            <a:ext cx="8760432" cy="568617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00" dirty="0" smtClean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400" dirty="0" smtClean="0"/>
              <a:t> </a:t>
            </a:r>
            <a:r>
              <a:rPr lang="en-GB" sz="2500" dirty="0" smtClean="0"/>
              <a:t>It makes sense for </a:t>
            </a:r>
            <a:r>
              <a:rPr lang="en-GB" sz="2500" b="1" dirty="0" smtClean="0"/>
              <a:t>countries with similar levels of development and views on IP </a:t>
            </a:r>
            <a:r>
              <a:rPr lang="en-GB" sz="2500" dirty="0" smtClean="0"/>
              <a:t>to seek to benefit from their respective experiences</a:t>
            </a:r>
          </a:p>
          <a:p>
            <a:pPr algn="just">
              <a:buClr>
                <a:srgbClr val="253D75"/>
              </a:buClr>
            </a:pPr>
            <a:endParaRPr lang="en-GB" sz="2500" dirty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500" dirty="0" smtClean="0"/>
              <a:t> This is a fundamental premise of the </a:t>
            </a:r>
            <a:r>
              <a:rPr lang="en-GB" sz="2500" b="1" dirty="0" smtClean="0"/>
              <a:t>WIPO Development Agenda </a:t>
            </a:r>
            <a:r>
              <a:rPr lang="en-GB" sz="2500" dirty="0" smtClean="0"/>
              <a:t>: </a:t>
            </a:r>
            <a:r>
              <a:rPr lang="en-GB" sz="2500" b="1" dirty="0" smtClean="0"/>
              <a:t>IP should take into consideration </a:t>
            </a:r>
            <a:r>
              <a:rPr lang="en-GB" sz="2500" b="1" dirty="0" smtClean="0"/>
              <a:t>different </a:t>
            </a:r>
            <a:r>
              <a:rPr lang="en-GB" sz="2500" b="1" dirty="0" smtClean="0"/>
              <a:t>in levels of development:</a:t>
            </a:r>
            <a:r>
              <a:rPr lang="en-US" sz="2400" u="sng" dirty="0" smtClean="0"/>
              <a:t> </a:t>
            </a:r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US" sz="2400" u="sng" dirty="0" smtClean="0"/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US" sz="2450" u="sng" dirty="0" smtClean="0"/>
              <a:t>DA recommendation 1</a:t>
            </a:r>
            <a:r>
              <a:rPr lang="en-US" sz="2450" dirty="0" smtClean="0"/>
              <a:t>: WIPO </a:t>
            </a:r>
            <a:r>
              <a:rPr lang="en-US" sz="2450" dirty="0"/>
              <a:t>technical assistance shall </a:t>
            </a:r>
            <a:r>
              <a:rPr lang="en-US" sz="2450" dirty="0" smtClean="0"/>
              <a:t>be development-oriented, </a:t>
            </a:r>
            <a:r>
              <a:rPr lang="en-US" sz="2450" dirty="0"/>
              <a:t>taking into account </a:t>
            </a:r>
            <a:r>
              <a:rPr lang="en-US" sz="2450" b="1" dirty="0" smtClean="0"/>
              <a:t>different </a:t>
            </a:r>
            <a:r>
              <a:rPr lang="en-US" sz="2450" b="1" dirty="0"/>
              <a:t>levels of development of Member States </a:t>
            </a:r>
            <a:endParaRPr lang="en-US" sz="2450" b="1" u="sng" dirty="0" smtClean="0"/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US" sz="2450" u="sng" dirty="0" smtClean="0"/>
              <a:t>DA </a:t>
            </a:r>
            <a:r>
              <a:rPr lang="en-US" sz="2450" u="sng" dirty="0"/>
              <a:t>recommendation </a:t>
            </a:r>
            <a:r>
              <a:rPr lang="en-US" sz="2450" u="sng" dirty="0" smtClean="0"/>
              <a:t>15</a:t>
            </a:r>
            <a:r>
              <a:rPr lang="en-US" sz="2450" dirty="0" smtClean="0"/>
              <a:t>: Norm-setting </a:t>
            </a:r>
            <a:r>
              <a:rPr lang="en-US" sz="2450" dirty="0"/>
              <a:t>activities </a:t>
            </a:r>
            <a:r>
              <a:rPr lang="en-US" sz="2450" dirty="0" smtClean="0"/>
              <a:t>shall take </a:t>
            </a:r>
            <a:r>
              <a:rPr lang="en-US" sz="2450" dirty="0"/>
              <a:t>into account </a:t>
            </a:r>
            <a:r>
              <a:rPr lang="en-US" sz="2450" b="1" dirty="0"/>
              <a:t>different levels of </a:t>
            </a:r>
            <a:r>
              <a:rPr lang="en-US" sz="2450" b="1" dirty="0" smtClean="0"/>
              <a:t>development</a:t>
            </a:r>
          </a:p>
          <a:p>
            <a:pPr>
              <a:buClr>
                <a:srgbClr val="253D75"/>
              </a:buClr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234072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03"/>
            <a:ext cx="9168544" cy="93152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92D050"/>
                </a:solidFill>
              </a:rPr>
              <a:t>South South Cooperation on IP : Why ? (2) </a:t>
            </a:r>
            <a:endParaRPr lang="en-US" sz="3000" b="1" dirty="0">
              <a:solidFill>
                <a:srgbClr val="92D05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179512" y="745684"/>
            <a:ext cx="8760432" cy="7232749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00" dirty="0" smtClean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500" b="1" dirty="0" smtClean="0"/>
              <a:t> </a:t>
            </a:r>
            <a:r>
              <a:rPr lang="en-GB" sz="2500" b="1" dirty="0" smtClean="0"/>
              <a:t>Changes </a:t>
            </a:r>
            <a:r>
              <a:rPr lang="en-GB" sz="2500" b="1" dirty="0"/>
              <a:t>in global geography/landscape of innovation </a:t>
            </a:r>
            <a:r>
              <a:rPr lang="en-GB" sz="2500" dirty="0"/>
              <a:t>provide further momentum to SSC on IP and development:</a:t>
            </a:r>
          </a:p>
          <a:p>
            <a:pPr algn="just">
              <a:buClr>
                <a:srgbClr val="253D75"/>
              </a:buClr>
            </a:pPr>
            <a:endParaRPr lang="en-GB" sz="2500" dirty="0"/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500" dirty="0"/>
              <a:t> 	</a:t>
            </a:r>
            <a:r>
              <a:rPr lang="en-GB" sz="2500" b="1" dirty="0"/>
              <a:t>Increase of IPRs applications </a:t>
            </a:r>
            <a:r>
              <a:rPr lang="en-GB" sz="2500" dirty="0" smtClean="0"/>
              <a:t>from </a:t>
            </a:r>
            <a:r>
              <a:rPr lang="en-GB" sz="2500" dirty="0"/>
              <a:t>a number of emerging </a:t>
            </a:r>
            <a:r>
              <a:rPr lang="en-GB" sz="2500" dirty="0" smtClean="0"/>
              <a:t>	and developing  </a:t>
            </a:r>
            <a:r>
              <a:rPr lang="en-GB" sz="2500" dirty="0"/>
              <a:t>economies </a:t>
            </a:r>
            <a:endParaRPr lang="en-GB" sz="2500" dirty="0" smtClean="0"/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500" dirty="0"/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500" dirty="0"/>
              <a:t> 	</a:t>
            </a:r>
            <a:r>
              <a:rPr lang="en-GB" sz="2500" b="1" dirty="0" smtClean="0"/>
              <a:t>Development </a:t>
            </a:r>
            <a:r>
              <a:rPr lang="en-GB" sz="2500" b="1" dirty="0"/>
              <a:t>of IP regimes  </a:t>
            </a:r>
            <a:r>
              <a:rPr lang="en-GB" sz="2500" dirty="0"/>
              <a:t>in developing </a:t>
            </a:r>
            <a:r>
              <a:rPr lang="en-GB" sz="2500" dirty="0" smtClean="0"/>
              <a:t>countries</a:t>
            </a:r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500" dirty="0" smtClean="0"/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500" dirty="0"/>
              <a:t> </a:t>
            </a:r>
            <a:r>
              <a:rPr lang="en-GB" sz="2500" dirty="0" smtClean="0"/>
              <a:t>    </a:t>
            </a:r>
            <a:r>
              <a:rPr lang="en-GB" sz="2500" b="1" dirty="0" smtClean="0"/>
              <a:t>Increase of IP expertise </a:t>
            </a:r>
            <a:r>
              <a:rPr lang="en-GB" sz="2500" dirty="0" smtClean="0"/>
              <a:t>in developing countries</a:t>
            </a:r>
          </a:p>
          <a:p>
            <a:pPr lvl="1" algn="just">
              <a:buClr>
                <a:srgbClr val="253D75"/>
              </a:buClr>
            </a:pPr>
            <a:endParaRPr lang="en-GB" sz="2500" dirty="0"/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500" dirty="0"/>
              <a:t> 	</a:t>
            </a:r>
            <a:r>
              <a:rPr lang="en-GB" sz="2500" b="1" dirty="0"/>
              <a:t>Regionalization of IP </a:t>
            </a:r>
            <a:r>
              <a:rPr lang="en-GB" sz="2500" dirty="0" smtClean="0"/>
              <a:t>cooperation</a:t>
            </a:r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500" dirty="0" smtClean="0"/>
          </a:p>
          <a:p>
            <a:pPr lvl="1"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500" dirty="0"/>
              <a:t> </a:t>
            </a:r>
            <a:r>
              <a:rPr lang="en-GB" sz="2500" dirty="0" smtClean="0"/>
              <a:t>    Increase of SSC on </a:t>
            </a:r>
            <a:r>
              <a:rPr lang="en-GB" sz="2500" b="1" dirty="0" smtClean="0"/>
              <a:t>the ground and in different </a:t>
            </a:r>
            <a:r>
              <a:rPr lang="en-GB" sz="2500" b="1" dirty="0" err="1" smtClean="0"/>
              <a:t>fora</a:t>
            </a:r>
            <a:r>
              <a:rPr lang="en-GB" sz="2500" b="1" dirty="0" smtClean="0"/>
              <a:t> </a:t>
            </a:r>
            <a:endParaRPr lang="en-GB" sz="2500" b="1" dirty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500" dirty="0"/>
          </a:p>
          <a:p>
            <a:pPr>
              <a:buClr>
                <a:srgbClr val="253D75"/>
              </a:buClr>
              <a:buFont typeface="Wingdings" pitchFamily="2" charset="2"/>
              <a:buChar char="§"/>
            </a:pPr>
            <a:endParaRPr lang="en-GB" sz="2500" dirty="0"/>
          </a:p>
          <a:p>
            <a:pPr>
              <a:buClr>
                <a:srgbClr val="253D75"/>
              </a:buClr>
            </a:pPr>
            <a:endParaRPr lang="en-GB" sz="2500" dirty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200" dirty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r>
              <a:rPr lang="en-GB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568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What do we mean?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124744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/>
                </a:solidFill>
              </a:rPr>
              <a:t>Two different aspects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7800542">
            <a:off x="3826668" y="1662278"/>
            <a:ext cx="605309" cy="465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2589341">
            <a:off x="4726741" y="1667022"/>
            <a:ext cx="607092" cy="465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04801" y="2132856"/>
            <a:ext cx="3451486" cy="39604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 smtClean="0">
                <a:solidFill>
                  <a:srgbClr val="00B0F0"/>
                </a:solidFill>
              </a:rPr>
              <a:t>USE OF IP FOR DEVELOPMENT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Use of IPRs for economic development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IP administration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Infrastructure supporting the use of the IP system </a:t>
            </a:r>
          </a:p>
          <a:p>
            <a:endParaRPr lang="en-GB" sz="22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  <p:sp>
        <p:nvSpPr>
          <p:cNvPr id="15" name="Rectangle 14"/>
          <p:cNvSpPr/>
          <p:nvPr/>
        </p:nvSpPr>
        <p:spPr>
          <a:xfrm>
            <a:off x="5220072" y="2132856"/>
            <a:ext cx="3695328" cy="39604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300" b="1" dirty="0" smtClean="0">
                <a:solidFill>
                  <a:srgbClr val="00B0F0"/>
                </a:solidFill>
              </a:rPr>
              <a:t>DEVELOPMENT ORIENTED IP</a:t>
            </a:r>
          </a:p>
          <a:p>
            <a:pPr algn="ctr"/>
            <a:endParaRPr lang="en-GB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Balanced IP regimes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Use of  flexibilities, limitations and exceptions in IP rules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Ensuring that IP is supportive  of public policy objectives 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1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1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fr-CH" sz="21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7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A mapping of issues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155631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 smtClean="0">
                <a:solidFill>
                  <a:srgbClr val="00B0F0"/>
                </a:solidFill>
              </a:rPr>
              <a:t>USE OF IP FOR DEVELOPMENT (1)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IP policies and domestic coordination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IP policies and strategies : </a:t>
            </a:r>
            <a:r>
              <a:rPr lang="en-GB" sz="2800" b="1" dirty="0">
                <a:solidFill>
                  <a:schemeClr val="bg1"/>
                </a:solidFill>
              </a:rPr>
              <a:t>Elaboration and implementation of</a:t>
            </a:r>
            <a:r>
              <a:rPr lang="en-GB" sz="2800" b="1" dirty="0" smtClean="0">
                <a:solidFill>
                  <a:schemeClr val="bg1"/>
                </a:solidFill>
              </a:rPr>
              <a:t> IP policies  and strategies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Domestic coordination on IP:  </a:t>
            </a:r>
            <a:r>
              <a:rPr lang="en-GB" sz="2800" b="1" dirty="0" smtClean="0">
                <a:solidFill>
                  <a:schemeClr val="bg1"/>
                </a:solidFill>
              </a:rPr>
              <a:t>Need for an institutional inter-agency mechanism to coordinate domestic and international positions on IP (Brazil GIPI model) 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4643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A mapping of issues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155631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 smtClean="0">
                <a:solidFill>
                  <a:srgbClr val="00B0F0"/>
                </a:solidFill>
              </a:rPr>
              <a:t>USE OF IP FOR DEVELOPMENT (2)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Use of IPRs for economic development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Patents </a:t>
            </a:r>
            <a:r>
              <a:rPr lang="en-GB" sz="2800" b="1" dirty="0" smtClean="0">
                <a:solidFill>
                  <a:schemeClr val="bg1"/>
                </a:solidFill>
              </a:rPr>
              <a:t>: Use of patents by industry and public research institutions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Copyright</a:t>
            </a:r>
            <a:r>
              <a:rPr lang="en-GB" sz="2800" b="1" dirty="0" smtClean="0">
                <a:solidFill>
                  <a:schemeClr val="bg1"/>
                </a:solidFill>
              </a:rPr>
              <a:t> : Creative industries  more advanced in some developing countries than others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GIs, Trademarks and Industrial designs</a:t>
            </a:r>
            <a:r>
              <a:rPr lang="en-GB" sz="2800" b="1" dirty="0" smtClean="0">
                <a:solidFill>
                  <a:schemeClr val="bg1"/>
                </a:solidFill>
              </a:rPr>
              <a:t>: Use by local industry and stakeholders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883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SSC on IP and Development: A mapping of issues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155631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 smtClean="0">
                <a:solidFill>
                  <a:srgbClr val="00B0F0"/>
                </a:solidFill>
              </a:rPr>
              <a:t>USE OF IP FOR DEVELOPMENT (3)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IP administration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Patents:</a:t>
            </a:r>
            <a:r>
              <a:rPr lang="en-GB" sz="2800" b="1" dirty="0" smtClean="0">
                <a:solidFill>
                  <a:schemeClr val="bg1"/>
                </a:solidFill>
              </a:rPr>
              <a:t> Search and examination of patent applications  (Pro Sur initiative, fast tracking of “green” patents)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Copyright: </a:t>
            </a:r>
            <a:r>
              <a:rPr lang="en-GB" sz="2800" b="1" dirty="0">
                <a:solidFill>
                  <a:schemeClr val="bg1"/>
                </a:solidFill>
              </a:rPr>
              <a:t>C</a:t>
            </a:r>
            <a:r>
              <a:rPr lang="en-GB" sz="2800" b="1" dirty="0" smtClean="0">
                <a:solidFill>
                  <a:schemeClr val="bg1"/>
                </a:solidFill>
              </a:rPr>
              <a:t>ollective management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GIs, Trademarks and Industrial designs:</a:t>
            </a:r>
            <a:r>
              <a:rPr lang="en-GB" sz="2800" b="1" dirty="0" smtClean="0">
                <a:solidFill>
                  <a:schemeClr val="bg1"/>
                </a:solidFill>
              </a:rPr>
              <a:t>  Processing trademark applications , Implementing  GI regulations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lvl="1"/>
            <a:r>
              <a:rPr lang="en-GB" sz="28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2512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826</Words>
  <Application>Microsoft Office PowerPoint</Application>
  <PresentationFormat>Affichage à l'écran (4:3)</PresentationFormat>
  <Paragraphs>213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Marongiu</dc:creator>
  <cp:lastModifiedBy>User</cp:lastModifiedBy>
  <cp:revision>116</cp:revision>
  <dcterms:created xsi:type="dcterms:W3CDTF">2012-07-31T08:13:39Z</dcterms:created>
  <dcterms:modified xsi:type="dcterms:W3CDTF">2012-08-08T19:17:09Z</dcterms:modified>
</cp:coreProperties>
</file>