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5"/>
  </p:notesMasterIdLst>
  <p:sldIdLst>
    <p:sldId id="380" r:id="rId2"/>
    <p:sldId id="420" r:id="rId3"/>
    <p:sldId id="305" r:id="rId4"/>
    <p:sldId id="398" r:id="rId5"/>
    <p:sldId id="399" r:id="rId6"/>
    <p:sldId id="309" r:id="rId7"/>
    <p:sldId id="400" r:id="rId8"/>
    <p:sldId id="401" r:id="rId9"/>
    <p:sldId id="324" r:id="rId10"/>
    <p:sldId id="298" r:id="rId11"/>
    <p:sldId id="275" r:id="rId12"/>
    <p:sldId id="303" r:id="rId13"/>
    <p:sldId id="282" r:id="rId14"/>
    <p:sldId id="299" r:id="rId15"/>
    <p:sldId id="425" r:id="rId16"/>
    <p:sldId id="421" r:id="rId17"/>
    <p:sldId id="379" r:id="rId18"/>
    <p:sldId id="311" r:id="rId19"/>
    <p:sldId id="312" r:id="rId20"/>
    <p:sldId id="313" r:id="rId21"/>
    <p:sldId id="314" r:id="rId22"/>
    <p:sldId id="406" r:id="rId23"/>
    <p:sldId id="316" r:id="rId24"/>
    <p:sldId id="317" r:id="rId25"/>
    <p:sldId id="318" r:id="rId26"/>
    <p:sldId id="319" r:id="rId27"/>
    <p:sldId id="320" r:id="rId28"/>
    <p:sldId id="321" r:id="rId29"/>
    <p:sldId id="441" r:id="rId30"/>
    <p:sldId id="331" r:id="rId31"/>
    <p:sldId id="332" r:id="rId32"/>
    <p:sldId id="333" r:id="rId33"/>
    <p:sldId id="334" r:id="rId34"/>
    <p:sldId id="335" r:id="rId35"/>
    <p:sldId id="336" r:id="rId36"/>
    <p:sldId id="338" r:id="rId37"/>
    <p:sldId id="339" r:id="rId38"/>
    <p:sldId id="340" r:id="rId39"/>
    <p:sldId id="341" r:id="rId40"/>
    <p:sldId id="342" r:id="rId41"/>
    <p:sldId id="407" r:id="rId42"/>
    <p:sldId id="356" r:id="rId43"/>
    <p:sldId id="357" r:id="rId44"/>
    <p:sldId id="358" r:id="rId45"/>
    <p:sldId id="427" r:id="rId46"/>
    <p:sldId id="422" r:id="rId47"/>
    <p:sldId id="344" r:id="rId48"/>
    <p:sldId id="345" r:id="rId49"/>
    <p:sldId id="352" r:id="rId50"/>
    <p:sldId id="354" r:id="rId51"/>
    <p:sldId id="353" r:id="rId52"/>
    <p:sldId id="346" r:id="rId53"/>
    <p:sldId id="347" r:id="rId54"/>
    <p:sldId id="348" r:id="rId55"/>
    <p:sldId id="349" r:id="rId56"/>
    <p:sldId id="350" r:id="rId57"/>
    <p:sldId id="351" r:id="rId58"/>
    <p:sldId id="409" r:id="rId59"/>
    <p:sldId id="410" r:id="rId60"/>
    <p:sldId id="411" r:id="rId61"/>
    <p:sldId id="412" r:id="rId62"/>
    <p:sldId id="413" r:id="rId63"/>
    <p:sldId id="428" r:id="rId64"/>
    <p:sldId id="426" r:id="rId65"/>
    <p:sldId id="423" r:id="rId66"/>
    <p:sldId id="359" r:id="rId67"/>
    <p:sldId id="360" r:id="rId68"/>
    <p:sldId id="361" r:id="rId69"/>
    <p:sldId id="362" r:id="rId70"/>
    <p:sldId id="363" r:id="rId71"/>
    <p:sldId id="364" r:id="rId72"/>
    <p:sldId id="365" r:id="rId73"/>
    <p:sldId id="366" r:id="rId74"/>
    <p:sldId id="367" r:id="rId75"/>
    <p:sldId id="368" r:id="rId76"/>
    <p:sldId id="369" r:id="rId77"/>
    <p:sldId id="370" r:id="rId78"/>
    <p:sldId id="415" r:id="rId79"/>
    <p:sldId id="416" r:id="rId80"/>
    <p:sldId id="424" r:id="rId81"/>
    <p:sldId id="414" r:id="rId82"/>
    <p:sldId id="440" r:id="rId83"/>
    <p:sldId id="294" r:id="rId84"/>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728" autoAdjust="0"/>
  </p:normalViewPr>
  <p:slideViewPr>
    <p:cSldViewPr>
      <p:cViewPr>
        <p:scale>
          <a:sx n="66" d="100"/>
          <a:sy n="66" d="100"/>
        </p:scale>
        <p:origin x="-701"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CBB0BA-7616-4018-B3A7-C04A53E3AF7C}" type="datetimeFigureOut">
              <a:rPr lang="hu-HU"/>
              <a:pPr>
                <a:defRPr/>
              </a:pPr>
              <a:t>2012.08.09.</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FE4A0D4-2C12-4795-A650-582DB91F8436}" type="slidenum">
              <a:rPr lang="hu-HU"/>
              <a:pPr>
                <a:defRPr/>
              </a:pPr>
              <a:t>‹#›</a:t>
            </a:fld>
            <a:endParaRPr lang="hu-HU"/>
          </a:p>
        </p:txBody>
      </p:sp>
    </p:spTree>
    <p:extLst>
      <p:ext uri="{BB962C8B-B14F-4D97-AF65-F5344CB8AC3E}">
        <p14:creationId xmlns:p14="http://schemas.microsoft.com/office/powerpoint/2010/main" val="3874188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BE6E69BF-E3DB-4121-A6D1-704FFB002386}" type="datetime1">
              <a:rPr lang="hu-HU"/>
              <a:pPr>
                <a:defRPr/>
              </a:pPr>
              <a:t>2012.08.09.</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6" name="Dia számának helye 5"/>
          <p:cNvSpPr>
            <a:spLocks noGrp="1"/>
          </p:cNvSpPr>
          <p:nvPr>
            <p:ph type="sldNum" sz="quarter" idx="12"/>
          </p:nvPr>
        </p:nvSpPr>
        <p:spPr/>
        <p:txBody>
          <a:bodyPr/>
          <a:lstStyle>
            <a:lvl1pPr>
              <a:defRPr/>
            </a:lvl1pPr>
          </a:lstStyle>
          <a:p>
            <a:pPr>
              <a:defRPr/>
            </a:pPr>
            <a:fld id="{B379D174-E1F5-42E2-8188-97C86090753F}" type="slidenum">
              <a:rPr lang="hu-HU"/>
              <a:pPr>
                <a:defRPr/>
              </a:pPr>
              <a:t>‹#›</a:t>
            </a:fld>
            <a:endParaRPr lang="hu-HU"/>
          </a:p>
        </p:txBody>
      </p:sp>
    </p:spTree>
    <p:extLst>
      <p:ext uri="{BB962C8B-B14F-4D97-AF65-F5344CB8AC3E}">
        <p14:creationId xmlns:p14="http://schemas.microsoft.com/office/powerpoint/2010/main" val="423858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630830C0-8785-4120-A475-321A3F15E347}" type="datetime1">
              <a:rPr lang="hu-HU"/>
              <a:pPr>
                <a:defRPr/>
              </a:pPr>
              <a:t>2012.08.09.</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6" name="Dia számának helye 5"/>
          <p:cNvSpPr>
            <a:spLocks noGrp="1"/>
          </p:cNvSpPr>
          <p:nvPr>
            <p:ph type="sldNum" sz="quarter" idx="12"/>
          </p:nvPr>
        </p:nvSpPr>
        <p:spPr/>
        <p:txBody>
          <a:bodyPr/>
          <a:lstStyle>
            <a:lvl1pPr>
              <a:defRPr/>
            </a:lvl1pPr>
          </a:lstStyle>
          <a:p>
            <a:pPr>
              <a:defRPr/>
            </a:pPr>
            <a:fld id="{707F88B0-D01C-4FA5-BCE1-8857BF3543E8}" type="slidenum">
              <a:rPr lang="hu-HU"/>
              <a:pPr>
                <a:defRPr/>
              </a:pPr>
              <a:t>‹#›</a:t>
            </a:fld>
            <a:endParaRPr lang="hu-HU"/>
          </a:p>
        </p:txBody>
      </p:sp>
    </p:spTree>
    <p:extLst>
      <p:ext uri="{BB962C8B-B14F-4D97-AF65-F5344CB8AC3E}">
        <p14:creationId xmlns:p14="http://schemas.microsoft.com/office/powerpoint/2010/main" val="93720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2BBAB45D-BF6E-41F6-B769-2B33A97FCA76}" type="datetime1">
              <a:rPr lang="hu-HU"/>
              <a:pPr>
                <a:defRPr/>
              </a:pPr>
              <a:t>2012.08.09.</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6" name="Dia számának helye 5"/>
          <p:cNvSpPr>
            <a:spLocks noGrp="1"/>
          </p:cNvSpPr>
          <p:nvPr>
            <p:ph type="sldNum" sz="quarter" idx="12"/>
          </p:nvPr>
        </p:nvSpPr>
        <p:spPr/>
        <p:txBody>
          <a:bodyPr/>
          <a:lstStyle>
            <a:lvl1pPr>
              <a:defRPr/>
            </a:lvl1pPr>
          </a:lstStyle>
          <a:p>
            <a:pPr>
              <a:defRPr/>
            </a:pPr>
            <a:fld id="{92D6F357-93D6-469F-A7BC-A196FDF2044C}" type="slidenum">
              <a:rPr lang="hu-HU"/>
              <a:pPr>
                <a:defRPr/>
              </a:pPr>
              <a:t>‹#›</a:t>
            </a:fld>
            <a:endParaRPr lang="hu-HU"/>
          </a:p>
        </p:txBody>
      </p:sp>
    </p:spTree>
    <p:extLst>
      <p:ext uri="{BB962C8B-B14F-4D97-AF65-F5344CB8AC3E}">
        <p14:creationId xmlns:p14="http://schemas.microsoft.com/office/powerpoint/2010/main" val="176228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C9152828-2631-4BE9-9EC5-5A11FED9444B}" type="datetime1">
              <a:rPr lang="hu-HU"/>
              <a:pPr>
                <a:defRPr/>
              </a:pPr>
              <a:t>2012.08.09.</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6" name="Dia számának helye 5"/>
          <p:cNvSpPr>
            <a:spLocks noGrp="1"/>
          </p:cNvSpPr>
          <p:nvPr>
            <p:ph type="sldNum" sz="quarter" idx="12"/>
          </p:nvPr>
        </p:nvSpPr>
        <p:spPr/>
        <p:txBody>
          <a:bodyPr/>
          <a:lstStyle>
            <a:lvl1pPr>
              <a:defRPr/>
            </a:lvl1pPr>
          </a:lstStyle>
          <a:p>
            <a:pPr>
              <a:defRPr/>
            </a:pPr>
            <a:fld id="{2C269A51-F703-4AE5-93BC-43229BE3624E}" type="slidenum">
              <a:rPr lang="hu-HU"/>
              <a:pPr>
                <a:defRPr/>
              </a:pPr>
              <a:t>‹#›</a:t>
            </a:fld>
            <a:endParaRPr lang="hu-HU"/>
          </a:p>
        </p:txBody>
      </p:sp>
    </p:spTree>
    <p:extLst>
      <p:ext uri="{BB962C8B-B14F-4D97-AF65-F5344CB8AC3E}">
        <p14:creationId xmlns:p14="http://schemas.microsoft.com/office/powerpoint/2010/main" val="425728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28E2019F-0D53-4824-AB09-FBAB3FCF1CE6}" type="datetime1">
              <a:rPr lang="hu-HU"/>
              <a:pPr>
                <a:defRPr/>
              </a:pPr>
              <a:t>2012.08.09.</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6" name="Dia számának helye 5"/>
          <p:cNvSpPr>
            <a:spLocks noGrp="1"/>
          </p:cNvSpPr>
          <p:nvPr>
            <p:ph type="sldNum" sz="quarter" idx="12"/>
          </p:nvPr>
        </p:nvSpPr>
        <p:spPr/>
        <p:txBody>
          <a:bodyPr/>
          <a:lstStyle>
            <a:lvl1pPr>
              <a:defRPr/>
            </a:lvl1pPr>
          </a:lstStyle>
          <a:p>
            <a:pPr>
              <a:defRPr/>
            </a:pPr>
            <a:fld id="{F20C7C24-7028-46CD-8429-3958AA4179B6}" type="slidenum">
              <a:rPr lang="hu-HU"/>
              <a:pPr>
                <a:defRPr/>
              </a:pPr>
              <a:t>‹#›</a:t>
            </a:fld>
            <a:endParaRPr lang="hu-HU"/>
          </a:p>
        </p:txBody>
      </p:sp>
    </p:spTree>
    <p:extLst>
      <p:ext uri="{BB962C8B-B14F-4D97-AF65-F5344CB8AC3E}">
        <p14:creationId xmlns:p14="http://schemas.microsoft.com/office/powerpoint/2010/main" val="182037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781A29DF-CC40-4160-8DA4-978464F6D47C}" type="datetime1">
              <a:rPr lang="hu-HU"/>
              <a:pPr>
                <a:defRPr/>
              </a:pPr>
              <a:t>2012.08.09.</a:t>
            </a:fld>
            <a:endParaRPr lang="hu-HU"/>
          </a:p>
        </p:txBody>
      </p:sp>
      <p:sp>
        <p:nvSpPr>
          <p:cNvPr id="6"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7" name="Dia számának helye 5"/>
          <p:cNvSpPr>
            <a:spLocks noGrp="1"/>
          </p:cNvSpPr>
          <p:nvPr>
            <p:ph type="sldNum" sz="quarter" idx="12"/>
          </p:nvPr>
        </p:nvSpPr>
        <p:spPr/>
        <p:txBody>
          <a:bodyPr/>
          <a:lstStyle>
            <a:lvl1pPr>
              <a:defRPr/>
            </a:lvl1pPr>
          </a:lstStyle>
          <a:p>
            <a:pPr>
              <a:defRPr/>
            </a:pPr>
            <a:fld id="{1DF98607-57EC-4833-9DEE-C4BDD17D13C6}" type="slidenum">
              <a:rPr lang="hu-HU"/>
              <a:pPr>
                <a:defRPr/>
              </a:pPr>
              <a:t>‹#›</a:t>
            </a:fld>
            <a:endParaRPr lang="hu-HU"/>
          </a:p>
        </p:txBody>
      </p:sp>
    </p:spTree>
    <p:extLst>
      <p:ext uri="{BB962C8B-B14F-4D97-AF65-F5344CB8AC3E}">
        <p14:creationId xmlns:p14="http://schemas.microsoft.com/office/powerpoint/2010/main" val="106813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3092696C-7E10-48FD-9563-1789A9AEEE2C}" type="datetime1">
              <a:rPr lang="hu-HU"/>
              <a:pPr>
                <a:defRPr/>
              </a:pPr>
              <a:t>2012.08.09.</a:t>
            </a:fld>
            <a:endParaRPr lang="hu-HU"/>
          </a:p>
        </p:txBody>
      </p:sp>
      <p:sp>
        <p:nvSpPr>
          <p:cNvPr id="8"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9" name="Dia számának helye 5"/>
          <p:cNvSpPr>
            <a:spLocks noGrp="1"/>
          </p:cNvSpPr>
          <p:nvPr>
            <p:ph type="sldNum" sz="quarter" idx="12"/>
          </p:nvPr>
        </p:nvSpPr>
        <p:spPr/>
        <p:txBody>
          <a:bodyPr/>
          <a:lstStyle>
            <a:lvl1pPr>
              <a:defRPr/>
            </a:lvl1pPr>
          </a:lstStyle>
          <a:p>
            <a:pPr>
              <a:defRPr/>
            </a:pPr>
            <a:fld id="{91636FD0-2C49-4999-B11C-183A563E1B8D}" type="slidenum">
              <a:rPr lang="hu-HU"/>
              <a:pPr>
                <a:defRPr/>
              </a:pPr>
              <a:t>‹#›</a:t>
            </a:fld>
            <a:endParaRPr lang="hu-HU"/>
          </a:p>
        </p:txBody>
      </p:sp>
    </p:spTree>
    <p:extLst>
      <p:ext uri="{BB962C8B-B14F-4D97-AF65-F5344CB8AC3E}">
        <p14:creationId xmlns:p14="http://schemas.microsoft.com/office/powerpoint/2010/main" val="29211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A900F8B3-BEE4-4608-ACC3-E4206BAB0AFB}" type="datetime1">
              <a:rPr lang="hu-HU"/>
              <a:pPr>
                <a:defRPr/>
              </a:pPr>
              <a:t>2012.08.09.</a:t>
            </a:fld>
            <a:endParaRPr lang="hu-HU"/>
          </a:p>
        </p:txBody>
      </p:sp>
      <p:sp>
        <p:nvSpPr>
          <p:cNvPr id="4"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5" name="Dia számának helye 5"/>
          <p:cNvSpPr>
            <a:spLocks noGrp="1"/>
          </p:cNvSpPr>
          <p:nvPr>
            <p:ph type="sldNum" sz="quarter" idx="12"/>
          </p:nvPr>
        </p:nvSpPr>
        <p:spPr/>
        <p:txBody>
          <a:bodyPr/>
          <a:lstStyle>
            <a:lvl1pPr>
              <a:defRPr/>
            </a:lvl1pPr>
          </a:lstStyle>
          <a:p>
            <a:pPr>
              <a:defRPr/>
            </a:pPr>
            <a:fld id="{165F98CB-6B6C-4262-817C-7006FCEA0175}" type="slidenum">
              <a:rPr lang="hu-HU"/>
              <a:pPr>
                <a:defRPr/>
              </a:pPr>
              <a:t>‹#›</a:t>
            </a:fld>
            <a:endParaRPr lang="hu-HU"/>
          </a:p>
        </p:txBody>
      </p:sp>
    </p:spTree>
    <p:extLst>
      <p:ext uri="{BB962C8B-B14F-4D97-AF65-F5344CB8AC3E}">
        <p14:creationId xmlns:p14="http://schemas.microsoft.com/office/powerpoint/2010/main" val="2416216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AD661C47-6659-42AB-AFCF-E0C9C5CE3178}" type="datetime1">
              <a:rPr lang="hu-HU"/>
              <a:pPr>
                <a:defRPr/>
              </a:pPr>
              <a:t>2012.08.09.</a:t>
            </a:fld>
            <a:endParaRPr lang="hu-HU"/>
          </a:p>
        </p:txBody>
      </p:sp>
      <p:sp>
        <p:nvSpPr>
          <p:cNvPr id="3"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4" name="Dia számának helye 5"/>
          <p:cNvSpPr>
            <a:spLocks noGrp="1"/>
          </p:cNvSpPr>
          <p:nvPr>
            <p:ph type="sldNum" sz="quarter" idx="12"/>
          </p:nvPr>
        </p:nvSpPr>
        <p:spPr/>
        <p:txBody>
          <a:bodyPr/>
          <a:lstStyle>
            <a:lvl1pPr>
              <a:defRPr/>
            </a:lvl1pPr>
          </a:lstStyle>
          <a:p>
            <a:pPr>
              <a:defRPr/>
            </a:pPr>
            <a:fld id="{D368FFA9-BF9E-4446-A8F9-7C1E9EDBE32C}" type="slidenum">
              <a:rPr lang="hu-HU"/>
              <a:pPr>
                <a:defRPr/>
              </a:pPr>
              <a:t>‹#›</a:t>
            </a:fld>
            <a:endParaRPr lang="hu-HU"/>
          </a:p>
        </p:txBody>
      </p:sp>
    </p:spTree>
    <p:extLst>
      <p:ext uri="{BB962C8B-B14F-4D97-AF65-F5344CB8AC3E}">
        <p14:creationId xmlns:p14="http://schemas.microsoft.com/office/powerpoint/2010/main" val="354027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8A3B0EF6-D522-4B47-A2B1-9291F011728C}" type="datetime1">
              <a:rPr lang="hu-HU"/>
              <a:pPr>
                <a:defRPr/>
              </a:pPr>
              <a:t>2012.08.09.</a:t>
            </a:fld>
            <a:endParaRPr lang="hu-HU"/>
          </a:p>
        </p:txBody>
      </p:sp>
      <p:sp>
        <p:nvSpPr>
          <p:cNvPr id="6"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7" name="Dia számának helye 5"/>
          <p:cNvSpPr>
            <a:spLocks noGrp="1"/>
          </p:cNvSpPr>
          <p:nvPr>
            <p:ph type="sldNum" sz="quarter" idx="12"/>
          </p:nvPr>
        </p:nvSpPr>
        <p:spPr/>
        <p:txBody>
          <a:bodyPr/>
          <a:lstStyle>
            <a:lvl1pPr>
              <a:defRPr/>
            </a:lvl1pPr>
          </a:lstStyle>
          <a:p>
            <a:pPr>
              <a:defRPr/>
            </a:pPr>
            <a:fld id="{6AB654FA-1031-4C18-A6CE-DCE88E86354B}" type="slidenum">
              <a:rPr lang="hu-HU"/>
              <a:pPr>
                <a:defRPr/>
              </a:pPr>
              <a:t>‹#›</a:t>
            </a:fld>
            <a:endParaRPr lang="hu-HU"/>
          </a:p>
        </p:txBody>
      </p:sp>
    </p:spTree>
    <p:extLst>
      <p:ext uri="{BB962C8B-B14F-4D97-AF65-F5344CB8AC3E}">
        <p14:creationId xmlns:p14="http://schemas.microsoft.com/office/powerpoint/2010/main" val="89214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62E3EEF0-D5C3-4F5C-90E0-94163D38C4E5}" type="datetime1">
              <a:rPr lang="hu-HU"/>
              <a:pPr>
                <a:defRPr/>
              </a:pPr>
              <a:t>2012.08.09.</a:t>
            </a:fld>
            <a:endParaRPr lang="hu-HU"/>
          </a:p>
        </p:txBody>
      </p:sp>
      <p:sp>
        <p:nvSpPr>
          <p:cNvPr id="6" name="Élőláb helye 4"/>
          <p:cNvSpPr>
            <a:spLocks noGrp="1"/>
          </p:cNvSpPr>
          <p:nvPr>
            <p:ph type="ftr" sz="quarter" idx="11"/>
          </p:nvPr>
        </p:nvSpPr>
        <p:spPr/>
        <p:txBody>
          <a:bodyPr/>
          <a:lstStyle>
            <a:lvl1pPr>
              <a:defRPr/>
            </a:lvl1pPr>
          </a:lstStyle>
          <a:p>
            <a:pPr>
              <a:defRPr/>
            </a:pPr>
            <a:r>
              <a:rPr lang="pt-BR"/>
              <a:t>M. Ficsor, Brasilia, August 8-10, 2012</a:t>
            </a:r>
            <a:endParaRPr lang="hu-HU"/>
          </a:p>
        </p:txBody>
      </p:sp>
      <p:sp>
        <p:nvSpPr>
          <p:cNvPr id="7" name="Dia számának helye 5"/>
          <p:cNvSpPr>
            <a:spLocks noGrp="1"/>
          </p:cNvSpPr>
          <p:nvPr>
            <p:ph type="sldNum" sz="quarter" idx="12"/>
          </p:nvPr>
        </p:nvSpPr>
        <p:spPr/>
        <p:txBody>
          <a:bodyPr/>
          <a:lstStyle>
            <a:lvl1pPr>
              <a:defRPr/>
            </a:lvl1pPr>
          </a:lstStyle>
          <a:p>
            <a:pPr>
              <a:defRPr/>
            </a:pPr>
            <a:fld id="{48ADDA20-0ECD-484B-A6D0-CF74C3737E3D}" type="slidenum">
              <a:rPr lang="hu-HU"/>
              <a:pPr>
                <a:defRPr/>
              </a:pPr>
              <a:t>‹#›</a:t>
            </a:fld>
            <a:endParaRPr lang="hu-HU"/>
          </a:p>
        </p:txBody>
      </p:sp>
    </p:spTree>
    <p:extLst>
      <p:ext uri="{BB962C8B-B14F-4D97-AF65-F5344CB8AC3E}">
        <p14:creationId xmlns:p14="http://schemas.microsoft.com/office/powerpoint/2010/main" val="24939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B95B365-0169-47CD-A078-0BD3321BEC48}" type="datetime1">
              <a:rPr lang="hu-HU"/>
              <a:pPr>
                <a:defRPr/>
              </a:pPr>
              <a:t>2012.08.09.</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pt-BR"/>
              <a:t>M. Ficsor, Brasilia, August 8-10, 2012</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C096275-2F3E-47EE-893B-395FBBBD715C}"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pg.de/shared/data/pdf/declaration_three_step_test_final_franvai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750" y="908050"/>
            <a:ext cx="8064500" cy="2808288"/>
          </a:xfrm>
          <a:solidFill>
            <a:schemeClr val="tx2">
              <a:lumMod val="20000"/>
              <a:lumOff val="80000"/>
            </a:schemeClr>
          </a:solidFill>
          <a:ln>
            <a:solidFill>
              <a:schemeClr val="accent1">
                <a:lumMod val="50000"/>
              </a:schemeClr>
            </a:solidFill>
          </a:ln>
        </p:spPr>
        <p:txBody>
          <a:bodyPr>
            <a:normAutofit fontScale="90000"/>
          </a:bodyPr>
          <a:lstStyle/>
          <a:p>
            <a:pPr>
              <a:defRPr/>
            </a:pPr>
            <a:r>
              <a:rPr lang="en-US" sz="2200" b="1" dirty="0">
                <a:effectLst>
                  <a:outerShdw blurRad="38100" dist="38100" dir="2700000" algn="tl">
                    <a:srgbClr val="000000">
                      <a:alpha val="43137"/>
                    </a:srgbClr>
                  </a:outerShdw>
                </a:effectLst>
              </a:rPr>
              <a:t>First WIPO Interregional Meeting on South-South Cooperation on</a:t>
            </a:r>
            <a:br>
              <a:rPr lang="en-US" sz="2200" b="1" dirty="0">
                <a:effectLst>
                  <a:outerShdw blurRad="38100" dist="38100" dir="2700000" algn="tl">
                    <a:srgbClr val="000000">
                      <a:alpha val="43137"/>
                    </a:srgbClr>
                  </a:outerShdw>
                </a:effectLst>
              </a:rPr>
            </a:br>
            <a:r>
              <a:rPr lang="en-US" sz="2200" b="1" dirty="0">
                <a:effectLst>
                  <a:outerShdw blurRad="38100" dist="38100" dir="2700000" algn="tl">
                    <a:srgbClr val="000000">
                      <a:alpha val="43137"/>
                    </a:srgbClr>
                  </a:outerShdw>
                </a:effectLst>
              </a:rPr>
              <a:t>Intellectual Property (IP) Governance; Genetic Resources, </a:t>
            </a:r>
            <a:r>
              <a:rPr lang="en-US" sz="2200" b="1" dirty="0" smtClean="0">
                <a:effectLst>
                  <a:outerShdw blurRad="38100" dist="38100" dir="2700000" algn="tl">
                    <a:srgbClr val="000000">
                      <a:alpha val="43137"/>
                    </a:srgbClr>
                  </a:outerShdw>
                </a:effectLst>
              </a:rPr>
              <a:t>Traditional</a:t>
            </a:r>
            <a:r>
              <a:rPr lang="hu-HU" sz="2200" b="1" dirty="0" smtClean="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Knowledge </a:t>
            </a:r>
            <a:r>
              <a:rPr lang="en-US" sz="2200" b="1" dirty="0">
                <a:effectLst>
                  <a:outerShdw blurRad="38100" dist="38100" dir="2700000" algn="tl">
                    <a:srgbClr val="000000">
                      <a:alpha val="43137"/>
                    </a:srgbClr>
                  </a:outerShdw>
                </a:effectLst>
              </a:rPr>
              <a:t>and Folklore (GRTKF) and </a:t>
            </a:r>
            <a:r>
              <a:rPr lang="hu-HU" sz="2200" b="1" dirty="0" smtClean="0">
                <a:effectLst>
                  <a:outerShdw blurRad="38100" dist="38100" dir="2700000" algn="tl">
                    <a:srgbClr val="000000">
                      <a:alpha val="43137"/>
                    </a:srgbClr>
                  </a:outerShdw>
                </a:effectLst>
              </a:rPr>
              <a:t/>
            </a:r>
            <a:br>
              <a:rPr lang="hu-HU" sz="2200" b="1" dirty="0" smtClean="0">
                <a:effectLst>
                  <a:outerShdw blurRad="38100" dist="38100" dir="2700000" algn="tl">
                    <a:srgbClr val="000000">
                      <a:alpha val="43137"/>
                    </a:srgbClr>
                  </a:outerShdw>
                </a:effectLst>
              </a:rPr>
            </a:br>
            <a:r>
              <a:rPr lang="en-US" sz="2200" b="1" dirty="0" smtClean="0">
                <a:effectLst>
                  <a:outerShdw blurRad="38100" dist="38100" dir="2700000" algn="tl">
                    <a:srgbClr val="000000">
                      <a:alpha val="43137"/>
                    </a:srgbClr>
                  </a:outerShdw>
                </a:effectLst>
              </a:rPr>
              <a:t>Copyright </a:t>
            </a:r>
            <a:r>
              <a:rPr lang="en-US" sz="2200" b="1" dirty="0">
                <a:effectLst>
                  <a:outerShdw blurRad="38100" dist="38100" dir="2700000" algn="tl">
                    <a:srgbClr val="000000">
                      <a:alpha val="43137"/>
                    </a:srgbClr>
                  </a:outerShdw>
                </a:effectLst>
              </a:rPr>
              <a:t>and Related Rights</a:t>
            </a:r>
            <a:br>
              <a:rPr lang="en-US" sz="2200" b="1" dirty="0">
                <a:effectLst>
                  <a:outerShdw blurRad="38100" dist="38100" dir="2700000" algn="tl">
                    <a:srgbClr val="000000">
                      <a:alpha val="43137"/>
                    </a:srgbClr>
                  </a:outerShdw>
                </a:effectLst>
              </a:rPr>
            </a:br>
            <a:r>
              <a:rPr lang="en-US" sz="2000" dirty="0"/>
              <a:t>jointly organized by</a:t>
            </a:r>
            <a:br>
              <a:rPr lang="en-US" sz="2000" dirty="0"/>
            </a:br>
            <a:r>
              <a:rPr lang="en-US" sz="2000" dirty="0"/>
              <a:t>the World Intellectual Property Organization (WIPO)</a:t>
            </a:r>
            <a:br>
              <a:rPr lang="en-US" sz="2000" dirty="0"/>
            </a:br>
            <a:r>
              <a:rPr lang="en-US" sz="2000" dirty="0"/>
              <a:t>and</a:t>
            </a:r>
            <a:br>
              <a:rPr lang="en-US" sz="2000" dirty="0"/>
            </a:br>
            <a:r>
              <a:rPr lang="en-US" sz="2000" dirty="0"/>
              <a:t>the Government of </a:t>
            </a:r>
            <a:r>
              <a:rPr lang="en-US" sz="2000" dirty="0" smtClean="0"/>
              <a:t>Brazil</a:t>
            </a:r>
            <a:r>
              <a:rPr lang="hu-HU" sz="2000" dirty="0" smtClean="0"/>
              <a:t/>
            </a:r>
            <a:br>
              <a:rPr lang="hu-HU" sz="2000" dirty="0" smtClean="0"/>
            </a:br>
            <a:r>
              <a:rPr lang="hu-HU" sz="2200" b="1" dirty="0" err="1" smtClean="0">
                <a:effectLst>
                  <a:outerShdw blurRad="38100" dist="38100" dir="2700000" algn="tl">
                    <a:srgbClr val="000000">
                      <a:alpha val="43137"/>
                    </a:srgbClr>
                  </a:outerShdw>
                </a:effectLst>
              </a:rPr>
              <a:t>Brasilia</a:t>
            </a:r>
            <a:r>
              <a:rPr lang="hu-HU" sz="2200" b="1" dirty="0" smtClean="0">
                <a:effectLst>
                  <a:outerShdw blurRad="38100" dist="38100" dir="2700000" algn="tl">
                    <a:srgbClr val="000000">
                      <a:alpha val="43137"/>
                    </a:srgbClr>
                  </a:outerShdw>
                </a:effectLst>
              </a:rPr>
              <a:t>, August 8 </a:t>
            </a:r>
            <a:r>
              <a:rPr lang="hu-HU" sz="2200" b="1" dirty="0" err="1" smtClean="0">
                <a:effectLst>
                  <a:outerShdw blurRad="38100" dist="38100" dir="2700000" algn="tl">
                    <a:srgbClr val="000000">
                      <a:alpha val="43137"/>
                    </a:srgbClr>
                  </a:outerShdw>
                </a:effectLst>
              </a:rPr>
              <a:t>to</a:t>
            </a:r>
            <a:r>
              <a:rPr lang="hu-HU" sz="2200" b="1" dirty="0" smtClean="0">
                <a:effectLst>
                  <a:outerShdw blurRad="38100" dist="38100" dir="2700000" algn="tl">
                    <a:srgbClr val="000000">
                      <a:alpha val="43137"/>
                    </a:srgbClr>
                  </a:outerShdw>
                </a:effectLst>
              </a:rPr>
              <a:t> 10, 2012</a:t>
            </a:r>
            <a:endParaRPr lang="en-US" sz="2200" b="1" dirty="0">
              <a:effectLst>
                <a:outerShdw blurRad="38100" dist="38100" dir="2700000" algn="tl">
                  <a:srgbClr val="000000">
                    <a:alpha val="43137"/>
                  </a:srgbClr>
                </a:outerShdw>
              </a:effectLst>
            </a:endParaRPr>
          </a:p>
        </p:txBody>
      </p:sp>
      <p:sp>
        <p:nvSpPr>
          <p:cNvPr id="3" name="Alcím 2"/>
          <p:cNvSpPr>
            <a:spLocks noGrp="1"/>
          </p:cNvSpPr>
          <p:nvPr>
            <p:ph type="subTitle" idx="1"/>
          </p:nvPr>
        </p:nvSpPr>
        <p:spPr>
          <a:xfrm>
            <a:off x="827088" y="3886200"/>
            <a:ext cx="7561262" cy="2135188"/>
          </a:xfrm>
          <a:solidFill>
            <a:schemeClr val="accent6">
              <a:lumMod val="40000"/>
              <a:lumOff val="60000"/>
            </a:schemeClr>
          </a:solidFill>
          <a:ln>
            <a:solidFill>
              <a:schemeClr val="accent6">
                <a:lumMod val="50000"/>
              </a:schemeClr>
            </a:solidFill>
          </a:ln>
        </p:spPr>
        <p:txBody>
          <a:bodyPr>
            <a:normAutofit fontScale="92500" lnSpcReduction="10000"/>
          </a:bodyPr>
          <a:lstStyle/>
          <a:p>
            <a:pPr>
              <a:buFont typeface="Arial" pitchFamily="34" charset="0"/>
              <a:buNone/>
              <a:defRPr/>
            </a:pPr>
            <a:endParaRPr lang="en-US" sz="2000" b="1" dirty="0" smtClean="0">
              <a:solidFill>
                <a:schemeClr val="tx1"/>
              </a:solidFill>
            </a:endParaRPr>
          </a:p>
          <a:p>
            <a:pPr>
              <a:buFont typeface="Arial" pitchFamily="34" charset="0"/>
              <a:buNone/>
              <a:defRPr/>
            </a:pPr>
            <a:r>
              <a:rPr lang="hu-HU" sz="2400" b="1" dirty="0" smtClean="0">
                <a:solidFill>
                  <a:schemeClr val="tx1"/>
                </a:solidFill>
                <a:effectLst>
                  <a:outerShdw blurRad="38100" dist="38100" dir="2700000" algn="tl">
                    <a:srgbClr val="000000">
                      <a:alpha val="43137"/>
                    </a:srgbClr>
                  </a:outerShdw>
                </a:effectLst>
              </a:rPr>
              <a:t>Copyright, b</a:t>
            </a:r>
            <a:r>
              <a:rPr lang="en-US" sz="2400" b="1" dirty="0" err="1" smtClean="0">
                <a:solidFill>
                  <a:schemeClr val="tx1"/>
                </a:solidFill>
                <a:effectLst>
                  <a:outerShdw blurRad="38100" dist="38100" dir="2700000" algn="tl">
                    <a:srgbClr val="000000">
                      <a:alpha val="43137"/>
                    </a:srgbClr>
                  </a:outerShdw>
                </a:effectLst>
              </a:rPr>
              <a:t>alancing</a:t>
            </a:r>
            <a:r>
              <a:rPr lang="en-US" sz="2400" b="1" dirty="0" smtClean="0">
                <a:solidFill>
                  <a:schemeClr val="tx1"/>
                </a:solidFill>
                <a:effectLst>
                  <a:outerShdw blurRad="38100" dist="38100" dir="2700000" algn="tl">
                    <a:srgbClr val="000000">
                      <a:alpha val="43137"/>
                    </a:srgbClr>
                  </a:outerShdw>
                </a:effectLst>
              </a:rPr>
              <a:t> </a:t>
            </a:r>
            <a:r>
              <a:rPr lang="en-US" sz="2400" b="1" smtClean="0">
                <a:solidFill>
                  <a:schemeClr val="tx1"/>
                </a:solidFill>
                <a:effectLst>
                  <a:outerShdw blurRad="38100" dist="38100" dir="2700000" algn="tl">
                    <a:srgbClr val="000000">
                      <a:alpha val="43137"/>
                    </a:srgbClr>
                  </a:outerShdw>
                </a:effectLst>
              </a:rPr>
              <a:t>of interests</a:t>
            </a:r>
            <a:r>
              <a:rPr lang="hu-HU" sz="2400" b="1" dirty="0" smtClean="0">
                <a:solidFill>
                  <a:schemeClr val="tx1"/>
                </a:solidFill>
                <a:effectLst>
                  <a:outerShdw blurRad="38100" dist="38100" dir="2700000" algn="tl">
                    <a:srgbClr val="000000">
                      <a:alpha val="43137"/>
                    </a:srgbClr>
                  </a:outerShdw>
                </a:effectLst>
              </a:rPr>
              <a:t>, </a:t>
            </a:r>
          </a:p>
          <a:p>
            <a:pPr>
              <a:buFont typeface="Arial" pitchFamily="34" charset="0"/>
              <a:buNone/>
              <a:defRPr/>
            </a:pPr>
            <a:r>
              <a:rPr lang="hu-HU" sz="2400" b="1" dirty="0" smtClean="0">
                <a:solidFill>
                  <a:schemeClr val="tx1"/>
                </a:solidFill>
                <a:effectLst>
                  <a:outerShdw blurRad="38100" dist="38100" dir="2700000" algn="tl">
                    <a:srgbClr val="000000">
                      <a:alpha val="43137"/>
                    </a:srgbClr>
                  </a:outerShdw>
                </a:effectLst>
              </a:rPr>
              <a:t>and </a:t>
            </a:r>
            <a:r>
              <a:rPr lang="hu-HU" sz="2400" b="1" dirty="0" err="1" smtClean="0">
                <a:solidFill>
                  <a:schemeClr val="tx1"/>
                </a:solidFill>
                <a:effectLst>
                  <a:outerShdw blurRad="38100" dist="38100" dir="2700000" algn="tl">
                    <a:srgbClr val="000000">
                      <a:alpha val="43137"/>
                    </a:srgbClr>
                  </a:outerShdw>
                </a:effectLst>
              </a:rPr>
              <a:t>developing</a:t>
            </a:r>
            <a:r>
              <a:rPr lang="hu-HU" sz="2400" b="1" dirty="0" smtClean="0">
                <a:solidFill>
                  <a:schemeClr val="tx1"/>
                </a:solidFill>
                <a:effectLst>
                  <a:outerShdw blurRad="38100" dist="38100" dir="2700000" algn="tl">
                    <a:srgbClr val="000000">
                      <a:alpha val="43137"/>
                    </a:srgbClr>
                  </a:outerShdw>
                </a:effectLst>
              </a:rPr>
              <a:t> </a:t>
            </a:r>
            <a:r>
              <a:rPr lang="hu-HU" sz="2400" b="1" dirty="0" err="1" smtClean="0">
                <a:solidFill>
                  <a:schemeClr val="tx1"/>
                </a:solidFill>
                <a:effectLst>
                  <a:outerShdw blurRad="38100" dist="38100" dir="2700000" algn="tl">
                    <a:srgbClr val="000000">
                      <a:alpha val="43137"/>
                    </a:srgbClr>
                  </a:outerShdw>
                </a:effectLst>
              </a:rPr>
              <a:t>countries</a:t>
            </a:r>
            <a:r>
              <a:rPr lang="hu-HU" sz="2400" b="1" dirty="0" smtClean="0">
                <a:solidFill>
                  <a:schemeClr val="tx1"/>
                </a:solidFill>
                <a:effectLst>
                  <a:outerShdw blurRad="38100" dist="38100" dir="2700000" algn="tl">
                    <a:srgbClr val="000000">
                      <a:alpha val="43137"/>
                    </a:srgbClr>
                  </a:outerShdw>
                </a:effectLst>
              </a:rPr>
              <a:t> </a:t>
            </a:r>
            <a:endParaRPr lang="en-US" sz="2400" b="1" dirty="0" smtClean="0">
              <a:solidFill>
                <a:schemeClr val="tx1"/>
              </a:solidFill>
              <a:effectLst>
                <a:outerShdw blurRad="38100" dist="38100" dir="2700000" algn="tl">
                  <a:srgbClr val="000000">
                    <a:alpha val="43137"/>
                  </a:srgbClr>
                </a:outerShdw>
              </a:effectLst>
            </a:endParaRPr>
          </a:p>
          <a:p>
            <a:pPr>
              <a:spcBef>
                <a:spcPts val="0"/>
              </a:spcBef>
              <a:buFont typeface="Arial" pitchFamily="34" charset="0"/>
              <a:buNone/>
              <a:defRPr/>
            </a:pPr>
            <a:endParaRPr lang="en-US" sz="1800" b="1" dirty="0" smtClean="0">
              <a:solidFill>
                <a:schemeClr val="tx1"/>
              </a:solidFill>
            </a:endParaRPr>
          </a:p>
          <a:p>
            <a:pPr>
              <a:spcBef>
                <a:spcPts val="0"/>
              </a:spcBef>
              <a:buFont typeface="Arial" pitchFamily="34" charset="0"/>
              <a:buNone/>
              <a:defRPr/>
            </a:pPr>
            <a:r>
              <a:rPr lang="en-US" sz="2100" b="1" dirty="0" smtClean="0">
                <a:solidFill>
                  <a:schemeClr val="tx1"/>
                </a:solidFill>
              </a:rPr>
              <a:t>Dr. </a:t>
            </a:r>
            <a:r>
              <a:rPr lang="en-US" sz="2100" b="1" dirty="0" err="1" smtClean="0">
                <a:solidFill>
                  <a:schemeClr val="tx1"/>
                </a:solidFill>
              </a:rPr>
              <a:t>Mihály</a:t>
            </a:r>
            <a:r>
              <a:rPr lang="en-US" sz="2100" b="1" dirty="0" smtClean="0">
                <a:solidFill>
                  <a:schemeClr val="tx1"/>
                </a:solidFill>
              </a:rPr>
              <a:t> </a:t>
            </a:r>
            <a:r>
              <a:rPr lang="en-US" sz="2100" b="1" dirty="0" err="1" smtClean="0">
                <a:solidFill>
                  <a:schemeClr val="tx1"/>
                </a:solidFill>
              </a:rPr>
              <a:t>Ficsor</a:t>
            </a:r>
            <a:r>
              <a:rPr lang="en-US" sz="2100" b="1" dirty="0" smtClean="0">
                <a:solidFill>
                  <a:schemeClr val="tx1"/>
                </a:solidFill>
              </a:rPr>
              <a:t>,</a:t>
            </a:r>
          </a:p>
          <a:p>
            <a:pPr>
              <a:spcBef>
                <a:spcPts val="0"/>
              </a:spcBef>
              <a:buFont typeface="Arial" pitchFamily="34" charset="0"/>
              <a:buNone/>
              <a:defRPr/>
            </a:pPr>
            <a:r>
              <a:rPr lang="hu-HU" sz="2100" b="1" dirty="0" err="1" smtClean="0">
                <a:solidFill>
                  <a:schemeClr val="tx1"/>
                </a:solidFill>
              </a:rPr>
              <a:t>Chairman</a:t>
            </a:r>
            <a:r>
              <a:rPr lang="en-US" sz="2100" b="1" dirty="0" smtClean="0">
                <a:solidFill>
                  <a:schemeClr val="tx1"/>
                </a:solidFill>
              </a:rPr>
              <a:t>, </a:t>
            </a:r>
            <a:r>
              <a:rPr lang="hu-HU" sz="2100" b="1" dirty="0" err="1" smtClean="0">
                <a:solidFill>
                  <a:schemeClr val="tx1"/>
                </a:solidFill>
              </a:rPr>
              <a:t>Central</a:t>
            </a:r>
            <a:r>
              <a:rPr lang="hu-HU" sz="2100" b="1" dirty="0" smtClean="0">
                <a:solidFill>
                  <a:schemeClr val="tx1"/>
                </a:solidFill>
              </a:rPr>
              <a:t> and </a:t>
            </a:r>
            <a:r>
              <a:rPr lang="hu-HU" sz="2100" b="1" dirty="0" err="1" smtClean="0">
                <a:solidFill>
                  <a:schemeClr val="tx1"/>
                </a:solidFill>
              </a:rPr>
              <a:t>Eastern</a:t>
            </a:r>
            <a:r>
              <a:rPr lang="hu-HU" sz="2100" b="1" dirty="0" smtClean="0">
                <a:solidFill>
                  <a:schemeClr val="tx1"/>
                </a:solidFill>
              </a:rPr>
              <a:t> European Copyright </a:t>
            </a:r>
            <a:r>
              <a:rPr lang="hu-HU" sz="2100" b="1" dirty="0" err="1" smtClean="0">
                <a:solidFill>
                  <a:schemeClr val="tx1"/>
                </a:solidFill>
              </a:rPr>
              <a:t>Alliance</a:t>
            </a:r>
            <a:r>
              <a:rPr lang="hu-HU" sz="2100" b="1" dirty="0" smtClean="0">
                <a:solidFill>
                  <a:schemeClr val="tx1"/>
                </a:solidFill>
              </a:rPr>
              <a:t> (CCECA)</a:t>
            </a:r>
            <a:endParaRPr lang="en-US" sz="2100" b="1" dirty="0" smtClean="0">
              <a:solidFill>
                <a:schemeClr val="tx1"/>
              </a:solidFill>
            </a:endParaRPr>
          </a:p>
          <a:p>
            <a:pPr>
              <a:spcBef>
                <a:spcPts val="0"/>
              </a:spcBef>
              <a:buFont typeface="Arial" pitchFamily="34" charset="0"/>
              <a:buNone/>
              <a:defRPr/>
            </a:pPr>
            <a:r>
              <a:rPr lang="en-US" sz="2100" b="1" dirty="0" smtClean="0">
                <a:solidFill>
                  <a:schemeClr val="tx1"/>
                </a:solidFill>
              </a:rPr>
              <a:t>former Assistant Director General of WIPO   </a:t>
            </a:r>
            <a:endParaRPr lang="en-US" sz="21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3200" b="1" dirty="0" smtClean="0"/>
              <a:t>The TRIPS </a:t>
            </a:r>
            <a:r>
              <a:rPr lang="hu-HU" sz="3200" b="1" dirty="0" err="1" smtClean="0"/>
              <a:t>Agreement</a:t>
            </a:r>
            <a:r>
              <a:rPr lang="hu-HU" sz="3200" b="1" dirty="0" smtClean="0"/>
              <a:t> – </a:t>
            </a:r>
            <a:br>
              <a:rPr lang="hu-HU" sz="3200" b="1" dirty="0" smtClean="0"/>
            </a:br>
            <a:r>
              <a:rPr lang="hu-HU" sz="3200" b="1" dirty="0" err="1" smtClean="0"/>
              <a:t>provisions</a:t>
            </a:r>
            <a:r>
              <a:rPr lang="hu-HU" sz="3200" b="1" dirty="0" smtClean="0"/>
              <a:t> </a:t>
            </a:r>
            <a:r>
              <a:rPr lang="hu-HU" sz="3200" b="1" dirty="0" err="1" smtClean="0"/>
              <a:t>on</a:t>
            </a:r>
            <a:r>
              <a:rPr lang="hu-HU" sz="3200" b="1" dirty="0" smtClean="0"/>
              <a:t> copyright</a:t>
            </a:r>
            <a:endParaRPr lang="hu-HU" sz="3200" dirty="0"/>
          </a:p>
        </p:txBody>
      </p:sp>
      <p:sp>
        <p:nvSpPr>
          <p:cNvPr id="18435" name="Tartalom helye 2"/>
          <p:cNvSpPr>
            <a:spLocks noGrp="1"/>
          </p:cNvSpPr>
          <p:nvPr>
            <p:ph idx="1"/>
          </p:nvPr>
        </p:nvSpPr>
        <p:spPr>
          <a:xfrm>
            <a:off x="457200" y="1700213"/>
            <a:ext cx="8229600" cy="4425950"/>
          </a:xfrm>
        </p:spPr>
        <p:txBody>
          <a:bodyPr/>
          <a:lstStyle/>
          <a:p>
            <a:pPr>
              <a:buFont typeface="Wingdings" pitchFamily="2" charset="2"/>
              <a:buChar char="§"/>
            </a:pPr>
            <a:r>
              <a:rPr lang="en-US" sz="2000" b="1" smtClean="0"/>
              <a:t>Basic obligation: compl</a:t>
            </a:r>
            <a:r>
              <a:rPr lang="hu-HU" sz="2000" b="1" smtClean="0"/>
              <a:t>iance</a:t>
            </a:r>
            <a:r>
              <a:rPr lang="en-US" sz="2000" b="1" smtClean="0"/>
              <a:t> with </a:t>
            </a:r>
            <a:r>
              <a:rPr lang="en-US" sz="2000" smtClean="0"/>
              <a:t>the substantive provisions of </a:t>
            </a:r>
            <a:r>
              <a:rPr lang="en-US" sz="2000" b="1" smtClean="0"/>
              <a:t>the Berne Convention</a:t>
            </a:r>
            <a:r>
              <a:rPr lang="hu-HU" sz="2000" b="1" smtClean="0"/>
              <a:t> </a:t>
            </a:r>
            <a:r>
              <a:rPr lang="hu-HU" sz="2000" smtClean="0"/>
              <a:t>(Arts 1 to 21 and the Appendix) </a:t>
            </a:r>
            <a:r>
              <a:rPr lang="en-US" sz="2000" smtClean="0"/>
              <a:t>, except for those on moral rights (Art. 9.1).</a:t>
            </a:r>
          </a:p>
          <a:p>
            <a:pPr>
              <a:buFont typeface="Wingdings" pitchFamily="2" charset="2"/>
              <a:buChar char="§"/>
            </a:pPr>
            <a:r>
              <a:rPr lang="en-US" sz="2000" smtClean="0"/>
              <a:t>Certain </a:t>
            </a:r>
            <a:r>
              <a:rPr lang="en-US" sz="2000" b="1" smtClean="0"/>
              <a:t>qualifications</a:t>
            </a:r>
            <a:r>
              <a:rPr lang="en-US" sz="2000" smtClean="0"/>
              <a:t> of what also follows from the Berne Convention: </a:t>
            </a:r>
            <a:r>
              <a:rPr lang="en-US" sz="2000" b="1" smtClean="0"/>
              <a:t>idea/expression dichotomy </a:t>
            </a:r>
            <a:r>
              <a:rPr lang="en-US" sz="2000" smtClean="0"/>
              <a:t>(Art. 9.2), </a:t>
            </a:r>
            <a:r>
              <a:rPr lang="en-US" sz="2000" b="1" smtClean="0"/>
              <a:t>copyright protection of computer programs and databases</a:t>
            </a:r>
            <a:r>
              <a:rPr lang="en-US" sz="2000" smtClean="0"/>
              <a:t>  (Art. 10), the </a:t>
            </a:r>
            <a:r>
              <a:rPr lang="hu-HU" sz="2000" b="1" smtClean="0"/>
              <a:t>calculation  </a:t>
            </a:r>
            <a:r>
              <a:rPr lang="en-US" sz="2000" b="1" smtClean="0"/>
              <a:t>of the 50-year term of protection </a:t>
            </a:r>
            <a:r>
              <a:rPr lang="en-US" sz="2000" smtClean="0"/>
              <a:t>where it is not to be calculated  from the authors’ death (Art. 12).</a:t>
            </a:r>
          </a:p>
          <a:p>
            <a:pPr>
              <a:buFont typeface="Wingdings" pitchFamily="2" charset="2"/>
              <a:buChar char="§"/>
            </a:pPr>
            <a:r>
              <a:rPr lang="en-US" sz="2000" smtClean="0"/>
              <a:t>The </a:t>
            </a:r>
            <a:r>
              <a:rPr lang="en-US" sz="2000" b="1" smtClean="0"/>
              <a:t>extension of the three-step test </a:t>
            </a:r>
            <a:r>
              <a:rPr lang="en-US" sz="2000" smtClean="0"/>
              <a:t>for the application of exceptions and limitations (which under the Berne Convention only concerns the right of reproduction)  </a:t>
            </a:r>
            <a:r>
              <a:rPr lang="en-US" sz="2000" b="1" smtClean="0"/>
              <a:t>to all economic rights </a:t>
            </a:r>
            <a:r>
              <a:rPr lang="en-US" sz="2000" smtClean="0"/>
              <a:t>(Art. 13).  </a:t>
            </a:r>
          </a:p>
          <a:p>
            <a:pPr>
              <a:buFont typeface="Wingdings" pitchFamily="2" charset="2"/>
              <a:buChar char="§"/>
            </a:pPr>
            <a:r>
              <a:rPr lang="en-US" sz="2000" b="1" smtClean="0"/>
              <a:t>The only truly new element </a:t>
            </a:r>
            <a:r>
              <a:rPr lang="en-US" sz="2000" smtClean="0"/>
              <a:t>not contained in the Berne Convention: </a:t>
            </a:r>
            <a:r>
              <a:rPr lang="en-US" sz="2000" b="1" smtClean="0"/>
              <a:t>provision on a right of rental </a:t>
            </a:r>
            <a:r>
              <a:rPr lang="en-US" sz="2000" smtClean="0"/>
              <a:t>concerning </a:t>
            </a:r>
            <a:r>
              <a:rPr lang="hu-HU" sz="2000" smtClean="0"/>
              <a:t>c</a:t>
            </a:r>
            <a:r>
              <a:rPr lang="en-US" sz="2000" smtClean="0"/>
              <a:t>omputer programs and, under certain conditions, audiovisual works (Art. 11).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8B06A3F2-87B1-4A0F-B966-4B144CE462AD}" type="slidenum">
              <a:rPr lang="hu-HU" smtClean="0"/>
              <a:pPr>
                <a:defRPr/>
              </a:pPr>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tx1"/>
            </a:solidFill>
          </a:ln>
        </p:spPr>
        <p:txBody>
          <a:bodyPr rtlCol="0">
            <a:noAutofit/>
          </a:bodyPr>
          <a:lstStyle/>
          <a:p>
            <a:pPr eaLnBrk="1" fontAlgn="auto" hangingPunct="1">
              <a:spcAft>
                <a:spcPts val="0"/>
              </a:spcAft>
              <a:defRPr/>
            </a:pPr>
            <a:r>
              <a:rPr lang="hu-HU" sz="3200" b="1" dirty="0" smtClean="0"/>
              <a:t>T</a:t>
            </a:r>
            <a:r>
              <a:rPr lang="en-US" sz="3200" b="1" dirty="0" smtClean="0"/>
              <a:t>he WIPO „Internet Treaties” </a:t>
            </a:r>
            <a:endParaRPr lang="en-US" sz="3200" b="1" dirty="0"/>
          </a:p>
        </p:txBody>
      </p:sp>
      <p:sp>
        <p:nvSpPr>
          <p:cNvPr id="19459" name="Szövegdoboz 2"/>
          <p:cNvSpPr txBox="1">
            <a:spLocks noChangeArrowheads="1"/>
          </p:cNvSpPr>
          <p:nvPr/>
        </p:nvSpPr>
        <p:spPr bwMode="auto">
          <a:xfrm>
            <a:off x="468313" y="1557338"/>
            <a:ext cx="81359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eaLnBrk="0" hangingPunct="0">
              <a:defRPr>
                <a:solidFill>
                  <a:schemeClr val="tx1"/>
                </a:solidFill>
                <a:latin typeface="Calibri" pitchFamily="34" charset="0"/>
                <a:cs typeface="Arial" charset="0"/>
              </a:defRPr>
            </a:lvl2pPr>
            <a:lvl3pPr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hu-HU"/>
              <a:t> </a:t>
            </a:r>
          </a:p>
          <a:p>
            <a:pPr eaLnBrk="1" hangingPunct="1"/>
            <a:endParaRPr lang="hu-HU"/>
          </a:p>
          <a:p>
            <a:pPr eaLnBrk="1" hangingPunct="1"/>
            <a:r>
              <a:rPr lang="en-US"/>
              <a:t>The  </a:t>
            </a:r>
            <a:r>
              <a:rPr lang="en-US" b="1"/>
              <a:t>WIPO „Internet Treaties” </a:t>
            </a:r>
            <a:r>
              <a:rPr lang="en-US"/>
              <a:t>adopted in Geneva on December 21, 1996</a:t>
            </a:r>
            <a:endParaRPr lang="hu-HU"/>
          </a:p>
          <a:p>
            <a:pPr eaLnBrk="1" hangingPunct="1"/>
            <a:r>
              <a:rPr lang="en-US"/>
              <a:t> </a:t>
            </a:r>
          </a:p>
          <a:p>
            <a:pPr lvl="1" eaLnBrk="1" hangingPunct="1">
              <a:buFont typeface="Wingdings" pitchFamily="2" charset="2"/>
              <a:buChar char="Ø"/>
            </a:pPr>
            <a:r>
              <a:rPr lang="en-US"/>
              <a:t>  </a:t>
            </a:r>
            <a:r>
              <a:rPr lang="hu-HU"/>
              <a:t>   </a:t>
            </a:r>
            <a:r>
              <a:rPr lang="en-US"/>
              <a:t> </a:t>
            </a:r>
            <a:r>
              <a:rPr lang="en-US" b="1"/>
              <a:t>WIPO Copyright Treaty (WCT)</a:t>
            </a:r>
            <a:r>
              <a:rPr lang="hu-HU" b="1"/>
              <a:t>:</a:t>
            </a:r>
            <a:endParaRPr lang="en-US" b="1"/>
          </a:p>
          <a:p>
            <a:pPr lvl="2" eaLnBrk="1" hangingPunct="1"/>
            <a:r>
              <a:rPr lang="en-US"/>
              <a:t> entered into force on </a:t>
            </a:r>
            <a:r>
              <a:rPr lang="en-US" b="1"/>
              <a:t>March </a:t>
            </a:r>
            <a:r>
              <a:rPr lang="hu-HU" b="1"/>
              <a:t>6</a:t>
            </a:r>
            <a:r>
              <a:rPr lang="en-US" b="1"/>
              <a:t>, 2002</a:t>
            </a:r>
            <a:r>
              <a:rPr lang="hu-HU" b="1"/>
              <a:t>;</a:t>
            </a:r>
            <a:endParaRPr lang="en-US" b="1"/>
          </a:p>
          <a:p>
            <a:pPr lvl="2" eaLnBrk="1" hangingPunct="1"/>
            <a:r>
              <a:rPr lang="en-US"/>
              <a:t> number of </a:t>
            </a:r>
            <a:r>
              <a:rPr lang="en-US" b="1"/>
              <a:t>Contracting Parties </a:t>
            </a:r>
            <a:r>
              <a:rPr lang="en-US"/>
              <a:t>on </a:t>
            </a:r>
            <a:r>
              <a:rPr lang="hu-HU"/>
              <a:t>July 31,</a:t>
            </a:r>
            <a:r>
              <a:rPr lang="en-US"/>
              <a:t> 20</a:t>
            </a:r>
            <a:r>
              <a:rPr lang="hu-HU"/>
              <a:t>12</a:t>
            </a:r>
            <a:r>
              <a:rPr lang="en-US"/>
              <a:t>:</a:t>
            </a:r>
            <a:r>
              <a:rPr lang="hu-HU"/>
              <a:t> </a:t>
            </a:r>
            <a:r>
              <a:rPr lang="hu-HU" b="1"/>
              <a:t>89</a:t>
            </a:r>
            <a:r>
              <a:rPr lang="en-US" b="1"/>
              <a:t> </a:t>
            </a:r>
            <a:endParaRPr lang="hu-HU" b="1"/>
          </a:p>
          <a:p>
            <a:pPr lvl="2" eaLnBrk="1" hangingPunct="1"/>
            <a:r>
              <a:rPr lang="hu-HU"/>
              <a:t> </a:t>
            </a:r>
            <a:r>
              <a:rPr lang="en-US" b="1"/>
              <a:t>WIPO Performances and Phonograms Treaty (WPPT)</a:t>
            </a:r>
            <a:r>
              <a:rPr lang="hu-HU" b="1"/>
              <a:t>:</a:t>
            </a:r>
            <a:r>
              <a:rPr lang="en-US" b="1"/>
              <a:t> </a:t>
            </a:r>
          </a:p>
          <a:p>
            <a:pPr lvl="2" eaLnBrk="1" hangingPunct="1"/>
            <a:r>
              <a:rPr lang="hu-HU"/>
              <a:t> </a:t>
            </a:r>
            <a:r>
              <a:rPr lang="en-US"/>
              <a:t>entered into force on </a:t>
            </a:r>
            <a:r>
              <a:rPr lang="en-US" b="1"/>
              <a:t>May 20, 2002 </a:t>
            </a:r>
          </a:p>
          <a:p>
            <a:pPr lvl="2" eaLnBrk="1" hangingPunct="1"/>
            <a:r>
              <a:rPr lang="en-US"/>
              <a:t> number of </a:t>
            </a:r>
            <a:r>
              <a:rPr lang="en-US" b="1"/>
              <a:t>Contracting Parties </a:t>
            </a:r>
            <a:r>
              <a:rPr lang="en-US"/>
              <a:t>on </a:t>
            </a:r>
            <a:r>
              <a:rPr lang="hu-HU"/>
              <a:t>July 31</a:t>
            </a:r>
            <a:r>
              <a:rPr lang="en-US"/>
              <a:t>, 20</a:t>
            </a:r>
            <a:r>
              <a:rPr lang="hu-HU"/>
              <a:t>12</a:t>
            </a:r>
            <a:r>
              <a:rPr lang="en-US"/>
              <a:t>: </a:t>
            </a:r>
            <a:r>
              <a:rPr lang="hu-HU" b="1"/>
              <a:t>89</a:t>
            </a:r>
          </a:p>
          <a:p>
            <a:pPr lvl="2" eaLnBrk="1" hangingPunct="1"/>
            <a:r>
              <a:rPr lang="hu-HU" b="1"/>
              <a:t> </a:t>
            </a:r>
          </a:p>
          <a:p>
            <a:pPr lvl="1" eaLnBrk="1" hangingPunct="1">
              <a:buFont typeface="Wingdings" pitchFamily="2" charset="2"/>
              <a:buChar char="Ø"/>
            </a:pPr>
            <a:r>
              <a:rPr lang="hu-HU"/>
              <a:t> </a:t>
            </a:r>
            <a:r>
              <a:rPr lang="en-US"/>
              <a:t>The  Treaties offer overall regulation on copyright and two categories of related rights, but their </a:t>
            </a:r>
            <a:r>
              <a:rPr lang="en-US" b="1"/>
              <a:t>main objective is to adapt those rights to the digital</a:t>
            </a:r>
            <a:r>
              <a:rPr lang="hu-HU" b="1"/>
              <a:t> online</a:t>
            </a:r>
            <a:r>
              <a:rPr lang="en-US" b="1"/>
              <a:t> environment, to the requirement</a:t>
            </a:r>
            <a:r>
              <a:rPr lang="hu-HU" b="1"/>
              <a:t>s</a:t>
            </a:r>
            <a:r>
              <a:rPr lang="en-US" b="1"/>
              <a:t> of the  information society</a:t>
            </a:r>
            <a:r>
              <a:rPr lang="hu-HU"/>
              <a:t>.</a:t>
            </a:r>
          </a:p>
          <a:p>
            <a:pPr lvl="1" eaLnBrk="1" hangingPunct="1">
              <a:buFont typeface="Wingdings" pitchFamily="2" charset="2"/>
              <a:buChar char="Ø"/>
            </a:pPr>
            <a:endParaRPr lang="hu-HU"/>
          </a:p>
        </p:txBody>
      </p:sp>
      <p:sp>
        <p:nvSpPr>
          <p:cNvPr id="5" name="Dia számának helye 4"/>
          <p:cNvSpPr>
            <a:spLocks noGrp="1"/>
          </p:cNvSpPr>
          <p:nvPr>
            <p:ph type="sldNum" sz="quarter" idx="12"/>
          </p:nvPr>
        </p:nvSpPr>
        <p:spPr/>
        <p:txBody>
          <a:bodyPr/>
          <a:lstStyle/>
          <a:p>
            <a:pPr>
              <a:defRPr/>
            </a:pPr>
            <a:fld id="{41B5B53E-6C04-47B1-9D24-976AE90D665D}" type="slidenum">
              <a:rPr lang="hu-HU"/>
              <a:pPr>
                <a:defRPr/>
              </a:pPr>
              <a:t>11</a:t>
            </a:fld>
            <a:endParaRPr lang="hu-HU"/>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4">
                <a:lumMod val="50000"/>
              </a:schemeClr>
            </a:solidFill>
          </a:ln>
        </p:spPr>
        <p:txBody>
          <a:bodyPr/>
          <a:lstStyle/>
          <a:p>
            <a:pPr>
              <a:defRPr/>
            </a:pPr>
            <a:r>
              <a:rPr lang="en-US" sz="3200" b="1" dirty="0" smtClean="0"/>
              <a:t>Characterization of the </a:t>
            </a:r>
            <a:r>
              <a:rPr lang="hu-HU" sz="3200" b="1" dirty="0" smtClean="0"/>
              <a:t/>
            </a:r>
            <a:br>
              <a:rPr lang="hu-HU" sz="3200" b="1" dirty="0" smtClean="0"/>
            </a:br>
            <a:r>
              <a:rPr lang="en-US" sz="3200" b="1" dirty="0" smtClean="0"/>
              <a:t>WIPO „Internet Treaties”</a:t>
            </a:r>
            <a:endParaRPr lang="hu-HU" sz="3200" dirty="0"/>
          </a:p>
        </p:txBody>
      </p:sp>
      <p:sp>
        <p:nvSpPr>
          <p:cNvPr id="20483" name="Tartalom helye 2"/>
          <p:cNvSpPr>
            <a:spLocks noGrp="1"/>
          </p:cNvSpPr>
          <p:nvPr>
            <p:ph idx="1"/>
          </p:nvPr>
        </p:nvSpPr>
        <p:spPr/>
        <p:txBody>
          <a:bodyPr/>
          <a:lstStyle/>
          <a:p>
            <a:pPr eaLnBrk="1" hangingPunct="1">
              <a:buFont typeface="Wingdings" pitchFamily="2" charset="2"/>
              <a:buChar char="§"/>
            </a:pPr>
            <a:r>
              <a:rPr lang="en-US" sz="2000" i="1" smtClean="0"/>
              <a:t>Legally</a:t>
            </a:r>
            <a:r>
              <a:rPr lang="en-US" sz="2000" smtClean="0"/>
              <a:t>: </a:t>
            </a:r>
            <a:r>
              <a:rPr lang="en-US" sz="2000" b="1" smtClean="0"/>
              <a:t>no revisions of the Berne Convention and the Rome Convention, but “special agreements” </a:t>
            </a:r>
            <a:r>
              <a:rPr lang="en-US" sz="2000" smtClean="0"/>
              <a:t>(under Berne Article 20 and Rome Article 22). </a:t>
            </a:r>
          </a:p>
          <a:p>
            <a:pPr eaLnBrk="1" hangingPunct="1">
              <a:buFont typeface="Wingdings" pitchFamily="2" charset="2"/>
              <a:buChar char="§"/>
            </a:pPr>
            <a:r>
              <a:rPr lang="en-US" sz="2000" i="1" smtClean="0"/>
              <a:t>Concerning the level of protection</a:t>
            </a:r>
            <a:r>
              <a:rPr lang="en-US" sz="2000" smtClean="0"/>
              <a:t>:  „</a:t>
            </a:r>
            <a:r>
              <a:rPr lang="en-US" sz="2000" b="1" smtClean="0"/>
              <a:t>Berne &amp; Rome </a:t>
            </a:r>
            <a:r>
              <a:rPr lang="en-US" sz="2000" b="1" i="1" smtClean="0"/>
              <a:t>plus </a:t>
            </a:r>
            <a:r>
              <a:rPr lang="en-US" sz="2000" b="1" smtClean="0"/>
              <a:t>TRIPS </a:t>
            </a:r>
            <a:r>
              <a:rPr lang="en-US" sz="2000" b="1" i="1" smtClean="0"/>
              <a:t>plus;” </a:t>
            </a:r>
            <a:r>
              <a:rPr lang="en-US" sz="2000" smtClean="0"/>
              <a:t>that is, what is provided in the </a:t>
            </a:r>
            <a:r>
              <a:rPr lang="en-US" sz="2000" b="1" smtClean="0"/>
              <a:t>Berne and Rome Convention </a:t>
            </a:r>
            <a:r>
              <a:rPr lang="en-US" sz="2000" b="1" i="1" smtClean="0"/>
              <a:t>plus </a:t>
            </a:r>
            <a:r>
              <a:rPr lang="en-US" sz="2000" smtClean="0"/>
              <a:t>what is provided in the substantive provisions of the </a:t>
            </a:r>
            <a:r>
              <a:rPr lang="en-US" sz="2000" b="1" smtClean="0"/>
              <a:t>TRIPS Agreement </a:t>
            </a:r>
            <a:r>
              <a:rPr lang="en-US" sz="2000" b="1" i="1" smtClean="0"/>
              <a:t>plus </a:t>
            </a:r>
            <a:r>
              <a:rPr lang="en-US" sz="2000" b="1" smtClean="0"/>
              <a:t>what is still included on the basis of the “digital agenda” of the preparatory work. </a:t>
            </a:r>
          </a:p>
          <a:p>
            <a:pPr eaLnBrk="1" hangingPunct="1">
              <a:buFont typeface="Wingdings" pitchFamily="2" charset="2"/>
              <a:buChar char="§"/>
            </a:pPr>
            <a:r>
              <a:rPr lang="en-US" sz="2000" i="1" smtClean="0"/>
              <a:t> From the viewpoint of economic and legislative burdens</a:t>
            </a:r>
            <a:r>
              <a:rPr lang="en-US" sz="2000" smtClean="0"/>
              <a:t>: </a:t>
            </a:r>
            <a:r>
              <a:rPr lang="en-US" sz="2000" b="1" smtClean="0"/>
              <a:t>no real extension of the scope of protection; clarification </a:t>
            </a:r>
            <a:r>
              <a:rPr lang="en-US" sz="2000" smtClean="0"/>
              <a:t>of the application of the existing norms and, in certain aspects, their </a:t>
            </a:r>
            <a:r>
              <a:rPr lang="en-US" sz="2000" b="1" smtClean="0"/>
              <a:t>adaptation</a:t>
            </a:r>
            <a:r>
              <a:rPr lang="en-US" sz="2000" smtClean="0"/>
              <a:t> to the new environment, and </a:t>
            </a:r>
            <a:r>
              <a:rPr lang="en-US" sz="2000" b="1" smtClean="0"/>
              <a:t>new means of exercise and enforcement of rights</a:t>
            </a:r>
            <a:r>
              <a:rPr lang="en-US" sz="2000" smtClean="0"/>
              <a:t>.</a:t>
            </a:r>
          </a:p>
          <a:p>
            <a:pPr eaLnBrk="1" hangingPunct="1">
              <a:buFont typeface="Wingdings" pitchFamily="2" charset="2"/>
              <a:buChar char="§"/>
            </a:pPr>
            <a:r>
              <a:rPr lang="en-US" sz="2000" i="1" smtClean="0"/>
              <a:t> Politically</a:t>
            </a:r>
            <a:r>
              <a:rPr lang="en-US" sz="2000" smtClean="0"/>
              <a:t>: the Treaties are </a:t>
            </a:r>
            <a:r>
              <a:rPr lang="en-US" sz="2000" b="1" smtClean="0"/>
              <a:t>well-balanced, flexible and duly take into account the interests of the different groups of countries and stakeholders.</a:t>
            </a:r>
            <a:r>
              <a:rPr lang="en-US" sz="2000" smtClean="0"/>
              <a:t> </a:t>
            </a:r>
            <a:endParaRPr lang="hu-HU" sz="2000" smtClean="0"/>
          </a:p>
          <a:p>
            <a:endParaRPr lang="hu-HU" sz="200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E1951D21-75D0-47A1-9882-5B7DCCE90BA4}" type="slidenum">
              <a:rPr lang="hu-HU" smtClean="0"/>
              <a:pPr>
                <a:defRPr/>
              </a:pPr>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a:solidFill>
            <a:schemeClr val="accent2">
              <a:lumMod val="40000"/>
              <a:lumOff val="60000"/>
            </a:schemeClr>
          </a:solidFill>
          <a:ln>
            <a:solidFill>
              <a:schemeClr val="accent4">
                <a:lumMod val="50000"/>
              </a:schemeClr>
            </a:solidFill>
          </a:ln>
        </p:spPr>
        <p:txBody>
          <a:bodyPr rtlCol="0">
            <a:normAutofit/>
          </a:bodyPr>
          <a:lstStyle/>
          <a:p>
            <a:pPr eaLnBrk="1" fontAlgn="auto" hangingPunct="1">
              <a:spcAft>
                <a:spcPts val="0"/>
              </a:spcAft>
              <a:defRPr/>
            </a:pPr>
            <a:r>
              <a:rPr lang="en-US" sz="2600" b="1" dirty="0" smtClean="0"/>
              <a:t>The „digital agenda:” clarification</a:t>
            </a:r>
            <a:r>
              <a:rPr lang="hu-HU" sz="2600" b="1" dirty="0" smtClean="0"/>
              <a:t>,</a:t>
            </a:r>
            <a:r>
              <a:rPr lang="en-US" sz="2600" b="1" dirty="0" smtClean="0"/>
              <a:t> adaptation </a:t>
            </a:r>
            <a:r>
              <a:rPr lang="hu-HU" sz="2600" b="1" dirty="0" smtClean="0"/>
              <a:t>and</a:t>
            </a:r>
            <a:r>
              <a:rPr lang="en-US" sz="2600" b="1" dirty="0" smtClean="0"/>
              <a:t> new means of exercise and enforcement</a:t>
            </a:r>
            <a:r>
              <a:rPr lang="hu-HU" sz="2600" b="1" dirty="0" smtClean="0"/>
              <a:t> (1)</a:t>
            </a:r>
            <a:endParaRPr lang="en-US" sz="2600" b="1" dirty="0" smtClean="0"/>
          </a:p>
        </p:txBody>
      </p:sp>
      <p:sp>
        <p:nvSpPr>
          <p:cNvPr id="21507" name="Szövegdoboz 2"/>
          <p:cNvSpPr txBox="1">
            <a:spLocks noChangeArrowheads="1"/>
          </p:cNvSpPr>
          <p:nvPr/>
        </p:nvSpPr>
        <p:spPr bwMode="auto">
          <a:xfrm>
            <a:off x="539750" y="1643063"/>
            <a:ext cx="8135938"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000" b="1"/>
              <a:t>The so-called „plus” elements included in the WIPO Treaties </a:t>
            </a:r>
            <a:r>
              <a:rPr lang="hu-HU" sz="2000" b="1"/>
              <a:t>– in contrast with the Berne Convention, the Rome Convention and the substantive provisions of the TRIPS Agreement – </a:t>
            </a:r>
            <a:r>
              <a:rPr lang="en-US" sz="2000" b="1"/>
              <a:t>on the basis of the „digital agenda:”</a:t>
            </a:r>
            <a:endParaRPr lang="hu-HU" sz="2000" b="1"/>
          </a:p>
          <a:p>
            <a:pPr eaLnBrk="1" hangingPunct="1"/>
            <a:endParaRPr lang="en-US" sz="2000" b="1"/>
          </a:p>
          <a:p>
            <a:pPr eaLnBrk="1" hangingPunct="1">
              <a:buFont typeface="Wingdings" pitchFamily="2" charset="2"/>
              <a:buChar char="Ø"/>
            </a:pPr>
            <a:r>
              <a:rPr lang="en-US" sz="2000"/>
              <a:t> </a:t>
            </a:r>
            <a:r>
              <a:rPr lang="hu-HU" sz="2000"/>
              <a:t> </a:t>
            </a:r>
            <a:r>
              <a:rPr lang="en-US" sz="2000" b="1"/>
              <a:t>clarification of the application of the </a:t>
            </a:r>
            <a:r>
              <a:rPr lang="en-US" sz="2000" b="1" i="1"/>
              <a:t>right of reproduction</a:t>
            </a:r>
            <a:r>
              <a:rPr lang="en-US" sz="2000" b="1"/>
              <a:t> </a:t>
            </a:r>
            <a:r>
              <a:rPr lang="en-US" sz="2000"/>
              <a:t>in the digital environment, in particular as regards the </a:t>
            </a:r>
            <a:r>
              <a:rPr lang="en-US" sz="2000" b="1"/>
              <a:t>storage </a:t>
            </a:r>
            <a:r>
              <a:rPr lang="en-US" sz="2000"/>
              <a:t>of works, performances and phonograms</a:t>
            </a:r>
            <a:r>
              <a:rPr lang="en-US" sz="2000" b="1"/>
              <a:t> in electronic memories</a:t>
            </a:r>
            <a:r>
              <a:rPr lang="hu-HU" sz="2000" b="1"/>
              <a:t> </a:t>
            </a:r>
            <a:r>
              <a:rPr lang="hu-HU" sz="2000"/>
              <a:t>(agreed statements to WCT Art. 1(4) and to WPPT Arts 7 and 11)</a:t>
            </a:r>
            <a:r>
              <a:rPr lang="en-US" sz="2000"/>
              <a:t>;</a:t>
            </a:r>
            <a:endParaRPr lang="hu-HU" sz="2000"/>
          </a:p>
          <a:p>
            <a:pPr eaLnBrk="1" hangingPunct="1">
              <a:buFont typeface="Wingdings" pitchFamily="2" charset="2"/>
              <a:buChar char="Ø"/>
            </a:pPr>
            <a:r>
              <a:rPr lang="hu-HU" sz="2000"/>
              <a:t> </a:t>
            </a:r>
            <a:r>
              <a:rPr lang="en-US" sz="2000"/>
              <a:t> </a:t>
            </a:r>
            <a:r>
              <a:rPr lang="en-US" sz="2000" b="1"/>
              <a:t>recognition/clarification of the existence </a:t>
            </a:r>
            <a:r>
              <a:rPr lang="en-US" sz="2000"/>
              <a:t>– as an inevitable corollary to the right or reproduction </a:t>
            </a:r>
            <a:r>
              <a:rPr lang="en-US" sz="2000" b="1"/>
              <a:t>– of an exclusive </a:t>
            </a:r>
            <a:r>
              <a:rPr lang="en-US" sz="2000" b="1" i="1"/>
              <a:t>right of first distribution</a:t>
            </a:r>
            <a:r>
              <a:rPr lang="en-US" sz="2000" b="1"/>
              <a:t> </a:t>
            </a:r>
            <a:r>
              <a:rPr lang="en-US" sz="2000"/>
              <a:t>of copies of works, fixed performances and phonograms</a:t>
            </a:r>
            <a:r>
              <a:rPr lang="hu-HU" sz="2000"/>
              <a:t> (WCT Art. 6; WPPT Arts 8 and 12)</a:t>
            </a:r>
            <a:r>
              <a:rPr lang="en-US" sz="2000"/>
              <a:t>;  </a:t>
            </a:r>
          </a:p>
          <a:p>
            <a:pPr eaLnBrk="1" hangingPunct="1">
              <a:buFont typeface="Wingdings" pitchFamily="2" charset="2"/>
              <a:buChar char="Ø"/>
            </a:pPr>
            <a:r>
              <a:rPr lang="hu-HU" sz="2000" b="1"/>
              <a:t>  </a:t>
            </a:r>
            <a:r>
              <a:rPr lang="en-US" sz="2000" b="1"/>
              <a:t>through a combination and adaptation of existing rights, recognition of the </a:t>
            </a:r>
            <a:r>
              <a:rPr lang="en-US" sz="2000" b="1" i="1"/>
              <a:t>exclusive right of (interactive) making available</a:t>
            </a:r>
            <a:r>
              <a:rPr lang="en-US" sz="2000" b="1"/>
              <a:t> </a:t>
            </a:r>
            <a:r>
              <a:rPr lang="en-US" sz="2000"/>
              <a:t>of works, fixed performances and phonograms</a:t>
            </a:r>
            <a:r>
              <a:rPr lang="hu-HU" sz="2000"/>
              <a:t> (WCT Art 8</a:t>
            </a:r>
            <a:r>
              <a:rPr lang="en-US" sz="2000"/>
              <a:t>; </a:t>
            </a:r>
            <a:r>
              <a:rPr lang="hu-HU" sz="2000"/>
              <a:t> WPPT Arts 10 and 14);</a:t>
            </a:r>
          </a:p>
        </p:txBody>
      </p:sp>
      <p:sp>
        <p:nvSpPr>
          <p:cNvPr id="5" name="Dia számának helye 4"/>
          <p:cNvSpPr>
            <a:spLocks noGrp="1"/>
          </p:cNvSpPr>
          <p:nvPr>
            <p:ph type="sldNum" sz="quarter" idx="12"/>
          </p:nvPr>
        </p:nvSpPr>
        <p:spPr/>
        <p:txBody>
          <a:bodyPr/>
          <a:lstStyle/>
          <a:p>
            <a:pPr>
              <a:defRPr/>
            </a:pPr>
            <a:fld id="{F69DD7AA-16FC-434C-B0E2-6723ED9A3256}" type="slidenum">
              <a:rPr lang="hu-HU"/>
              <a:pPr>
                <a:defRPr/>
              </a:pPr>
              <a:t>13</a:t>
            </a:fld>
            <a:endParaRPr lang="hu-HU"/>
          </a:p>
        </p:txBody>
      </p:sp>
      <p:sp>
        <p:nvSpPr>
          <p:cNvPr id="2" name="Élőláb helye 1"/>
          <p:cNvSpPr>
            <a:spLocks noGrp="1"/>
          </p:cNvSpPr>
          <p:nvPr>
            <p:ph type="ftr" sz="quarter" idx="11"/>
          </p:nvPr>
        </p:nvSpPr>
        <p:spPr/>
        <p:txBody>
          <a:bodyPr/>
          <a:lstStyle/>
          <a:p>
            <a:pPr>
              <a:defRPr/>
            </a:pPr>
            <a:r>
              <a:rPr lang="pt-BR"/>
              <a:t>M. Ficsor, Brasilia, August 8-10, 2012</a:t>
            </a:r>
            <a:endParaRPr lang="hu-H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ím 1"/>
          <p:cNvSpPr>
            <a:spLocks noGrp="1"/>
          </p:cNvSpPr>
          <p:nvPr>
            <p:ph type="title"/>
          </p:nvPr>
        </p:nvSpPr>
        <p:spPr>
          <a:solidFill>
            <a:schemeClr val="accent2">
              <a:lumMod val="40000"/>
              <a:lumOff val="60000"/>
            </a:schemeClr>
          </a:solidFill>
          <a:ln>
            <a:solidFill>
              <a:schemeClr val="accent4">
                <a:lumMod val="50000"/>
              </a:schemeClr>
            </a:solidFill>
          </a:ln>
        </p:spPr>
        <p:txBody>
          <a:bodyPr/>
          <a:lstStyle/>
          <a:p>
            <a:pPr>
              <a:defRPr/>
            </a:pPr>
            <a:r>
              <a:rPr lang="en-US" sz="2600" b="1" dirty="0" smtClean="0"/>
              <a:t>The „digital agenda:” clarification</a:t>
            </a:r>
            <a:r>
              <a:rPr lang="hu-HU" sz="2600" b="1" dirty="0" smtClean="0"/>
              <a:t>,</a:t>
            </a:r>
            <a:r>
              <a:rPr lang="en-US" sz="2600" b="1" dirty="0" smtClean="0"/>
              <a:t> adaptation </a:t>
            </a:r>
            <a:r>
              <a:rPr lang="hu-HU" sz="2600" b="1" dirty="0" smtClean="0"/>
              <a:t>and</a:t>
            </a:r>
            <a:r>
              <a:rPr lang="en-US" sz="2600" b="1" dirty="0" smtClean="0"/>
              <a:t> new means of exercise and enforcement</a:t>
            </a:r>
            <a:r>
              <a:rPr lang="hu-HU" sz="2600" b="1" dirty="0" smtClean="0"/>
              <a:t> (2)</a:t>
            </a:r>
            <a:endParaRPr lang="hu-HU" sz="2600" dirty="0" smtClean="0"/>
          </a:p>
        </p:txBody>
      </p:sp>
      <p:sp>
        <p:nvSpPr>
          <p:cNvPr id="17411" name="Tartalom helye 2"/>
          <p:cNvSpPr>
            <a:spLocks noGrp="1"/>
          </p:cNvSpPr>
          <p:nvPr>
            <p:ph idx="1"/>
          </p:nvPr>
        </p:nvSpPr>
        <p:spPr/>
        <p:txBody>
          <a:bodyPr/>
          <a:lstStyle/>
          <a:p>
            <a:pPr marL="0" indent="0" eaLnBrk="1" hangingPunct="1">
              <a:buFont typeface="Arial" pitchFamily="34" charset="0"/>
              <a:buNone/>
              <a:defRPr/>
            </a:pPr>
            <a:r>
              <a:rPr lang="en-US" sz="2000" b="1" dirty="0" smtClean="0"/>
              <a:t>The so-called „plus” elements included in the WIPO Treaties </a:t>
            </a:r>
            <a:r>
              <a:rPr lang="hu-HU" sz="2000" b="1" dirty="0" smtClean="0"/>
              <a:t>– </a:t>
            </a:r>
            <a:r>
              <a:rPr lang="hu-HU" sz="2000" b="1" dirty="0" err="1" smtClean="0"/>
              <a:t>in</a:t>
            </a:r>
            <a:r>
              <a:rPr lang="hu-HU" sz="2000" b="1" dirty="0" smtClean="0"/>
              <a:t> </a:t>
            </a:r>
            <a:r>
              <a:rPr lang="hu-HU" sz="2000" b="1" dirty="0" err="1" smtClean="0"/>
              <a:t>contrast</a:t>
            </a:r>
            <a:r>
              <a:rPr lang="hu-HU" sz="2000" b="1" dirty="0" smtClean="0"/>
              <a:t> </a:t>
            </a:r>
            <a:r>
              <a:rPr lang="hu-HU" sz="2000" b="1" dirty="0" err="1" smtClean="0"/>
              <a:t>with</a:t>
            </a:r>
            <a:r>
              <a:rPr lang="hu-HU" sz="2000" b="1" dirty="0" smtClean="0"/>
              <a:t> </a:t>
            </a:r>
            <a:r>
              <a:rPr lang="hu-HU" sz="2000" b="1" dirty="0" err="1" smtClean="0"/>
              <a:t>the</a:t>
            </a:r>
            <a:r>
              <a:rPr lang="hu-HU" sz="2000" b="1" dirty="0" smtClean="0"/>
              <a:t> </a:t>
            </a:r>
            <a:r>
              <a:rPr lang="hu-HU" sz="2000" b="1" dirty="0" err="1" smtClean="0"/>
              <a:t>Berne</a:t>
            </a:r>
            <a:r>
              <a:rPr lang="hu-HU" sz="2000" b="1" dirty="0" smtClean="0"/>
              <a:t> </a:t>
            </a:r>
            <a:r>
              <a:rPr lang="hu-HU" sz="2000" b="1" dirty="0" err="1" smtClean="0"/>
              <a:t>Convention</a:t>
            </a:r>
            <a:r>
              <a:rPr lang="hu-HU" sz="2000" b="1" dirty="0" smtClean="0"/>
              <a:t>, </a:t>
            </a:r>
            <a:r>
              <a:rPr lang="hu-HU" sz="2000" b="1" dirty="0" err="1" smtClean="0"/>
              <a:t>the</a:t>
            </a:r>
            <a:r>
              <a:rPr lang="hu-HU" sz="2000" b="1" dirty="0" smtClean="0"/>
              <a:t> </a:t>
            </a:r>
            <a:r>
              <a:rPr lang="hu-HU" sz="2000" b="1" dirty="0" err="1" smtClean="0"/>
              <a:t>Rome</a:t>
            </a:r>
            <a:r>
              <a:rPr lang="hu-HU" sz="2000" b="1" dirty="0" smtClean="0"/>
              <a:t> </a:t>
            </a:r>
            <a:r>
              <a:rPr lang="hu-HU" sz="2000" b="1" dirty="0" err="1" smtClean="0"/>
              <a:t>Convention</a:t>
            </a:r>
            <a:r>
              <a:rPr lang="hu-HU" sz="2000" b="1" dirty="0" smtClean="0"/>
              <a:t> and </a:t>
            </a:r>
            <a:r>
              <a:rPr lang="hu-HU" sz="2000" b="1" dirty="0" err="1" smtClean="0"/>
              <a:t>the</a:t>
            </a:r>
            <a:r>
              <a:rPr lang="hu-HU" sz="2000" b="1" dirty="0" smtClean="0"/>
              <a:t> </a:t>
            </a:r>
            <a:r>
              <a:rPr lang="hu-HU" sz="2000" b="1" dirty="0" err="1" smtClean="0"/>
              <a:t>substantive</a:t>
            </a:r>
            <a:r>
              <a:rPr lang="hu-HU" sz="2000" b="1" dirty="0" smtClean="0"/>
              <a:t> </a:t>
            </a:r>
            <a:r>
              <a:rPr lang="hu-HU" sz="2000" b="1" dirty="0" err="1" smtClean="0"/>
              <a:t>provisions</a:t>
            </a:r>
            <a:r>
              <a:rPr lang="hu-HU" sz="2000" b="1" dirty="0" smtClean="0"/>
              <a:t> of </a:t>
            </a:r>
            <a:r>
              <a:rPr lang="hu-HU" sz="2000" b="1" dirty="0" err="1" smtClean="0"/>
              <a:t>the</a:t>
            </a:r>
            <a:r>
              <a:rPr lang="hu-HU" sz="2000" b="1" dirty="0" smtClean="0"/>
              <a:t> TRIPS </a:t>
            </a:r>
            <a:r>
              <a:rPr lang="hu-HU" sz="2000" b="1" dirty="0" err="1" smtClean="0"/>
              <a:t>Agreement</a:t>
            </a:r>
            <a:r>
              <a:rPr lang="hu-HU" sz="2000" b="1" dirty="0" smtClean="0"/>
              <a:t> – </a:t>
            </a:r>
            <a:r>
              <a:rPr lang="en-US" sz="2000" b="1" dirty="0" smtClean="0"/>
              <a:t>on the basis of the „digital agenda”</a:t>
            </a:r>
            <a:r>
              <a:rPr lang="hu-HU" sz="2000" b="1" dirty="0" smtClean="0"/>
              <a:t> </a:t>
            </a:r>
            <a:r>
              <a:rPr lang="hu-HU" sz="2000" dirty="0" smtClean="0"/>
              <a:t>(</a:t>
            </a:r>
            <a:r>
              <a:rPr lang="hu-HU" sz="2000" dirty="0" err="1" smtClean="0"/>
              <a:t>continued</a:t>
            </a:r>
            <a:r>
              <a:rPr lang="hu-HU" sz="2000" dirty="0" smtClean="0"/>
              <a:t>) </a:t>
            </a:r>
          </a:p>
          <a:p>
            <a:pPr marL="0" indent="0" eaLnBrk="1" hangingPunct="1">
              <a:buFont typeface="Arial" pitchFamily="34" charset="0"/>
              <a:buNone/>
              <a:defRPr/>
            </a:pPr>
            <a:endParaRPr lang="hu-HU" sz="2000" dirty="0" smtClean="0"/>
          </a:p>
          <a:p>
            <a:pPr eaLnBrk="1" hangingPunct="1">
              <a:buFont typeface="Wingdings" pitchFamily="2" charset="2"/>
              <a:buChar char="Ø"/>
              <a:defRPr/>
            </a:pPr>
            <a:r>
              <a:rPr lang="hu-HU" sz="2000" b="1" dirty="0" err="1" smtClean="0"/>
              <a:t>application</a:t>
            </a:r>
            <a:r>
              <a:rPr lang="hu-HU" sz="2000" b="1" dirty="0" smtClean="0"/>
              <a:t> </a:t>
            </a:r>
            <a:r>
              <a:rPr lang="en-US" sz="2000" b="1" dirty="0" smtClean="0"/>
              <a:t>of the three-step </a:t>
            </a:r>
            <a:r>
              <a:rPr lang="hu-HU" sz="2000" b="1" dirty="0" smtClean="0"/>
              <a:t>test </a:t>
            </a:r>
            <a:r>
              <a:rPr lang="en-US" sz="2000" dirty="0" smtClean="0"/>
              <a:t>to all economic rights (</a:t>
            </a:r>
            <a:r>
              <a:rPr lang="hu-HU" sz="2000" dirty="0" smtClean="0"/>
              <a:t>WCT Art. 10; WPPT Art. 16 ) and </a:t>
            </a:r>
            <a:r>
              <a:rPr lang="en-US" sz="2000" b="1" dirty="0" smtClean="0"/>
              <a:t>clarification of the application of </a:t>
            </a:r>
            <a:r>
              <a:rPr lang="en-US" sz="2000" b="1" i="1" dirty="0" smtClean="0"/>
              <a:t>exceptions and limitations</a:t>
            </a:r>
            <a:r>
              <a:rPr lang="en-US" sz="2000" b="1" dirty="0" smtClean="0"/>
              <a:t> </a:t>
            </a:r>
            <a:r>
              <a:rPr lang="en-US" sz="2000" dirty="0" smtClean="0"/>
              <a:t>in the new environment</a:t>
            </a:r>
            <a:r>
              <a:rPr lang="hu-HU" sz="2000" dirty="0" smtClean="0"/>
              <a:t> (</a:t>
            </a:r>
            <a:r>
              <a:rPr lang="en-US" sz="2000" dirty="0" smtClean="0"/>
              <a:t>agreed statements </a:t>
            </a:r>
            <a:r>
              <a:rPr lang="hu-HU" sz="2000" dirty="0" err="1" smtClean="0"/>
              <a:t>to</a:t>
            </a:r>
            <a:r>
              <a:rPr lang="hu-HU" sz="2000" dirty="0" smtClean="0"/>
              <a:t> </a:t>
            </a:r>
            <a:r>
              <a:rPr lang="hu-HU" sz="2000" dirty="0" err="1" smtClean="0"/>
              <a:t>the</a:t>
            </a:r>
            <a:r>
              <a:rPr lang="hu-HU" sz="2000" dirty="0" smtClean="0"/>
              <a:t> </a:t>
            </a:r>
            <a:r>
              <a:rPr lang="hu-HU" sz="2000" dirty="0" err="1" smtClean="0"/>
              <a:t>provisions</a:t>
            </a:r>
            <a:r>
              <a:rPr lang="hu-HU" sz="2000" dirty="0" smtClean="0"/>
              <a:t> </a:t>
            </a:r>
            <a:r>
              <a:rPr lang="hu-HU" sz="2000" dirty="0" err="1" smtClean="0"/>
              <a:t>on</a:t>
            </a:r>
            <a:r>
              <a:rPr lang="hu-HU" sz="2000" dirty="0" smtClean="0"/>
              <a:t> </a:t>
            </a:r>
            <a:r>
              <a:rPr lang="hu-HU" sz="2000" dirty="0" err="1" smtClean="0"/>
              <a:t>the</a:t>
            </a:r>
            <a:r>
              <a:rPr lang="hu-HU" sz="2000" dirty="0" smtClean="0"/>
              <a:t> </a:t>
            </a:r>
            <a:r>
              <a:rPr lang="hu-HU" sz="2000" dirty="0" err="1" smtClean="0"/>
              <a:t>three-step</a:t>
            </a:r>
            <a:r>
              <a:rPr lang="hu-HU" sz="2000" dirty="0" smtClean="0"/>
              <a:t> test)</a:t>
            </a:r>
            <a:r>
              <a:rPr lang="en-US" sz="2000" dirty="0" smtClean="0"/>
              <a:t>;  </a:t>
            </a:r>
            <a:endParaRPr lang="hu-HU" sz="2000" dirty="0" smtClean="0"/>
          </a:p>
          <a:p>
            <a:pPr eaLnBrk="1" hangingPunct="1">
              <a:buFont typeface="Wingdings" pitchFamily="2" charset="2"/>
              <a:buChar char="Ø"/>
              <a:defRPr/>
            </a:pPr>
            <a:endParaRPr lang="en-US" sz="2000" dirty="0" smtClean="0"/>
          </a:p>
          <a:p>
            <a:pPr eaLnBrk="1" hangingPunct="1">
              <a:buFont typeface="Wingdings" pitchFamily="2" charset="2"/>
              <a:buChar char="Ø"/>
              <a:defRPr/>
            </a:pPr>
            <a:r>
              <a:rPr lang="en-US" sz="2000" dirty="0" smtClean="0"/>
              <a:t>obligations regarding the </a:t>
            </a:r>
            <a:r>
              <a:rPr lang="en-US" sz="2000" b="1" dirty="0" smtClean="0"/>
              <a:t>protection of </a:t>
            </a:r>
            <a:r>
              <a:rPr lang="en-US" sz="2000" b="1" i="1" dirty="0" smtClean="0"/>
              <a:t>technological measures and rights management information</a:t>
            </a:r>
            <a:r>
              <a:rPr lang="en-US" sz="2000" dirty="0" smtClean="0"/>
              <a:t>, as means of exercising and enforcing rights</a:t>
            </a:r>
            <a:r>
              <a:rPr lang="hu-HU" sz="2000" dirty="0" smtClean="0"/>
              <a:t> (WCT </a:t>
            </a:r>
            <a:r>
              <a:rPr lang="hu-HU" sz="2000" dirty="0" err="1" smtClean="0"/>
              <a:t>Arts</a:t>
            </a:r>
            <a:r>
              <a:rPr lang="hu-HU" sz="2000" dirty="0" smtClean="0"/>
              <a:t> 11 and 12 and WPPT </a:t>
            </a:r>
            <a:r>
              <a:rPr lang="hu-HU" sz="2000" dirty="0" err="1" smtClean="0"/>
              <a:t>Arts</a:t>
            </a:r>
            <a:r>
              <a:rPr lang="hu-HU" sz="2000" dirty="0" smtClean="0"/>
              <a:t> 18 and 19).  </a:t>
            </a:r>
          </a:p>
          <a:p>
            <a:pPr>
              <a:buFont typeface="Arial" pitchFamily="34" charset="0"/>
              <a:buChar char="•"/>
              <a:defRPr/>
            </a:pPr>
            <a:endParaRPr lang="hu-HU"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D995CF55-22FD-4863-A834-2AAC86615AD8}" type="slidenum">
              <a:rPr lang="hu-HU" smtClean="0"/>
              <a:pPr>
                <a:defRPr/>
              </a:pPr>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a:ln>
            <a:solidFill>
              <a:schemeClr val="accent6">
                <a:lumMod val="50000"/>
              </a:schemeClr>
            </a:solidFill>
          </a:ln>
        </p:spPr>
        <p:txBody>
          <a:bodyPr/>
          <a:lstStyle/>
          <a:p>
            <a:pPr>
              <a:defRPr/>
            </a:pPr>
            <a:r>
              <a:rPr lang="hu-HU" sz="2800" b="1" dirty="0" smtClean="0"/>
              <a:t>The „</a:t>
            </a:r>
            <a:r>
              <a:rPr lang="hu-HU" sz="2800" b="1" dirty="0" err="1" smtClean="0"/>
              <a:t>third</a:t>
            </a:r>
            <a:r>
              <a:rPr lang="hu-HU" sz="2800" b="1" dirty="0" smtClean="0"/>
              <a:t> WIPO Internet </a:t>
            </a:r>
            <a:r>
              <a:rPr lang="hu-HU" sz="2800" b="1" dirty="0" err="1" smtClean="0"/>
              <a:t>Treaty</a:t>
            </a:r>
            <a:r>
              <a:rPr lang="hu-HU" sz="2800" b="1" dirty="0" smtClean="0"/>
              <a:t>”:</a:t>
            </a:r>
            <a:br>
              <a:rPr lang="hu-HU" sz="2800" b="1" dirty="0" smtClean="0"/>
            </a:br>
            <a:r>
              <a:rPr lang="hu-HU" sz="2800" b="1" dirty="0" err="1" smtClean="0"/>
              <a:t>Beijing</a:t>
            </a:r>
            <a:r>
              <a:rPr lang="hu-HU" sz="2800" b="1" dirty="0" smtClean="0"/>
              <a:t> </a:t>
            </a:r>
            <a:r>
              <a:rPr lang="hu-HU" sz="2800" b="1" dirty="0" err="1" smtClean="0"/>
              <a:t>Treaty</a:t>
            </a:r>
            <a:r>
              <a:rPr lang="hu-HU" sz="2800" b="1" dirty="0" smtClean="0"/>
              <a:t> </a:t>
            </a:r>
            <a:r>
              <a:rPr lang="hu-HU" sz="2800" b="1" dirty="0" err="1" smtClean="0"/>
              <a:t>on</a:t>
            </a:r>
            <a:r>
              <a:rPr lang="hu-HU" sz="2800" b="1" dirty="0" smtClean="0"/>
              <a:t> </a:t>
            </a:r>
            <a:r>
              <a:rPr lang="hu-HU" sz="2800" b="1" dirty="0" err="1" smtClean="0"/>
              <a:t>Audiovisual</a:t>
            </a:r>
            <a:r>
              <a:rPr lang="hu-HU" sz="2800" b="1" dirty="0" smtClean="0"/>
              <a:t> </a:t>
            </a:r>
            <a:r>
              <a:rPr lang="hu-HU" sz="2800" b="1" dirty="0" err="1" smtClean="0"/>
              <a:t>Performances</a:t>
            </a:r>
            <a:endParaRPr lang="en-US" sz="2800" b="1" dirty="0"/>
          </a:p>
        </p:txBody>
      </p:sp>
      <p:sp>
        <p:nvSpPr>
          <p:cNvPr id="23555" name="Tartalom helye 2"/>
          <p:cNvSpPr>
            <a:spLocks noGrp="1"/>
          </p:cNvSpPr>
          <p:nvPr>
            <p:ph idx="1"/>
          </p:nvPr>
        </p:nvSpPr>
        <p:spPr/>
        <p:txBody>
          <a:bodyPr/>
          <a:lstStyle/>
          <a:p>
            <a:pPr marL="0" indent="0">
              <a:buFont typeface="Arial" charset="0"/>
              <a:buNone/>
            </a:pPr>
            <a:r>
              <a:rPr lang="hu-HU" sz="2000" b="1" smtClean="0"/>
              <a:t>Beijing Treaty on Audiovisual Performances (BTAP) adopted on June 26, 2012.   </a:t>
            </a:r>
          </a:p>
          <a:p>
            <a:pPr marL="0" indent="0">
              <a:buFont typeface="Arial" charset="0"/>
              <a:buNone/>
            </a:pPr>
            <a:r>
              <a:rPr lang="hu-HU" sz="2000" b="1" smtClean="0"/>
              <a:t>Simalar provisions as in the WPPT with certain differences. The most important new features:</a:t>
            </a:r>
          </a:p>
          <a:p>
            <a:pPr marL="0" indent="0">
              <a:buFont typeface="Arial" charset="0"/>
              <a:buNone/>
            </a:pPr>
            <a:endParaRPr lang="hu-HU" sz="2000" b="1" smtClean="0"/>
          </a:p>
          <a:p>
            <a:pPr marL="571500" lvl="1" indent="-171450">
              <a:buFont typeface="Wingdings" pitchFamily="2" charset="2"/>
              <a:buChar char="Ø"/>
            </a:pPr>
            <a:r>
              <a:rPr lang="hu-HU" sz="2000" b="1" smtClean="0"/>
              <a:t> </a:t>
            </a:r>
            <a:r>
              <a:rPr lang="hu-HU" sz="2000" smtClean="0"/>
              <a:t>Flexibile provisions on the </a:t>
            </a:r>
            <a:r>
              <a:rPr lang="hu-HU" sz="2000" b="1" smtClean="0"/>
              <a:t>transfer of rights (Article 12).</a:t>
            </a:r>
          </a:p>
          <a:p>
            <a:pPr marL="571500" lvl="1" indent="-171450">
              <a:buFont typeface="Wingdings" pitchFamily="2" charset="2"/>
              <a:buChar char="Ø"/>
            </a:pPr>
            <a:r>
              <a:rPr lang="hu-HU" sz="2000" b="1" smtClean="0"/>
              <a:t> </a:t>
            </a:r>
            <a:r>
              <a:rPr lang="hu-HU" sz="2000" smtClean="0"/>
              <a:t>Preamble paragraph reflecting that the </a:t>
            </a:r>
            <a:r>
              <a:rPr lang="hu-HU" sz="2000" b="1" smtClean="0"/>
              <a:t>WIPO Development Agenda </a:t>
            </a:r>
            <a:r>
              <a:rPr lang="hu-HU" sz="2000" smtClean="0"/>
              <a:t>has been taken into account and stating its importance</a:t>
            </a:r>
            <a:r>
              <a:rPr lang="hu-HU" sz="2000" b="1" smtClean="0"/>
              <a:t>.</a:t>
            </a:r>
          </a:p>
          <a:p>
            <a:pPr marL="571500" lvl="1" indent="-171450">
              <a:buFont typeface="Wingdings" pitchFamily="2" charset="2"/>
              <a:buChar char="Ø"/>
            </a:pPr>
            <a:r>
              <a:rPr lang="hu-HU" sz="2000" b="1" smtClean="0"/>
              <a:t> </a:t>
            </a:r>
            <a:r>
              <a:rPr lang="hu-HU" sz="2000" smtClean="0"/>
              <a:t>Agreed statemenst clarifying the </a:t>
            </a:r>
            <a:r>
              <a:rPr lang="hu-HU" sz="2000" b="1" smtClean="0"/>
              <a:t>relationship between the BTAP, on the one hand, and the TRIPS Agreement and the WPPT, on the other hand.</a:t>
            </a:r>
          </a:p>
          <a:p>
            <a:pPr marL="571500" lvl="1" indent="-171450">
              <a:buFont typeface="Wingdings" pitchFamily="2" charset="2"/>
              <a:buChar char="Ø"/>
            </a:pPr>
            <a:r>
              <a:rPr lang="hu-HU" sz="2000" b="1" smtClean="0"/>
              <a:t> </a:t>
            </a:r>
            <a:r>
              <a:rPr lang="hu-HU" sz="2000" smtClean="0"/>
              <a:t>Agreed statement on </a:t>
            </a:r>
            <a:r>
              <a:rPr lang="hu-HU" sz="2000" b="1" smtClean="0"/>
              <a:t>Article 15 (on technlogical measures) and its relationship with Article 13 (on the three-step test).   </a:t>
            </a:r>
          </a:p>
          <a:p>
            <a:pPr marL="0" indent="0">
              <a:buFont typeface="Arial" charset="0"/>
              <a:buNone/>
            </a:pPr>
            <a:endParaRPr lang="hu-HU" sz="2000" b="1" smtClean="0"/>
          </a:p>
          <a:p>
            <a:pPr marL="0" indent="0">
              <a:buFont typeface="Arial" charset="0"/>
              <a:buNone/>
            </a:pPr>
            <a:endParaRPr lang="en-US" sz="2000" b="1"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809DE25F-F6F3-4561-9947-C70E18077F09}" type="slidenum">
              <a:rPr lang="hu-HU" smtClean="0"/>
              <a:pPr>
                <a:defRPr/>
              </a:pPr>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pt-BR"/>
              <a:t>M. Ficsor, Brasilia, August 8-10, 2012</a:t>
            </a:r>
            <a:endParaRPr lang="hu-HU"/>
          </a:p>
        </p:txBody>
      </p:sp>
      <p:sp>
        <p:nvSpPr>
          <p:cNvPr id="3" name="Dia számának helye 2"/>
          <p:cNvSpPr>
            <a:spLocks noGrp="1"/>
          </p:cNvSpPr>
          <p:nvPr>
            <p:ph type="sldNum" sz="quarter" idx="12"/>
          </p:nvPr>
        </p:nvSpPr>
        <p:spPr/>
        <p:txBody>
          <a:bodyPr/>
          <a:lstStyle/>
          <a:p>
            <a:pPr>
              <a:defRPr/>
            </a:pPr>
            <a:fld id="{F05523EB-4B79-4B2F-800F-B30191351CBA}" type="slidenum">
              <a:rPr lang="hu-HU" smtClean="0"/>
              <a:pPr>
                <a:defRPr/>
              </a:pPr>
              <a:t>16</a:t>
            </a:fld>
            <a:endParaRPr lang="hu-HU"/>
          </a:p>
        </p:txBody>
      </p:sp>
      <p:sp>
        <p:nvSpPr>
          <p:cNvPr id="24580" name="Szövegdoboz 3"/>
          <p:cNvSpPr txBox="1">
            <a:spLocks noChangeArrowheads="1"/>
          </p:cNvSpPr>
          <p:nvPr/>
        </p:nvSpPr>
        <p:spPr bwMode="auto">
          <a:xfrm>
            <a:off x="1042988" y="2924175"/>
            <a:ext cx="72739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hu-HU" sz="4000" b="1">
                <a:solidFill>
                  <a:srgbClr val="C00000"/>
                </a:solidFill>
              </a:rPr>
              <a:t>II. THE THREE-STEP TEST – LEGENDS AND REALITY </a:t>
            </a:r>
            <a:endParaRPr lang="en-US" sz="4000" b="1">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3200" b="1" dirty="0" err="1" smtClean="0"/>
              <a:t>Balancing</a:t>
            </a:r>
            <a:r>
              <a:rPr lang="hu-HU" sz="3200" b="1" dirty="0" smtClean="0"/>
              <a:t> of </a:t>
            </a:r>
            <a:r>
              <a:rPr lang="hu-HU" sz="3200" b="1" dirty="0" err="1" smtClean="0"/>
              <a:t>interests</a:t>
            </a:r>
            <a:r>
              <a:rPr lang="hu-HU" sz="3200" b="1" dirty="0" smtClean="0"/>
              <a:t> – </a:t>
            </a:r>
            <a:br>
              <a:rPr lang="hu-HU" sz="3200" b="1" dirty="0" smtClean="0"/>
            </a:br>
            <a:r>
              <a:rPr lang="hu-HU" sz="3200" b="1" dirty="0" err="1" smtClean="0"/>
              <a:t>the</a:t>
            </a:r>
            <a:r>
              <a:rPr lang="hu-HU" sz="3200" b="1" dirty="0" smtClean="0"/>
              <a:t> „</a:t>
            </a:r>
            <a:r>
              <a:rPr lang="hu-HU" sz="3200" b="1" dirty="0" err="1" smtClean="0"/>
              <a:t>three-step</a:t>
            </a:r>
            <a:r>
              <a:rPr lang="hu-HU" sz="3200" b="1" dirty="0" smtClean="0"/>
              <a:t> test” (1)  </a:t>
            </a:r>
            <a:endParaRPr lang="hu-HU" sz="3200" b="1" dirty="0"/>
          </a:p>
        </p:txBody>
      </p:sp>
      <p:sp>
        <p:nvSpPr>
          <p:cNvPr id="25603" name="Tartalom helye 2"/>
          <p:cNvSpPr>
            <a:spLocks noGrp="1"/>
          </p:cNvSpPr>
          <p:nvPr>
            <p:ph idx="1"/>
          </p:nvPr>
        </p:nvSpPr>
        <p:spPr>
          <a:xfrm>
            <a:off x="428625" y="1857375"/>
            <a:ext cx="8258175" cy="4268788"/>
          </a:xfrm>
        </p:spPr>
        <p:txBody>
          <a:bodyPr/>
          <a:lstStyle/>
          <a:p>
            <a:pPr eaLnBrk="1" hangingPunct="1">
              <a:buFont typeface="Wingdings" pitchFamily="2" charset="2"/>
              <a:buChar char="§"/>
            </a:pPr>
            <a:r>
              <a:rPr lang="hu-HU" sz="2000" smtClean="0"/>
              <a:t>„</a:t>
            </a:r>
            <a:r>
              <a:rPr lang="en-US" sz="2000" smtClean="0"/>
              <a:t>Invented” at the 1967 Stockholm revision con</a:t>
            </a:r>
            <a:r>
              <a:rPr lang="hu-HU" sz="2000" smtClean="0"/>
              <a:t>f</a:t>
            </a:r>
            <a:r>
              <a:rPr lang="en-US" sz="2000" smtClean="0"/>
              <a:t>erence; </a:t>
            </a:r>
            <a:r>
              <a:rPr lang="en-US" sz="2000" b="1" smtClean="0"/>
              <a:t>Art. 9(2)  of the Berne Convention only regarding the right of reproduction</a:t>
            </a:r>
            <a:r>
              <a:rPr lang="en-US" sz="2000" smtClean="0"/>
              <a:t>. </a:t>
            </a:r>
            <a:r>
              <a:rPr lang="en-US" sz="2000" b="1" smtClean="0"/>
              <a:t> </a:t>
            </a:r>
          </a:p>
          <a:p>
            <a:pPr eaLnBrk="1" hangingPunct="1">
              <a:buFont typeface="Wingdings" pitchFamily="2" charset="2"/>
              <a:buChar char="§"/>
            </a:pPr>
            <a:endParaRPr lang="en-US" sz="2000" smtClean="0"/>
          </a:p>
          <a:p>
            <a:pPr eaLnBrk="1" hangingPunct="1">
              <a:buFont typeface="Wingdings" pitchFamily="2" charset="2"/>
              <a:buChar char="§"/>
            </a:pPr>
            <a:r>
              <a:rPr lang="en-US" sz="2000" smtClean="0"/>
              <a:t>Extended by the </a:t>
            </a:r>
            <a:r>
              <a:rPr lang="en-US" sz="2000" b="1" smtClean="0"/>
              <a:t>TRIPS Agreement </a:t>
            </a:r>
            <a:r>
              <a:rPr lang="en-US" sz="2000" smtClean="0"/>
              <a:t>to </a:t>
            </a:r>
            <a:r>
              <a:rPr lang="en-US" sz="2000" b="1" smtClean="0"/>
              <a:t>all economic rights under copyright </a:t>
            </a:r>
            <a:r>
              <a:rPr lang="en-US" sz="2000" smtClean="0"/>
              <a:t>(Art. 13) (but not </a:t>
            </a:r>
            <a:r>
              <a:rPr lang="hu-HU" sz="2000" smtClean="0"/>
              <a:t>to </a:t>
            </a:r>
            <a:r>
              <a:rPr lang="en-US" sz="2000" smtClean="0"/>
              <a:t>related rights; see Art. 14.6) and – with some wording differences – to </a:t>
            </a:r>
            <a:r>
              <a:rPr lang="en-US" sz="2000" b="1" smtClean="0"/>
              <a:t>industrial design rights </a:t>
            </a:r>
            <a:r>
              <a:rPr lang="en-US" sz="2000" smtClean="0"/>
              <a:t>(Art. 26.2) and </a:t>
            </a:r>
            <a:r>
              <a:rPr lang="en-US" sz="2000" b="1" smtClean="0"/>
              <a:t>patent rights</a:t>
            </a:r>
            <a:r>
              <a:rPr lang="en-US" sz="2000" smtClean="0"/>
              <a:t> (Art.30).</a:t>
            </a:r>
          </a:p>
          <a:p>
            <a:pPr eaLnBrk="1" hangingPunct="1">
              <a:buFont typeface="Wingdings" pitchFamily="2" charset="2"/>
              <a:buChar char="§"/>
            </a:pPr>
            <a:endParaRPr lang="en-US" sz="2000" smtClean="0"/>
          </a:p>
          <a:p>
            <a:pPr eaLnBrk="1" hangingPunct="1">
              <a:buFont typeface="Wingdings" pitchFamily="2" charset="2"/>
              <a:buChar char="§"/>
            </a:pPr>
            <a:r>
              <a:rPr lang="en-US" sz="2000" smtClean="0"/>
              <a:t>Extended by the </a:t>
            </a:r>
            <a:r>
              <a:rPr lang="en-US" sz="2000" b="1" smtClean="0"/>
              <a:t>WCT</a:t>
            </a:r>
            <a:r>
              <a:rPr lang="en-US" sz="2000" smtClean="0"/>
              <a:t> to </a:t>
            </a:r>
            <a:r>
              <a:rPr lang="en-US" sz="2000" b="1" smtClean="0"/>
              <a:t>all economic rights </a:t>
            </a:r>
            <a:r>
              <a:rPr lang="en-US" sz="2000" smtClean="0"/>
              <a:t>under copyright (Art. 10) and by the </a:t>
            </a:r>
            <a:r>
              <a:rPr lang="en-US" sz="2000" b="1" smtClean="0"/>
              <a:t>WPPT</a:t>
            </a:r>
            <a:r>
              <a:rPr lang="en-US" sz="2000" smtClean="0"/>
              <a:t> to </a:t>
            </a:r>
            <a:r>
              <a:rPr lang="en-US" sz="2000" b="1" smtClean="0"/>
              <a:t>all economic rights  </a:t>
            </a:r>
            <a:r>
              <a:rPr lang="en-US" sz="2000" smtClean="0"/>
              <a:t>of performers and producers of phonograms (Art. 16).  </a:t>
            </a:r>
          </a:p>
        </p:txBody>
      </p:sp>
      <p:sp>
        <p:nvSpPr>
          <p:cNvPr id="4" name="Dia számának helye 3"/>
          <p:cNvSpPr>
            <a:spLocks noGrp="1"/>
          </p:cNvSpPr>
          <p:nvPr>
            <p:ph type="sldNum" sz="quarter" idx="12"/>
          </p:nvPr>
        </p:nvSpPr>
        <p:spPr/>
        <p:txBody>
          <a:bodyPr/>
          <a:lstStyle/>
          <a:p>
            <a:pPr>
              <a:defRPr/>
            </a:pPr>
            <a:fld id="{3484D39D-6845-4F81-97FF-A370D7DB6509}" type="slidenum">
              <a:rPr lang="hu-HU"/>
              <a:pPr>
                <a:defRPr/>
              </a:pPr>
              <a:t>17</a:t>
            </a:fld>
            <a:endParaRPr lang="hu-HU"/>
          </a:p>
        </p:txBody>
      </p:sp>
      <p:sp>
        <p:nvSpPr>
          <p:cNvPr id="3" name="Élőláb helye 2"/>
          <p:cNvSpPr>
            <a:spLocks noGrp="1"/>
          </p:cNvSpPr>
          <p:nvPr>
            <p:ph type="ftr" sz="quarter" idx="11"/>
          </p:nvPr>
        </p:nvSpPr>
        <p:spPr/>
        <p:txBody>
          <a:bodyPr/>
          <a:lstStyle/>
          <a:p>
            <a:pPr>
              <a:defRPr/>
            </a:pPr>
            <a:r>
              <a:rPr lang="pt-BR"/>
              <a:t>M. Ficsor, Brasilia, August 8-10, 2012</a:t>
            </a:r>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63" y="274638"/>
            <a:ext cx="8186737" cy="1368425"/>
          </a:xfrm>
          <a:solidFill>
            <a:schemeClr val="accent3">
              <a:lumMod val="60000"/>
              <a:lumOff val="40000"/>
            </a:schemeClr>
          </a:solidFill>
          <a:ln>
            <a:solidFill>
              <a:schemeClr val="accent3">
                <a:lumMod val="50000"/>
              </a:schemeClr>
            </a:solidFill>
          </a:ln>
        </p:spPr>
        <p:txBody>
          <a:bodyPr rtlCol="0">
            <a:noAutofit/>
          </a:bodyPr>
          <a:lstStyle/>
          <a:p>
            <a:pPr eaLnBrk="1" fontAlgn="auto" hangingPunct="1">
              <a:spcAft>
                <a:spcPts val="0"/>
              </a:spcAft>
              <a:defRPr/>
            </a:pPr>
            <a:r>
              <a:rPr lang="hu-HU" sz="3200" b="1" dirty="0" err="1" smtClean="0"/>
              <a:t>Balancing</a:t>
            </a:r>
            <a:r>
              <a:rPr lang="hu-HU" sz="3200" b="1" dirty="0" smtClean="0"/>
              <a:t> of </a:t>
            </a:r>
            <a:r>
              <a:rPr lang="hu-HU" sz="3200" b="1" dirty="0" err="1" smtClean="0"/>
              <a:t>interests</a:t>
            </a:r>
            <a:r>
              <a:rPr lang="hu-HU" sz="3200" b="1" dirty="0" smtClean="0"/>
              <a:t> – </a:t>
            </a:r>
            <a:br>
              <a:rPr lang="hu-HU" sz="3200" b="1" dirty="0" smtClean="0"/>
            </a:br>
            <a:r>
              <a:rPr lang="hu-HU" sz="3200" b="1" dirty="0" err="1" smtClean="0"/>
              <a:t>the</a:t>
            </a:r>
            <a:r>
              <a:rPr lang="hu-HU" sz="3200" b="1" dirty="0" smtClean="0"/>
              <a:t> „</a:t>
            </a:r>
            <a:r>
              <a:rPr lang="hu-HU" sz="3200" b="1" dirty="0" err="1" smtClean="0"/>
              <a:t>three-step</a:t>
            </a:r>
            <a:r>
              <a:rPr lang="hu-HU" sz="3200" b="1" dirty="0" smtClean="0"/>
              <a:t> test”  (2) </a:t>
            </a:r>
            <a:endParaRPr lang="hu-HU" sz="3200" dirty="0"/>
          </a:p>
        </p:txBody>
      </p:sp>
      <p:sp>
        <p:nvSpPr>
          <p:cNvPr id="3" name="Tartalom helye 2"/>
          <p:cNvSpPr>
            <a:spLocks noGrp="1"/>
          </p:cNvSpPr>
          <p:nvPr>
            <p:ph idx="1"/>
          </p:nvPr>
        </p:nvSpPr>
        <p:spPr>
          <a:xfrm>
            <a:off x="428625" y="1714500"/>
            <a:ext cx="8258175" cy="4411663"/>
          </a:xfrm>
        </p:spPr>
        <p:txBody>
          <a:bodyPr rtlCol="0">
            <a:normAutofit fontScale="92500" lnSpcReduction="10000"/>
          </a:bodyPr>
          <a:lstStyle/>
          <a:p>
            <a:pPr eaLnBrk="1" fontAlgn="auto" hangingPunct="1">
              <a:spcAft>
                <a:spcPts val="0"/>
              </a:spcAft>
              <a:buFont typeface="Wingdings" pitchFamily="2" charset="2"/>
              <a:buChar char="§"/>
              <a:defRPr/>
            </a:pPr>
            <a:endParaRPr lang="hu-HU" sz="2000" b="1" dirty="0" smtClean="0"/>
          </a:p>
          <a:p>
            <a:pPr eaLnBrk="1" fontAlgn="auto" hangingPunct="1">
              <a:spcAft>
                <a:spcPts val="0"/>
              </a:spcAft>
              <a:buFont typeface="Wingdings" pitchFamily="2" charset="2"/>
              <a:buChar char="§"/>
              <a:defRPr/>
            </a:pPr>
            <a:r>
              <a:rPr lang="en-US" sz="2000" b="1" dirty="0" smtClean="0"/>
              <a:t>The three „steps”</a:t>
            </a:r>
            <a:r>
              <a:rPr lang="en-US" sz="2000" dirty="0" smtClean="0"/>
              <a:t>(three </a:t>
            </a:r>
            <a:r>
              <a:rPr lang="hu-HU" sz="2000" dirty="0" err="1" smtClean="0"/>
              <a:t>cumulative</a:t>
            </a:r>
            <a:r>
              <a:rPr lang="hu-HU" sz="2000" dirty="0" smtClean="0"/>
              <a:t> </a:t>
            </a:r>
            <a:r>
              <a:rPr lang="en-US" sz="2000" dirty="0" smtClean="0"/>
              <a:t>conditions that exceptions and limitations should fulfill</a:t>
            </a:r>
            <a:r>
              <a:rPr lang="hu-HU" sz="2000" dirty="0" smtClean="0"/>
              <a:t> </a:t>
            </a:r>
            <a:r>
              <a:rPr lang="hu-HU" sz="2000" dirty="0" err="1" smtClean="0"/>
              <a:t>to</a:t>
            </a:r>
            <a:r>
              <a:rPr lang="hu-HU" sz="2000" dirty="0" smtClean="0"/>
              <a:t> be </a:t>
            </a:r>
            <a:r>
              <a:rPr lang="hu-HU" sz="2000" dirty="0" err="1" smtClean="0"/>
              <a:t>applied</a:t>
            </a:r>
            <a:r>
              <a:rPr lang="hu-HU" sz="2000" dirty="0" smtClean="0"/>
              <a:t> </a:t>
            </a:r>
            <a:r>
              <a:rPr lang="hu-HU" sz="2000" dirty="0" err="1" smtClean="0"/>
              <a:t>step</a:t>
            </a:r>
            <a:r>
              <a:rPr lang="hu-HU" sz="2000" dirty="0" smtClean="0"/>
              <a:t> </a:t>
            </a:r>
            <a:r>
              <a:rPr lang="hu-HU" sz="2000" dirty="0" err="1" smtClean="0"/>
              <a:t>by</a:t>
            </a:r>
            <a:r>
              <a:rPr lang="hu-HU" sz="2000" dirty="0" smtClean="0"/>
              <a:t> </a:t>
            </a:r>
            <a:r>
              <a:rPr lang="hu-HU" sz="2000" dirty="0" err="1" smtClean="0"/>
              <a:t>step</a:t>
            </a:r>
            <a:r>
              <a:rPr lang="en-US" sz="2000" dirty="0" smtClean="0"/>
              <a:t>)</a:t>
            </a:r>
            <a:r>
              <a:rPr lang="hu-HU" sz="2000" dirty="0" smtClean="0"/>
              <a:t>:</a:t>
            </a:r>
            <a:endParaRPr lang="en-US" sz="2000" dirty="0" smtClean="0"/>
          </a:p>
          <a:p>
            <a:pPr lvl="1" eaLnBrk="1" fontAlgn="auto" hangingPunct="1">
              <a:spcAft>
                <a:spcPts val="0"/>
              </a:spcAft>
              <a:buFont typeface="Wingdings" pitchFamily="2" charset="2"/>
              <a:buChar char="Ø"/>
              <a:defRPr/>
            </a:pPr>
            <a:r>
              <a:rPr lang="en-US" sz="2000" dirty="0" smtClean="0"/>
              <a:t>confined to </a:t>
            </a:r>
            <a:r>
              <a:rPr lang="en-US" sz="2000" b="1" dirty="0" smtClean="0"/>
              <a:t>certain special cases </a:t>
            </a:r>
            <a:r>
              <a:rPr lang="en-US" sz="2000" dirty="0" smtClean="0"/>
              <a:t>(copyright; related rights); </a:t>
            </a:r>
            <a:r>
              <a:rPr lang="en-US" sz="2000" b="1" dirty="0" smtClean="0"/>
              <a:t>limited scope  </a:t>
            </a:r>
            <a:r>
              <a:rPr lang="en-US" sz="2000" dirty="0" smtClean="0"/>
              <a:t>(industrial design and patent rights);</a:t>
            </a:r>
            <a:r>
              <a:rPr lang="hu-HU" sz="2000" dirty="0" smtClean="0"/>
              <a:t> </a:t>
            </a:r>
            <a:endParaRPr lang="en-US" sz="2000" dirty="0" smtClean="0"/>
          </a:p>
          <a:p>
            <a:pPr lvl="1" eaLnBrk="1" fontAlgn="auto" hangingPunct="1">
              <a:spcAft>
                <a:spcPts val="0"/>
              </a:spcAft>
              <a:buFont typeface="Wingdings" pitchFamily="2" charset="2"/>
              <a:buChar char="Ø"/>
              <a:defRPr/>
            </a:pPr>
            <a:r>
              <a:rPr lang="en-US" sz="2000" b="1" dirty="0" smtClean="0"/>
              <a:t>no conflict  with a normal exploitation </a:t>
            </a:r>
            <a:r>
              <a:rPr lang="en-US" sz="2000" dirty="0" smtClean="0"/>
              <a:t>(in the case of industrial design and patent rights: no unreasonable conflict)</a:t>
            </a:r>
            <a:r>
              <a:rPr lang="hu-HU" sz="2000" dirty="0" smtClean="0"/>
              <a:t>;</a:t>
            </a:r>
            <a:r>
              <a:rPr lang="en-US" sz="2000" dirty="0" smtClean="0"/>
              <a:t> </a:t>
            </a:r>
          </a:p>
          <a:p>
            <a:pPr lvl="1" eaLnBrk="1" fontAlgn="auto" hangingPunct="1">
              <a:spcAft>
                <a:spcPts val="0"/>
              </a:spcAft>
              <a:buFont typeface="Wingdings" pitchFamily="2" charset="2"/>
              <a:buChar char="Ø"/>
              <a:defRPr/>
            </a:pPr>
            <a:r>
              <a:rPr lang="en-US" sz="2000" b="1" dirty="0" smtClean="0"/>
              <a:t>no unreasonable prejudice to the legitimate interests of the owners of rights</a:t>
            </a:r>
            <a:r>
              <a:rPr lang="en-US" sz="2000" dirty="0" smtClean="0"/>
              <a:t> (in respect of industrial design and patent rights, it is added: „taking into account of</a:t>
            </a:r>
            <a:r>
              <a:rPr lang="hu-HU" sz="2000" dirty="0" smtClean="0"/>
              <a:t> </a:t>
            </a:r>
            <a:r>
              <a:rPr lang="hu-HU" sz="2000" dirty="0" err="1" smtClean="0"/>
              <a:t>the</a:t>
            </a:r>
            <a:r>
              <a:rPr lang="hu-HU" sz="2000" dirty="0" smtClean="0"/>
              <a:t> </a:t>
            </a:r>
            <a:r>
              <a:rPr lang="hu-HU" sz="2000" dirty="0" err="1" smtClean="0"/>
              <a:t>legitimate</a:t>
            </a:r>
            <a:r>
              <a:rPr lang="hu-HU" sz="2000" dirty="0" smtClean="0"/>
              <a:t> </a:t>
            </a:r>
            <a:r>
              <a:rPr lang="hu-HU" sz="2000" dirty="0" err="1" smtClean="0"/>
              <a:t>interests</a:t>
            </a:r>
            <a:r>
              <a:rPr lang="hu-HU" sz="2000" dirty="0" smtClean="0"/>
              <a:t> of </a:t>
            </a:r>
            <a:r>
              <a:rPr lang="hu-HU" sz="2000" dirty="0" err="1" smtClean="0"/>
              <a:t>third</a:t>
            </a:r>
            <a:r>
              <a:rPr lang="hu-HU" sz="2000" dirty="0" smtClean="0"/>
              <a:t> </a:t>
            </a:r>
            <a:r>
              <a:rPr lang="hu-HU" sz="2000" dirty="0" err="1" smtClean="0"/>
              <a:t>parties</a:t>
            </a:r>
            <a:r>
              <a:rPr lang="hu-HU" sz="2000" dirty="0" smtClean="0"/>
              <a:t>”). </a:t>
            </a:r>
            <a:endParaRPr lang="en-US" sz="2000" dirty="0" smtClean="0"/>
          </a:p>
          <a:p>
            <a:pPr eaLnBrk="1" fontAlgn="auto" hangingPunct="1">
              <a:spcAft>
                <a:spcPts val="0"/>
              </a:spcAft>
              <a:buFont typeface="Wingdings" pitchFamily="2" charset="2"/>
              <a:buChar char="§"/>
              <a:defRPr/>
            </a:pPr>
            <a:r>
              <a:rPr lang="en-US" sz="2000" dirty="0" smtClean="0"/>
              <a:t>Offering </a:t>
            </a:r>
            <a:r>
              <a:rPr lang="en-US" sz="2000" b="1" dirty="0" smtClean="0"/>
              <a:t>sufficient flexibilities for a due balance of interests</a:t>
            </a:r>
            <a:r>
              <a:rPr lang="en-US" sz="2000" dirty="0" smtClean="0"/>
              <a:t>, as also proved by </a:t>
            </a:r>
            <a:r>
              <a:rPr lang="en-US" sz="2000" b="1" dirty="0" smtClean="0"/>
              <a:t>two WTO dispute settlement</a:t>
            </a:r>
            <a:r>
              <a:rPr lang="hu-HU" sz="2000" b="1" dirty="0" smtClean="0"/>
              <a:t> </a:t>
            </a:r>
            <a:r>
              <a:rPr lang="hu-HU" sz="2000" b="1" dirty="0" err="1" smtClean="0"/>
              <a:t>reports</a:t>
            </a:r>
            <a:r>
              <a:rPr lang="en-US" sz="2000" dirty="0" smtClean="0"/>
              <a:t> interpreting the test as provided in Articles 13 and 30 of the TRIPS Agreement: </a:t>
            </a:r>
            <a:endParaRPr lang="hu-HU" sz="2000" dirty="0" smtClean="0"/>
          </a:p>
          <a:p>
            <a:pPr lvl="1" eaLnBrk="1" fontAlgn="auto" hangingPunct="1">
              <a:spcAft>
                <a:spcPts val="0"/>
              </a:spcAft>
              <a:buFont typeface="Wingdings" pitchFamily="2" charset="2"/>
              <a:buChar char="Ø"/>
              <a:defRPr/>
            </a:pPr>
            <a:r>
              <a:rPr lang="en-US" sz="2000" dirty="0" smtClean="0"/>
              <a:t>WT/DS114/R of 17 March 2000 (</a:t>
            </a:r>
            <a:r>
              <a:rPr lang="en-US" sz="2000" i="1" dirty="0" smtClean="0"/>
              <a:t>Canada – Patents</a:t>
            </a:r>
            <a:r>
              <a:rPr lang="en-US" sz="2000" dirty="0" smtClean="0"/>
              <a:t>)</a:t>
            </a:r>
            <a:r>
              <a:rPr lang="hu-HU" sz="2000" dirty="0" smtClean="0"/>
              <a:t>;</a:t>
            </a:r>
          </a:p>
          <a:p>
            <a:pPr lvl="1" eaLnBrk="1" fontAlgn="auto" hangingPunct="1">
              <a:spcAft>
                <a:spcPts val="0"/>
              </a:spcAft>
              <a:buFont typeface="Wingdings" pitchFamily="2" charset="2"/>
              <a:buChar char="Ø"/>
              <a:defRPr/>
            </a:pPr>
            <a:r>
              <a:rPr lang="en-US" sz="2000" dirty="0" smtClean="0"/>
              <a:t>WT/DS160/R of 15 June 2000 (</a:t>
            </a:r>
            <a:r>
              <a:rPr lang="en-US" sz="2000" i="1" dirty="0" smtClean="0"/>
              <a:t>USA – Copyright</a:t>
            </a:r>
            <a:r>
              <a:rPr lang="en-US" sz="2000" dirty="0" smtClean="0"/>
              <a:t>) </a:t>
            </a:r>
            <a:r>
              <a:rPr lang="hu-HU" sz="2000" dirty="0" smtClean="0"/>
              <a:t>.</a:t>
            </a:r>
            <a:endParaRPr lang="en-US" sz="2000" dirty="0"/>
          </a:p>
        </p:txBody>
      </p:sp>
      <p:sp>
        <p:nvSpPr>
          <p:cNvPr id="4" name="Dia számának helye 3"/>
          <p:cNvSpPr>
            <a:spLocks noGrp="1"/>
          </p:cNvSpPr>
          <p:nvPr>
            <p:ph type="sldNum" sz="quarter" idx="12"/>
          </p:nvPr>
        </p:nvSpPr>
        <p:spPr/>
        <p:txBody>
          <a:bodyPr/>
          <a:lstStyle/>
          <a:p>
            <a:pPr>
              <a:defRPr/>
            </a:pPr>
            <a:fld id="{9D6A33AB-3881-4EF9-8DDF-963BBA2D5901}" type="slidenum">
              <a:rPr lang="hu-HU"/>
              <a:pPr>
                <a:defRPr/>
              </a:pPr>
              <a:t>18</a:t>
            </a:fld>
            <a:endParaRPr lang="hu-HU"/>
          </a:p>
        </p:txBody>
      </p:sp>
      <p:sp>
        <p:nvSpPr>
          <p:cNvPr id="5" name="Élőláb helye 4"/>
          <p:cNvSpPr>
            <a:spLocks noGrp="1"/>
          </p:cNvSpPr>
          <p:nvPr>
            <p:ph type="ftr" sz="quarter" idx="11"/>
          </p:nvPr>
        </p:nvSpPr>
        <p:spPr/>
        <p:txBody>
          <a:bodyPr/>
          <a:lstStyle/>
          <a:p>
            <a:pPr>
              <a:defRPr/>
            </a:pPr>
            <a:r>
              <a:rPr lang="pt-BR"/>
              <a:t>M. Ficsor, Brasilia, August 8-10, 2012</a:t>
            </a:r>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2800" b="1" dirty="0" err="1" smtClean="0">
                <a:solidFill>
                  <a:schemeClr val="tx1">
                    <a:lumMod val="95000"/>
                    <a:lumOff val="5000"/>
                  </a:schemeClr>
                </a:solidFill>
              </a:rPr>
              <a:t>Balancing</a:t>
            </a:r>
            <a:r>
              <a:rPr lang="hu-HU" sz="2800" b="1" dirty="0" smtClean="0">
                <a:solidFill>
                  <a:schemeClr val="tx1">
                    <a:lumMod val="95000"/>
                    <a:lumOff val="5000"/>
                  </a:schemeClr>
                </a:solidFill>
              </a:rPr>
              <a:t> of </a:t>
            </a:r>
            <a:r>
              <a:rPr lang="hu-HU" sz="2800" b="1" dirty="0" err="1" smtClean="0">
                <a:solidFill>
                  <a:schemeClr val="tx1">
                    <a:lumMod val="95000"/>
                    <a:lumOff val="5000"/>
                  </a:schemeClr>
                </a:solidFill>
              </a:rPr>
              <a:t>interests</a:t>
            </a:r>
            <a:r>
              <a:rPr lang="hu-HU" sz="2800" b="1" dirty="0" smtClean="0">
                <a:solidFill>
                  <a:schemeClr val="tx1">
                    <a:lumMod val="95000"/>
                    <a:lumOff val="5000"/>
                  </a:schemeClr>
                </a:solidFill>
              </a:rPr>
              <a:t> – </a:t>
            </a:r>
            <a:r>
              <a:rPr lang="hu-HU" sz="2800" b="1" dirty="0" err="1" smtClean="0">
                <a:solidFill>
                  <a:schemeClr val="tx1">
                    <a:lumMod val="95000"/>
                    <a:lumOff val="5000"/>
                  </a:schemeClr>
                </a:solidFill>
              </a:rPr>
              <a:t>exceptions</a:t>
            </a:r>
            <a:r>
              <a:rPr lang="hu-HU" sz="2800" b="1" dirty="0" smtClean="0">
                <a:solidFill>
                  <a:schemeClr val="tx1">
                    <a:lumMod val="95000"/>
                    <a:lumOff val="5000"/>
                  </a:schemeClr>
                </a:solidFill>
              </a:rPr>
              <a:t> and </a:t>
            </a:r>
            <a:r>
              <a:rPr lang="hu-HU" sz="2800" b="1" dirty="0" err="1" smtClean="0">
                <a:solidFill>
                  <a:schemeClr val="tx1">
                    <a:lumMod val="95000"/>
                    <a:lumOff val="5000"/>
                  </a:schemeClr>
                </a:solidFill>
              </a:rPr>
              <a:t>limitations</a:t>
            </a:r>
            <a:r>
              <a:rPr lang="hu-HU" sz="2800" b="1" dirty="0" smtClean="0">
                <a:solidFill>
                  <a:schemeClr val="tx1">
                    <a:lumMod val="95000"/>
                    <a:lumOff val="5000"/>
                  </a:schemeClr>
                </a:solidFill>
              </a:rPr>
              <a:t> </a:t>
            </a:r>
            <a:r>
              <a:rPr lang="hu-HU" sz="2800" b="1" dirty="0" err="1" smtClean="0">
                <a:solidFill>
                  <a:schemeClr val="tx1">
                    <a:lumMod val="95000"/>
                    <a:lumOff val="5000"/>
                  </a:schemeClr>
                </a:solidFill>
              </a:rPr>
              <a:t>in</a:t>
            </a:r>
            <a:r>
              <a:rPr lang="hu-HU" sz="2800" b="1" dirty="0" smtClean="0">
                <a:solidFill>
                  <a:schemeClr val="tx1">
                    <a:lumMod val="95000"/>
                    <a:lumOff val="5000"/>
                  </a:schemeClr>
                </a:solidFill>
              </a:rPr>
              <a:t> </a:t>
            </a:r>
            <a:r>
              <a:rPr lang="hu-HU" sz="2800" b="1" dirty="0" err="1" smtClean="0">
                <a:solidFill>
                  <a:schemeClr val="tx1">
                    <a:lumMod val="95000"/>
                    <a:lumOff val="5000"/>
                  </a:schemeClr>
                </a:solidFill>
              </a:rPr>
              <a:t>the</a:t>
            </a:r>
            <a:r>
              <a:rPr lang="hu-HU" sz="2800" b="1" dirty="0" smtClean="0">
                <a:solidFill>
                  <a:schemeClr val="tx1">
                    <a:lumMod val="95000"/>
                    <a:lumOff val="5000"/>
                  </a:schemeClr>
                </a:solidFill>
              </a:rPr>
              <a:t> </a:t>
            </a:r>
            <a:r>
              <a:rPr lang="hu-HU" sz="2800" b="1" dirty="0" err="1" smtClean="0">
                <a:solidFill>
                  <a:schemeClr val="tx1">
                    <a:lumMod val="95000"/>
                    <a:lumOff val="5000"/>
                  </a:schemeClr>
                </a:solidFill>
              </a:rPr>
              <a:t>digital</a:t>
            </a:r>
            <a:r>
              <a:rPr lang="hu-HU" sz="2800" b="1" dirty="0" smtClean="0">
                <a:solidFill>
                  <a:schemeClr val="tx1">
                    <a:lumMod val="95000"/>
                    <a:lumOff val="5000"/>
                  </a:schemeClr>
                </a:solidFill>
              </a:rPr>
              <a:t> online </a:t>
            </a:r>
            <a:r>
              <a:rPr lang="hu-HU" sz="2800" b="1" dirty="0" err="1" smtClean="0">
                <a:solidFill>
                  <a:schemeClr val="tx1">
                    <a:lumMod val="95000"/>
                    <a:lumOff val="5000"/>
                  </a:schemeClr>
                </a:solidFill>
              </a:rPr>
              <a:t>environment</a:t>
            </a:r>
            <a:r>
              <a:rPr lang="hu-HU" sz="2800" b="1" dirty="0" smtClean="0">
                <a:solidFill>
                  <a:schemeClr val="tx1">
                    <a:lumMod val="95000"/>
                    <a:lumOff val="5000"/>
                  </a:schemeClr>
                </a:solidFill>
              </a:rPr>
              <a:t>   </a:t>
            </a:r>
            <a:endParaRPr lang="hu-HU" sz="2800" b="1" dirty="0">
              <a:solidFill>
                <a:schemeClr val="tx1">
                  <a:lumMod val="95000"/>
                  <a:lumOff val="5000"/>
                </a:schemeClr>
              </a:solidFill>
            </a:endParaRPr>
          </a:p>
        </p:txBody>
      </p:sp>
      <p:sp>
        <p:nvSpPr>
          <p:cNvPr id="3" name="Tartalom helye 2"/>
          <p:cNvSpPr>
            <a:spLocks noGrp="1"/>
          </p:cNvSpPr>
          <p:nvPr>
            <p:ph idx="1"/>
          </p:nvPr>
        </p:nvSpPr>
        <p:spPr>
          <a:xfrm>
            <a:off x="468313" y="1700213"/>
            <a:ext cx="8218487" cy="4425950"/>
          </a:xfrm>
        </p:spPr>
        <p:txBody>
          <a:bodyPr rtlCol="0">
            <a:normAutofit fontScale="32500" lnSpcReduction="20000"/>
          </a:bodyPr>
          <a:lstStyle/>
          <a:p>
            <a:pPr eaLnBrk="1" fontAlgn="auto" hangingPunct="1">
              <a:spcAft>
                <a:spcPts val="0"/>
              </a:spcAft>
              <a:buFont typeface="Wingdings" pitchFamily="2" charset="2"/>
              <a:buChar char="§"/>
              <a:defRPr/>
            </a:pPr>
            <a:r>
              <a:rPr lang="en-US" sz="5800" b="1" dirty="0" smtClean="0"/>
              <a:t>Agreed statement concerning Article 10 of the WCT </a:t>
            </a:r>
            <a:r>
              <a:rPr lang="en-US" sz="5800" dirty="0" smtClean="0"/>
              <a:t>(on the „three-step test” concerning cop</a:t>
            </a:r>
            <a:r>
              <a:rPr lang="hu-HU" sz="5800" dirty="0" err="1" smtClean="0"/>
              <a:t>yr</a:t>
            </a:r>
            <a:r>
              <a:rPr lang="en-US" sz="5800" dirty="0" err="1" smtClean="0"/>
              <a:t>ight</a:t>
            </a:r>
            <a:r>
              <a:rPr lang="en-US" sz="5800" dirty="0" smtClean="0"/>
              <a:t>): </a:t>
            </a:r>
            <a:r>
              <a:rPr lang="hu-HU" sz="5800" dirty="0" smtClean="0"/>
              <a:t>„</a:t>
            </a:r>
            <a:r>
              <a:rPr lang="en-US" sz="5800" dirty="0" smtClean="0"/>
              <a:t>It is understood that the provisions of Article 10 permit Contacting Parties to </a:t>
            </a:r>
            <a:r>
              <a:rPr lang="en-US" sz="5800" b="1" dirty="0" smtClean="0"/>
              <a:t>carry forward and appropriately extend into the digital environment limitations and exceptions in their national laws which have been considered applicable under the Berne Convention</a:t>
            </a:r>
            <a:r>
              <a:rPr lang="en-US" sz="5800" dirty="0" smtClean="0"/>
              <a:t>.  Similarly, these provisions should be understood to permit Contracting parties to </a:t>
            </a:r>
            <a:r>
              <a:rPr lang="en-US" sz="5800" b="1" dirty="0" smtClean="0"/>
              <a:t>devise new exceptions and limitations that are appropriate in the digital network environment</a:t>
            </a:r>
            <a:r>
              <a:rPr lang="en-US" sz="5800" dirty="0" smtClean="0"/>
              <a:t>.</a:t>
            </a:r>
          </a:p>
          <a:p>
            <a:pPr eaLnBrk="1" fontAlgn="auto" hangingPunct="1">
              <a:spcAft>
                <a:spcPts val="0"/>
              </a:spcAft>
              <a:buFont typeface="Arial" charset="0"/>
              <a:buNone/>
              <a:defRPr/>
            </a:pPr>
            <a:r>
              <a:rPr lang="en-US" sz="5800" dirty="0" smtClean="0"/>
              <a:t>     </a:t>
            </a:r>
            <a:r>
              <a:rPr lang="hu-HU" sz="5800" dirty="0" smtClean="0"/>
              <a:t>„</a:t>
            </a:r>
            <a:r>
              <a:rPr lang="en-US" sz="5800" dirty="0" smtClean="0"/>
              <a:t>It is also understood that Article 10(2) neither reduces nor extends the scope of applicability of the limitations and exceptions permitted by the Berne Convention.</a:t>
            </a:r>
            <a:r>
              <a:rPr lang="hu-HU" sz="5800" dirty="0" smtClean="0"/>
              <a:t>”</a:t>
            </a:r>
            <a:endParaRPr lang="en-US" sz="5800" dirty="0" smtClean="0">
              <a:solidFill>
                <a:srgbClr val="FF0000"/>
              </a:solidFill>
            </a:endParaRPr>
          </a:p>
          <a:p>
            <a:pPr eaLnBrk="1" fontAlgn="auto" hangingPunct="1">
              <a:spcAft>
                <a:spcPts val="0"/>
              </a:spcAft>
              <a:buFont typeface="Wingdings" pitchFamily="2" charset="2"/>
              <a:buChar char="§"/>
              <a:defRPr/>
            </a:pPr>
            <a:r>
              <a:rPr lang="en-US" sz="5800" b="1" dirty="0" smtClean="0"/>
              <a:t>Agreed statement concerning Article 16 of the WPPT </a:t>
            </a:r>
            <a:r>
              <a:rPr lang="en-US" sz="5800" dirty="0" smtClean="0"/>
              <a:t>(on the „three-step test concerning the rights of performers and producers of phonograms)</a:t>
            </a:r>
            <a:r>
              <a:rPr lang="en-US" sz="5800" b="1" dirty="0" smtClean="0"/>
              <a:t>:  </a:t>
            </a:r>
            <a:r>
              <a:rPr lang="en-US" sz="5800" dirty="0" smtClean="0"/>
              <a:t>The agreed statement concerning Article 10 (on Limitations and Exceptions) of the WIPO Copyright Treaty is </a:t>
            </a:r>
            <a:r>
              <a:rPr lang="en-US" sz="5800" b="1" dirty="0" smtClean="0"/>
              <a:t>applicable </a:t>
            </a:r>
            <a:r>
              <a:rPr lang="en-US" sz="5800" b="1" i="1" dirty="0" smtClean="0"/>
              <a:t>mutatis mutandis </a:t>
            </a:r>
            <a:r>
              <a:rPr lang="en-US" sz="5800" b="1" dirty="0" smtClean="0"/>
              <a:t>also to Article 16 </a:t>
            </a:r>
            <a:r>
              <a:rPr lang="en-US" sz="5800" dirty="0" smtClean="0"/>
              <a:t>(on Limitations and Exceptions) of the WIPO Performances and Phonograms Treaty.  </a:t>
            </a:r>
          </a:p>
          <a:p>
            <a:pPr eaLnBrk="1" fontAlgn="auto" hangingPunct="1">
              <a:spcAft>
                <a:spcPts val="0"/>
              </a:spcAft>
              <a:buFont typeface="Wingdings" pitchFamily="2" charset="2"/>
              <a:buChar char="§"/>
              <a:defRPr/>
            </a:pPr>
            <a:endParaRPr lang="hu-HU" dirty="0"/>
          </a:p>
        </p:txBody>
      </p:sp>
      <p:sp>
        <p:nvSpPr>
          <p:cNvPr id="4" name="Dia számának helye 3"/>
          <p:cNvSpPr>
            <a:spLocks noGrp="1"/>
          </p:cNvSpPr>
          <p:nvPr>
            <p:ph type="sldNum" sz="quarter" idx="12"/>
          </p:nvPr>
        </p:nvSpPr>
        <p:spPr/>
        <p:txBody>
          <a:bodyPr/>
          <a:lstStyle/>
          <a:p>
            <a:pPr>
              <a:defRPr/>
            </a:pPr>
            <a:fld id="{A0EB8242-303E-43DD-A413-F4F3D0E2CAEC}" type="slidenum">
              <a:rPr lang="hu-HU"/>
              <a:pPr>
                <a:defRPr/>
              </a:pPr>
              <a:t>19</a:t>
            </a:fld>
            <a:endParaRPr lang="hu-HU"/>
          </a:p>
        </p:txBody>
      </p:sp>
      <p:sp>
        <p:nvSpPr>
          <p:cNvPr id="5" name="Élőláb helye 4"/>
          <p:cNvSpPr>
            <a:spLocks noGrp="1"/>
          </p:cNvSpPr>
          <p:nvPr>
            <p:ph type="ftr" sz="quarter" idx="11"/>
          </p:nvPr>
        </p:nvSpPr>
        <p:spPr/>
        <p:txBody>
          <a:bodyPr/>
          <a:lstStyle/>
          <a:p>
            <a:pPr>
              <a:defRPr/>
            </a:pPr>
            <a:r>
              <a:rPr lang="pt-BR"/>
              <a:t>M. Ficsor, Brasilia, August 8-10, 2012</a:t>
            </a:r>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pt-BR"/>
              <a:t>M. Ficsor, Brasilia, August 8-10, 2012</a:t>
            </a:r>
            <a:endParaRPr lang="hu-HU"/>
          </a:p>
        </p:txBody>
      </p:sp>
      <p:sp>
        <p:nvSpPr>
          <p:cNvPr id="3" name="Dia számának helye 2"/>
          <p:cNvSpPr>
            <a:spLocks noGrp="1"/>
          </p:cNvSpPr>
          <p:nvPr>
            <p:ph type="sldNum" sz="quarter" idx="12"/>
          </p:nvPr>
        </p:nvSpPr>
        <p:spPr/>
        <p:txBody>
          <a:bodyPr/>
          <a:lstStyle/>
          <a:p>
            <a:pPr>
              <a:defRPr/>
            </a:pPr>
            <a:fld id="{26FEABE2-8118-43D6-8E1E-2428B365CA7C}" type="slidenum">
              <a:rPr lang="hu-HU" smtClean="0"/>
              <a:pPr>
                <a:defRPr/>
              </a:pPr>
              <a:t>2</a:t>
            </a:fld>
            <a:endParaRPr lang="hu-HU"/>
          </a:p>
        </p:txBody>
      </p:sp>
      <p:sp>
        <p:nvSpPr>
          <p:cNvPr id="10244" name="Szövegdoboz 3"/>
          <p:cNvSpPr txBox="1">
            <a:spLocks noChangeArrowheads="1"/>
          </p:cNvSpPr>
          <p:nvPr/>
        </p:nvSpPr>
        <p:spPr bwMode="auto">
          <a:xfrm>
            <a:off x="684213" y="2565400"/>
            <a:ext cx="78486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hu-HU" sz="4000" b="1">
                <a:solidFill>
                  <a:srgbClr val="C00000"/>
                </a:solidFill>
              </a:rPr>
              <a:t>I. RELEVANT </a:t>
            </a:r>
          </a:p>
          <a:p>
            <a:pPr algn="ctr" eaLnBrk="1" hangingPunct="1"/>
            <a:r>
              <a:rPr lang="hu-HU" sz="4000" b="1">
                <a:solidFill>
                  <a:srgbClr val="C00000"/>
                </a:solidFill>
              </a:rPr>
              <a:t>INTERNATIONAL NORMS </a:t>
            </a:r>
            <a:endParaRPr lang="en-US" sz="4000" b="1">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rtlCol="0">
            <a:noAutofit/>
          </a:bodyPr>
          <a:lstStyle/>
          <a:p>
            <a:pPr eaLnBrk="1" fontAlgn="auto" hangingPunct="1">
              <a:spcAft>
                <a:spcPts val="0"/>
              </a:spcAft>
              <a:defRPr/>
            </a:pPr>
            <a:r>
              <a:rPr lang="hu-HU" sz="2800" b="1" dirty="0" smtClean="0"/>
              <a:t>The „</a:t>
            </a:r>
            <a:r>
              <a:rPr lang="hu-HU" sz="2800" b="1" dirty="0" err="1" smtClean="0"/>
              <a:t>Munich</a:t>
            </a:r>
            <a:r>
              <a:rPr lang="hu-HU" sz="2800" b="1" dirty="0" smtClean="0"/>
              <a:t> </a:t>
            </a:r>
            <a:r>
              <a:rPr lang="hu-HU" sz="2800" b="1" dirty="0" err="1" smtClean="0"/>
              <a:t>Declaration</a:t>
            </a:r>
            <a:r>
              <a:rPr lang="hu-HU" sz="2800" b="1" dirty="0" smtClean="0"/>
              <a:t>” – </a:t>
            </a:r>
            <a:r>
              <a:rPr lang="hu-HU" sz="2800" b="1" dirty="0" err="1" smtClean="0"/>
              <a:t>respectable</a:t>
            </a:r>
            <a:r>
              <a:rPr lang="hu-HU" sz="2800" b="1" dirty="0" smtClean="0"/>
              <a:t> </a:t>
            </a:r>
            <a:r>
              <a:rPr lang="hu-HU" sz="2800" b="1" dirty="0" err="1" smtClean="0"/>
              <a:t>objective</a:t>
            </a:r>
            <a:r>
              <a:rPr lang="hu-HU" sz="2800" b="1" dirty="0" smtClean="0"/>
              <a:t>, </a:t>
            </a:r>
            <a:r>
              <a:rPr lang="hu-HU" sz="2800" b="1" dirty="0" err="1" smtClean="0"/>
              <a:t>wrong</a:t>
            </a:r>
            <a:r>
              <a:rPr lang="hu-HU" sz="2800" b="1" dirty="0" smtClean="0"/>
              <a:t> </a:t>
            </a:r>
            <a:r>
              <a:rPr lang="hu-HU" sz="2800" b="1" dirty="0" err="1" smtClean="0"/>
              <a:t>way</a:t>
            </a:r>
            <a:r>
              <a:rPr lang="hu-HU" sz="2800" b="1" dirty="0" smtClean="0"/>
              <a:t> </a:t>
            </a:r>
            <a:r>
              <a:rPr lang="hu-HU" sz="2800" b="1" dirty="0" err="1" smtClean="0"/>
              <a:t>to</a:t>
            </a:r>
            <a:r>
              <a:rPr lang="hu-HU" sz="2800" b="1" dirty="0" smtClean="0"/>
              <a:t> </a:t>
            </a:r>
            <a:r>
              <a:rPr lang="hu-HU" sz="2800" b="1" dirty="0" err="1" smtClean="0"/>
              <a:t>try</a:t>
            </a:r>
            <a:r>
              <a:rPr lang="hu-HU" sz="2800" b="1" dirty="0" smtClean="0"/>
              <a:t> </a:t>
            </a:r>
            <a:r>
              <a:rPr lang="hu-HU" sz="2800" b="1" dirty="0" err="1" smtClean="0"/>
              <a:t>to</a:t>
            </a:r>
            <a:r>
              <a:rPr lang="hu-HU" sz="2800" b="1" dirty="0" smtClean="0"/>
              <a:t> </a:t>
            </a:r>
            <a:r>
              <a:rPr lang="hu-HU" sz="2800" b="1" dirty="0" err="1" smtClean="0"/>
              <a:t>reach</a:t>
            </a:r>
            <a:r>
              <a:rPr lang="hu-HU" sz="2800" b="1" dirty="0" smtClean="0"/>
              <a:t> </a:t>
            </a:r>
            <a:r>
              <a:rPr lang="hu-HU" sz="2800" b="1" dirty="0" err="1" smtClean="0"/>
              <a:t>it</a:t>
            </a:r>
            <a:r>
              <a:rPr lang="hu-HU" sz="2800" b="1" dirty="0" smtClean="0"/>
              <a:t>           </a:t>
            </a:r>
            <a:endParaRPr lang="hu-HU" sz="2800" b="1" dirty="0"/>
          </a:p>
        </p:txBody>
      </p:sp>
      <p:sp>
        <p:nvSpPr>
          <p:cNvPr id="28675" name="Tartalom helye 2"/>
          <p:cNvSpPr>
            <a:spLocks noGrp="1"/>
          </p:cNvSpPr>
          <p:nvPr>
            <p:ph idx="1"/>
          </p:nvPr>
        </p:nvSpPr>
        <p:spPr>
          <a:xfrm>
            <a:off x="457200" y="1600200"/>
            <a:ext cx="8229600" cy="4708525"/>
          </a:xfrm>
        </p:spPr>
        <p:txBody>
          <a:bodyPr/>
          <a:lstStyle/>
          <a:p>
            <a:pPr eaLnBrk="1" hangingPunct="1">
              <a:buFont typeface="Wingdings" pitchFamily="2" charset="2"/>
              <a:buChar char="§"/>
            </a:pPr>
            <a:endParaRPr lang="hu-HU" sz="2000" smtClean="0"/>
          </a:p>
          <a:p>
            <a:pPr eaLnBrk="1" hangingPunct="1">
              <a:buFont typeface="Wingdings" pitchFamily="2" charset="2"/>
              <a:buChar char="§"/>
            </a:pPr>
            <a:r>
              <a:rPr lang="en-US" sz="2000" smtClean="0"/>
              <a:t>The three-step test is the </a:t>
            </a:r>
            <a:r>
              <a:rPr lang="en-US" sz="2000" b="1" smtClean="0"/>
              <a:t>basic foundation of exceptions to and limitations </a:t>
            </a:r>
            <a:r>
              <a:rPr lang="en-US" sz="2000" smtClean="0"/>
              <a:t>of copyright and related rights </a:t>
            </a:r>
            <a:r>
              <a:rPr lang="en-US" sz="2000" b="1" smtClean="0"/>
              <a:t>on the basis of which due balance may be establi</a:t>
            </a:r>
            <a:r>
              <a:rPr lang="hu-HU" sz="2000" b="1" smtClean="0"/>
              <a:t>s</a:t>
            </a:r>
            <a:r>
              <a:rPr lang="en-US" sz="2000" b="1" smtClean="0"/>
              <a:t>hed</a:t>
            </a:r>
            <a:r>
              <a:rPr lang="en-US" sz="2000" smtClean="0"/>
              <a:t> between the public interest to adequately protect and enforce those rights and the other public interests.</a:t>
            </a:r>
          </a:p>
          <a:p>
            <a:pPr eaLnBrk="1" hangingPunct="1">
              <a:buFont typeface="Wingdings" pitchFamily="2" charset="2"/>
              <a:buChar char="§"/>
            </a:pPr>
            <a:r>
              <a:rPr lang="en-US" sz="2000" b="1" smtClean="0"/>
              <a:t>In July 2008, a group of university professors and researchers tried to present a new theory </a:t>
            </a:r>
            <a:r>
              <a:rPr lang="en-US" sz="2000" smtClean="0"/>
              <a:t>– </a:t>
            </a:r>
            <a:r>
              <a:rPr lang="en-US" sz="2000" b="1" smtClean="0"/>
              <a:t>in the so-called „Munich Declaration” for the interpretation of the test </a:t>
            </a:r>
            <a:r>
              <a:rPr lang="en-US" sz="2000" smtClean="0"/>
              <a:t>which is not in accordance with the meaning and the „preparatory work” of the rel</a:t>
            </a:r>
            <a:r>
              <a:rPr lang="hu-HU" sz="2000" smtClean="0"/>
              <a:t>e</a:t>
            </a:r>
            <a:r>
              <a:rPr lang="en-US" sz="2000" smtClean="0"/>
              <a:t>vant international norms. </a:t>
            </a:r>
          </a:p>
          <a:p>
            <a:pPr eaLnBrk="1" hangingPunct="1">
              <a:buFont typeface="Wingdings" pitchFamily="2" charset="2"/>
              <a:buChar char="§"/>
            </a:pPr>
            <a:r>
              <a:rPr lang="en-US" sz="2000" smtClean="0"/>
              <a:t>In the following slides the interpretation of the three-step test is discussed more in detail pointing out the </a:t>
            </a:r>
            <a:r>
              <a:rPr lang="en-US" sz="2000" b="1" smtClean="0"/>
              <a:t>reasons for which the Munich Declaration </a:t>
            </a:r>
            <a:r>
              <a:rPr lang="hu-HU" sz="2000" b="1" smtClean="0"/>
              <a:t> has chosen a</a:t>
            </a:r>
            <a:r>
              <a:rPr lang="en-US" sz="2000" b="1" smtClean="0"/>
              <a:t> wrong </a:t>
            </a:r>
            <a:r>
              <a:rPr lang="hu-HU" sz="2000" b="1" smtClean="0"/>
              <a:t>way in trying to achieve a respectable objective</a:t>
            </a:r>
            <a:r>
              <a:rPr lang="en-US" sz="2000" b="1" smtClean="0"/>
              <a:t> </a:t>
            </a:r>
            <a:r>
              <a:rPr lang="hu-HU" sz="2000" b="1" smtClean="0"/>
              <a:t>(and </a:t>
            </a:r>
            <a:r>
              <a:rPr lang="en-US" sz="2000" b="1" smtClean="0"/>
              <a:t>for which </a:t>
            </a:r>
            <a:r>
              <a:rPr lang="hu-HU" sz="2000" b="1" smtClean="0"/>
              <a:t>many</a:t>
            </a:r>
            <a:r>
              <a:rPr lang="en-US" sz="2000" b="1" smtClean="0"/>
              <a:t> </a:t>
            </a:r>
            <a:r>
              <a:rPr lang="hu-HU" sz="2000" b="1" smtClean="0"/>
              <a:t>highly respected  </a:t>
            </a:r>
            <a:r>
              <a:rPr lang="en-US" sz="2000" b="1" smtClean="0"/>
              <a:t>copyright professors ha</a:t>
            </a:r>
            <a:r>
              <a:rPr lang="hu-HU" sz="2000" b="1" smtClean="0"/>
              <a:t>ve</a:t>
            </a:r>
            <a:r>
              <a:rPr lang="en-US" sz="2000" b="1" smtClean="0"/>
              <a:t> not signed it</a:t>
            </a:r>
            <a:r>
              <a:rPr lang="hu-HU" sz="2000" b="1" smtClean="0"/>
              <a:t>)</a:t>
            </a:r>
            <a:r>
              <a:rPr lang="en-US" sz="200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A0E445F7-D8FA-4A70-AFE0-546EDBFC3256}" type="slidenum">
              <a:rPr lang="hu-HU"/>
              <a:pPr>
                <a:defRPr/>
              </a:pPr>
              <a:t>20</a:t>
            </a:fld>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err="1" smtClean="0"/>
              <a:t>Structure</a:t>
            </a:r>
            <a:r>
              <a:rPr lang="hu-HU" sz="3200" b="1" dirty="0" smtClean="0"/>
              <a:t> of </a:t>
            </a:r>
            <a:r>
              <a:rPr lang="hu-HU" sz="3200" b="1" dirty="0" err="1" smtClean="0"/>
              <a:t>the</a:t>
            </a:r>
            <a:r>
              <a:rPr lang="hu-HU" sz="3200" b="1" dirty="0" smtClean="0"/>
              <a:t> test</a:t>
            </a:r>
            <a:r>
              <a:rPr lang="en-US" sz="3200" b="1" dirty="0" smtClean="0"/>
              <a:t> (1)</a:t>
            </a:r>
            <a:endParaRPr lang="hu-HU" sz="3200" b="1" dirty="0"/>
          </a:p>
        </p:txBody>
      </p:sp>
      <p:sp>
        <p:nvSpPr>
          <p:cNvPr id="29699" name="Tartalom helye 2"/>
          <p:cNvSpPr>
            <a:spLocks noGrp="1"/>
          </p:cNvSpPr>
          <p:nvPr>
            <p:ph idx="1"/>
          </p:nvPr>
        </p:nvSpPr>
        <p:spPr/>
        <p:txBody>
          <a:bodyPr/>
          <a:lstStyle/>
          <a:p>
            <a:pPr marL="0" indent="0" eaLnBrk="1" hangingPunct="1">
              <a:buFont typeface="Arial" charset="0"/>
              <a:buNone/>
            </a:pPr>
            <a:r>
              <a:rPr lang="hu-HU" sz="2000" b="1" smtClean="0"/>
              <a:t>Key statement in the Munich Declaration</a:t>
            </a:r>
            <a:r>
              <a:rPr lang="hu-HU" sz="2000" smtClean="0"/>
              <a:t>:</a:t>
            </a:r>
          </a:p>
          <a:p>
            <a:pPr marL="0" indent="0" eaLnBrk="1" hangingPunct="1">
              <a:buFont typeface="Arial" charset="0"/>
              <a:buNone/>
            </a:pPr>
            <a:endParaRPr lang="hu-HU" sz="2000" smtClean="0"/>
          </a:p>
          <a:p>
            <a:pPr marL="0" indent="0" eaLnBrk="1" hangingPunct="1">
              <a:buFont typeface="Arial" charset="0"/>
              <a:buNone/>
            </a:pPr>
            <a:r>
              <a:rPr lang="hu-HU" sz="2000" smtClean="0"/>
              <a:t>„</a:t>
            </a:r>
            <a:r>
              <a:rPr lang="en-US" sz="2000" smtClean="0"/>
              <a:t>When correctly applied, </a:t>
            </a:r>
            <a:r>
              <a:rPr lang="en-US" sz="2000" b="1" smtClean="0"/>
              <a:t>the Three-Step Test requires a comprehensive overall assessment, rather than the step-by-step application that its usual, but misleading, description implies</a:t>
            </a:r>
            <a:r>
              <a:rPr lang="en-US" sz="2000" smtClean="0"/>
              <a:t>. No single step is to be prioritized. As a result, the Test does not undermine the necessary balancing of interests between different classes of rightholders or between rightholders and the larger general public. </a:t>
            </a:r>
            <a:r>
              <a:rPr lang="en-US" sz="2000" b="1" smtClean="0"/>
              <a:t>Any contradictory results arising from the application of the individual steps of the test in a particular case must be accommodated within this comprehensive, overall assessment. The present formulation</a:t>
            </a:r>
            <a:r>
              <a:rPr lang="en-US" sz="2000" smtClean="0"/>
              <a:t> of the Three-Step Test </a:t>
            </a:r>
            <a:r>
              <a:rPr lang="en-US" sz="2000" b="1" smtClean="0"/>
              <a:t>does not preclude this understanding</a:t>
            </a:r>
            <a:r>
              <a:rPr lang="en-US" sz="2000" smtClean="0"/>
              <a:t>. However, this approach has often been overlooked in decided cases</a:t>
            </a:r>
            <a:r>
              <a:rPr lang="hu-HU" sz="2000" smtClean="0"/>
              <a:t>.” (Emphasis added.)</a:t>
            </a:r>
          </a:p>
          <a:p>
            <a:pPr marL="0" indent="0" algn="just" eaLnBrk="1" hangingPunct="1">
              <a:buFont typeface="Arial" charset="0"/>
              <a:buNone/>
            </a:pPr>
            <a:r>
              <a:rPr lang="hu-HU" sz="1400" smtClean="0"/>
              <a:t>(Source: </a:t>
            </a:r>
            <a:r>
              <a:rPr lang="hu-HU" sz="1400" smtClean="0">
                <a:hlinkClick r:id="rId2"/>
              </a:rPr>
              <a:t>www.ip.mpg.de/shared/data/pdf/declaration_three_step_test.pdf</a:t>
            </a:r>
            <a:r>
              <a:rPr lang="hu-HU" sz="140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891B6D07-7F80-4F9B-B8FC-9DD7009C1CB5}" type="slidenum">
              <a:rPr lang="hu-HU"/>
              <a:pPr>
                <a:defRPr/>
              </a:pPr>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a:normAutofit/>
          </a:bodyPr>
          <a:lstStyle/>
          <a:p>
            <a:pPr>
              <a:defRPr/>
            </a:pPr>
            <a:r>
              <a:rPr lang="hu-HU" sz="3200" b="1" dirty="0" err="1" smtClean="0"/>
              <a:t>Structure</a:t>
            </a:r>
            <a:r>
              <a:rPr lang="hu-HU" sz="3200" b="1" dirty="0" smtClean="0"/>
              <a:t> of </a:t>
            </a:r>
            <a:r>
              <a:rPr lang="hu-HU" sz="3200" b="1" dirty="0" err="1" smtClean="0"/>
              <a:t>the</a:t>
            </a:r>
            <a:r>
              <a:rPr lang="hu-HU" sz="3200" b="1" dirty="0" smtClean="0"/>
              <a:t> test (2)</a:t>
            </a:r>
            <a:endParaRPr lang="hu-HU" sz="3200" dirty="0"/>
          </a:p>
        </p:txBody>
      </p:sp>
      <p:sp>
        <p:nvSpPr>
          <p:cNvPr id="3" name="Tartalom helye 2"/>
          <p:cNvSpPr>
            <a:spLocks noGrp="1"/>
          </p:cNvSpPr>
          <p:nvPr>
            <p:ph idx="1"/>
          </p:nvPr>
        </p:nvSpPr>
        <p:spPr/>
        <p:txBody>
          <a:bodyPr>
            <a:normAutofit fontScale="70000" lnSpcReduction="20000"/>
          </a:bodyPr>
          <a:lstStyle/>
          <a:p>
            <a:pPr marL="0" indent="0">
              <a:buFont typeface="Arial" pitchFamily="34" charset="0"/>
              <a:buNone/>
              <a:defRPr/>
            </a:pPr>
            <a:r>
              <a:rPr lang="en-US" b="1" dirty="0" smtClean="0"/>
              <a:t>Munich Declaration</a:t>
            </a:r>
            <a:r>
              <a:rPr lang="en-US" dirty="0" smtClean="0"/>
              <a:t>:</a:t>
            </a:r>
          </a:p>
          <a:p>
            <a:pPr marL="0" indent="0">
              <a:buFont typeface="Arial" pitchFamily="34" charset="0"/>
              <a:buNone/>
              <a:defRPr/>
            </a:pPr>
            <a:endParaRPr lang="en-US" dirty="0" smtClean="0"/>
          </a:p>
          <a:p>
            <a:pPr marL="0" indent="0">
              <a:buFont typeface="Arial" pitchFamily="34" charset="0"/>
              <a:buNone/>
              <a:defRPr/>
            </a:pPr>
            <a:r>
              <a:rPr lang="en-US" b="1" dirty="0" smtClean="0"/>
              <a:t>Examples</a:t>
            </a:r>
            <a:r>
              <a:rPr lang="en-US" dirty="0" smtClean="0"/>
              <a:t> in the Declaration of</a:t>
            </a:r>
            <a:r>
              <a:rPr lang="en-US" b="1" dirty="0" smtClean="0"/>
              <a:t> alleged „incorrect interpretation” </a:t>
            </a:r>
            <a:r>
              <a:rPr lang="en-US" dirty="0" smtClean="0"/>
              <a:t>of the three-step test in a footnote :</a:t>
            </a:r>
          </a:p>
          <a:p>
            <a:pPr marL="0" indent="0">
              <a:buFont typeface="Arial" pitchFamily="34" charset="0"/>
              <a:buNone/>
              <a:defRPr/>
            </a:pPr>
            <a:endParaRPr lang="hu-HU" dirty="0" smtClean="0"/>
          </a:p>
          <a:p>
            <a:pPr marL="0" indent="0">
              <a:buFont typeface="Arial" pitchFamily="34" charset="0"/>
              <a:buNone/>
              <a:defRPr/>
            </a:pPr>
            <a:r>
              <a:rPr lang="hu-HU" i="1" dirty="0" smtClean="0"/>
              <a:t>„</a:t>
            </a:r>
            <a:r>
              <a:rPr lang="en-US" i="1" dirty="0" smtClean="0"/>
              <a:t>See </a:t>
            </a:r>
            <a:r>
              <a:rPr lang="en-US" dirty="0"/>
              <a:t>for instance the </a:t>
            </a:r>
            <a:r>
              <a:rPr lang="en-US" b="1" dirty="0"/>
              <a:t>decision of the French Supreme Court</a:t>
            </a:r>
            <a:r>
              <a:rPr lang="en-US" dirty="0"/>
              <a:t>, 28 February 2006, 37 IIC 760 (2006). The same attitude is revealed the </a:t>
            </a:r>
            <a:r>
              <a:rPr lang="en-US" b="1" dirty="0"/>
              <a:t>WTO-Panel report </a:t>
            </a:r>
            <a:r>
              <a:rPr lang="en-US" dirty="0"/>
              <a:t>WT/DS114/R of 17 March 2000 (</a:t>
            </a:r>
            <a:r>
              <a:rPr lang="en-US" b="1" i="1" dirty="0"/>
              <a:t>Canada – Patents</a:t>
            </a:r>
            <a:r>
              <a:rPr lang="en-US" dirty="0"/>
              <a:t>), </a:t>
            </a:r>
            <a:r>
              <a:rPr lang="en-US" b="1" dirty="0"/>
              <a:t>where it is held that failure to meet the requirements of one of the three steps will necessarily result in a violation of Article 30 TRIPS.</a:t>
            </a:r>
            <a:r>
              <a:rPr lang="en-US" dirty="0"/>
              <a:t> Though not expressly endorsing the same attitude, the </a:t>
            </a:r>
            <a:r>
              <a:rPr lang="en-US" b="1" dirty="0"/>
              <a:t>subsequent Panel report </a:t>
            </a:r>
            <a:r>
              <a:rPr lang="en-US" dirty="0"/>
              <a:t>WT/DS160/R, 15 June 2000 (</a:t>
            </a:r>
            <a:r>
              <a:rPr lang="en-US" b="1" i="1" dirty="0"/>
              <a:t>USA – Copyright</a:t>
            </a:r>
            <a:r>
              <a:rPr lang="en-US" dirty="0"/>
              <a:t>), has not distanced itself from </a:t>
            </a:r>
            <a:r>
              <a:rPr lang="en-US" i="1" dirty="0"/>
              <a:t>Canada – Patents </a:t>
            </a:r>
            <a:r>
              <a:rPr lang="en-US" dirty="0"/>
              <a:t>in a manner that would help to rule out further misunderstandings</a:t>
            </a:r>
            <a:r>
              <a:rPr lang="en-US" dirty="0" smtClean="0"/>
              <a:t>.</a:t>
            </a:r>
            <a:r>
              <a:rPr lang="hu-HU" dirty="0" smtClean="0"/>
              <a:t>”</a:t>
            </a:r>
            <a:r>
              <a:rPr lang="en-US" dirty="0" smtClean="0"/>
              <a:t> </a:t>
            </a:r>
            <a:r>
              <a:rPr lang="hu-HU" dirty="0" smtClean="0"/>
              <a:t> </a:t>
            </a:r>
          </a:p>
          <a:p>
            <a:pPr marL="0" indent="0">
              <a:buFont typeface="Arial" pitchFamily="34" charset="0"/>
              <a:buNone/>
              <a:defRPr/>
            </a:pPr>
            <a:endParaRPr lang="hu-HU"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A260F341-3118-4B06-B308-3CEDD767E59C}" type="slidenum">
              <a:rPr lang="hu-HU" smtClean="0"/>
              <a:pPr>
                <a:defRPr/>
              </a:pPr>
              <a:t>22</a:t>
            </a:fld>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err="1" smtClean="0"/>
              <a:t>Structure</a:t>
            </a:r>
            <a:r>
              <a:rPr lang="hu-HU" sz="3200" b="1" dirty="0" smtClean="0"/>
              <a:t> of </a:t>
            </a:r>
            <a:r>
              <a:rPr lang="hu-HU" sz="3200" b="1" dirty="0" err="1" smtClean="0"/>
              <a:t>the</a:t>
            </a:r>
            <a:r>
              <a:rPr lang="hu-HU" sz="3200" b="1" dirty="0" smtClean="0"/>
              <a:t> test</a:t>
            </a:r>
            <a:r>
              <a:rPr lang="en-US" sz="3200" b="1" dirty="0" smtClean="0"/>
              <a:t> (3)</a:t>
            </a:r>
            <a:endParaRPr lang="hu-HU" sz="3200" dirty="0"/>
          </a:p>
        </p:txBody>
      </p:sp>
      <p:sp>
        <p:nvSpPr>
          <p:cNvPr id="3" name="Tartalom helye 2"/>
          <p:cNvSpPr>
            <a:spLocks noGrp="1"/>
          </p:cNvSpPr>
          <p:nvPr>
            <p:ph idx="1"/>
          </p:nvPr>
        </p:nvSpPr>
        <p:spPr>
          <a:xfrm>
            <a:off x="457200" y="1773238"/>
            <a:ext cx="8229600" cy="4352925"/>
          </a:xfrm>
        </p:spPr>
        <p:txBody>
          <a:bodyPr rtlCol="0">
            <a:noAutofit/>
          </a:bodyPr>
          <a:lstStyle/>
          <a:p>
            <a:pPr marL="0" indent="0" eaLnBrk="1" fontAlgn="auto" hangingPunct="1">
              <a:spcAft>
                <a:spcPts val="0"/>
              </a:spcAft>
              <a:buFont typeface="Arial" pitchFamily="34" charset="0"/>
              <a:buNone/>
              <a:defRPr/>
            </a:pPr>
            <a:r>
              <a:rPr lang="en-US" sz="2000" b="1" dirty="0" smtClean="0"/>
              <a:t>What may be the basis for the suggested interpretation? </a:t>
            </a:r>
          </a:p>
          <a:p>
            <a:pPr marL="0" indent="0" eaLnBrk="1" fontAlgn="auto" hangingPunct="1">
              <a:spcAft>
                <a:spcPts val="0"/>
              </a:spcAft>
              <a:buFont typeface="Arial" pitchFamily="34" charset="0"/>
              <a:buNone/>
              <a:defRPr/>
            </a:pPr>
            <a:endParaRPr lang="en-US" sz="2000" b="1" dirty="0" smtClean="0"/>
          </a:p>
          <a:p>
            <a:pPr eaLnBrk="1" fontAlgn="auto" hangingPunct="1">
              <a:spcAft>
                <a:spcPts val="0"/>
              </a:spcAft>
              <a:buFont typeface="Wingdings" pitchFamily="2" charset="2"/>
              <a:buChar char="§"/>
              <a:defRPr/>
            </a:pPr>
            <a:r>
              <a:rPr lang="en-US" sz="2000" b="1" dirty="0" smtClean="0"/>
              <a:t>From the viewpoint of legal authority:</a:t>
            </a:r>
          </a:p>
          <a:p>
            <a:pPr lvl="1" eaLnBrk="1" fontAlgn="auto" hangingPunct="1">
              <a:spcAft>
                <a:spcPts val="0"/>
              </a:spcAft>
              <a:buFont typeface="Wingdings" pitchFamily="2" charset="2"/>
              <a:buChar char="Ø"/>
              <a:defRPr/>
            </a:pPr>
            <a:r>
              <a:rPr lang="en-US" sz="2000" b="1" dirty="0" smtClean="0"/>
              <a:t>decisions of the Appellate Body </a:t>
            </a:r>
            <a:r>
              <a:rPr lang="en-US" sz="2000" dirty="0" smtClean="0"/>
              <a:t>established by the WTO Dispute Settlement Body having changed the „erroneous” reports of the two dispute settlement panels mentioned by the Munich „declarers”?</a:t>
            </a:r>
          </a:p>
          <a:p>
            <a:pPr lvl="1" eaLnBrk="1" fontAlgn="auto" hangingPunct="1">
              <a:spcAft>
                <a:spcPts val="0"/>
              </a:spcAft>
              <a:buFont typeface="Wingdings" pitchFamily="2" charset="2"/>
              <a:buChar char="Ø"/>
              <a:defRPr/>
            </a:pPr>
            <a:r>
              <a:rPr lang="en-US" sz="2000" b="1" dirty="0" smtClean="0"/>
              <a:t>a decision of a court more supreme than the French Supreme Court </a:t>
            </a:r>
            <a:r>
              <a:rPr lang="en-US" sz="2000" dirty="0" smtClean="0"/>
              <a:t>(</a:t>
            </a:r>
            <a:r>
              <a:rPr lang="en-US" sz="2000" i="1" dirty="0" err="1" smtClean="0"/>
              <a:t>Cour</a:t>
            </a:r>
            <a:r>
              <a:rPr lang="en-US" sz="2000" i="1" dirty="0" smtClean="0"/>
              <a:t> de cassation</a:t>
            </a:r>
            <a:r>
              <a:rPr lang="en-US" sz="2000" dirty="0" smtClean="0"/>
              <a:t>) specially set up for this purpose through a modification of the French Constitution in order to correct the Supreme Court’s judgment in the </a:t>
            </a:r>
            <a:r>
              <a:rPr lang="en-US" sz="2000" i="1" dirty="0" smtClean="0"/>
              <a:t>Mulholland Drive case</a:t>
            </a:r>
            <a:r>
              <a:rPr lang="en-US" sz="2000" dirty="0" smtClean="0"/>
              <a:t>?</a:t>
            </a:r>
          </a:p>
          <a:p>
            <a:pPr lvl="1" eaLnBrk="1" fontAlgn="auto" hangingPunct="1">
              <a:spcAft>
                <a:spcPts val="0"/>
              </a:spcAft>
              <a:buFont typeface="Wingdings" pitchFamily="2" charset="2"/>
              <a:buChar char="Ø"/>
              <a:defRPr/>
            </a:pPr>
            <a:endParaRPr lang="en-US" sz="2000" dirty="0" smtClean="0"/>
          </a:p>
          <a:p>
            <a:pPr eaLnBrk="1" fontAlgn="auto" hangingPunct="1">
              <a:spcAft>
                <a:spcPts val="0"/>
              </a:spcAft>
              <a:buFont typeface="Wingdings" pitchFamily="2" charset="2"/>
              <a:buChar char="§"/>
              <a:defRPr/>
            </a:pPr>
            <a:r>
              <a:rPr lang="en-US" sz="2000" b="1" dirty="0" smtClean="0"/>
              <a:t>No. But then what?          </a:t>
            </a:r>
          </a:p>
          <a:p>
            <a:pPr marL="0" indent="0" eaLnBrk="1" fontAlgn="auto" hangingPunct="1">
              <a:spcAft>
                <a:spcPts val="0"/>
              </a:spcAft>
              <a:buFont typeface="Arial" pitchFamily="34" charset="0"/>
              <a:buNone/>
              <a:defRPr/>
            </a:pPr>
            <a:r>
              <a:rPr lang="en-US" sz="1900" b="1" dirty="0" smtClean="0"/>
              <a:t> </a:t>
            </a:r>
            <a:endParaRPr lang="en-US" sz="1900" b="1"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B70FDF57-3CD4-4A9A-BEEC-AE6A11BFAC3D}" type="slidenum">
              <a:rPr lang="hu-HU"/>
              <a:pPr>
                <a:defRPr/>
              </a:pPr>
              <a:t>23</a:t>
            </a:fld>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err="1" smtClean="0"/>
              <a:t>Structure</a:t>
            </a:r>
            <a:r>
              <a:rPr lang="hu-HU" sz="3200" b="1" dirty="0" smtClean="0"/>
              <a:t> of </a:t>
            </a:r>
            <a:r>
              <a:rPr lang="hu-HU" sz="3200" b="1" dirty="0" err="1" smtClean="0"/>
              <a:t>the</a:t>
            </a:r>
            <a:r>
              <a:rPr lang="hu-HU" sz="3200" b="1" dirty="0" smtClean="0"/>
              <a:t> test</a:t>
            </a:r>
            <a:r>
              <a:rPr lang="en-US" sz="3200" b="1" dirty="0" smtClean="0"/>
              <a:t> (4)</a:t>
            </a:r>
            <a:endParaRPr lang="hu-HU" sz="3200" dirty="0"/>
          </a:p>
        </p:txBody>
      </p:sp>
      <p:sp>
        <p:nvSpPr>
          <p:cNvPr id="3" name="Tartalom helye 2"/>
          <p:cNvSpPr>
            <a:spLocks noGrp="1"/>
          </p:cNvSpPr>
          <p:nvPr>
            <p:ph idx="1"/>
          </p:nvPr>
        </p:nvSpPr>
        <p:spPr/>
        <p:txBody>
          <a:bodyPr rtlCol="0">
            <a:noAutofit/>
          </a:bodyPr>
          <a:lstStyle/>
          <a:p>
            <a:pPr marL="0" indent="0" eaLnBrk="1" fontAlgn="auto" hangingPunct="1">
              <a:spcAft>
                <a:spcPts val="0"/>
              </a:spcAft>
              <a:buFont typeface="Arial" pitchFamily="34" charset="0"/>
              <a:buNone/>
              <a:defRPr/>
            </a:pPr>
            <a:r>
              <a:rPr lang="hu-HU" sz="2000" b="1" dirty="0" err="1"/>
              <a:t>What</a:t>
            </a:r>
            <a:r>
              <a:rPr lang="hu-HU" sz="2000" b="1" dirty="0"/>
              <a:t> </a:t>
            </a:r>
            <a:r>
              <a:rPr lang="hu-HU" sz="2000" b="1" dirty="0" err="1"/>
              <a:t>may</a:t>
            </a:r>
            <a:r>
              <a:rPr lang="hu-HU" sz="2000" b="1" dirty="0"/>
              <a:t> be </a:t>
            </a:r>
            <a:r>
              <a:rPr lang="hu-HU" sz="2000" b="1" dirty="0" err="1"/>
              <a:t>the</a:t>
            </a:r>
            <a:r>
              <a:rPr lang="hu-HU" sz="2000" b="1" dirty="0"/>
              <a:t> </a:t>
            </a:r>
            <a:r>
              <a:rPr lang="hu-HU" sz="2000" b="1" dirty="0" err="1"/>
              <a:t>basis</a:t>
            </a:r>
            <a:r>
              <a:rPr lang="hu-HU" sz="2000" b="1" dirty="0"/>
              <a:t> </a:t>
            </a:r>
            <a:r>
              <a:rPr lang="hu-HU" sz="2000" b="1" dirty="0" err="1"/>
              <a:t>for</a:t>
            </a:r>
            <a:r>
              <a:rPr lang="hu-HU" sz="2000" b="1" dirty="0"/>
              <a:t> </a:t>
            </a:r>
            <a:r>
              <a:rPr lang="hu-HU" sz="2000" b="1" dirty="0" err="1"/>
              <a:t>the</a:t>
            </a:r>
            <a:r>
              <a:rPr lang="hu-HU" sz="2000" b="1" dirty="0"/>
              <a:t> </a:t>
            </a:r>
            <a:r>
              <a:rPr lang="en-US" sz="2000" b="1" dirty="0" smtClean="0"/>
              <a:t>suggested </a:t>
            </a:r>
            <a:r>
              <a:rPr lang="hu-HU" sz="2000" b="1" dirty="0" err="1" smtClean="0"/>
              <a:t>interpretation</a:t>
            </a:r>
            <a:r>
              <a:rPr lang="hu-HU" sz="2000" b="1" dirty="0"/>
              <a:t>? </a:t>
            </a:r>
          </a:p>
          <a:p>
            <a:pPr marL="0" indent="0" eaLnBrk="1" fontAlgn="auto" hangingPunct="1">
              <a:spcAft>
                <a:spcPts val="0"/>
              </a:spcAft>
              <a:buFont typeface="Arial" pitchFamily="34" charset="0"/>
              <a:buNone/>
              <a:defRPr/>
            </a:pPr>
            <a:r>
              <a:rPr lang="hu-HU" sz="2000" b="1" dirty="0" smtClean="0"/>
              <a:t>Is </a:t>
            </a:r>
            <a:r>
              <a:rPr lang="hu-HU" sz="2000" b="1" dirty="0" err="1" smtClean="0"/>
              <a:t>there</a:t>
            </a:r>
            <a:r>
              <a:rPr lang="hu-HU" sz="2000" b="1" dirty="0" smtClean="0"/>
              <a:t> </a:t>
            </a:r>
            <a:r>
              <a:rPr lang="hu-HU" sz="2000" b="1" dirty="0" err="1" smtClean="0"/>
              <a:t>some</a:t>
            </a:r>
            <a:r>
              <a:rPr lang="hu-HU" sz="2000" b="1" dirty="0" smtClean="0"/>
              <a:t> </a:t>
            </a:r>
            <a:r>
              <a:rPr lang="hu-HU" sz="2000" b="1" dirty="0" err="1" smtClean="0"/>
              <a:t>basis</a:t>
            </a:r>
            <a:r>
              <a:rPr lang="hu-HU" sz="2000" b="1" dirty="0" smtClean="0"/>
              <a:t> </a:t>
            </a:r>
            <a:r>
              <a:rPr lang="hu-HU" sz="2000" b="1" dirty="0" err="1" smtClean="0"/>
              <a:t>for</a:t>
            </a:r>
            <a:r>
              <a:rPr lang="hu-HU" sz="2000" b="1" dirty="0" smtClean="0"/>
              <a:t> </a:t>
            </a:r>
            <a:r>
              <a:rPr lang="hu-HU" sz="2000" b="1" dirty="0" err="1" smtClean="0"/>
              <a:t>it</a:t>
            </a:r>
            <a:r>
              <a:rPr lang="hu-HU" sz="2000" b="1" dirty="0" smtClean="0"/>
              <a:t> </a:t>
            </a:r>
            <a:r>
              <a:rPr lang="hu-HU" sz="2000" b="1" dirty="0" err="1" smtClean="0"/>
              <a:t>in</a:t>
            </a:r>
            <a:r>
              <a:rPr lang="hu-HU" sz="2000" b="1" dirty="0" smtClean="0"/>
              <a:t> </a:t>
            </a:r>
            <a:r>
              <a:rPr lang="hu-HU" sz="2000" b="1" dirty="0" err="1" smtClean="0"/>
              <a:t>the</a:t>
            </a:r>
            <a:r>
              <a:rPr lang="hu-HU" sz="2000" b="1" dirty="0" smtClean="0"/>
              <a:t> text of </a:t>
            </a:r>
            <a:r>
              <a:rPr lang="hu-HU" sz="2000" b="1" dirty="0" err="1" smtClean="0"/>
              <a:t>the</a:t>
            </a:r>
            <a:r>
              <a:rPr lang="hu-HU" sz="2000" b="1" dirty="0" smtClean="0"/>
              <a:t> „</a:t>
            </a:r>
            <a:r>
              <a:rPr lang="hu-HU" sz="2000" b="1" dirty="0" err="1" smtClean="0"/>
              <a:t>mother</a:t>
            </a:r>
            <a:r>
              <a:rPr lang="hu-HU" sz="2000" b="1" dirty="0" smtClean="0"/>
              <a:t> </a:t>
            </a:r>
            <a:r>
              <a:rPr lang="hu-HU" sz="2000" b="1" dirty="0" err="1" smtClean="0"/>
              <a:t>of</a:t>
            </a:r>
            <a:r>
              <a:rPr lang="hu-HU" sz="2000" b="1" dirty="0" smtClean="0"/>
              <a:t> </a:t>
            </a:r>
            <a:r>
              <a:rPr lang="hu-HU" sz="2000" b="1" dirty="0" err="1" smtClean="0"/>
              <a:t>all</a:t>
            </a:r>
            <a:r>
              <a:rPr lang="hu-HU" sz="2000" b="1" dirty="0" smtClean="0"/>
              <a:t> </a:t>
            </a:r>
            <a:r>
              <a:rPr lang="hu-HU" sz="2000" b="1" dirty="0" err="1" smtClean="0"/>
              <a:t>provisions</a:t>
            </a:r>
            <a:r>
              <a:rPr lang="hu-HU" sz="2000" b="1" dirty="0" smtClean="0"/>
              <a:t> </a:t>
            </a:r>
            <a:r>
              <a:rPr lang="hu-HU" sz="2000" b="1" dirty="0" err="1" smtClean="0"/>
              <a:t>on</a:t>
            </a:r>
            <a:r>
              <a:rPr lang="hu-HU" sz="2000" b="1" dirty="0" smtClean="0"/>
              <a:t> </a:t>
            </a:r>
            <a:r>
              <a:rPr lang="hu-HU" sz="2000" b="1" dirty="0" err="1" smtClean="0"/>
              <a:t>the</a:t>
            </a:r>
            <a:r>
              <a:rPr lang="hu-HU" sz="2000" b="1" dirty="0" smtClean="0"/>
              <a:t> </a:t>
            </a:r>
            <a:r>
              <a:rPr lang="hu-HU" sz="2000" b="1" smtClean="0"/>
              <a:t>test”?</a:t>
            </a:r>
          </a:p>
          <a:p>
            <a:pPr marL="0" indent="0" eaLnBrk="1" fontAlgn="auto" hangingPunct="1">
              <a:spcAft>
                <a:spcPts val="0"/>
              </a:spcAft>
              <a:buFont typeface="Arial" pitchFamily="34" charset="0"/>
              <a:buNone/>
              <a:defRPr/>
            </a:pPr>
            <a:r>
              <a:rPr lang="hu-HU" sz="2000" b="1" smtClean="0"/>
              <a:t> </a:t>
            </a:r>
            <a:endParaRPr lang="hu-HU" sz="2000" b="1" dirty="0" smtClean="0"/>
          </a:p>
          <a:p>
            <a:pPr eaLnBrk="1" fontAlgn="auto" hangingPunct="1">
              <a:spcAft>
                <a:spcPts val="0"/>
              </a:spcAft>
              <a:buFont typeface="Wingdings" pitchFamily="2" charset="2"/>
              <a:buChar char="§"/>
              <a:defRPr/>
            </a:pPr>
            <a:r>
              <a:rPr lang="hu-HU" sz="2000" b="1" dirty="0" err="1" smtClean="0"/>
              <a:t>Berne</a:t>
            </a:r>
            <a:r>
              <a:rPr lang="hu-HU" sz="2000" b="1" dirty="0" smtClean="0"/>
              <a:t> </a:t>
            </a:r>
            <a:r>
              <a:rPr lang="hu-HU" sz="2000" b="1" dirty="0" err="1" smtClean="0"/>
              <a:t>Convention</a:t>
            </a:r>
            <a:r>
              <a:rPr lang="hu-HU" sz="2000" b="1" dirty="0" smtClean="0"/>
              <a:t>, Art. 9(2):</a:t>
            </a:r>
          </a:p>
          <a:p>
            <a:pPr marL="400050" lvl="1" indent="0" eaLnBrk="1" fontAlgn="auto" hangingPunct="1">
              <a:spcAft>
                <a:spcPts val="0"/>
              </a:spcAft>
              <a:buFont typeface="Arial" pitchFamily="34" charset="0"/>
              <a:buNone/>
              <a:defRPr/>
            </a:pPr>
            <a:r>
              <a:rPr lang="en-US" sz="2000" b="1" dirty="0"/>
              <a:t>(</a:t>
            </a:r>
            <a:r>
              <a:rPr lang="en-US" sz="2000" b="1" dirty="0" smtClean="0"/>
              <a:t>2)</a:t>
            </a:r>
            <a:r>
              <a:rPr lang="hu-HU" sz="2000" b="1" dirty="0" smtClean="0"/>
              <a:t> </a:t>
            </a:r>
            <a:r>
              <a:rPr lang="en-US" sz="2000" dirty="0" smtClean="0"/>
              <a:t>It </a:t>
            </a:r>
            <a:r>
              <a:rPr lang="en-US" sz="2000" dirty="0"/>
              <a:t>shall be a matter for legislation in the countries of the Union to permit the reproduction of such works </a:t>
            </a:r>
            <a:r>
              <a:rPr lang="en-US" sz="2000" b="1" u="sng" dirty="0"/>
              <a:t>in certain special cases, provided that </a:t>
            </a:r>
            <a:r>
              <a:rPr lang="en-US" sz="2000" dirty="0"/>
              <a:t>such reproduction </a:t>
            </a:r>
            <a:r>
              <a:rPr lang="en-US" sz="2000" b="1" u="sng" dirty="0"/>
              <a:t>does not </a:t>
            </a:r>
            <a:r>
              <a:rPr lang="en-US" sz="2000" dirty="0"/>
              <a:t>conflict with a normal exploitation of the work</a:t>
            </a:r>
            <a:r>
              <a:rPr lang="en-US" sz="2000" b="1" dirty="0"/>
              <a:t> </a:t>
            </a:r>
            <a:r>
              <a:rPr lang="en-US" sz="2000" b="1" u="sng" dirty="0"/>
              <a:t>and does not</a:t>
            </a:r>
            <a:r>
              <a:rPr lang="en-US" sz="2000" b="1" dirty="0"/>
              <a:t> </a:t>
            </a:r>
            <a:r>
              <a:rPr lang="en-US" sz="2000" dirty="0"/>
              <a:t>unreasonably prejudice the legitimate interests of the author. </a:t>
            </a:r>
            <a:endParaRPr lang="hu-HU" sz="2000" dirty="0" smtClean="0"/>
          </a:p>
          <a:p>
            <a:pPr eaLnBrk="1" fontAlgn="auto" hangingPunct="1">
              <a:spcAft>
                <a:spcPts val="0"/>
              </a:spcAft>
              <a:buFont typeface="Wingdings" pitchFamily="2" charset="2"/>
              <a:buChar char="§"/>
              <a:defRPr/>
            </a:pPr>
            <a:r>
              <a:rPr lang="hu-HU" sz="2000" b="1" dirty="0" smtClean="0"/>
              <a:t>No</a:t>
            </a:r>
            <a:r>
              <a:rPr lang="hu-HU" sz="2000" dirty="0" smtClean="0"/>
              <a:t>. </a:t>
            </a:r>
            <a:r>
              <a:rPr lang="en-US" sz="2000" dirty="0" smtClean="0"/>
              <a:t>There is </a:t>
            </a:r>
            <a:r>
              <a:rPr lang="en-US" sz="2000" b="1" dirty="0" smtClean="0"/>
              <a:t>one basic condition and two subsequent cumulative conditions</a:t>
            </a:r>
            <a:r>
              <a:rPr lang="en-US" sz="2000" dirty="0" smtClean="0"/>
              <a:t>. </a:t>
            </a:r>
            <a:r>
              <a:rPr lang="hu-HU" sz="2000" dirty="0" err="1" smtClean="0"/>
              <a:t>See</a:t>
            </a:r>
            <a:r>
              <a:rPr lang="hu-HU" sz="2000" dirty="0" smtClean="0"/>
              <a:t>  </a:t>
            </a:r>
            <a:r>
              <a:rPr lang="hu-HU" sz="2000" b="1" dirty="0" smtClean="0"/>
              <a:t>Art. 31(1) of </a:t>
            </a:r>
            <a:r>
              <a:rPr lang="hu-HU" sz="2000" dirty="0" err="1" smtClean="0"/>
              <a:t>the</a:t>
            </a:r>
            <a:r>
              <a:rPr lang="hu-HU" sz="2000" dirty="0" smtClean="0"/>
              <a:t> </a:t>
            </a:r>
            <a:r>
              <a:rPr lang="hu-HU" sz="2000" b="1" dirty="0" err="1" smtClean="0"/>
              <a:t>Vienna</a:t>
            </a:r>
            <a:r>
              <a:rPr lang="hu-HU" sz="2000" dirty="0" smtClean="0"/>
              <a:t> </a:t>
            </a:r>
            <a:r>
              <a:rPr lang="hu-HU" sz="2000" b="1" dirty="0" err="1" smtClean="0"/>
              <a:t>Convention</a:t>
            </a:r>
            <a:r>
              <a:rPr lang="hu-HU" sz="2000" b="1" dirty="0" smtClean="0"/>
              <a:t> </a:t>
            </a:r>
            <a:r>
              <a:rPr lang="hu-HU" sz="2000" dirty="0" err="1" smtClean="0"/>
              <a:t>on</a:t>
            </a:r>
            <a:r>
              <a:rPr lang="hu-HU" sz="2000" dirty="0" smtClean="0"/>
              <a:t> </a:t>
            </a:r>
            <a:r>
              <a:rPr lang="hu-HU" sz="2000" dirty="0" err="1" smtClean="0"/>
              <a:t>the</a:t>
            </a:r>
            <a:r>
              <a:rPr lang="hu-HU" sz="2000" dirty="0" smtClean="0"/>
              <a:t> Law of </a:t>
            </a:r>
            <a:r>
              <a:rPr lang="hu-HU" sz="2000" dirty="0" err="1" smtClean="0"/>
              <a:t>Treaties</a:t>
            </a:r>
            <a:r>
              <a:rPr lang="hu-HU" sz="2000" dirty="0" smtClean="0"/>
              <a:t> </a:t>
            </a:r>
            <a:r>
              <a:rPr lang="hu-HU" sz="2000" b="1" dirty="0" smtClean="0"/>
              <a:t>and </a:t>
            </a:r>
            <a:r>
              <a:rPr lang="hu-HU" sz="2000" b="1" dirty="0" err="1" smtClean="0"/>
              <a:t>the</a:t>
            </a:r>
            <a:r>
              <a:rPr lang="hu-HU" sz="2000" b="1" dirty="0" smtClean="0"/>
              <a:t> </a:t>
            </a:r>
            <a:r>
              <a:rPr lang="hu-HU" sz="2000" b="1" dirty="0" err="1" smtClean="0"/>
              <a:t>principle</a:t>
            </a:r>
            <a:r>
              <a:rPr lang="hu-HU" sz="2000" b="1" dirty="0" smtClean="0"/>
              <a:t> of „</a:t>
            </a:r>
            <a:r>
              <a:rPr lang="hu-HU" sz="2000" b="1" dirty="0" err="1" smtClean="0"/>
              <a:t>effectiveness</a:t>
            </a:r>
            <a:r>
              <a:rPr lang="hu-HU" sz="2000" b="1" dirty="0" smtClean="0"/>
              <a:t>” </a:t>
            </a:r>
            <a:r>
              <a:rPr lang="hu-HU" sz="2000" dirty="0" err="1" smtClean="0"/>
              <a:t>of</a:t>
            </a:r>
            <a:r>
              <a:rPr lang="hu-HU" sz="2000" dirty="0" smtClean="0"/>
              <a:t> </a:t>
            </a:r>
            <a:r>
              <a:rPr lang="hu-HU" sz="2000" dirty="0" err="1" smtClean="0"/>
              <a:t>treaty</a:t>
            </a:r>
            <a:r>
              <a:rPr lang="hu-HU" sz="2000" dirty="0" smtClean="0"/>
              <a:t> </a:t>
            </a:r>
            <a:r>
              <a:rPr lang="hu-HU" sz="2000" dirty="0" err="1" smtClean="0"/>
              <a:t>interpretation</a:t>
            </a:r>
            <a:r>
              <a:rPr lang="hu-HU" sz="2000" dirty="0" smtClean="0"/>
              <a:t>.  </a:t>
            </a:r>
            <a:endParaRPr lang="hu-HU" sz="20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59A35233-6128-4BFE-8322-B2FA15CBB55A}" type="slidenum">
              <a:rPr lang="hu-HU"/>
              <a:pPr>
                <a:defRPr/>
              </a:pPr>
              <a:t>24</a:t>
            </a:fld>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err="1" smtClean="0"/>
              <a:t>Structure</a:t>
            </a:r>
            <a:r>
              <a:rPr lang="hu-HU" sz="3200" b="1" dirty="0" smtClean="0"/>
              <a:t> of </a:t>
            </a:r>
            <a:r>
              <a:rPr lang="hu-HU" sz="3200" b="1" dirty="0" err="1" smtClean="0"/>
              <a:t>the</a:t>
            </a:r>
            <a:r>
              <a:rPr lang="hu-HU" sz="3200" b="1" dirty="0" smtClean="0"/>
              <a:t> test</a:t>
            </a:r>
            <a:r>
              <a:rPr lang="en-US" sz="3200" b="1" dirty="0" smtClean="0"/>
              <a:t> (5)</a:t>
            </a:r>
            <a:endParaRPr lang="hu-HU" sz="3200" dirty="0"/>
          </a:p>
        </p:txBody>
      </p:sp>
      <p:sp>
        <p:nvSpPr>
          <p:cNvPr id="3" name="Tartalom helye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hu-HU" sz="2000" b="1" dirty="0" err="1"/>
              <a:t>What</a:t>
            </a:r>
            <a:r>
              <a:rPr lang="hu-HU" sz="2000" b="1" dirty="0"/>
              <a:t> </a:t>
            </a:r>
            <a:r>
              <a:rPr lang="hu-HU" sz="2000" b="1" dirty="0" err="1"/>
              <a:t>may</a:t>
            </a:r>
            <a:r>
              <a:rPr lang="hu-HU" sz="2000" b="1" dirty="0"/>
              <a:t> be </a:t>
            </a:r>
            <a:r>
              <a:rPr lang="hu-HU" sz="2000" b="1" dirty="0" err="1"/>
              <a:t>the</a:t>
            </a:r>
            <a:r>
              <a:rPr lang="hu-HU" sz="2000" b="1" dirty="0"/>
              <a:t> </a:t>
            </a:r>
            <a:r>
              <a:rPr lang="hu-HU" sz="2000" b="1" dirty="0" err="1"/>
              <a:t>basis</a:t>
            </a:r>
            <a:r>
              <a:rPr lang="hu-HU" sz="2000" b="1" dirty="0"/>
              <a:t> </a:t>
            </a:r>
            <a:r>
              <a:rPr lang="hu-HU" sz="2000" b="1" dirty="0" err="1"/>
              <a:t>for</a:t>
            </a:r>
            <a:r>
              <a:rPr lang="hu-HU" sz="2000" b="1" dirty="0"/>
              <a:t> </a:t>
            </a:r>
            <a:r>
              <a:rPr lang="hu-HU" sz="2000" b="1" dirty="0" err="1"/>
              <a:t>the</a:t>
            </a:r>
            <a:r>
              <a:rPr lang="hu-HU" sz="2000" b="1" dirty="0"/>
              <a:t> </a:t>
            </a:r>
            <a:r>
              <a:rPr lang="en-US" sz="2000" b="1" dirty="0" smtClean="0"/>
              <a:t>suggested </a:t>
            </a:r>
            <a:r>
              <a:rPr lang="en-US" sz="2000" b="1" dirty="0" err="1" smtClean="0"/>
              <a:t>i</a:t>
            </a:r>
            <a:r>
              <a:rPr lang="hu-HU" sz="2000" b="1" dirty="0" err="1" smtClean="0"/>
              <a:t>nterpretation</a:t>
            </a:r>
            <a:r>
              <a:rPr lang="hu-HU" sz="2000" b="1" dirty="0"/>
              <a:t>? </a:t>
            </a:r>
          </a:p>
          <a:p>
            <a:pPr marL="0" indent="0" eaLnBrk="1" fontAlgn="auto" hangingPunct="1">
              <a:spcAft>
                <a:spcPts val="0"/>
              </a:spcAft>
              <a:buFont typeface="Arial" pitchFamily="34" charset="0"/>
              <a:buNone/>
              <a:defRPr/>
            </a:pPr>
            <a:endParaRPr lang="hu-HU" sz="2000" b="1" dirty="0"/>
          </a:p>
          <a:p>
            <a:pPr marL="0" indent="0" eaLnBrk="1" fontAlgn="auto" hangingPunct="1">
              <a:spcAft>
                <a:spcPts val="0"/>
              </a:spcAft>
              <a:buFont typeface="Arial" pitchFamily="34" charset="0"/>
              <a:buNone/>
              <a:defRPr/>
            </a:pPr>
            <a:r>
              <a:rPr lang="hu-HU" sz="2000" b="1" dirty="0" smtClean="0"/>
              <a:t>May </a:t>
            </a:r>
            <a:r>
              <a:rPr lang="hu-HU" sz="2000" b="1" dirty="0" err="1" smtClean="0"/>
              <a:t>there</a:t>
            </a:r>
            <a:r>
              <a:rPr lang="hu-HU" sz="2000" b="1" dirty="0" smtClean="0"/>
              <a:t> be </a:t>
            </a:r>
            <a:r>
              <a:rPr lang="hu-HU" sz="2000" b="1" dirty="0" err="1" smtClean="0"/>
              <a:t>something</a:t>
            </a:r>
            <a:r>
              <a:rPr lang="hu-HU" sz="2000" b="1" dirty="0" smtClean="0"/>
              <a:t> </a:t>
            </a:r>
            <a:r>
              <a:rPr lang="hu-HU" sz="2000" b="1" dirty="0" err="1" smtClean="0"/>
              <a:t>in</a:t>
            </a:r>
            <a:r>
              <a:rPr lang="hu-HU" sz="2000" b="1" dirty="0" smtClean="0"/>
              <a:t> </a:t>
            </a:r>
            <a:r>
              <a:rPr lang="hu-HU" sz="2000" b="1" dirty="0" err="1" smtClean="0"/>
              <a:t>the</a:t>
            </a:r>
            <a:r>
              <a:rPr lang="hu-HU" sz="2000" b="1" dirty="0" smtClean="0"/>
              <a:t> </a:t>
            </a:r>
            <a:r>
              <a:rPr lang="hu-HU" sz="2000" b="1" dirty="0" err="1" smtClean="0"/>
              <a:t>way</a:t>
            </a:r>
            <a:r>
              <a:rPr lang="hu-HU" sz="2000" b="1" dirty="0" smtClean="0"/>
              <a:t> </a:t>
            </a:r>
            <a:r>
              <a:rPr lang="hu-HU" sz="2000" b="1" dirty="0" err="1" smtClean="0"/>
              <a:t>in</a:t>
            </a:r>
            <a:r>
              <a:rPr lang="hu-HU" sz="2000" b="1" dirty="0" smtClean="0"/>
              <a:t> </a:t>
            </a:r>
            <a:r>
              <a:rPr lang="hu-HU" sz="2000" b="1" dirty="0" err="1" smtClean="0"/>
              <a:t>which</a:t>
            </a:r>
            <a:r>
              <a:rPr lang="hu-HU" sz="2000" b="1" dirty="0" smtClean="0"/>
              <a:t> </a:t>
            </a:r>
            <a:r>
              <a:rPr lang="hu-HU" sz="2000" b="1" dirty="0" err="1" smtClean="0"/>
              <a:t>the</a:t>
            </a:r>
            <a:r>
              <a:rPr lang="hu-HU" sz="2000" b="1" dirty="0" smtClean="0"/>
              <a:t> TRIPS </a:t>
            </a:r>
            <a:r>
              <a:rPr lang="hu-HU" sz="2000" b="1" dirty="0" err="1" smtClean="0"/>
              <a:t>Agreement</a:t>
            </a:r>
            <a:r>
              <a:rPr lang="hu-HU" sz="2000" b="1" dirty="0" smtClean="0"/>
              <a:t> </a:t>
            </a:r>
            <a:r>
              <a:rPr lang="hu-HU" sz="2000" b="1" dirty="0" err="1" smtClean="0"/>
              <a:t>provides</a:t>
            </a:r>
            <a:r>
              <a:rPr lang="hu-HU" sz="2000" b="1" dirty="0" smtClean="0"/>
              <a:t> </a:t>
            </a:r>
            <a:r>
              <a:rPr lang="hu-HU" sz="2000" b="1" dirty="0" err="1" smtClean="0"/>
              <a:t>for</a:t>
            </a:r>
            <a:r>
              <a:rPr lang="hu-HU" sz="2000" b="1" dirty="0" smtClean="0"/>
              <a:t> </a:t>
            </a:r>
            <a:r>
              <a:rPr lang="hu-HU" sz="2000" b="1" dirty="0" err="1" smtClean="0"/>
              <a:t>the</a:t>
            </a:r>
            <a:r>
              <a:rPr lang="hu-HU" sz="2000" b="1" dirty="0" smtClean="0"/>
              <a:t> test?  </a:t>
            </a:r>
            <a:endParaRPr lang="hu-HU" sz="2000" b="1" dirty="0"/>
          </a:p>
          <a:p>
            <a:pPr marL="0" indent="0" eaLnBrk="1" fontAlgn="auto" hangingPunct="1">
              <a:spcAft>
                <a:spcPts val="0"/>
              </a:spcAft>
              <a:buFont typeface="Arial" pitchFamily="34" charset="0"/>
              <a:buNone/>
              <a:defRPr/>
            </a:pPr>
            <a:endParaRPr lang="hu-HU" sz="2000" dirty="0" smtClean="0"/>
          </a:p>
          <a:p>
            <a:pPr eaLnBrk="1" fontAlgn="auto" hangingPunct="1">
              <a:spcAft>
                <a:spcPts val="0"/>
              </a:spcAft>
              <a:buFont typeface="Wingdings" pitchFamily="2" charset="2"/>
              <a:buChar char="§"/>
              <a:defRPr/>
            </a:pPr>
            <a:r>
              <a:rPr lang="hu-HU" sz="2000" dirty="0" smtClean="0"/>
              <a:t> </a:t>
            </a:r>
            <a:r>
              <a:rPr lang="hu-HU" sz="2000" b="1" dirty="0" smtClean="0"/>
              <a:t>Art. 13. of </a:t>
            </a:r>
            <a:r>
              <a:rPr lang="hu-HU" sz="2000" b="1" dirty="0" err="1" smtClean="0"/>
              <a:t>the</a:t>
            </a:r>
            <a:r>
              <a:rPr lang="hu-HU" sz="2000" b="1" dirty="0" smtClean="0"/>
              <a:t> TRIPS </a:t>
            </a:r>
            <a:r>
              <a:rPr lang="hu-HU" sz="2000" b="1" dirty="0" err="1" smtClean="0"/>
              <a:t>Agreement</a:t>
            </a:r>
            <a:r>
              <a:rPr lang="hu-HU" sz="2000" b="1" dirty="0" smtClean="0"/>
              <a:t> :  </a:t>
            </a:r>
            <a:r>
              <a:rPr lang="fr-FR" sz="2000" dirty="0"/>
              <a:t> </a:t>
            </a:r>
            <a:endParaRPr lang="hu-HU" sz="2000" dirty="0"/>
          </a:p>
          <a:p>
            <a:pPr marL="400050" lvl="1" indent="0" eaLnBrk="1" fontAlgn="auto" hangingPunct="1">
              <a:spcAft>
                <a:spcPts val="0"/>
              </a:spcAft>
              <a:buFont typeface="Arial" pitchFamily="34" charset="0"/>
              <a:buNone/>
              <a:defRPr/>
            </a:pPr>
            <a:r>
              <a:rPr lang="en-GB" sz="2000" dirty="0"/>
              <a:t>Members shall confine limitations or exceptions to exclusive rights to </a:t>
            </a:r>
            <a:r>
              <a:rPr lang="en-GB" sz="2000" b="1" u="sng" dirty="0"/>
              <a:t>certain special cases which do not </a:t>
            </a:r>
            <a:r>
              <a:rPr lang="en-GB" sz="2000" dirty="0"/>
              <a:t>conflict with a normal exploitation of the work </a:t>
            </a:r>
            <a:r>
              <a:rPr lang="en-GB" sz="2000" b="1" u="sng" dirty="0"/>
              <a:t>and do not </a:t>
            </a:r>
            <a:r>
              <a:rPr lang="en-GB" sz="2000" dirty="0"/>
              <a:t>unreasonably prejudice the legitimate interests of the right holder.  </a:t>
            </a:r>
            <a:endParaRPr lang="hu-HU" sz="2000" dirty="0"/>
          </a:p>
          <a:p>
            <a:pPr marL="400050" lvl="1" indent="0" eaLnBrk="1" fontAlgn="auto" hangingPunct="1">
              <a:spcAft>
                <a:spcPts val="0"/>
              </a:spcAft>
              <a:buFont typeface="Arial" pitchFamily="34" charset="0"/>
              <a:buNone/>
              <a:defRPr/>
            </a:pPr>
            <a:endParaRPr lang="hu-HU" sz="2000" dirty="0"/>
          </a:p>
          <a:p>
            <a:pPr eaLnBrk="1" fontAlgn="auto" hangingPunct="1">
              <a:spcAft>
                <a:spcPts val="0"/>
              </a:spcAft>
              <a:buFont typeface="Wingdings" pitchFamily="2" charset="2"/>
              <a:buChar char="§"/>
              <a:defRPr/>
            </a:pPr>
            <a:r>
              <a:rPr lang="hu-HU" sz="2000" b="1" dirty="0" smtClean="0"/>
              <a:t>No, </a:t>
            </a:r>
            <a:r>
              <a:rPr lang="hu-HU" sz="2000" dirty="0" err="1" smtClean="0"/>
              <a:t>this</a:t>
            </a:r>
            <a:r>
              <a:rPr lang="hu-HU" sz="2000" dirty="0" smtClean="0"/>
              <a:t> </a:t>
            </a:r>
            <a:r>
              <a:rPr lang="hu-HU" sz="2000" dirty="0" err="1" smtClean="0"/>
              <a:t>also</a:t>
            </a:r>
            <a:r>
              <a:rPr lang="hu-HU" sz="2000" dirty="0" smtClean="0"/>
              <a:t> </a:t>
            </a:r>
            <a:r>
              <a:rPr lang="hu-HU" sz="2000" dirty="0" err="1" smtClean="0"/>
              <a:t>speaks</a:t>
            </a:r>
            <a:r>
              <a:rPr lang="hu-HU" sz="2000" dirty="0" smtClean="0"/>
              <a:t> </a:t>
            </a:r>
            <a:r>
              <a:rPr lang="hu-HU" sz="2000" dirty="0" err="1" smtClean="0"/>
              <a:t>on</a:t>
            </a:r>
            <a:r>
              <a:rPr lang="hu-HU" sz="2000" dirty="0" smtClean="0"/>
              <a:t> </a:t>
            </a:r>
            <a:r>
              <a:rPr lang="hu-HU" sz="2000" dirty="0" err="1" smtClean="0"/>
              <a:t>three</a:t>
            </a:r>
            <a:r>
              <a:rPr lang="hu-HU" sz="2000" dirty="0" smtClean="0"/>
              <a:t> </a:t>
            </a:r>
            <a:r>
              <a:rPr lang="hu-HU" sz="2000" dirty="0" err="1" smtClean="0"/>
              <a:t>subsequently</a:t>
            </a:r>
            <a:r>
              <a:rPr lang="hu-HU" sz="2000" dirty="0" smtClean="0"/>
              <a:t> </a:t>
            </a:r>
            <a:r>
              <a:rPr lang="hu-HU" sz="2000" dirty="0" err="1" smtClean="0"/>
              <a:t>applicable</a:t>
            </a:r>
            <a:r>
              <a:rPr lang="hu-HU" sz="2000" dirty="0" smtClean="0"/>
              <a:t> </a:t>
            </a:r>
            <a:r>
              <a:rPr lang="hu-HU" sz="2000" dirty="0" err="1" smtClean="0"/>
              <a:t>criteria</a:t>
            </a:r>
            <a:r>
              <a:rPr lang="hu-HU" sz="2000" dirty="0" smtClean="0"/>
              <a:t>. </a:t>
            </a:r>
            <a:endParaRPr lang="hu-HU" sz="2000" b="1"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2A9D50AF-758F-49AB-9ACE-3E63831CEDA7}" type="slidenum">
              <a:rPr lang="hu-HU"/>
              <a:pPr>
                <a:defRPr/>
              </a:pPr>
              <a:t>25</a:t>
            </a:fld>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260350"/>
            <a:ext cx="8229600" cy="1143000"/>
          </a:xfrm>
          <a:solidFill>
            <a:schemeClr val="bg2">
              <a:lumMod val="75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err="1" smtClean="0"/>
              <a:t>Structure</a:t>
            </a:r>
            <a:r>
              <a:rPr lang="hu-HU" sz="3200" b="1" dirty="0" smtClean="0"/>
              <a:t> of </a:t>
            </a:r>
            <a:r>
              <a:rPr lang="hu-HU" sz="3200" b="1" dirty="0" err="1" smtClean="0"/>
              <a:t>the</a:t>
            </a:r>
            <a:r>
              <a:rPr lang="hu-HU" sz="3200" b="1" dirty="0" smtClean="0"/>
              <a:t> test</a:t>
            </a:r>
            <a:r>
              <a:rPr lang="en-US" sz="3200" b="1" dirty="0" smtClean="0"/>
              <a:t> (6)</a:t>
            </a:r>
            <a:endParaRPr lang="hu-HU" sz="3200" dirty="0"/>
          </a:p>
        </p:txBody>
      </p:sp>
      <p:sp>
        <p:nvSpPr>
          <p:cNvPr id="3" name="Tartalom helye 2"/>
          <p:cNvSpPr>
            <a:spLocks noGrp="1"/>
          </p:cNvSpPr>
          <p:nvPr>
            <p:ph idx="1"/>
          </p:nvPr>
        </p:nvSpPr>
        <p:spPr/>
        <p:txBody>
          <a:bodyPr rtlCol="0">
            <a:normAutofit fontScale="25000" lnSpcReduction="20000"/>
          </a:bodyPr>
          <a:lstStyle/>
          <a:p>
            <a:pPr marL="0" indent="0" eaLnBrk="1" fontAlgn="auto" hangingPunct="1">
              <a:spcAft>
                <a:spcPts val="0"/>
              </a:spcAft>
              <a:buFont typeface="Arial" pitchFamily="34" charset="0"/>
              <a:buNone/>
              <a:defRPr/>
            </a:pPr>
            <a:r>
              <a:rPr lang="hu-HU" sz="8000" b="1" dirty="0" err="1"/>
              <a:t>What</a:t>
            </a:r>
            <a:r>
              <a:rPr lang="hu-HU" sz="8000" b="1" dirty="0"/>
              <a:t> </a:t>
            </a:r>
            <a:r>
              <a:rPr lang="hu-HU" sz="8000" b="1" dirty="0" err="1"/>
              <a:t>may</a:t>
            </a:r>
            <a:r>
              <a:rPr lang="hu-HU" sz="8000" b="1" dirty="0"/>
              <a:t> be </a:t>
            </a:r>
            <a:r>
              <a:rPr lang="hu-HU" sz="8000" b="1" dirty="0" err="1"/>
              <a:t>the</a:t>
            </a:r>
            <a:r>
              <a:rPr lang="hu-HU" sz="8000" b="1" dirty="0"/>
              <a:t> </a:t>
            </a:r>
            <a:r>
              <a:rPr lang="hu-HU" sz="8000" b="1" dirty="0" err="1"/>
              <a:t>basis</a:t>
            </a:r>
            <a:r>
              <a:rPr lang="hu-HU" sz="8000" b="1" dirty="0"/>
              <a:t> </a:t>
            </a:r>
            <a:r>
              <a:rPr lang="hu-HU" sz="8000" b="1" dirty="0" err="1"/>
              <a:t>for</a:t>
            </a:r>
            <a:r>
              <a:rPr lang="hu-HU" sz="8000" b="1" dirty="0"/>
              <a:t> </a:t>
            </a:r>
            <a:r>
              <a:rPr lang="hu-HU" sz="8000" b="1" dirty="0" err="1"/>
              <a:t>the</a:t>
            </a:r>
            <a:r>
              <a:rPr lang="hu-HU" sz="8000" b="1" dirty="0"/>
              <a:t> </a:t>
            </a:r>
            <a:r>
              <a:rPr lang="hu-HU" sz="8000" b="1" dirty="0" err="1"/>
              <a:t>one-big-beer-mug</a:t>
            </a:r>
            <a:r>
              <a:rPr lang="hu-HU" sz="8000" b="1" dirty="0"/>
              <a:t> </a:t>
            </a:r>
            <a:r>
              <a:rPr lang="hu-HU" sz="8000" b="1" dirty="0" err="1"/>
              <a:t>interpretation</a:t>
            </a:r>
            <a:r>
              <a:rPr lang="hu-HU" sz="8000" b="1" dirty="0"/>
              <a:t>? </a:t>
            </a:r>
          </a:p>
          <a:p>
            <a:pPr marL="0" indent="0" eaLnBrk="1" fontAlgn="auto" hangingPunct="1">
              <a:spcAft>
                <a:spcPts val="0"/>
              </a:spcAft>
              <a:buFont typeface="Arial" pitchFamily="34" charset="0"/>
              <a:buNone/>
              <a:defRPr/>
            </a:pPr>
            <a:endParaRPr lang="hu-HU" sz="8000" b="1" dirty="0" smtClean="0"/>
          </a:p>
          <a:p>
            <a:pPr marL="0" indent="0" eaLnBrk="1" fontAlgn="auto" hangingPunct="1">
              <a:spcAft>
                <a:spcPts val="0"/>
              </a:spcAft>
              <a:buFont typeface="Arial" pitchFamily="34" charset="0"/>
              <a:buNone/>
              <a:defRPr/>
            </a:pPr>
            <a:r>
              <a:rPr lang="hu-HU" sz="8000" b="1" dirty="0" err="1" smtClean="0"/>
              <a:t>Perhaps</a:t>
            </a:r>
            <a:r>
              <a:rPr lang="hu-HU" sz="8000" b="1" dirty="0" smtClean="0"/>
              <a:t> </a:t>
            </a:r>
            <a:r>
              <a:rPr lang="hu-HU" sz="8000" b="1" dirty="0" err="1" smtClean="0"/>
              <a:t>the</a:t>
            </a:r>
            <a:r>
              <a:rPr lang="hu-HU" sz="8000" b="1" dirty="0" smtClean="0"/>
              <a:t> WCT?</a:t>
            </a:r>
          </a:p>
          <a:p>
            <a:pPr eaLnBrk="1" fontAlgn="auto" hangingPunct="1">
              <a:lnSpc>
                <a:spcPct val="120000"/>
              </a:lnSpc>
              <a:spcBef>
                <a:spcPts val="0"/>
              </a:spcBef>
              <a:spcAft>
                <a:spcPts val="0"/>
              </a:spcAft>
              <a:buFont typeface="Wingdings" pitchFamily="2" charset="2"/>
              <a:buChar char="§"/>
              <a:defRPr/>
            </a:pPr>
            <a:r>
              <a:rPr lang="hu-HU" sz="8000" b="1" dirty="0" smtClean="0"/>
              <a:t> Art. 10 of </a:t>
            </a:r>
            <a:r>
              <a:rPr lang="hu-HU" sz="8000" b="1" dirty="0" err="1" smtClean="0"/>
              <a:t>the</a:t>
            </a:r>
            <a:r>
              <a:rPr lang="hu-HU" sz="8000" b="1" dirty="0" smtClean="0"/>
              <a:t> WCT</a:t>
            </a:r>
            <a:r>
              <a:rPr lang="en-US" sz="8000" b="1" dirty="0"/>
              <a:t> </a:t>
            </a:r>
            <a:endParaRPr lang="hu-HU" sz="8000" dirty="0"/>
          </a:p>
          <a:p>
            <a:pPr marL="400050" lvl="1" indent="0" eaLnBrk="1" fontAlgn="auto" hangingPunct="1">
              <a:spcAft>
                <a:spcPts val="0"/>
              </a:spcAft>
              <a:buFont typeface="Arial" pitchFamily="34" charset="0"/>
              <a:buNone/>
              <a:defRPr/>
            </a:pPr>
            <a:r>
              <a:rPr lang="en-US" sz="8000" dirty="0" smtClean="0"/>
              <a:t>(</a:t>
            </a:r>
            <a:r>
              <a:rPr lang="en-US" sz="8000" dirty="0"/>
              <a:t>1</a:t>
            </a:r>
            <a:r>
              <a:rPr lang="en-US" sz="8000" dirty="0" smtClean="0"/>
              <a:t>)</a:t>
            </a:r>
            <a:r>
              <a:rPr lang="hu-HU" sz="8000" dirty="0" smtClean="0"/>
              <a:t> </a:t>
            </a:r>
            <a:r>
              <a:rPr lang="en-US" sz="8000" dirty="0" smtClean="0"/>
              <a:t>Contracting </a:t>
            </a:r>
            <a:r>
              <a:rPr lang="en-US" sz="8000" dirty="0"/>
              <a:t>Parties may, in their national legislation, provide for limitations and exceptions to the rights granted to authors of literary and artistic works under this Treaty </a:t>
            </a:r>
            <a:r>
              <a:rPr lang="en-US" sz="8000" b="1" u="sng" dirty="0"/>
              <a:t>in certain special cases that do not </a:t>
            </a:r>
            <a:r>
              <a:rPr lang="en-US" sz="8000" dirty="0"/>
              <a:t>conflict with a normal exploitation of the work </a:t>
            </a:r>
            <a:r>
              <a:rPr lang="en-US" sz="8000" b="1" u="sng" dirty="0"/>
              <a:t>and do not </a:t>
            </a:r>
            <a:r>
              <a:rPr lang="en-US" sz="8000" dirty="0"/>
              <a:t>unreasonably prejudice the legitimate interests of the author.</a:t>
            </a:r>
            <a:endParaRPr lang="hu-HU" sz="8000" dirty="0"/>
          </a:p>
          <a:p>
            <a:pPr marL="400050" lvl="1" indent="0" eaLnBrk="1" fontAlgn="auto" hangingPunct="1">
              <a:spcAft>
                <a:spcPts val="0"/>
              </a:spcAft>
              <a:buFont typeface="Arial" pitchFamily="34" charset="0"/>
              <a:buNone/>
              <a:defRPr/>
            </a:pPr>
            <a:r>
              <a:rPr lang="en-US" sz="8000" dirty="0"/>
              <a:t> </a:t>
            </a:r>
            <a:r>
              <a:rPr lang="en-US" sz="8000" dirty="0" smtClean="0"/>
              <a:t>(</a:t>
            </a:r>
            <a:r>
              <a:rPr lang="en-US" sz="8000" dirty="0"/>
              <a:t>2</a:t>
            </a:r>
            <a:r>
              <a:rPr lang="en-US" sz="8000" dirty="0" smtClean="0"/>
              <a:t>)</a:t>
            </a:r>
            <a:r>
              <a:rPr lang="hu-HU" sz="8000" dirty="0" smtClean="0"/>
              <a:t> C</a:t>
            </a:r>
            <a:r>
              <a:rPr lang="en-US" sz="8000" dirty="0" err="1" smtClean="0"/>
              <a:t>ontracting</a:t>
            </a:r>
            <a:r>
              <a:rPr lang="en-US" sz="8000" dirty="0" smtClean="0"/>
              <a:t> </a:t>
            </a:r>
            <a:r>
              <a:rPr lang="en-US" sz="8000" dirty="0"/>
              <a:t>Parties shall, when applying the Berne Convention, confine any limitations or exceptions to rights provided for therein to </a:t>
            </a:r>
            <a:r>
              <a:rPr lang="en-US" sz="8000" b="1" u="sng" dirty="0"/>
              <a:t>certain special cases that do not</a:t>
            </a:r>
            <a:r>
              <a:rPr lang="en-US" sz="8000" dirty="0"/>
              <a:t> conflict with a normal exploitation of the work </a:t>
            </a:r>
            <a:r>
              <a:rPr lang="en-US" sz="8000" b="1" u="sng" dirty="0"/>
              <a:t>and do not </a:t>
            </a:r>
            <a:r>
              <a:rPr lang="en-US" sz="8000" dirty="0"/>
              <a:t>unreasonably prejudice the legitimate interests of the author</a:t>
            </a:r>
            <a:r>
              <a:rPr lang="en-US" sz="8000" dirty="0" smtClean="0"/>
              <a:t>.</a:t>
            </a:r>
            <a:r>
              <a:rPr lang="hu-HU" sz="8000" dirty="0" smtClean="0"/>
              <a:t> (</a:t>
            </a:r>
            <a:r>
              <a:rPr lang="hu-HU" sz="8000" dirty="0" err="1" smtClean="0"/>
              <a:t>Emphasis</a:t>
            </a:r>
            <a:r>
              <a:rPr lang="hu-HU" sz="8000" dirty="0" smtClean="0"/>
              <a:t> </a:t>
            </a:r>
            <a:r>
              <a:rPr lang="hu-HU" sz="8000" dirty="0" err="1" smtClean="0"/>
              <a:t>added</a:t>
            </a:r>
            <a:r>
              <a:rPr lang="hu-HU" sz="8000" dirty="0" smtClean="0"/>
              <a:t>.)</a:t>
            </a:r>
          </a:p>
          <a:p>
            <a:pPr marL="400050" lvl="1" indent="0" eaLnBrk="1" fontAlgn="auto" hangingPunct="1">
              <a:spcAft>
                <a:spcPts val="0"/>
              </a:spcAft>
              <a:buFont typeface="Arial" pitchFamily="34" charset="0"/>
              <a:buNone/>
              <a:defRPr/>
            </a:pPr>
            <a:endParaRPr lang="hu-HU" sz="8000" dirty="0"/>
          </a:p>
          <a:p>
            <a:pPr eaLnBrk="1" fontAlgn="auto" hangingPunct="1">
              <a:spcAft>
                <a:spcPts val="0"/>
              </a:spcAft>
              <a:buFont typeface="Wingdings" pitchFamily="2" charset="2"/>
              <a:buChar char="§"/>
              <a:defRPr/>
            </a:pPr>
            <a:r>
              <a:rPr lang="hu-HU" sz="8000" b="1" dirty="0" smtClean="0"/>
              <a:t>No</a:t>
            </a:r>
            <a:r>
              <a:rPr lang="hu-HU" sz="8000" dirty="0" smtClean="0"/>
              <a:t>, </a:t>
            </a:r>
            <a:r>
              <a:rPr lang="hu-HU" sz="8000" dirty="0" err="1" smtClean="0"/>
              <a:t>no</a:t>
            </a:r>
            <a:r>
              <a:rPr lang="hu-HU" sz="8000" dirty="0" smtClean="0"/>
              <a:t> </a:t>
            </a:r>
            <a:r>
              <a:rPr lang="hu-HU" sz="8000" dirty="0" err="1" smtClean="0"/>
              <a:t>basis</a:t>
            </a:r>
            <a:r>
              <a:rPr lang="hu-HU" sz="8000" dirty="0" smtClean="0"/>
              <a:t> </a:t>
            </a:r>
            <a:r>
              <a:rPr lang="hu-HU" sz="8000" dirty="0" err="1" smtClean="0"/>
              <a:t>in</a:t>
            </a:r>
            <a:r>
              <a:rPr lang="hu-HU" sz="8000" dirty="0" smtClean="0"/>
              <a:t> </a:t>
            </a:r>
            <a:r>
              <a:rPr lang="hu-HU" sz="8000" dirty="0" err="1" smtClean="0"/>
              <a:t>the</a:t>
            </a:r>
            <a:r>
              <a:rPr lang="hu-HU" sz="8000" dirty="0" smtClean="0"/>
              <a:t> WCT. </a:t>
            </a:r>
            <a:endParaRPr lang="hu-HU" sz="8000" dirty="0"/>
          </a:p>
          <a:p>
            <a:pPr marL="400050" lvl="1" indent="0" eaLnBrk="1" fontAlgn="auto" hangingPunct="1">
              <a:spcAft>
                <a:spcPts val="0"/>
              </a:spcAft>
              <a:buFont typeface="Arial" pitchFamily="34" charset="0"/>
              <a:buNone/>
              <a:defRPr/>
            </a:pPr>
            <a:r>
              <a:rPr lang="en-US" sz="8000" dirty="0"/>
              <a:t> </a:t>
            </a:r>
            <a:endParaRPr lang="hu-HU" sz="8000" dirty="0"/>
          </a:p>
          <a:p>
            <a:pPr eaLnBrk="1" fontAlgn="auto" hangingPunct="1">
              <a:lnSpc>
                <a:spcPct val="120000"/>
              </a:lnSpc>
              <a:spcBef>
                <a:spcPts val="0"/>
              </a:spcBef>
              <a:spcAft>
                <a:spcPts val="0"/>
              </a:spcAft>
              <a:buFont typeface="Arial" pitchFamily="34" charset="0"/>
              <a:buChar char="•"/>
              <a:defRPr/>
            </a:pPr>
            <a:endParaRPr lang="hu-HU" sz="1800" b="1"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E63EB2B5-D7E6-4A67-B5B8-FE36A5441A4C}" type="slidenum">
              <a:rPr lang="hu-HU"/>
              <a:pPr>
                <a:defRPr/>
              </a:pPr>
              <a:t>26</a:t>
            </a:fld>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err="1"/>
              <a:t>Structure</a:t>
            </a:r>
            <a:r>
              <a:rPr lang="hu-HU" sz="3200" b="1" dirty="0"/>
              <a:t> of </a:t>
            </a:r>
            <a:r>
              <a:rPr lang="hu-HU" sz="3200" b="1" dirty="0" err="1"/>
              <a:t>the</a:t>
            </a:r>
            <a:r>
              <a:rPr lang="hu-HU" sz="3200" b="1" dirty="0"/>
              <a:t> </a:t>
            </a:r>
            <a:r>
              <a:rPr lang="hu-HU" sz="3200" b="1" dirty="0" smtClean="0"/>
              <a:t>test</a:t>
            </a:r>
            <a:r>
              <a:rPr lang="en-US" sz="3200" b="1" dirty="0" smtClean="0"/>
              <a:t> (7)</a:t>
            </a:r>
            <a:endParaRPr lang="hu-HU" sz="3200" dirty="0"/>
          </a:p>
        </p:txBody>
      </p:sp>
      <p:sp>
        <p:nvSpPr>
          <p:cNvPr id="3" name="Tartalom helye 2"/>
          <p:cNvSpPr>
            <a:spLocks noGrp="1"/>
          </p:cNvSpPr>
          <p:nvPr>
            <p:ph idx="1"/>
          </p:nvPr>
        </p:nvSpPr>
        <p:spPr>
          <a:xfrm>
            <a:off x="250825" y="1600200"/>
            <a:ext cx="8569325" cy="4781550"/>
          </a:xfrm>
        </p:spPr>
        <p:txBody>
          <a:bodyPr rtlCol="0">
            <a:noAutofit/>
          </a:bodyPr>
          <a:lstStyle/>
          <a:p>
            <a:pPr marL="0" indent="0" eaLnBrk="1" fontAlgn="auto" hangingPunct="1">
              <a:spcAft>
                <a:spcPts val="0"/>
              </a:spcAft>
              <a:buFont typeface="Arial" pitchFamily="34" charset="0"/>
              <a:buNone/>
              <a:defRPr/>
            </a:pPr>
            <a:r>
              <a:rPr lang="hu-HU" sz="1800" b="1" dirty="0" err="1"/>
              <a:t>What</a:t>
            </a:r>
            <a:r>
              <a:rPr lang="hu-HU" sz="1800" b="1" dirty="0"/>
              <a:t> </a:t>
            </a:r>
            <a:r>
              <a:rPr lang="hu-HU" sz="1800" b="1" dirty="0" err="1"/>
              <a:t>may</a:t>
            </a:r>
            <a:r>
              <a:rPr lang="hu-HU" sz="1800" b="1" dirty="0"/>
              <a:t> be </a:t>
            </a:r>
            <a:r>
              <a:rPr lang="hu-HU" sz="1800" b="1" dirty="0" err="1"/>
              <a:t>the</a:t>
            </a:r>
            <a:r>
              <a:rPr lang="hu-HU" sz="1800" b="1" dirty="0"/>
              <a:t> </a:t>
            </a:r>
            <a:r>
              <a:rPr lang="hu-HU" sz="1800" b="1" dirty="0" err="1"/>
              <a:t>basis</a:t>
            </a:r>
            <a:r>
              <a:rPr lang="hu-HU" sz="1800" b="1" dirty="0"/>
              <a:t> </a:t>
            </a:r>
            <a:r>
              <a:rPr lang="hu-HU" sz="1800" b="1" dirty="0" err="1"/>
              <a:t>for</a:t>
            </a:r>
            <a:r>
              <a:rPr lang="hu-HU" sz="1800" b="1" dirty="0"/>
              <a:t> </a:t>
            </a:r>
            <a:r>
              <a:rPr lang="hu-HU" sz="1800" b="1" dirty="0" err="1"/>
              <a:t>the</a:t>
            </a:r>
            <a:r>
              <a:rPr lang="hu-HU" sz="1800" b="1" dirty="0"/>
              <a:t> </a:t>
            </a:r>
            <a:r>
              <a:rPr lang="en-US" sz="1800" b="1" dirty="0" smtClean="0"/>
              <a:t>suggested </a:t>
            </a:r>
            <a:r>
              <a:rPr lang="hu-HU" sz="1800" b="1" dirty="0" err="1" smtClean="0"/>
              <a:t>interpretation</a:t>
            </a:r>
            <a:r>
              <a:rPr lang="hu-HU" sz="1800" b="1" dirty="0"/>
              <a:t>? </a:t>
            </a:r>
          </a:p>
          <a:p>
            <a:pPr marL="0" indent="0" eaLnBrk="1" fontAlgn="auto" hangingPunct="1">
              <a:spcAft>
                <a:spcPts val="0"/>
              </a:spcAft>
              <a:buFont typeface="Arial" pitchFamily="34" charset="0"/>
              <a:buNone/>
              <a:defRPr/>
            </a:pPr>
            <a:r>
              <a:rPr lang="hu-HU" sz="1800" b="1" dirty="0" err="1" smtClean="0"/>
              <a:t>Or</a:t>
            </a:r>
            <a:r>
              <a:rPr lang="hu-HU" sz="1800" b="1" dirty="0" smtClean="0"/>
              <a:t> </a:t>
            </a:r>
            <a:r>
              <a:rPr lang="hu-HU" sz="1800" b="1" dirty="0" err="1" smtClean="0"/>
              <a:t>the</a:t>
            </a:r>
            <a:r>
              <a:rPr lang="hu-HU" sz="1800" b="1" dirty="0" smtClean="0"/>
              <a:t> WPPT?</a:t>
            </a:r>
          </a:p>
          <a:p>
            <a:pPr marL="0" indent="0" eaLnBrk="1" fontAlgn="auto" hangingPunct="1">
              <a:spcAft>
                <a:spcPts val="0"/>
              </a:spcAft>
              <a:buFont typeface="Arial" pitchFamily="34" charset="0"/>
              <a:buNone/>
              <a:defRPr/>
            </a:pPr>
            <a:endParaRPr lang="hu-HU" sz="1800" b="1" dirty="0" smtClean="0"/>
          </a:p>
          <a:p>
            <a:pPr eaLnBrk="1" fontAlgn="auto" hangingPunct="1">
              <a:spcAft>
                <a:spcPts val="0"/>
              </a:spcAft>
              <a:buFont typeface="Wingdings" pitchFamily="2" charset="2"/>
              <a:buChar char="§"/>
              <a:defRPr/>
            </a:pPr>
            <a:r>
              <a:rPr lang="hu-HU" sz="1900" b="1" dirty="0" smtClean="0"/>
              <a:t>Art. 16 of </a:t>
            </a:r>
            <a:r>
              <a:rPr lang="hu-HU" sz="1900" b="1" dirty="0" err="1" smtClean="0"/>
              <a:t>the</a:t>
            </a:r>
            <a:r>
              <a:rPr lang="hu-HU" sz="1900" b="1" dirty="0" smtClean="0"/>
              <a:t> WPPT:</a:t>
            </a:r>
          </a:p>
          <a:p>
            <a:pPr marL="400050" lvl="1" indent="0" eaLnBrk="1" fontAlgn="auto" hangingPunct="1">
              <a:spcAft>
                <a:spcPts val="0"/>
              </a:spcAft>
              <a:buFont typeface="Arial" pitchFamily="34" charset="0"/>
              <a:buNone/>
              <a:defRPr/>
            </a:pPr>
            <a:r>
              <a:rPr lang="en-US" sz="1900" dirty="0" smtClean="0"/>
              <a:t>(1)</a:t>
            </a:r>
            <a:r>
              <a:rPr lang="hu-HU" sz="1900" dirty="0" smtClean="0"/>
              <a:t> </a:t>
            </a:r>
            <a:r>
              <a:rPr lang="en-US" sz="1900" dirty="0" smtClean="0"/>
              <a:t>Contracting </a:t>
            </a:r>
            <a:r>
              <a:rPr lang="en-US" sz="1900" dirty="0"/>
              <a:t>Parties may, in their national legislation, provide for </a:t>
            </a:r>
            <a:r>
              <a:rPr lang="en-US" sz="1900" b="1" dirty="0"/>
              <a:t>the same kinds of limitations and exceptions </a:t>
            </a:r>
            <a:r>
              <a:rPr lang="en-US" sz="1900" dirty="0"/>
              <a:t>with regard to the protection of performers and producers of phonograms </a:t>
            </a:r>
            <a:r>
              <a:rPr lang="en-US" sz="1900" b="1" dirty="0"/>
              <a:t>as</a:t>
            </a:r>
            <a:r>
              <a:rPr lang="en-US" sz="1900" dirty="0"/>
              <a:t> they provide for, in their national legislation, </a:t>
            </a:r>
            <a:r>
              <a:rPr lang="en-US" sz="1900" b="1" dirty="0"/>
              <a:t>in connection with the protection of copyright in literary and artistic works</a:t>
            </a:r>
            <a:r>
              <a:rPr lang="en-US" sz="1900" b="1" dirty="0" smtClean="0"/>
              <a:t>.</a:t>
            </a:r>
            <a:r>
              <a:rPr lang="en-US" sz="1900" dirty="0"/>
              <a:t> </a:t>
            </a:r>
            <a:endParaRPr lang="hu-HU" sz="1900" dirty="0"/>
          </a:p>
          <a:p>
            <a:pPr marL="400050" lvl="1" indent="0" eaLnBrk="1" fontAlgn="auto" hangingPunct="1">
              <a:spcAft>
                <a:spcPts val="0"/>
              </a:spcAft>
              <a:buFont typeface="Arial" pitchFamily="34" charset="0"/>
              <a:buNone/>
              <a:defRPr/>
            </a:pPr>
            <a:r>
              <a:rPr lang="hu-HU" sz="1900" dirty="0" smtClean="0"/>
              <a:t>(</a:t>
            </a:r>
            <a:r>
              <a:rPr lang="en-US" sz="1900" dirty="0" smtClean="0"/>
              <a:t>2)</a:t>
            </a:r>
            <a:r>
              <a:rPr lang="hu-HU" sz="1900" dirty="0" smtClean="0"/>
              <a:t> </a:t>
            </a:r>
            <a:r>
              <a:rPr lang="en-US" sz="1900" dirty="0" smtClean="0"/>
              <a:t>Contacting </a:t>
            </a:r>
            <a:r>
              <a:rPr lang="en-US" sz="1900" dirty="0"/>
              <a:t>Parties shall confine any limitations of or exceptions to rights provided for in this Treaty to </a:t>
            </a:r>
            <a:r>
              <a:rPr lang="en-US" sz="1900" b="1" u="sng" dirty="0"/>
              <a:t>certain special cases which do not </a:t>
            </a:r>
            <a:r>
              <a:rPr lang="en-US" sz="1900" dirty="0"/>
              <a:t>conflict with a normal exploitation of the performance or phonogram </a:t>
            </a:r>
            <a:r>
              <a:rPr lang="en-US" sz="1900" b="1" u="sng" dirty="0"/>
              <a:t>and do not </a:t>
            </a:r>
            <a:r>
              <a:rPr lang="en-US" sz="1900" dirty="0"/>
              <a:t>unreasonably prejudice the legitimate interests of the performer or of the producer of the phonogram</a:t>
            </a:r>
            <a:r>
              <a:rPr lang="en-US" sz="1900" dirty="0" smtClean="0"/>
              <a:t>.</a:t>
            </a:r>
            <a:r>
              <a:rPr lang="hu-HU" sz="1900" dirty="0" smtClean="0"/>
              <a:t> (</a:t>
            </a:r>
            <a:r>
              <a:rPr lang="hu-HU" sz="1900" dirty="0" err="1" smtClean="0"/>
              <a:t>Emphasis</a:t>
            </a:r>
            <a:r>
              <a:rPr lang="hu-HU" sz="1900" dirty="0" smtClean="0"/>
              <a:t> </a:t>
            </a:r>
            <a:r>
              <a:rPr lang="hu-HU" sz="1900" dirty="0" err="1" smtClean="0"/>
              <a:t>added</a:t>
            </a:r>
            <a:r>
              <a:rPr lang="hu-HU" sz="1900" dirty="0" smtClean="0"/>
              <a:t>.)</a:t>
            </a:r>
            <a:endParaRPr lang="hu-HU" sz="1900" b="1" dirty="0"/>
          </a:p>
          <a:p>
            <a:pPr marL="285750" eaLnBrk="1" fontAlgn="auto" hangingPunct="1">
              <a:spcAft>
                <a:spcPts val="0"/>
              </a:spcAft>
              <a:buFont typeface="Wingdings" pitchFamily="2" charset="2"/>
              <a:buChar char="§"/>
              <a:defRPr/>
            </a:pPr>
            <a:r>
              <a:rPr lang="hu-HU" sz="1900" b="1" dirty="0" smtClean="0"/>
              <a:t>No, </a:t>
            </a:r>
            <a:r>
              <a:rPr lang="hu-HU" sz="1900" b="1" dirty="0" err="1" smtClean="0"/>
              <a:t>no</a:t>
            </a:r>
            <a:r>
              <a:rPr lang="hu-HU" sz="1900" b="1" dirty="0" smtClean="0"/>
              <a:t>, </a:t>
            </a:r>
            <a:r>
              <a:rPr lang="hu-HU" sz="1900" b="1" dirty="0" err="1" smtClean="0"/>
              <a:t>no</a:t>
            </a:r>
            <a:r>
              <a:rPr lang="hu-HU" sz="1900" b="1" dirty="0" smtClean="0"/>
              <a:t> and no. </a:t>
            </a:r>
            <a:r>
              <a:rPr lang="hu-HU" sz="1900" dirty="0" err="1" smtClean="0"/>
              <a:t>All</a:t>
            </a:r>
            <a:r>
              <a:rPr lang="hu-HU" sz="1900" dirty="0" smtClean="0"/>
              <a:t> </a:t>
            </a:r>
            <a:r>
              <a:rPr lang="hu-HU" sz="1900" dirty="0" err="1" smtClean="0"/>
              <a:t>these</a:t>
            </a:r>
            <a:r>
              <a:rPr lang="hu-HU" sz="1900" dirty="0" smtClean="0"/>
              <a:t> </a:t>
            </a:r>
            <a:r>
              <a:rPr lang="hu-HU" sz="1900" dirty="0" err="1" smtClean="0"/>
              <a:t>provisions</a:t>
            </a:r>
            <a:r>
              <a:rPr lang="hu-HU" sz="1900" dirty="0" smtClean="0"/>
              <a:t> </a:t>
            </a:r>
            <a:r>
              <a:rPr lang="hu-HU" sz="1900" dirty="0" err="1" smtClean="0"/>
              <a:t>foresee</a:t>
            </a:r>
            <a:r>
              <a:rPr lang="hu-HU" sz="1900" dirty="0" smtClean="0"/>
              <a:t> </a:t>
            </a:r>
            <a:r>
              <a:rPr lang="hu-HU" sz="1900" b="1" dirty="0" err="1" smtClean="0"/>
              <a:t>three</a:t>
            </a:r>
            <a:r>
              <a:rPr lang="hu-HU" sz="1900" b="1" dirty="0" smtClean="0"/>
              <a:t> </a:t>
            </a:r>
            <a:r>
              <a:rPr lang="hu-HU" sz="1900" b="1" dirty="0" err="1" smtClean="0"/>
              <a:t>cumulative</a:t>
            </a:r>
            <a:r>
              <a:rPr lang="hu-HU" sz="1900" b="1" dirty="0" smtClean="0"/>
              <a:t> </a:t>
            </a:r>
            <a:r>
              <a:rPr lang="hu-HU" sz="1900" b="1" dirty="0" err="1" smtClean="0"/>
              <a:t>conditions</a:t>
            </a:r>
            <a:r>
              <a:rPr lang="hu-HU" sz="1900" b="1" dirty="0" smtClean="0"/>
              <a:t>; </a:t>
            </a:r>
            <a:r>
              <a:rPr lang="hu-HU" sz="1900" b="1" dirty="0" err="1" smtClean="0"/>
              <a:t>if</a:t>
            </a:r>
            <a:r>
              <a:rPr lang="hu-HU" sz="1900" b="1" dirty="0" smtClean="0"/>
              <a:t> </a:t>
            </a:r>
            <a:r>
              <a:rPr lang="hu-HU" sz="1900" b="1" dirty="0" err="1" smtClean="0"/>
              <a:t>any</a:t>
            </a:r>
            <a:r>
              <a:rPr lang="hu-HU" sz="1900" b="1" dirty="0" smtClean="0"/>
              <a:t> of </a:t>
            </a:r>
            <a:r>
              <a:rPr lang="hu-HU" sz="1900" b="1" dirty="0" err="1" smtClean="0"/>
              <a:t>them</a:t>
            </a:r>
            <a:r>
              <a:rPr lang="hu-HU" sz="1900" b="1" dirty="0" smtClean="0"/>
              <a:t> is </a:t>
            </a:r>
            <a:r>
              <a:rPr lang="hu-HU" sz="1900" b="1" dirty="0" err="1" smtClean="0"/>
              <a:t>not</a:t>
            </a:r>
            <a:r>
              <a:rPr lang="hu-HU" sz="1900" b="1" dirty="0" smtClean="0"/>
              <a:t> </a:t>
            </a:r>
            <a:r>
              <a:rPr lang="hu-HU" sz="1900" b="1" dirty="0" err="1" smtClean="0"/>
              <a:t>fulfilled</a:t>
            </a:r>
            <a:r>
              <a:rPr lang="hu-HU" sz="1900" b="1" dirty="0" smtClean="0"/>
              <a:t> , </a:t>
            </a:r>
            <a:r>
              <a:rPr lang="hu-HU" sz="1900" b="1" dirty="0" err="1" smtClean="0"/>
              <a:t>the</a:t>
            </a:r>
            <a:r>
              <a:rPr lang="hu-HU" sz="1900" b="1" dirty="0" smtClean="0"/>
              <a:t> </a:t>
            </a:r>
            <a:r>
              <a:rPr lang="hu-HU" sz="1900" b="1" dirty="0" err="1" smtClean="0"/>
              <a:t>exception</a:t>
            </a:r>
            <a:r>
              <a:rPr lang="hu-HU" sz="1900" b="1" dirty="0" smtClean="0"/>
              <a:t> </a:t>
            </a:r>
            <a:r>
              <a:rPr lang="hu-HU" sz="1900" b="1" dirty="0" err="1" smtClean="0"/>
              <a:t>or</a:t>
            </a:r>
            <a:r>
              <a:rPr lang="hu-HU" sz="1900" b="1" dirty="0" smtClean="0"/>
              <a:t> </a:t>
            </a:r>
            <a:r>
              <a:rPr lang="hu-HU" sz="1900" b="1" dirty="0" err="1" smtClean="0"/>
              <a:t>limitation</a:t>
            </a:r>
            <a:r>
              <a:rPr lang="hu-HU" sz="1900" b="1" dirty="0" smtClean="0"/>
              <a:t> </a:t>
            </a:r>
            <a:r>
              <a:rPr lang="hu-HU" sz="1900" b="1" dirty="0" err="1" smtClean="0"/>
              <a:t>is</a:t>
            </a:r>
            <a:r>
              <a:rPr lang="hu-HU" sz="1900" b="1" dirty="0" smtClean="0"/>
              <a:t> </a:t>
            </a:r>
            <a:r>
              <a:rPr lang="hu-HU" sz="1900" b="1" dirty="0" err="1" smtClean="0"/>
              <a:t>not</a:t>
            </a:r>
            <a:r>
              <a:rPr lang="hu-HU" sz="1900" b="1" dirty="0" smtClean="0"/>
              <a:t> </a:t>
            </a:r>
            <a:r>
              <a:rPr lang="hu-HU" sz="1900" b="1" dirty="0" err="1" smtClean="0"/>
              <a:t>applicable</a:t>
            </a:r>
            <a:r>
              <a:rPr lang="hu-HU" sz="1900" b="1" dirty="0" smtClean="0"/>
              <a:t>. </a:t>
            </a:r>
            <a:endParaRPr lang="hu-HU" sz="1900" b="1"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BB41ACF7-11BE-4A26-8F7F-9B26F061D37A}" type="slidenum">
              <a:rPr lang="hu-HU"/>
              <a:pPr>
                <a:defRPr/>
              </a:pPr>
              <a:t>27</a:t>
            </a:fld>
            <a:endParaRPr lang="hu-H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err="1" smtClean="0"/>
              <a:t>Structure</a:t>
            </a:r>
            <a:r>
              <a:rPr lang="hu-HU" sz="3200" b="1" dirty="0" smtClean="0"/>
              <a:t> of </a:t>
            </a:r>
            <a:r>
              <a:rPr lang="hu-HU" sz="3200" b="1" dirty="0" err="1" smtClean="0"/>
              <a:t>the</a:t>
            </a:r>
            <a:r>
              <a:rPr lang="hu-HU" sz="3200" b="1" dirty="0" smtClean="0"/>
              <a:t> test</a:t>
            </a:r>
            <a:r>
              <a:rPr lang="en-US" sz="3200" b="1" dirty="0" smtClean="0"/>
              <a:t> (8)</a:t>
            </a:r>
            <a:endParaRPr lang="hu-HU" sz="3200" dirty="0"/>
          </a:p>
        </p:txBody>
      </p:sp>
      <p:sp>
        <p:nvSpPr>
          <p:cNvPr id="3" name="Tartalom helye 2"/>
          <p:cNvSpPr>
            <a:spLocks noGrp="1"/>
          </p:cNvSpPr>
          <p:nvPr>
            <p:ph idx="1"/>
          </p:nvPr>
        </p:nvSpPr>
        <p:spPr>
          <a:xfrm>
            <a:off x="468313" y="1557338"/>
            <a:ext cx="8229600" cy="4679950"/>
          </a:xfrm>
        </p:spPr>
        <p:txBody>
          <a:bodyPr rtlCol="0">
            <a:noAutofit/>
          </a:bodyPr>
          <a:lstStyle/>
          <a:p>
            <a:pPr marL="0" indent="0" eaLnBrk="1" fontAlgn="auto" hangingPunct="1">
              <a:spcAft>
                <a:spcPts val="0"/>
              </a:spcAft>
              <a:buFont typeface="Arial" pitchFamily="34" charset="0"/>
              <a:buNone/>
              <a:defRPr/>
            </a:pPr>
            <a:r>
              <a:rPr lang="hu-HU" sz="1600" b="1" dirty="0" err="1"/>
              <a:t>What</a:t>
            </a:r>
            <a:r>
              <a:rPr lang="hu-HU" sz="1600" b="1" dirty="0"/>
              <a:t> </a:t>
            </a:r>
            <a:r>
              <a:rPr lang="hu-HU" sz="1600" b="1" dirty="0" err="1"/>
              <a:t>may</a:t>
            </a:r>
            <a:r>
              <a:rPr lang="hu-HU" sz="1600" b="1" dirty="0"/>
              <a:t> be </a:t>
            </a:r>
            <a:r>
              <a:rPr lang="hu-HU" sz="1600" b="1" dirty="0" err="1"/>
              <a:t>the</a:t>
            </a:r>
            <a:r>
              <a:rPr lang="hu-HU" sz="1600" b="1" dirty="0"/>
              <a:t> </a:t>
            </a:r>
            <a:r>
              <a:rPr lang="hu-HU" sz="1600" b="1" dirty="0" err="1"/>
              <a:t>basis</a:t>
            </a:r>
            <a:r>
              <a:rPr lang="hu-HU" sz="1600" b="1" dirty="0"/>
              <a:t> </a:t>
            </a:r>
            <a:r>
              <a:rPr lang="hu-HU" sz="1600" b="1" dirty="0" err="1"/>
              <a:t>for</a:t>
            </a:r>
            <a:r>
              <a:rPr lang="hu-HU" sz="1600" b="1" dirty="0"/>
              <a:t> </a:t>
            </a:r>
            <a:r>
              <a:rPr lang="hu-HU" sz="1600" b="1" dirty="0" err="1"/>
              <a:t>the</a:t>
            </a:r>
            <a:r>
              <a:rPr lang="hu-HU" sz="1600" b="1" dirty="0"/>
              <a:t> </a:t>
            </a:r>
            <a:r>
              <a:rPr lang="en-US" sz="1600" b="1" dirty="0" smtClean="0"/>
              <a:t>suggested </a:t>
            </a:r>
            <a:r>
              <a:rPr lang="hu-HU" sz="1600" b="1" dirty="0" err="1" smtClean="0"/>
              <a:t>interpretation</a:t>
            </a:r>
            <a:r>
              <a:rPr lang="hu-HU" sz="1600" b="1" dirty="0"/>
              <a:t>? </a:t>
            </a:r>
          </a:p>
          <a:p>
            <a:pPr eaLnBrk="1" fontAlgn="auto" hangingPunct="1">
              <a:lnSpc>
                <a:spcPct val="120000"/>
              </a:lnSpc>
              <a:spcBef>
                <a:spcPts val="0"/>
              </a:spcBef>
              <a:spcAft>
                <a:spcPts val="0"/>
              </a:spcAft>
              <a:buFont typeface="Wingdings" pitchFamily="2" charset="2"/>
              <a:buChar char="§"/>
              <a:defRPr/>
            </a:pPr>
            <a:r>
              <a:rPr lang="hu-HU" sz="1600" b="1" dirty="0" err="1" smtClean="0"/>
              <a:t>Paragraph</a:t>
            </a:r>
            <a:r>
              <a:rPr lang="hu-HU" sz="1600" b="1" dirty="0" smtClean="0"/>
              <a:t> 85. of </a:t>
            </a:r>
            <a:r>
              <a:rPr lang="hu-HU" sz="1600" b="1" dirty="0" err="1" smtClean="0"/>
              <a:t>the</a:t>
            </a:r>
            <a:r>
              <a:rPr lang="hu-HU" sz="1600" b="1" dirty="0" smtClean="0"/>
              <a:t> </a:t>
            </a:r>
            <a:r>
              <a:rPr lang="hu-HU" sz="1600" b="1" dirty="0" err="1" smtClean="0"/>
              <a:t>Report</a:t>
            </a:r>
            <a:r>
              <a:rPr lang="hu-HU" sz="1600" b="1" dirty="0" smtClean="0"/>
              <a:t> </a:t>
            </a:r>
            <a:r>
              <a:rPr lang="hu-HU" sz="1600" b="1" dirty="0" err="1" smtClean="0"/>
              <a:t>of</a:t>
            </a:r>
            <a:r>
              <a:rPr lang="hu-HU" sz="1600" b="1" dirty="0" smtClean="0"/>
              <a:t> Main </a:t>
            </a:r>
            <a:r>
              <a:rPr lang="hu-HU" sz="1600" b="1" dirty="0" err="1" smtClean="0"/>
              <a:t>Commission</a:t>
            </a:r>
            <a:r>
              <a:rPr lang="hu-HU" sz="1600" b="1" dirty="0" smtClean="0"/>
              <a:t> No I of  </a:t>
            </a:r>
            <a:r>
              <a:rPr lang="hu-HU" sz="1600" b="1" dirty="0" err="1" smtClean="0"/>
              <a:t>the</a:t>
            </a:r>
            <a:r>
              <a:rPr lang="hu-HU" sz="1600" b="1" dirty="0" smtClean="0"/>
              <a:t> 1967 Stockholm </a:t>
            </a:r>
            <a:r>
              <a:rPr lang="hu-HU" sz="1600" b="1" dirty="0" err="1" smtClean="0"/>
              <a:t>Diplomatic</a:t>
            </a:r>
            <a:r>
              <a:rPr lang="hu-HU" sz="1600" b="1" dirty="0" smtClean="0"/>
              <a:t> </a:t>
            </a:r>
            <a:r>
              <a:rPr lang="hu-HU" sz="1600" b="1" dirty="0" err="1" smtClean="0"/>
              <a:t>Conference</a:t>
            </a:r>
            <a:r>
              <a:rPr lang="hu-HU" sz="1600" b="1" dirty="0" smtClean="0"/>
              <a:t>:</a:t>
            </a:r>
          </a:p>
          <a:p>
            <a:pPr marL="0" indent="0" eaLnBrk="1" fontAlgn="auto" hangingPunct="1">
              <a:spcAft>
                <a:spcPts val="0"/>
              </a:spcAft>
              <a:buFont typeface="Arial" pitchFamily="34" charset="0"/>
              <a:buNone/>
              <a:defRPr/>
            </a:pPr>
            <a:r>
              <a:rPr lang="en-GB" sz="1500" dirty="0" smtClean="0"/>
              <a:t>“</a:t>
            </a:r>
            <a:r>
              <a:rPr lang="en-GB" sz="1500" b="1" dirty="0"/>
              <a:t>The Committee also adopted a proposal by the Drafting Committee </a:t>
            </a:r>
            <a:r>
              <a:rPr lang="en-GB" sz="1500" dirty="0"/>
              <a:t>that the second condition should be placed before the first [meaning that the condition that exceptions or limitations must not conflict with a normal exploitation of works should be placed before the condition that they must not unreasonably prejudice the legitimate interest of authors], as this would afford a more logical order for the interpretation of the rule</a:t>
            </a:r>
            <a:r>
              <a:rPr lang="en-GB" sz="1500" b="1" i="1" dirty="0"/>
              <a:t>. </a:t>
            </a:r>
            <a:r>
              <a:rPr lang="en-GB" sz="1500" b="1" i="1" u="sng" dirty="0"/>
              <a:t>If it is considered that reproduction conflicts with the normal exploitation of the work, reproduction is not permitted at all. </a:t>
            </a:r>
            <a:r>
              <a:rPr lang="en-GB" sz="1500" b="1" i="1" dirty="0"/>
              <a:t>If it is considered that reproduction does not conflict with the normal exploitation of the work, the next step would be to consider whether it does not unreasonably prejudice the legitimate interests of the author. </a:t>
            </a:r>
            <a:r>
              <a:rPr lang="en-GB" sz="1500" dirty="0"/>
              <a:t>Only if such is not the case would it be possible in certain special cases to introduce a compulsory license, or to provide for use without payment.” </a:t>
            </a:r>
            <a:r>
              <a:rPr lang="en-GB" sz="1500" dirty="0" smtClean="0"/>
              <a:t>(</a:t>
            </a:r>
            <a:r>
              <a:rPr lang="hu-HU" sz="1500" dirty="0" err="1" smtClean="0"/>
              <a:t>Emphasis</a:t>
            </a:r>
            <a:r>
              <a:rPr lang="hu-HU" sz="1500" dirty="0" smtClean="0"/>
              <a:t> and c</a:t>
            </a:r>
            <a:r>
              <a:rPr lang="en-GB" sz="1500" dirty="0" err="1" smtClean="0"/>
              <a:t>omments</a:t>
            </a:r>
            <a:r>
              <a:rPr lang="en-GB" sz="1500" dirty="0" smtClean="0"/>
              <a:t> in </a:t>
            </a:r>
            <a:r>
              <a:rPr lang="en-GB" sz="1500" dirty="0"/>
              <a:t>square </a:t>
            </a:r>
            <a:r>
              <a:rPr lang="en-GB" sz="1500" dirty="0" smtClean="0"/>
              <a:t>brackets</a:t>
            </a:r>
            <a:r>
              <a:rPr lang="hu-HU" sz="1500" dirty="0" smtClean="0"/>
              <a:t> </a:t>
            </a:r>
            <a:r>
              <a:rPr lang="hu-HU" sz="1500" dirty="0" err="1" smtClean="0"/>
              <a:t>added</a:t>
            </a:r>
            <a:r>
              <a:rPr lang="en-GB" sz="1500" dirty="0" smtClean="0"/>
              <a:t>.)</a:t>
            </a:r>
            <a:endParaRPr lang="hu-HU" sz="1500" dirty="0"/>
          </a:p>
          <a:p>
            <a:pPr eaLnBrk="1" fontAlgn="auto" hangingPunct="1">
              <a:spcAft>
                <a:spcPts val="0"/>
              </a:spcAft>
              <a:buFont typeface="Wingdings" pitchFamily="2" charset="2"/>
              <a:buChar char="§"/>
              <a:defRPr/>
            </a:pPr>
            <a:r>
              <a:rPr lang="en-US" sz="1600" dirty="0"/>
              <a:t> </a:t>
            </a:r>
            <a:r>
              <a:rPr lang="en-US" sz="1600" dirty="0" smtClean="0"/>
              <a:t>This </a:t>
            </a:r>
            <a:r>
              <a:rPr lang="en-US" sz="1600" b="1" dirty="0" smtClean="0"/>
              <a:t>rebuts the Munich Declaration</a:t>
            </a:r>
            <a:r>
              <a:rPr lang="en-US" sz="1600" dirty="0" smtClean="0"/>
              <a:t>. Since these statements – as the Report indicates –has been explicitly adopted as a basis of the adoption of Article 9(2) of the Berne Convention, its interpretation value is higher than mere “preparatory work” under Article 32 of the Vienna Convention on the Law of Treaties since it corresponds to the criteria of an agreed statement under Article 31(2) of the Vienna Convention.</a:t>
            </a:r>
            <a:endParaRPr lang="en-US" sz="1600" b="1" dirty="0" smtClean="0"/>
          </a:p>
          <a:p>
            <a:pPr eaLnBrk="1" fontAlgn="auto" hangingPunct="1">
              <a:lnSpc>
                <a:spcPct val="120000"/>
              </a:lnSpc>
              <a:spcBef>
                <a:spcPts val="0"/>
              </a:spcBef>
              <a:spcAft>
                <a:spcPts val="0"/>
              </a:spcAft>
              <a:buFont typeface="Arial" pitchFamily="34" charset="0"/>
              <a:buChar char="•"/>
              <a:defRPr/>
            </a:pPr>
            <a:endParaRPr lang="hu-HU" sz="1600" b="1" dirty="0" smtClean="0"/>
          </a:p>
          <a:p>
            <a:pPr eaLnBrk="1" fontAlgn="auto" hangingPunct="1">
              <a:lnSpc>
                <a:spcPct val="120000"/>
              </a:lnSpc>
              <a:spcBef>
                <a:spcPts val="0"/>
              </a:spcBef>
              <a:spcAft>
                <a:spcPts val="0"/>
              </a:spcAft>
              <a:buFont typeface="Arial" pitchFamily="34" charset="0"/>
              <a:buChar char="•"/>
              <a:defRPr/>
            </a:pPr>
            <a:endParaRPr lang="hu-HU" sz="1600" b="1" dirty="0"/>
          </a:p>
          <a:p>
            <a:pPr marL="0" indent="0" eaLnBrk="1" fontAlgn="auto" hangingPunct="1">
              <a:lnSpc>
                <a:spcPct val="120000"/>
              </a:lnSpc>
              <a:spcBef>
                <a:spcPts val="0"/>
              </a:spcBef>
              <a:spcAft>
                <a:spcPts val="0"/>
              </a:spcAft>
              <a:buFont typeface="Arial" pitchFamily="34" charset="0"/>
              <a:buNone/>
              <a:defRPr/>
            </a:pPr>
            <a:r>
              <a:rPr lang="hu-HU" sz="1600" b="1" dirty="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ECE6EB57-40B1-42CB-8C42-452B2083C68C}" type="slidenum">
              <a:rPr lang="hu-HU"/>
              <a:pPr>
                <a:defRPr/>
              </a:pPr>
              <a:t>28</a:t>
            </a:fld>
            <a:endParaRPr lang="hu-H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a:ln>
            <a:solidFill>
              <a:schemeClr val="accent5">
                <a:lumMod val="75000"/>
              </a:schemeClr>
            </a:solidFill>
          </a:ln>
        </p:spPr>
        <p:txBody>
          <a:bodyPr/>
          <a:lstStyle/>
          <a:p>
            <a:pPr>
              <a:defRPr/>
            </a:pPr>
            <a:r>
              <a:rPr lang="hu-HU" sz="3200" b="1" dirty="0" err="1" smtClean="0"/>
              <a:t>What</a:t>
            </a:r>
            <a:r>
              <a:rPr lang="hu-HU" sz="3200" b="1" dirty="0" smtClean="0"/>
              <a:t> is </a:t>
            </a:r>
            <a:r>
              <a:rPr lang="hu-HU" sz="3200" b="1" dirty="0" err="1" smtClean="0"/>
              <a:t>desisive</a:t>
            </a:r>
            <a:r>
              <a:rPr lang="hu-HU" sz="3200" b="1" dirty="0" smtClean="0"/>
              <a:t> </a:t>
            </a:r>
            <a:r>
              <a:rPr lang="hu-HU" sz="3200" b="1" dirty="0" err="1" smtClean="0"/>
              <a:t>in</a:t>
            </a:r>
            <a:r>
              <a:rPr lang="hu-HU" sz="3200" b="1" dirty="0" smtClean="0"/>
              <a:t> </a:t>
            </a:r>
            <a:r>
              <a:rPr lang="hu-HU" sz="3200" b="1" dirty="0" err="1" smtClean="0"/>
              <a:t>the</a:t>
            </a:r>
            <a:r>
              <a:rPr lang="hu-HU" sz="3200" b="1" dirty="0" smtClean="0"/>
              <a:t> </a:t>
            </a:r>
            <a:r>
              <a:rPr lang="hu-HU" sz="3200" b="1" dirty="0" err="1" smtClean="0"/>
              <a:t>interpretation</a:t>
            </a:r>
            <a:r>
              <a:rPr lang="hu-HU" sz="3200" b="1" dirty="0" smtClean="0"/>
              <a:t> and </a:t>
            </a:r>
            <a:r>
              <a:rPr lang="hu-HU" sz="3200" b="1" dirty="0" err="1" smtClean="0"/>
              <a:t>application</a:t>
            </a:r>
            <a:r>
              <a:rPr lang="hu-HU" sz="3200" b="1" dirty="0" smtClean="0"/>
              <a:t> of </a:t>
            </a:r>
            <a:r>
              <a:rPr lang="hu-HU" sz="3200" b="1" dirty="0" err="1" smtClean="0"/>
              <a:t>the</a:t>
            </a:r>
            <a:r>
              <a:rPr lang="hu-HU" sz="3200" b="1" dirty="0" smtClean="0"/>
              <a:t> „</a:t>
            </a:r>
            <a:r>
              <a:rPr lang="hu-HU" sz="3200" b="1" dirty="0" err="1" smtClean="0"/>
              <a:t>three-step</a:t>
            </a:r>
            <a:r>
              <a:rPr lang="hu-HU" sz="3200" b="1" dirty="0" smtClean="0"/>
              <a:t> test” </a:t>
            </a:r>
            <a:endParaRPr lang="hu-HU" sz="3200" b="1" dirty="0"/>
          </a:p>
        </p:txBody>
      </p:sp>
      <p:sp>
        <p:nvSpPr>
          <p:cNvPr id="41987" name="Tartalom helye 2"/>
          <p:cNvSpPr>
            <a:spLocks noGrp="1"/>
          </p:cNvSpPr>
          <p:nvPr>
            <p:ph idx="1"/>
          </p:nvPr>
        </p:nvSpPr>
        <p:spPr/>
        <p:txBody>
          <a:bodyPr/>
          <a:lstStyle/>
          <a:p>
            <a:pPr marL="0" indent="0">
              <a:buFont typeface="Arial" charset="0"/>
              <a:buNone/>
            </a:pPr>
            <a:endParaRPr lang="hu-HU" sz="2400" smtClean="0"/>
          </a:p>
          <a:p>
            <a:pPr marL="0" indent="0">
              <a:buFont typeface="Arial" charset="0"/>
              <a:buNone/>
            </a:pPr>
            <a:endParaRPr lang="hu-HU" sz="2400" smtClean="0"/>
          </a:p>
          <a:p>
            <a:pPr marL="0" indent="0">
              <a:buFont typeface="Arial" charset="0"/>
              <a:buNone/>
            </a:pPr>
            <a:r>
              <a:rPr lang="en-US" sz="2800" b="1" smtClean="0"/>
              <a:t>What is desisive is </a:t>
            </a:r>
            <a:r>
              <a:rPr lang="en-US" sz="2800" b="1" i="1" smtClean="0"/>
              <a:t>not </a:t>
            </a:r>
            <a:r>
              <a:rPr lang="en-US" sz="2800" b="1" smtClean="0"/>
              <a:t>whether the three conditions of the test are interpreted and applied step by step or toghether.</a:t>
            </a:r>
          </a:p>
          <a:p>
            <a:pPr marL="0" indent="0">
              <a:buFont typeface="Arial" charset="0"/>
              <a:buNone/>
            </a:pPr>
            <a:endParaRPr lang="en-US" sz="2800" b="1" smtClean="0"/>
          </a:p>
          <a:p>
            <a:pPr marL="0" indent="0">
              <a:buFont typeface="Arial" charset="0"/>
              <a:buNone/>
            </a:pPr>
            <a:r>
              <a:rPr lang="en-US" sz="2800" b="1" smtClean="0"/>
              <a:t>What is desisive is how the three steps – the three conditions – are interpreted and applied</a:t>
            </a:r>
            <a:r>
              <a:rPr lang="hu-HU" sz="2800" b="1" smtClean="0"/>
              <a:t>.  </a:t>
            </a:r>
          </a:p>
        </p:txBody>
      </p:sp>
      <p:sp>
        <p:nvSpPr>
          <p:cNvPr id="4" name="Élőláb helye 3"/>
          <p:cNvSpPr>
            <a:spLocks noGrp="1"/>
          </p:cNvSpPr>
          <p:nvPr>
            <p:ph type="ftr" sz="quarter" idx="11"/>
          </p:nvPr>
        </p:nvSpPr>
        <p:spPr/>
        <p:txBody>
          <a:bodyPr/>
          <a:lstStyle/>
          <a:p>
            <a:pPr>
              <a:defRPr/>
            </a:pPr>
            <a:r>
              <a:rPr lang="pt-BR" smtClean="0"/>
              <a:t>M. Ficsor, Brasilia, August 8-10, 2012</a:t>
            </a:r>
            <a:endParaRPr lang="hu-HU"/>
          </a:p>
        </p:txBody>
      </p:sp>
      <p:sp>
        <p:nvSpPr>
          <p:cNvPr id="5" name="Dia számának helye 4"/>
          <p:cNvSpPr>
            <a:spLocks noGrp="1"/>
          </p:cNvSpPr>
          <p:nvPr>
            <p:ph type="sldNum" sz="quarter" idx="12"/>
          </p:nvPr>
        </p:nvSpPr>
        <p:spPr/>
        <p:txBody>
          <a:bodyPr/>
          <a:lstStyle/>
          <a:p>
            <a:pPr>
              <a:defRPr/>
            </a:pPr>
            <a:fld id="{651F94EC-B94E-4972-A359-EF6725BCD7FE}" type="slidenum">
              <a:rPr lang="hu-HU" smtClean="0"/>
              <a:pPr>
                <a:defRPr/>
              </a:pPr>
              <a:t>29</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a:ln>
            <a:solidFill>
              <a:schemeClr val="accent6">
                <a:lumMod val="50000"/>
              </a:schemeClr>
            </a:solidFill>
          </a:ln>
        </p:spPr>
        <p:txBody>
          <a:bodyPr/>
          <a:lstStyle/>
          <a:p>
            <a:pPr>
              <a:defRPr/>
            </a:pPr>
            <a:r>
              <a:rPr lang="hu-HU" sz="2600" b="1" dirty="0" err="1" smtClean="0"/>
              <a:t>Three</a:t>
            </a:r>
            <a:r>
              <a:rPr lang="hu-HU" sz="2600" b="1" dirty="0" smtClean="0"/>
              <a:t> „</a:t>
            </a:r>
            <a:r>
              <a:rPr lang="hu-HU" sz="2600" b="1" dirty="0" err="1" smtClean="0"/>
              <a:t>layers</a:t>
            </a:r>
            <a:r>
              <a:rPr lang="hu-HU" sz="2600" b="1" dirty="0" smtClean="0"/>
              <a:t>” – and a </a:t>
            </a:r>
            <a:r>
              <a:rPr lang="hu-HU" sz="2600" b="1" dirty="0" err="1" smtClean="0"/>
              <a:t>half</a:t>
            </a:r>
            <a:r>
              <a:rPr lang="hu-HU" sz="2600" b="1" dirty="0" smtClean="0"/>
              <a:t> – of </a:t>
            </a:r>
            <a:r>
              <a:rPr lang="hu-HU" sz="2600" b="1" dirty="0" err="1" smtClean="0"/>
              <a:t>the</a:t>
            </a:r>
            <a:r>
              <a:rPr lang="hu-HU" sz="2600" b="1" dirty="0" smtClean="0"/>
              <a:t> </a:t>
            </a:r>
            <a:r>
              <a:rPr lang="hu-HU" sz="2600" b="1" dirty="0" err="1" smtClean="0"/>
              <a:t>international</a:t>
            </a:r>
            <a:r>
              <a:rPr lang="hu-HU" sz="2600" b="1" dirty="0" smtClean="0"/>
              <a:t> copyright and </a:t>
            </a:r>
            <a:r>
              <a:rPr lang="hu-HU" sz="2600" b="1" dirty="0" err="1" smtClean="0"/>
              <a:t>related</a:t>
            </a:r>
            <a:r>
              <a:rPr lang="hu-HU" sz="2600" b="1" dirty="0" smtClean="0"/>
              <a:t> </a:t>
            </a:r>
            <a:r>
              <a:rPr lang="hu-HU" sz="2600" b="1" dirty="0" err="1" smtClean="0"/>
              <a:t>rights</a:t>
            </a:r>
            <a:r>
              <a:rPr lang="hu-HU" sz="2600" b="1" dirty="0" smtClean="0"/>
              <a:t> </a:t>
            </a:r>
            <a:r>
              <a:rPr lang="hu-HU" sz="2600" b="1" dirty="0" err="1" smtClean="0"/>
              <a:t>norms</a:t>
            </a:r>
            <a:r>
              <a:rPr lang="hu-HU" sz="2600" b="1" dirty="0" smtClean="0"/>
              <a:t>  </a:t>
            </a:r>
            <a:endParaRPr lang="en-US" sz="2600" b="1" dirty="0"/>
          </a:p>
        </p:txBody>
      </p:sp>
      <p:sp>
        <p:nvSpPr>
          <p:cNvPr id="11267" name="Tartalom helye 2"/>
          <p:cNvSpPr>
            <a:spLocks noGrp="1"/>
          </p:cNvSpPr>
          <p:nvPr>
            <p:ph idx="1"/>
          </p:nvPr>
        </p:nvSpPr>
        <p:spPr/>
        <p:txBody>
          <a:bodyPr/>
          <a:lstStyle/>
          <a:p>
            <a:pPr>
              <a:buFont typeface="Wingdings" pitchFamily="2" charset="2"/>
              <a:buChar char="§"/>
            </a:pPr>
            <a:r>
              <a:rPr lang="hu-HU" sz="1900" b="1" smtClean="0"/>
              <a:t>First „layer”: Berne Convention </a:t>
            </a:r>
            <a:r>
              <a:rPr lang="hu-HU" sz="1900" smtClean="0"/>
              <a:t>orginially adopted in 1886, regularly revised ; for the last time in 1971 (administered by WIPO) </a:t>
            </a:r>
            <a:r>
              <a:rPr lang="hu-HU" sz="1900" b="1" smtClean="0"/>
              <a:t>and the Rome Convention </a:t>
            </a:r>
            <a:r>
              <a:rPr lang="hu-HU" sz="1900" smtClean="0"/>
              <a:t>adopted in 1961 (jointly administered by WIPO, UNESCO and ILO).</a:t>
            </a:r>
          </a:p>
          <a:p>
            <a:pPr>
              <a:buFont typeface="Wingdings" pitchFamily="2" charset="2"/>
              <a:buChar char="§"/>
            </a:pPr>
            <a:endParaRPr lang="hu-HU" sz="1900" b="1" smtClean="0"/>
          </a:p>
          <a:p>
            <a:pPr>
              <a:buFont typeface="Wingdings" pitchFamily="2" charset="2"/>
              <a:buChar char="§"/>
            </a:pPr>
            <a:r>
              <a:rPr lang="hu-HU" sz="1900" b="1" smtClean="0"/>
              <a:t>Second „layer”: TRIPS Agreement </a:t>
            </a:r>
            <a:r>
              <a:rPr lang="hu-HU" sz="1900" smtClean="0"/>
              <a:t>adopted in 1994 (administered by WTO).</a:t>
            </a:r>
          </a:p>
          <a:p>
            <a:pPr>
              <a:buFont typeface="Wingdings" pitchFamily="2" charset="2"/>
              <a:buChar char="§"/>
            </a:pPr>
            <a:endParaRPr lang="hu-HU" sz="1900" b="1" smtClean="0"/>
          </a:p>
          <a:p>
            <a:pPr>
              <a:buFont typeface="Wingdings" pitchFamily="2" charset="2"/>
              <a:buChar char="§"/>
            </a:pPr>
            <a:r>
              <a:rPr lang="hu-HU" sz="1900" b="1" smtClean="0"/>
              <a:t>Third „layer”:  WIPO „Internet Treaties”: the WIPO Copyright Treaty (WCT) and WIPO Performances and Phonograms Treaty (WPPT) </a:t>
            </a:r>
            <a:r>
              <a:rPr lang="hu-HU" sz="1900" smtClean="0"/>
              <a:t>adopted in 1996 and the </a:t>
            </a:r>
            <a:r>
              <a:rPr lang="hu-HU" sz="1900" b="1" smtClean="0"/>
              <a:t>Beijing Treaty on Audiovisual Performences (BTAP) </a:t>
            </a:r>
            <a:r>
              <a:rPr lang="hu-HU" sz="1900" smtClean="0"/>
              <a:t>adopted in June 2012 </a:t>
            </a:r>
          </a:p>
          <a:p>
            <a:pPr>
              <a:buFont typeface="Wingdings" pitchFamily="2" charset="2"/>
              <a:buChar char="§"/>
            </a:pPr>
            <a:endParaRPr lang="hu-HU" sz="1900" smtClean="0"/>
          </a:p>
          <a:p>
            <a:pPr>
              <a:buFont typeface="Wingdings" pitchFamily="2" charset="2"/>
              <a:buChar char="§"/>
            </a:pPr>
            <a:r>
              <a:rPr lang="hu-HU" sz="1900" b="1" smtClean="0"/>
              <a:t>The half layer: „guided development period” </a:t>
            </a:r>
            <a:r>
              <a:rPr lang="hu-HU" sz="1900" smtClean="0"/>
              <a:t>(1975 to 1988)   </a:t>
            </a:r>
            <a:r>
              <a:rPr lang="hu-HU" sz="1900" b="1" smtClean="0"/>
              <a:t>    </a:t>
            </a:r>
            <a:endParaRPr lang="en-US" sz="1900" b="1"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dirty="0"/>
          </a:p>
        </p:txBody>
      </p:sp>
      <p:sp>
        <p:nvSpPr>
          <p:cNvPr id="5" name="Dia számának helye 4"/>
          <p:cNvSpPr>
            <a:spLocks noGrp="1"/>
          </p:cNvSpPr>
          <p:nvPr>
            <p:ph type="sldNum" sz="quarter" idx="12"/>
          </p:nvPr>
        </p:nvSpPr>
        <p:spPr/>
        <p:txBody>
          <a:bodyPr/>
          <a:lstStyle/>
          <a:p>
            <a:pPr>
              <a:defRPr/>
            </a:pPr>
            <a:fld id="{19A8A99C-C7FC-4935-9522-9DDE2555F988}" type="slidenum">
              <a:rPr lang="hu-HU" smtClean="0"/>
              <a:pPr>
                <a:defRPr/>
              </a:pPr>
              <a:t>3</a:t>
            </a:fld>
            <a:endParaRPr lang="hu-H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first</a:t>
            </a:r>
            <a:r>
              <a:rPr lang="hu-HU" sz="3200" b="1" dirty="0" smtClean="0"/>
              <a:t> „</a:t>
            </a:r>
            <a:r>
              <a:rPr lang="hu-HU" sz="3200" b="1" dirty="0" err="1" smtClean="0"/>
              <a:t>step</a:t>
            </a:r>
            <a:r>
              <a:rPr lang="hu-HU" sz="3200" b="1" dirty="0" smtClean="0"/>
              <a:t>”</a:t>
            </a:r>
            <a:r>
              <a:rPr lang="en-US" sz="3200" b="1" dirty="0" smtClean="0"/>
              <a:t> (1)</a:t>
            </a:r>
            <a:endParaRPr lang="hu-HU" sz="3200" b="1" dirty="0"/>
          </a:p>
        </p:txBody>
      </p:sp>
      <p:sp>
        <p:nvSpPr>
          <p:cNvPr id="3" name="Tartalom helye 2"/>
          <p:cNvSpPr>
            <a:spLocks noGrp="1"/>
          </p:cNvSpPr>
          <p:nvPr>
            <p:ph idx="1"/>
          </p:nvPr>
        </p:nvSpPr>
        <p:spPr>
          <a:xfrm>
            <a:off x="457200" y="1700213"/>
            <a:ext cx="8229600" cy="4425950"/>
          </a:xfrm>
        </p:spPr>
        <p:txBody>
          <a:bodyPr rtlCol="0">
            <a:normAutofit/>
          </a:bodyPr>
          <a:lstStyle/>
          <a:p>
            <a:pPr eaLnBrk="1" fontAlgn="auto" hangingPunct="1">
              <a:spcAft>
                <a:spcPts val="0"/>
              </a:spcAft>
              <a:buFont typeface="Wingdings" pitchFamily="2" charset="2"/>
              <a:buChar char="§"/>
              <a:defRPr/>
            </a:pPr>
            <a:r>
              <a:rPr lang="hu-HU" sz="2400" b="1" dirty="0" err="1" smtClean="0"/>
              <a:t>Berne</a:t>
            </a:r>
            <a:r>
              <a:rPr lang="hu-HU" sz="2400" b="1" dirty="0" smtClean="0"/>
              <a:t> Art. 9(2): </a:t>
            </a:r>
            <a:r>
              <a:rPr lang="hu-HU" sz="2400" dirty="0" smtClean="0"/>
              <a:t>„</a:t>
            </a:r>
            <a:r>
              <a:rPr lang="hu-HU" sz="2400" b="1" dirty="0" err="1" smtClean="0"/>
              <a:t>in</a:t>
            </a:r>
            <a:r>
              <a:rPr lang="hu-HU" sz="2400" b="1" dirty="0" smtClean="0"/>
              <a:t> </a:t>
            </a:r>
            <a:r>
              <a:rPr lang="hu-HU" sz="2400" b="1" dirty="0" err="1" smtClean="0"/>
              <a:t>certain</a:t>
            </a:r>
            <a:r>
              <a:rPr lang="hu-HU" sz="2400" b="1" dirty="0" smtClean="0"/>
              <a:t> </a:t>
            </a:r>
            <a:r>
              <a:rPr lang="hu-HU" sz="2400" b="1" dirty="0" err="1" smtClean="0"/>
              <a:t>special</a:t>
            </a:r>
            <a:r>
              <a:rPr lang="hu-HU" sz="2400" b="1" dirty="0" smtClean="0"/>
              <a:t> </a:t>
            </a:r>
            <a:r>
              <a:rPr lang="hu-HU" sz="2400" b="1" dirty="0" err="1" smtClean="0"/>
              <a:t>cases</a:t>
            </a:r>
            <a:r>
              <a:rPr lang="hu-HU" sz="2400" dirty="0" smtClean="0"/>
              <a:t>.”</a:t>
            </a:r>
          </a:p>
          <a:p>
            <a:pPr eaLnBrk="1" fontAlgn="auto" hangingPunct="1">
              <a:spcAft>
                <a:spcPts val="0"/>
              </a:spcAft>
              <a:buFont typeface="Wingdings" pitchFamily="2" charset="2"/>
              <a:buChar char="§"/>
              <a:defRPr/>
            </a:pPr>
            <a:endParaRPr lang="hu-HU" sz="2400" dirty="0" smtClean="0"/>
          </a:p>
          <a:p>
            <a:pPr eaLnBrk="1" fontAlgn="auto" hangingPunct="1">
              <a:spcAft>
                <a:spcPts val="0"/>
              </a:spcAft>
              <a:buFont typeface="Wingdings" pitchFamily="2" charset="2"/>
              <a:buChar char="§"/>
              <a:defRPr/>
            </a:pPr>
            <a:r>
              <a:rPr lang="hu-HU" sz="2400" b="1" dirty="0" smtClean="0"/>
              <a:t>TRIPS, art. 13</a:t>
            </a:r>
            <a:r>
              <a:rPr lang="hu-HU" sz="2400" dirty="0" smtClean="0"/>
              <a:t>: [</a:t>
            </a:r>
            <a:r>
              <a:rPr lang="hu-HU" sz="2400" dirty="0" err="1" smtClean="0"/>
              <a:t>confined</a:t>
            </a:r>
            <a:r>
              <a:rPr lang="hu-HU" sz="2400" dirty="0" smtClean="0"/>
              <a:t>] „</a:t>
            </a:r>
            <a:r>
              <a:rPr lang="hu-HU" sz="2400" b="1" dirty="0" err="1" smtClean="0"/>
              <a:t>to</a:t>
            </a:r>
            <a:r>
              <a:rPr lang="hu-HU" sz="2400" b="1" dirty="0" smtClean="0"/>
              <a:t> </a:t>
            </a:r>
            <a:r>
              <a:rPr lang="hu-HU" sz="2400" b="1" dirty="0" err="1" smtClean="0"/>
              <a:t>certain</a:t>
            </a:r>
            <a:r>
              <a:rPr lang="hu-HU" sz="2400" b="1" dirty="0" smtClean="0"/>
              <a:t> </a:t>
            </a:r>
            <a:r>
              <a:rPr lang="hu-HU" sz="2400" b="1" dirty="0" err="1" smtClean="0"/>
              <a:t>special</a:t>
            </a:r>
            <a:r>
              <a:rPr lang="hu-HU" sz="2400" b="1" dirty="0" smtClean="0"/>
              <a:t> </a:t>
            </a:r>
            <a:r>
              <a:rPr lang="hu-HU" sz="2400" b="1" dirty="0" err="1" smtClean="0"/>
              <a:t>cases</a:t>
            </a:r>
            <a:r>
              <a:rPr lang="hu-HU" sz="2400" dirty="0" smtClean="0"/>
              <a:t>”</a:t>
            </a:r>
          </a:p>
          <a:p>
            <a:pPr eaLnBrk="1" fontAlgn="auto" hangingPunct="1">
              <a:spcAft>
                <a:spcPts val="0"/>
              </a:spcAft>
              <a:buFont typeface="Wingdings" pitchFamily="2" charset="2"/>
              <a:buChar char="§"/>
              <a:defRPr/>
            </a:pPr>
            <a:endParaRPr lang="hu-HU" sz="2400" dirty="0" smtClean="0"/>
          </a:p>
          <a:p>
            <a:pPr eaLnBrk="1" fontAlgn="auto" hangingPunct="1">
              <a:spcAft>
                <a:spcPts val="0"/>
              </a:spcAft>
              <a:buFont typeface="Wingdings" pitchFamily="2" charset="2"/>
              <a:buChar char="§"/>
              <a:defRPr/>
            </a:pPr>
            <a:r>
              <a:rPr lang="hu-HU" sz="2400" b="1" dirty="0" smtClean="0"/>
              <a:t>WCT Art. 10 (1</a:t>
            </a:r>
            <a:r>
              <a:rPr lang="hu-HU" sz="2400" b="1" dirty="0"/>
              <a:t>): „ </a:t>
            </a:r>
            <a:r>
              <a:rPr lang="hu-HU" sz="2400" b="1" dirty="0" err="1"/>
              <a:t>in</a:t>
            </a:r>
            <a:r>
              <a:rPr lang="hu-HU" sz="2400" b="1" dirty="0"/>
              <a:t> </a:t>
            </a:r>
            <a:r>
              <a:rPr lang="hu-HU" sz="2400" b="1" dirty="0" err="1"/>
              <a:t>certain</a:t>
            </a:r>
            <a:r>
              <a:rPr lang="hu-HU" sz="2400" b="1" dirty="0"/>
              <a:t> </a:t>
            </a:r>
            <a:r>
              <a:rPr lang="hu-HU" sz="2400" b="1" dirty="0" err="1"/>
              <a:t>special</a:t>
            </a:r>
            <a:r>
              <a:rPr lang="hu-HU" sz="2400" b="1" dirty="0"/>
              <a:t> </a:t>
            </a:r>
            <a:r>
              <a:rPr lang="hu-HU" sz="2400" b="1" dirty="0" err="1" smtClean="0"/>
              <a:t>cases</a:t>
            </a:r>
            <a:r>
              <a:rPr lang="hu-HU" sz="2400" b="1" dirty="0" smtClean="0"/>
              <a:t>”</a:t>
            </a:r>
          </a:p>
          <a:p>
            <a:pPr marL="0" indent="0" eaLnBrk="1" fontAlgn="auto" hangingPunct="1">
              <a:spcAft>
                <a:spcPts val="0"/>
              </a:spcAft>
              <a:buFont typeface="Arial" pitchFamily="34" charset="0"/>
              <a:buNone/>
              <a:defRPr/>
            </a:pPr>
            <a:r>
              <a:rPr lang="hu-HU" sz="2400" b="1" dirty="0" smtClean="0"/>
              <a:t>  </a:t>
            </a:r>
          </a:p>
          <a:p>
            <a:pPr marL="285750" eaLnBrk="1" fontAlgn="auto" hangingPunct="1">
              <a:lnSpc>
                <a:spcPct val="120000"/>
              </a:lnSpc>
              <a:spcBef>
                <a:spcPts val="0"/>
              </a:spcBef>
              <a:spcAft>
                <a:spcPts val="0"/>
              </a:spcAft>
              <a:buFont typeface="Wingdings" pitchFamily="2" charset="2"/>
              <a:buChar char="§"/>
              <a:defRPr/>
            </a:pPr>
            <a:r>
              <a:rPr lang="hu-HU" sz="2400" b="1" dirty="0" smtClean="0"/>
              <a:t>WCT Art. 10(2): </a:t>
            </a:r>
            <a:r>
              <a:rPr lang="hu-HU" sz="2400" dirty="0"/>
              <a:t>[</a:t>
            </a:r>
            <a:r>
              <a:rPr lang="hu-HU" sz="2400" dirty="0" err="1"/>
              <a:t>confined</a:t>
            </a:r>
            <a:r>
              <a:rPr lang="hu-HU" sz="2400" dirty="0"/>
              <a:t>] „</a:t>
            </a:r>
            <a:r>
              <a:rPr lang="hu-HU" sz="2400" b="1" dirty="0" err="1"/>
              <a:t>to</a:t>
            </a:r>
            <a:r>
              <a:rPr lang="hu-HU" sz="2400" b="1" dirty="0"/>
              <a:t> </a:t>
            </a:r>
            <a:r>
              <a:rPr lang="hu-HU" sz="2400" b="1" dirty="0" err="1"/>
              <a:t>certain</a:t>
            </a:r>
            <a:r>
              <a:rPr lang="hu-HU" sz="2400" b="1" dirty="0"/>
              <a:t> </a:t>
            </a:r>
            <a:r>
              <a:rPr lang="hu-HU" sz="2400" b="1" dirty="0" err="1"/>
              <a:t>special</a:t>
            </a:r>
            <a:r>
              <a:rPr lang="hu-HU" sz="2400" b="1" dirty="0"/>
              <a:t> </a:t>
            </a:r>
            <a:r>
              <a:rPr lang="hu-HU" sz="2400" b="1" dirty="0" err="1"/>
              <a:t>cases</a:t>
            </a:r>
            <a:r>
              <a:rPr lang="hu-HU" sz="2400" dirty="0" smtClean="0"/>
              <a:t>”</a:t>
            </a:r>
          </a:p>
          <a:p>
            <a:pPr marL="285750" eaLnBrk="1" fontAlgn="auto" hangingPunct="1">
              <a:lnSpc>
                <a:spcPct val="120000"/>
              </a:lnSpc>
              <a:spcBef>
                <a:spcPts val="0"/>
              </a:spcBef>
              <a:spcAft>
                <a:spcPts val="0"/>
              </a:spcAft>
              <a:buFont typeface="Wingdings" pitchFamily="2" charset="2"/>
              <a:buChar char="§"/>
              <a:defRPr/>
            </a:pPr>
            <a:endParaRPr lang="hu-HU" sz="2400" dirty="0"/>
          </a:p>
          <a:p>
            <a:pPr marL="285750" eaLnBrk="1" fontAlgn="auto" hangingPunct="1">
              <a:lnSpc>
                <a:spcPct val="120000"/>
              </a:lnSpc>
              <a:spcBef>
                <a:spcPts val="0"/>
              </a:spcBef>
              <a:spcAft>
                <a:spcPts val="0"/>
              </a:spcAft>
              <a:buFont typeface="Wingdings" pitchFamily="2" charset="2"/>
              <a:buChar char="§"/>
              <a:defRPr/>
            </a:pPr>
            <a:r>
              <a:rPr lang="hu-HU" sz="2400" b="1" dirty="0" smtClean="0"/>
              <a:t>WPPT Art. 16(2): </a:t>
            </a:r>
            <a:r>
              <a:rPr lang="hu-HU" sz="2400" dirty="0" err="1"/>
              <a:t>confined</a:t>
            </a:r>
            <a:r>
              <a:rPr lang="hu-HU" sz="2400" dirty="0"/>
              <a:t>] „</a:t>
            </a:r>
            <a:r>
              <a:rPr lang="hu-HU" sz="2400" b="1" dirty="0" err="1"/>
              <a:t>to</a:t>
            </a:r>
            <a:r>
              <a:rPr lang="hu-HU" sz="2400" b="1" dirty="0"/>
              <a:t> </a:t>
            </a:r>
            <a:r>
              <a:rPr lang="hu-HU" sz="2400" b="1" dirty="0" err="1"/>
              <a:t>certain</a:t>
            </a:r>
            <a:r>
              <a:rPr lang="hu-HU" sz="2400" b="1" dirty="0"/>
              <a:t> </a:t>
            </a:r>
            <a:r>
              <a:rPr lang="hu-HU" sz="2400" b="1" dirty="0" err="1"/>
              <a:t>special</a:t>
            </a:r>
            <a:r>
              <a:rPr lang="hu-HU" sz="2400" b="1" dirty="0"/>
              <a:t> </a:t>
            </a:r>
            <a:r>
              <a:rPr lang="hu-HU" sz="2400" b="1" dirty="0" err="1"/>
              <a:t>cases</a:t>
            </a:r>
            <a:r>
              <a:rPr lang="hu-HU" sz="2400" dirty="0"/>
              <a:t>”</a:t>
            </a:r>
          </a:p>
          <a:p>
            <a:pPr marL="285750" eaLnBrk="1" fontAlgn="auto" hangingPunct="1">
              <a:lnSpc>
                <a:spcPct val="120000"/>
              </a:lnSpc>
              <a:spcBef>
                <a:spcPts val="0"/>
              </a:spcBef>
              <a:spcAft>
                <a:spcPts val="0"/>
              </a:spcAft>
              <a:buFont typeface="Arial" pitchFamily="34" charset="0"/>
              <a:buChar char="•"/>
              <a:defRPr/>
            </a:pPr>
            <a:endParaRPr lang="fr-FR" sz="22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089FE9FD-4BCA-47CF-8983-5177FC427AEE}" type="slidenum">
              <a:rPr lang="hu-HU"/>
              <a:pPr>
                <a:defRPr/>
              </a:pPr>
              <a:t>30</a:t>
            </a:fld>
            <a:endParaRPr lang="hu-H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first</a:t>
            </a:r>
            <a:r>
              <a:rPr lang="hu-HU" sz="3200" b="1" dirty="0" smtClean="0"/>
              <a:t> „</a:t>
            </a:r>
            <a:r>
              <a:rPr lang="hu-HU" sz="3200" b="1" dirty="0" err="1" smtClean="0"/>
              <a:t>step</a:t>
            </a:r>
            <a:r>
              <a:rPr lang="hu-HU" sz="3200" b="1" dirty="0" smtClean="0"/>
              <a:t>”</a:t>
            </a:r>
            <a:r>
              <a:rPr lang="en-US" sz="3200" b="1" dirty="0" smtClean="0"/>
              <a:t> (2)</a:t>
            </a:r>
            <a:endParaRPr lang="hu-HU" sz="3200" dirty="0"/>
          </a:p>
        </p:txBody>
      </p:sp>
      <p:sp>
        <p:nvSpPr>
          <p:cNvPr id="3" name="Tartalom helye 2"/>
          <p:cNvSpPr>
            <a:spLocks noGrp="1"/>
          </p:cNvSpPr>
          <p:nvPr>
            <p:ph idx="1"/>
          </p:nvPr>
        </p:nvSpPr>
        <p:spPr>
          <a:xfrm>
            <a:off x="457200" y="1773238"/>
            <a:ext cx="8229600" cy="4352925"/>
          </a:xfrm>
        </p:spPr>
        <p:txBody>
          <a:bodyPr rtlCol="0">
            <a:normAutofit fontScale="77500" lnSpcReduction="20000"/>
          </a:bodyPr>
          <a:lstStyle/>
          <a:p>
            <a:pPr marL="0" indent="0" eaLnBrk="1" fontAlgn="auto" hangingPunct="1">
              <a:spcAft>
                <a:spcPts val="0"/>
              </a:spcAft>
              <a:buFont typeface="Arial" pitchFamily="34" charset="0"/>
              <a:buNone/>
              <a:defRPr/>
            </a:pPr>
            <a:r>
              <a:rPr lang="en-US" sz="2600" b="1" dirty="0" smtClean="0"/>
              <a:t>„</a:t>
            </a:r>
            <a:r>
              <a:rPr lang="en-US" sz="2700" b="1" dirty="0" err="1" smtClean="0"/>
              <a:t>Sp</a:t>
            </a:r>
            <a:r>
              <a:rPr lang="hu-HU" sz="2700" b="1" dirty="0" smtClean="0"/>
              <a:t>e</a:t>
            </a:r>
            <a:r>
              <a:rPr lang="en-US" sz="2700" b="1" dirty="0" err="1" smtClean="0"/>
              <a:t>cial</a:t>
            </a:r>
            <a:r>
              <a:rPr lang="en-US" sz="2700" b="1" dirty="0" smtClean="0"/>
              <a:t>” in two senses: </a:t>
            </a:r>
          </a:p>
          <a:p>
            <a:pPr marL="0" indent="0" eaLnBrk="1" fontAlgn="auto" hangingPunct="1">
              <a:spcAft>
                <a:spcPts val="0"/>
              </a:spcAft>
              <a:buFont typeface="Arial" pitchFamily="34" charset="0"/>
              <a:buNone/>
              <a:defRPr/>
            </a:pPr>
            <a:r>
              <a:rPr lang="en-US" sz="2700" dirty="0" smtClean="0"/>
              <a:t> - </a:t>
            </a:r>
            <a:r>
              <a:rPr lang="en-US" sz="2700" b="1" dirty="0" smtClean="0"/>
              <a:t>limited; </a:t>
            </a:r>
            <a:r>
              <a:rPr lang="en-US" sz="2700" dirty="0" smtClean="0"/>
              <a:t>that is not generally applicable;</a:t>
            </a:r>
            <a:r>
              <a:rPr lang="en-US" sz="2700" b="1" dirty="0" smtClean="0"/>
              <a:t> </a:t>
            </a:r>
            <a:endParaRPr lang="en-US" sz="2700" dirty="0" smtClean="0"/>
          </a:p>
          <a:p>
            <a:pPr marL="0" indent="0" eaLnBrk="1" fontAlgn="auto" hangingPunct="1">
              <a:spcAft>
                <a:spcPts val="0"/>
              </a:spcAft>
              <a:buFont typeface="Arial" pitchFamily="34" charset="0"/>
              <a:buNone/>
              <a:defRPr/>
            </a:pPr>
            <a:r>
              <a:rPr lang="en-US" sz="2700" dirty="0" smtClean="0"/>
              <a:t> - </a:t>
            </a:r>
            <a:r>
              <a:rPr lang="en-US" sz="2700" b="1" dirty="0" smtClean="0"/>
              <a:t>justified by some sound legal-political reason </a:t>
            </a:r>
            <a:r>
              <a:rPr lang="en-US" sz="2700" dirty="0" smtClean="0"/>
              <a:t>(in particular by certain public interests to be balanced with the public interest of adequate protect</a:t>
            </a:r>
            <a:r>
              <a:rPr lang="hu-HU" sz="2700" dirty="0" smtClean="0"/>
              <a:t>ion of</a:t>
            </a:r>
            <a:r>
              <a:rPr lang="en-US" sz="2700" dirty="0" smtClean="0"/>
              <a:t> copyright and related rights). </a:t>
            </a:r>
          </a:p>
          <a:p>
            <a:pPr lvl="1" eaLnBrk="1" fontAlgn="auto" hangingPunct="1">
              <a:spcAft>
                <a:spcPts val="0"/>
              </a:spcAft>
              <a:buFont typeface="Wingdings" pitchFamily="2" charset="2"/>
              <a:buChar char="Ø"/>
              <a:defRPr/>
            </a:pPr>
            <a:r>
              <a:rPr lang="en-US" sz="2700" b="1" dirty="0" smtClean="0"/>
              <a:t>Oxford Dictionary</a:t>
            </a:r>
            <a:r>
              <a:rPr lang="en-US" sz="2700" dirty="0" smtClean="0"/>
              <a:t>: 1. "</a:t>
            </a:r>
            <a:r>
              <a:rPr lang="en-US" sz="2700" b="1" dirty="0" smtClean="0"/>
              <a:t>having an individual or limited application or purpose</a:t>
            </a:r>
            <a:r>
              <a:rPr lang="en-US" sz="2700" dirty="0" smtClean="0"/>
              <a:t>", 2. "containing details; precise, specific", 3."</a:t>
            </a:r>
            <a:r>
              <a:rPr lang="en-US" sz="2700" b="1" dirty="0" smtClean="0"/>
              <a:t>exceptional in quality or degree; unusual; out of the ordinary</a:t>
            </a:r>
            <a:r>
              <a:rPr lang="en-US" sz="2700" dirty="0" smtClean="0"/>
              <a:t>"  4. "</a:t>
            </a:r>
            <a:r>
              <a:rPr lang="en-US" sz="2700" b="1" dirty="0" smtClean="0"/>
              <a:t>distinctive</a:t>
            </a:r>
            <a:r>
              <a:rPr lang="en-US" sz="2700" dirty="0" smtClean="0"/>
              <a:t> in some way".  </a:t>
            </a:r>
          </a:p>
          <a:p>
            <a:pPr lvl="1" eaLnBrk="1" fontAlgn="auto" hangingPunct="1">
              <a:spcAft>
                <a:spcPts val="0"/>
              </a:spcAft>
              <a:buFont typeface="Wingdings" pitchFamily="2" charset="2"/>
              <a:buChar char="Ø"/>
              <a:defRPr/>
            </a:pPr>
            <a:r>
              <a:rPr lang="en-US" sz="2700" dirty="0" smtClean="0"/>
              <a:t>Also reflected in the provisions of the </a:t>
            </a:r>
            <a:r>
              <a:rPr lang="en-US" sz="2700" b="1" dirty="0" smtClean="0"/>
              <a:t>Berne Convention on specific exceptions </a:t>
            </a:r>
            <a:r>
              <a:rPr lang="en-US" sz="2700" dirty="0" smtClean="0"/>
              <a:t>: Art. 10(1): „provided… their extent  does not exceed that </a:t>
            </a:r>
            <a:r>
              <a:rPr lang="en-US" sz="2700" b="1" dirty="0" smtClean="0"/>
              <a:t>justified by the purpose</a:t>
            </a:r>
            <a:r>
              <a:rPr lang="en-US" sz="2700" dirty="0" smtClean="0"/>
              <a:t>” (of the quotation); Art. 10(2): „to the extent </a:t>
            </a:r>
            <a:r>
              <a:rPr lang="en-US" sz="2700" b="1" dirty="0" smtClean="0"/>
              <a:t>justified by the purpose  </a:t>
            </a:r>
            <a:r>
              <a:rPr lang="en-US" sz="2700" dirty="0" smtClean="0"/>
              <a:t>(illustration for teaching ); art. 10</a:t>
            </a:r>
            <a:r>
              <a:rPr lang="en-US" sz="2700" i="1" dirty="0" smtClean="0"/>
              <a:t>bis</a:t>
            </a:r>
            <a:r>
              <a:rPr lang="en-US" sz="2700" dirty="0" smtClean="0"/>
              <a:t> (2): „to the extent </a:t>
            </a:r>
            <a:r>
              <a:rPr lang="en-US" sz="2700" b="1" dirty="0" smtClean="0"/>
              <a:t>justified by the </a:t>
            </a:r>
            <a:r>
              <a:rPr lang="en-US" sz="2700" dirty="0" smtClean="0"/>
              <a:t>informatory </a:t>
            </a:r>
            <a:r>
              <a:rPr lang="en-US" sz="2700" b="1" dirty="0" smtClean="0"/>
              <a:t>purpose</a:t>
            </a:r>
            <a:r>
              <a:rPr lang="en-US" sz="2700" dirty="0" smtClean="0"/>
              <a:t>” (Emphasis added.)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55FE216C-AAAE-41B4-A4C1-ACDB05ED3BD9}" type="slidenum">
              <a:rPr lang="hu-HU"/>
              <a:pPr>
                <a:defRPr/>
              </a:pPr>
              <a:t>31</a:t>
            </a:fld>
            <a:endParaRPr lang="hu-H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first</a:t>
            </a:r>
            <a:r>
              <a:rPr lang="hu-HU" sz="3200" b="1" dirty="0" smtClean="0"/>
              <a:t> „</a:t>
            </a:r>
            <a:r>
              <a:rPr lang="hu-HU" sz="3200" b="1" dirty="0" err="1" smtClean="0"/>
              <a:t>step</a:t>
            </a:r>
            <a:r>
              <a:rPr lang="hu-HU" sz="3200" b="1" dirty="0" smtClean="0"/>
              <a:t>”</a:t>
            </a:r>
            <a:r>
              <a:rPr lang="en-US" sz="3200" b="1" dirty="0" smtClean="0"/>
              <a:t> (3)</a:t>
            </a:r>
            <a:endParaRPr lang="hu-HU" sz="3200" dirty="0"/>
          </a:p>
        </p:txBody>
      </p:sp>
      <p:sp>
        <p:nvSpPr>
          <p:cNvPr id="3" name="Tartalom helye 2"/>
          <p:cNvSpPr>
            <a:spLocks noGrp="1"/>
          </p:cNvSpPr>
          <p:nvPr>
            <p:ph idx="1"/>
          </p:nvPr>
        </p:nvSpPr>
        <p:spPr>
          <a:xfrm>
            <a:off x="457200" y="1600200"/>
            <a:ext cx="8229600" cy="4708525"/>
          </a:xfrm>
        </p:spPr>
        <p:txBody>
          <a:bodyPr rtlCol="0">
            <a:noAutofit/>
          </a:bodyPr>
          <a:lstStyle/>
          <a:p>
            <a:pPr marL="0" indent="0" eaLnBrk="1" fontAlgn="auto" hangingPunct="1">
              <a:spcAft>
                <a:spcPts val="0"/>
              </a:spcAft>
              <a:buFont typeface="Arial" pitchFamily="34" charset="0"/>
              <a:buNone/>
              <a:defRPr/>
            </a:pPr>
            <a:r>
              <a:rPr lang="en-US" sz="1800" b="1" dirty="0" smtClean="0"/>
              <a:t>„Certain:”</a:t>
            </a:r>
          </a:p>
          <a:p>
            <a:pPr eaLnBrk="1" fontAlgn="auto" hangingPunct="1">
              <a:spcAft>
                <a:spcPts val="0"/>
              </a:spcAft>
              <a:buFont typeface="Wingdings" pitchFamily="2" charset="2"/>
              <a:buChar char="Ø"/>
              <a:defRPr/>
            </a:pPr>
            <a:r>
              <a:rPr lang="en-US" sz="1800" b="1" dirty="0" smtClean="0"/>
              <a:t>„certain” is a synonym de „some” </a:t>
            </a:r>
            <a:r>
              <a:rPr lang="en-US" sz="1800" dirty="0" smtClean="0"/>
              <a:t>(Oxford Dictionary: „some definitely, some at least, a restricted or limited number of”);</a:t>
            </a:r>
          </a:p>
          <a:p>
            <a:pPr eaLnBrk="1" fontAlgn="auto" hangingPunct="1">
              <a:spcAft>
                <a:spcPts val="0"/>
              </a:spcAft>
              <a:buFont typeface="Wingdings" pitchFamily="2" charset="2"/>
              <a:buChar char="Ø"/>
              <a:defRPr/>
            </a:pPr>
            <a:r>
              <a:rPr lang="en-US" sz="1800" dirty="0" smtClean="0"/>
              <a:t>the </a:t>
            </a:r>
            <a:r>
              <a:rPr lang="en-US" sz="1800" b="1" dirty="0" smtClean="0"/>
              <a:t>French version </a:t>
            </a:r>
            <a:r>
              <a:rPr lang="en-US" sz="1800" dirty="0" smtClean="0"/>
              <a:t>shows clearly the </a:t>
            </a:r>
            <a:r>
              <a:rPr lang="en-US" sz="1800" b="1" dirty="0" smtClean="0"/>
              <a:t>difference between „</a:t>
            </a:r>
            <a:r>
              <a:rPr lang="en-US" sz="1800" b="1" i="1" dirty="0" err="1" smtClean="0"/>
              <a:t>certains</a:t>
            </a:r>
            <a:r>
              <a:rPr lang="en-US" sz="1800" b="1" i="1" dirty="0" smtClean="0"/>
              <a:t> </a:t>
            </a:r>
            <a:r>
              <a:rPr lang="en-US" sz="1800" b="1" i="1" dirty="0" err="1" smtClean="0"/>
              <a:t>cas</a:t>
            </a:r>
            <a:r>
              <a:rPr lang="en-US" sz="1800" b="1" i="1" dirty="0" smtClean="0"/>
              <a:t> </a:t>
            </a:r>
            <a:r>
              <a:rPr lang="en-US" sz="1800" b="1" i="1" dirty="0" err="1" smtClean="0"/>
              <a:t>spéciaux</a:t>
            </a:r>
            <a:r>
              <a:rPr lang="en-US" sz="1800" b="1" dirty="0" smtClean="0"/>
              <a:t>” and „</a:t>
            </a:r>
            <a:r>
              <a:rPr lang="en-US" sz="1800" b="1" i="1" dirty="0" err="1" smtClean="0"/>
              <a:t>cas</a:t>
            </a:r>
            <a:r>
              <a:rPr lang="en-US" sz="1800" b="1" i="1" dirty="0" smtClean="0"/>
              <a:t> </a:t>
            </a:r>
            <a:r>
              <a:rPr lang="en-US" sz="1800" b="1" i="1" dirty="0" err="1" smtClean="0"/>
              <a:t>certains</a:t>
            </a:r>
            <a:r>
              <a:rPr lang="en-US" sz="1800" b="1" i="1" dirty="0" smtClean="0"/>
              <a:t> et </a:t>
            </a:r>
            <a:r>
              <a:rPr lang="en-US" sz="1800" b="1" i="1" dirty="0" err="1" smtClean="0"/>
              <a:t>speciaux</a:t>
            </a:r>
            <a:r>
              <a:rPr lang="en-US" sz="1800" b="1" dirty="0" smtClean="0"/>
              <a:t>;” the latter would truly refer to a special criterion of certainty </a:t>
            </a:r>
            <a:r>
              <a:rPr lang="en-US" sz="1800" dirty="0" smtClean="0"/>
              <a:t>(but it was not the one which had been adopted).    </a:t>
            </a:r>
          </a:p>
          <a:p>
            <a:pPr marL="0" indent="0" eaLnBrk="1" fontAlgn="auto" hangingPunct="1">
              <a:spcAft>
                <a:spcPts val="0"/>
              </a:spcAft>
              <a:buFont typeface="Arial" pitchFamily="34" charset="0"/>
              <a:buNone/>
              <a:defRPr/>
            </a:pPr>
            <a:r>
              <a:rPr lang="hu-HU" sz="1800" b="1" dirty="0" smtClean="0"/>
              <a:t>The WTO panel </a:t>
            </a:r>
            <a:r>
              <a:rPr lang="hu-HU" sz="1800" b="1" dirty="0" err="1" smtClean="0"/>
              <a:t>in</a:t>
            </a:r>
            <a:r>
              <a:rPr lang="hu-HU" sz="1800" b="1" dirty="0" smtClean="0"/>
              <a:t> </a:t>
            </a:r>
            <a:r>
              <a:rPr lang="hu-HU" sz="1800" b="1" dirty="0" err="1" smtClean="0"/>
              <a:t>the</a:t>
            </a:r>
            <a:r>
              <a:rPr lang="hu-HU" sz="1800" b="1" dirty="0" smtClean="0"/>
              <a:t> copyright </a:t>
            </a:r>
            <a:r>
              <a:rPr lang="hu-HU" sz="1800" b="1" dirty="0" err="1" smtClean="0"/>
              <a:t>case</a:t>
            </a:r>
            <a:r>
              <a:rPr lang="hu-HU" sz="1800" b="1" dirty="0" smtClean="0"/>
              <a:t> </a:t>
            </a:r>
            <a:r>
              <a:rPr lang="hu-HU" sz="1800" dirty="0" smtClean="0"/>
              <a:t>(</a:t>
            </a:r>
            <a:r>
              <a:rPr lang="fr-FR" sz="1800" b="1" dirty="0" smtClean="0"/>
              <a:t>WT/DS160/R</a:t>
            </a:r>
            <a:r>
              <a:rPr lang="hu-HU" sz="1800" b="1" dirty="0" smtClean="0"/>
              <a:t> </a:t>
            </a:r>
            <a:r>
              <a:rPr lang="fr-FR" sz="1800" b="1" dirty="0" smtClean="0"/>
              <a:t> </a:t>
            </a:r>
            <a:r>
              <a:rPr lang="fr-FR" sz="1800" b="1" dirty="0"/>
              <a:t>(</a:t>
            </a:r>
            <a:r>
              <a:rPr lang="fr-FR" sz="1800" b="1" i="1" dirty="0"/>
              <a:t>USA – Copyright</a:t>
            </a:r>
            <a:r>
              <a:rPr lang="fr-FR" sz="1800" b="1" dirty="0" smtClean="0"/>
              <a:t>)</a:t>
            </a:r>
            <a:r>
              <a:rPr lang="hu-HU" sz="1800" b="1" dirty="0" smtClean="0"/>
              <a:t>)</a:t>
            </a:r>
            <a:r>
              <a:rPr lang="fr-FR" sz="1800" b="1" dirty="0" smtClean="0"/>
              <a:t>, </a:t>
            </a:r>
            <a:r>
              <a:rPr lang="hu-HU" sz="1800" b="1" dirty="0" smtClean="0"/>
              <a:t>made an </a:t>
            </a:r>
            <a:r>
              <a:rPr lang="hu-HU" sz="1800" b="1" dirty="0" err="1" smtClean="0"/>
              <a:t>error</a:t>
            </a:r>
            <a:r>
              <a:rPr lang="hu-HU" sz="1800" b="1" dirty="0" smtClean="0"/>
              <a:t> </a:t>
            </a:r>
            <a:r>
              <a:rPr lang="hu-HU" sz="1800" b="1" dirty="0" err="1" smtClean="0"/>
              <a:t>by</a:t>
            </a:r>
            <a:r>
              <a:rPr lang="hu-HU" sz="1800" b="1" dirty="0" smtClean="0"/>
              <a:t> </a:t>
            </a:r>
            <a:r>
              <a:rPr lang="hu-HU" sz="1800" b="1" dirty="0" err="1" smtClean="0"/>
              <a:t>basing</a:t>
            </a:r>
            <a:r>
              <a:rPr lang="hu-HU" sz="1800" b="1" dirty="0" smtClean="0"/>
              <a:t> </a:t>
            </a:r>
            <a:r>
              <a:rPr lang="hu-HU" sz="1800" b="1" dirty="0" err="1" smtClean="0"/>
              <a:t>its</a:t>
            </a:r>
            <a:r>
              <a:rPr lang="hu-HU" sz="1800" b="1" dirty="0" smtClean="0"/>
              <a:t> </a:t>
            </a:r>
            <a:r>
              <a:rPr lang="hu-HU" sz="1800" b="1" dirty="0" err="1" smtClean="0"/>
              <a:t>interpretation</a:t>
            </a:r>
            <a:r>
              <a:rPr lang="hu-HU" sz="1800" b="1" dirty="0" smtClean="0"/>
              <a:t> </a:t>
            </a:r>
            <a:r>
              <a:rPr lang="hu-HU" sz="1800" b="1" dirty="0" err="1" smtClean="0"/>
              <a:t>on</a:t>
            </a:r>
            <a:r>
              <a:rPr lang="hu-HU" sz="1800" b="1" dirty="0" smtClean="0"/>
              <a:t> </a:t>
            </a:r>
            <a:r>
              <a:rPr lang="hu-HU" sz="1800" b="1" dirty="0" err="1" smtClean="0"/>
              <a:t>certain</a:t>
            </a:r>
            <a:r>
              <a:rPr lang="hu-HU" sz="1800" b="1" dirty="0" smtClean="0"/>
              <a:t> </a:t>
            </a:r>
            <a:r>
              <a:rPr lang="hu-HU" sz="1800" b="1" dirty="0" err="1" smtClean="0"/>
              <a:t>alternative</a:t>
            </a:r>
            <a:r>
              <a:rPr lang="hu-HU" sz="1800" b="1" dirty="0" smtClean="0"/>
              <a:t> </a:t>
            </a:r>
            <a:r>
              <a:rPr lang="hu-HU" sz="1800" b="1" dirty="0" err="1" smtClean="0"/>
              <a:t>definitions</a:t>
            </a:r>
            <a:r>
              <a:rPr lang="hu-HU" sz="1800" b="1" dirty="0" smtClean="0"/>
              <a:t> of </a:t>
            </a:r>
            <a:r>
              <a:rPr lang="hu-HU" sz="1800" b="1" dirty="0" err="1" smtClean="0"/>
              <a:t>the</a:t>
            </a:r>
            <a:r>
              <a:rPr lang="hu-HU" sz="1800" b="1" dirty="0" smtClean="0"/>
              <a:t> Oxford </a:t>
            </a:r>
            <a:r>
              <a:rPr lang="hu-HU" sz="1800" b="1" dirty="0" err="1" smtClean="0"/>
              <a:t>Dictionary</a:t>
            </a:r>
            <a:r>
              <a:rPr lang="hu-HU" sz="1800" b="1" dirty="0" smtClean="0"/>
              <a:t> </a:t>
            </a:r>
            <a:r>
              <a:rPr lang="en-US" sz="1800" b="1" dirty="0" smtClean="0"/>
              <a:t>that </a:t>
            </a:r>
            <a:r>
              <a:rPr lang="hu-HU" sz="1800" b="1" dirty="0" smtClean="0"/>
              <a:t>– </a:t>
            </a:r>
            <a:r>
              <a:rPr lang="hu-HU" sz="1800" b="1" dirty="0" err="1" smtClean="0"/>
              <a:t>contrary</a:t>
            </a:r>
            <a:r>
              <a:rPr lang="hu-HU" sz="1800" b="1" dirty="0" smtClean="0"/>
              <a:t> </a:t>
            </a:r>
            <a:r>
              <a:rPr lang="hu-HU" sz="1800" b="1" dirty="0" err="1" smtClean="0"/>
              <a:t>to</a:t>
            </a:r>
            <a:r>
              <a:rPr lang="hu-HU" sz="1800" b="1" dirty="0" smtClean="0"/>
              <a:t> </a:t>
            </a:r>
            <a:r>
              <a:rPr lang="hu-HU" sz="1800" b="1" dirty="0" err="1" smtClean="0"/>
              <a:t>the</a:t>
            </a:r>
            <a:r>
              <a:rPr lang="hu-HU" sz="1800" b="1" dirty="0" smtClean="0"/>
              <a:t> </a:t>
            </a:r>
            <a:r>
              <a:rPr lang="hu-HU" sz="1800" b="1" dirty="0" err="1" smtClean="0"/>
              <a:t>above-mentioned</a:t>
            </a:r>
            <a:r>
              <a:rPr lang="hu-HU" sz="1800" b="1" dirty="0" smtClean="0"/>
              <a:t> </a:t>
            </a:r>
            <a:r>
              <a:rPr lang="hu-HU" sz="1800" b="1" dirty="0" err="1" smtClean="0"/>
              <a:t>ones</a:t>
            </a:r>
            <a:r>
              <a:rPr lang="hu-HU" sz="1800" b="1" dirty="0" smtClean="0"/>
              <a:t> – </a:t>
            </a:r>
            <a:r>
              <a:rPr lang="hu-HU" sz="1800" b="1" dirty="0" err="1" smtClean="0"/>
              <a:t>are</a:t>
            </a:r>
            <a:r>
              <a:rPr lang="hu-HU" sz="1800" b="1" dirty="0" smtClean="0"/>
              <a:t> </a:t>
            </a:r>
            <a:r>
              <a:rPr lang="hu-HU" sz="1800" b="1" dirty="0" err="1" smtClean="0"/>
              <a:t>irrelevant</a:t>
            </a:r>
            <a:r>
              <a:rPr lang="hu-HU" sz="1800" dirty="0" smtClean="0"/>
              <a:t> </a:t>
            </a:r>
            <a:r>
              <a:rPr lang="hu-HU" sz="1800" dirty="0" err="1" smtClean="0"/>
              <a:t>from</a:t>
            </a:r>
            <a:r>
              <a:rPr lang="hu-HU" sz="1800" dirty="0" smtClean="0"/>
              <a:t> </a:t>
            </a:r>
            <a:r>
              <a:rPr lang="hu-HU" sz="1800" dirty="0" err="1" smtClean="0"/>
              <a:t>the</a:t>
            </a:r>
            <a:r>
              <a:rPr lang="hu-HU" sz="1800" dirty="0" smtClean="0"/>
              <a:t> </a:t>
            </a:r>
            <a:r>
              <a:rPr lang="hu-HU" sz="1800" dirty="0" err="1" smtClean="0"/>
              <a:t>viewpoint</a:t>
            </a:r>
            <a:r>
              <a:rPr lang="hu-HU" sz="1800" dirty="0" smtClean="0"/>
              <a:t> of </a:t>
            </a:r>
            <a:r>
              <a:rPr lang="hu-HU" sz="1800" dirty="0" err="1" smtClean="0"/>
              <a:t>the</a:t>
            </a:r>
            <a:r>
              <a:rPr lang="hu-HU" sz="1800" dirty="0" smtClean="0"/>
              <a:t> </a:t>
            </a:r>
            <a:r>
              <a:rPr lang="hu-HU" sz="1800" dirty="0" err="1" smtClean="0"/>
              <a:t>three-step</a:t>
            </a:r>
            <a:r>
              <a:rPr lang="hu-HU" sz="1800" dirty="0" smtClean="0"/>
              <a:t> test:  „</a:t>
            </a:r>
            <a:r>
              <a:rPr lang="hu-HU" sz="1800" dirty="0" err="1" smtClean="0"/>
              <a:t>determined</a:t>
            </a:r>
            <a:r>
              <a:rPr lang="hu-HU" sz="1800" dirty="0" smtClean="0"/>
              <a:t>, fixed, </a:t>
            </a:r>
            <a:r>
              <a:rPr lang="hu-HU" sz="1800" dirty="0" err="1" smtClean="0"/>
              <a:t>settled</a:t>
            </a:r>
            <a:r>
              <a:rPr lang="hu-HU" sz="1800" dirty="0" smtClean="0"/>
              <a:t>; </a:t>
            </a:r>
            <a:r>
              <a:rPr lang="hu-HU" sz="1800" dirty="0" err="1" smtClean="0"/>
              <a:t>not</a:t>
            </a:r>
            <a:r>
              <a:rPr lang="hu-HU" sz="1800" dirty="0" smtClean="0"/>
              <a:t> </a:t>
            </a:r>
            <a:r>
              <a:rPr lang="hu-HU" sz="1800" dirty="0" err="1" smtClean="0"/>
              <a:t>variable</a:t>
            </a:r>
            <a:r>
              <a:rPr lang="hu-HU" sz="1800" dirty="0" smtClean="0"/>
              <a:t> </a:t>
            </a:r>
            <a:r>
              <a:rPr lang="hu-HU" sz="1800" dirty="0" err="1" smtClean="0"/>
              <a:t>or</a:t>
            </a:r>
            <a:r>
              <a:rPr lang="hu-HU" sz="1800" dirty="0" smtClean="0"/>
              <a:t> </a:t>
            </a:r>
            <a:r>
              <a:rPr lang="hu-HU" sz="1800" dirty="0" err="1" smtClean="0"/>
              <a:t>fluctuating</a:t>
            </a:r>
            <a:r>
              <a:rPr lang="hu-HU" sz="1800" dirty="0" smtClean="0"/>
              <a:t>.”</a:t>
            </a:r>
          </a:p>
          <a:p>
            <a:pPr marL="0" indent="0" eaLnBrk="1" fontAlgn="auto" hangingPunct="1">
              <a:spcAft>
                <a:spcPts val="0"/>
              </a:spcAft>
              <a:buFont typeface="Arial" pitchFamily="34" charset="0"/>
              <a:buNone/>
              <a:defRPr/>
            </a:pPr>
            <a:r>
              <a:rPr lang="en-US" sz="1800" b="1" dirty="0" smtClean="0"/>
              <a:t>It is another matter that</a:t>
            </a:r>
            <a:r>
              <a:rPr lang="en-US" sz="1800" dirty="0" smtClean="0"/>
              <a:t>, of course, the cases where exceptions and limitations may be applied </a:t>
            </a:r>
            <a:r>
              <a:rPr lang="en-US" sz="1800" b="1" dirty="0" smtClean="0"/>
              <a:t>should be duly determined.  However, the fair use and fair dealing system – with the organically developed body of case law – also correspond to this.             </a:t>
            </a:r>
            <a:endParaRPr lang="en-US" sz="1800" b="1"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dirty="0"/>
          </a:p>
        </p:txBody>
      </p:sp>
      <p:sp>
        <p:nvSpPr>
          <p:cNvPr id="5" name="Dia számának helye 4"/>
          <p:cNvSpPr>
            <a:spLocks noGrp="1"/>
          </p:cNvSpPr>
          <p:nvPr>
            <p:ph type="sldNum" sz="quarter" idx="12"/>
          </p:nvPr>
        </p:nvSpPr>
        <p:spPr/>
        <p:txBody>
          <a:bodyPr/>
          <a:lstStyle/>
          <a:p>
            <a:pPr>
              <a:defRPr/>
            </a:pPr>
            <a:fld id="{16F56281-3EBD-4E85-8105-2A7145789AA1}" type="slidenum">
              <a:rPr lang="hu-HU"/>
              <a:pPr>
                <a:defRPr/>
              </a:pPr>
              <a:t>32</a:t>
            </a:fld>
            <a:endParaRPr lang="hu-H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5" y="357188"/>
            <a:ext cx="8229600" cy="1143000"/>
          </a:xfrm>
          <a:solidFill>
            <a:schemeClr val="accent4">
              <a:lumMod val="40000"/>
              <a:lumOff val="60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second</a:t>
            </a:r>
            <a:r>
              <a:rPr lang="hu-HU" sz="3200" b="1" dirty="0" smtClean="0"/>
              <a:t> „</a:t>
            </a:r>
            <a:r>
              <a:rPr lang="hu-HU" sz="3200" b="1" dirty="0" err="1" smtClean="0"/>
              <a:t>step</a:t>
            </a:r>
            <a:r>
              <a:rPr lang="hu-HU" sz="3200" b="1" dirty="0" smtClean="0"/>
              <a:t>”</a:t>
            </a:r>
            <a:r>
              <a:rPr lang="en-US" sz="3200" b="1" dirty="0" smtClean="0"/>
              <a:t> (1)</a:t>
            </a:r>
            <a:endParaRPr lang="hu-HU" sz="3200" b="1" dirty="0"/>
          </a:p>
        </p:txBody>
      </p:sp>
      <p:sp>
        <p:nvSpPr>
          <p:cNvPr id="3" name="Tartalom helye 2"/>
          <p:cNvSpPr>
            <a:spLocks noGrp="1"/>
          </p:cNvSpPr>
          <p:nvPr>
            <p:ph idx="1"/>
          </p:nvPr>
        </p:nvSpPr>
        <p:spPr/>
        <p:txBody>
          <a:bodyPr rtlCol="0">
            <a:normAutofit/>
          </a:bodyPr>
          <a:lstStyle/>
          <a:p>
            <a:pPr eaLnBrk="1" fontAlgn="auto" hangingPunct="1">
              <a:spcAft>
                <a:spcPts val="0"/>
              </a:spcAft>
              <a:buFont typeface="Wingdings" pitchFamily="2" charset="2"/>
              <a:buChar char="§"/>
              <a:defRPr/>
            </a:pPr>
            <a:r>
              <a:rPr lang="hu-HU" sz="2000" b="1" dirty="0" err="1" smtClean="0"/>
              <a:t>Berne</a:t>
            </a:r>
            <a:r>
              <a:rPr lang="hu-HU" sz="2000" b="1" dirty="0"/>
              <a:t>, </a:t>
            </a:r>
            <a:r>
              <a:rPr lang="hu-HU" sz="2000" b="1" dirty="0" smtClean="0"/>
              <a:t>Art</a:t>
            </a:r>
            <a:r>
              <a:rPr lang="hu-HU" sz="2000" b="1" dirty="0"/>
              <a:t>. 9(2): </a:t>
            </a:r>
            <a:r>
              <a:rPr lang="hu-HU" sz="2000" dirty="0" smtClean="0"/>
              <a:t>„</a:t>
            </a:r>
            <a:r>
              <a:rPr lang="hu-HU" sz="2000" dirty="0" err="1" smtClean="0"/>
              <a:t>provided</a:t>
            </a:r>
            <a:r>
              <a:rPr lang="hu-HU" sz="2000" dirty="0" smtClean="0"/>
              <a:t>… </a:t>
            </a:r>
            <a:r>
              <a:rPr lang="hu-HU" sz="2000" b="1" dirty="0" err="1" smtClean="0"/>
              <a:t>does</a:t>
            </a:r>
            <a:r>
              <a:rPr lang="hu-HU" sz="2000" b="1" dirty="0" smtClean="0"/>
              <a:t> </a:t>
            </a:r>
            <a:r>
              <a:rPr lang="hu-HU" sz="2000" b="1" dirty="0" err="1" smtClean="0"/>
              <a:t>not</a:t>
            </a:r>
            <a:r>
              <a:rPr lang="hu-HU" sz="2000" b="1" dirty="0" smtClean="0"/>
              <a:t> </a:t>
            </a:r>
            <a:r>
              <a:rPr lang="hu-HU" sz="2000" b="1" dirty="0" err="1" smtClean="0"/>
              <a:t>conflict</a:t>
            </a:r>
            <a:r>
              <a:rPr lang="hu-HU" sz="2000" b="1" dirty="0" smtClean="0"/>
              <a:t> </a:t>
            </a:r>
            <a:r>
              <a:rPr lang="hu-HU" sz="2000" b="1" dirty="0" err="1" smtClean="0"/>
              <a:t>with</a:t>
            </a:r>
            <a:r>
              <a:rPr lang="hu-HU" sz="2000" b="1" dirty="0" smtClean="0"/>
              <a:t> a </a:t>
            </a:r>
            <a:r>
              <a:rPr lang="hu-HU" sz="2000" b="1" dirty="0" err="1" smtClean="0"/>
              <a:t>normal</a:t>
            </a:r>
            <a:r>
              <a:rPr lang="hu-HU" sz="2000" b="1" dirty="0" smtClean="0"/>
              <a:t> </a:t>
            </a:r>
            <a:r>
              <a:rPr lang="hu-HU" sz="2000" b="1" dirty="0" err="1" smtClean="0"/>
              <a:t>exploitation</a:t>
            </a:r>
            <a:r>
              <a:rPr lang="hu-HU" sz="2000" b="1" dirty="0" smtClean="0"/>
              <a:t> </a:t>
            </a:r>
            <a:r>
              <a:rPr lang="hu-HU" sz="2000" dirty="0" smtClean="0"/>
              <a:t>of </a:t>
            </a:r>
            <a:r>
              <a:rPr lang="hu-HU" sz="2000" dirty="0" err="1" smtClean="0"/>
              <a:t>the</a:t>
            </a:r>
            <a:r>
              <a:rPr lang="hu-HU" sz="2000" dirty="0" smtClean="0"/>
              <a:t> </a:t>
            </a:r>
            <a:r>
              <a:rPr lang="hu-HU" sz="2000" dirty="0" err="1" smtClean="0"/>
              <a:t>work</a:t>
            </a:r>
            <a:r>
              <a:rPr lang="hu-HU" sz="2000" dirty="0" smtClean="0"/>
              <a:t>…”</a:t>
            </a:r>
            <a:r>
              <a:rPr lang="fr-FR" sz="2000" dirty="0" smtClean="0"/>
              <a:t> </a:t>
            </a:r>
            <a:endParaRPr lang="hu-HU" sz="2000" dirty="0" smtClean="0"/>
          </a:p>
          <a:p>
            <a:pPr eaLnBrk="1" fontAlgn="auto" hangingPunct="1">
              <a:spcAft>
                <a:spcPts val="0"/>
              </a:spcAft>
              <a:buFont typeface="Wingdings" pitchFamily="2" charset="2"/>
              <a:buChar char="§"/>
              <a:defRPr/>
            </a:pPr>
            <a:endParaRPr lang="hu-HU" sz="2000" b="1" dirty="0" smtClean="0"/>
          </a:p>
          <a:p>
            <a:pPr eaLnBrk="1" fontAlgn="auto" hangingPunct="1">
              <a:spcAft>
                <a:spcPts val="0"/>
              </a:spcAft>
              <a:buFont typeface="Wingdings" pitchFamily="2" charset="2"/>
              <a:buChar char="§"/>
              <a:defRPr/>
            </a:pPr>
            <a:r>
              <a:rPr lang="hu-HU" sz="2000" b="1" dirty="0" smtClean="0"/>
              <a:t>TRIPS, Art</a:t>
            </a:r>
            <a:r>
              <a:rPr lang="hu-HU" sz="2000" b="1" dirty="0"/>
              <a:t>. 13</a:t>
            </a:r>
            <a:r>
              <a:rPr lang="hu-HU" sz="2000" dirty="0"/>
              <a:t>: </a:t>
            </a:r>
            <a:r>
              <a:rPr lang="hu-HU" sz="2000" dirty="0" smtClean="0"/>
              <a:t>„</a:t>
            </a:r>
            <a:r>
              <a:rPr lang="hu-HU" sz="2000" dirty="0" err="1" smtClean="0"/>
              <a:t>which</a:t>
            </a:r>
            <a:r>
              <a:rPr lang="hu-HU" sz="2000" dirty="0" smtClean="0"/>
              <a:t> </a:t>
            </a:r>
            <a:r>
              <a:rPr lang="hu-HU" sz="2000" b="1" dirty="0" err="1" smtClean="0"/>
              <a:t>do</a:t>
            </a:r>
            <a:r>
              <a:rPr lang="hu-HU" sz="2000" b="1" dirty="0" smtClean="0"/>
              <a:t> </a:t>
            </a:r>
            <a:r>
              <a:rPr lang="hu-HU" sz="2000" b="1" dirty="0" err="1" smtClean="0"/>
              <a:t>not</a:t>
            </a:r>
            <a:r>
              <a:rPr lang="hu-HU" sz="2000" b="1" dirty="0"/>
              <a:t> </a:t>
            </a:r>
            <a:r>
              <a:rPr lang="hu-HU" sz="2000" b="1" dirty="0" err="1"/>
              <a:t>conflict</a:t>
            </a:r>
            <a:r>
              <a:rPr lang="hu-HU" sz="2000" b="1" dirty="0"/>
              <a:t> </a:t>
            </a:r>
            <a:r>
              <a:rPr lang="hu-HU" sz="2000" b="1" dirty="0" err="1"/>
              <a:t>with</a:t>
            </a:r>
            <a:r>
              <a:rPr lang="hu-HU" sz="2000" b="1" dirty="0"/>
              <a:t> a </a:t>
            </a:r>
            <a:r>
              <a:rPr lang="hu-HU" sz="2000" b="1" dirty="0" err="1"/>
              <a:t>normal</a:t>
            </a:r>
            <a:r>
              <a:rPr lang="hu-HU" sz="2000" b="1" dirty="0"/>
              <a:t> </a:t>
            </a:r>
            <a:r>
              <a:rPr lang="hu-HU" sz="2000" b="1" dirty="0" err="1"/>
              <a:t>exploitation</a:t>
            </a:r>
            <a:r>
              <a:rPr lang="hu-HU" sz="2000" b="1" dirty="0"/>
              <a:t> </a:t>
            </a:r>
            <a:r>
              <a:rPr lang="hu-HU" sz="2000" dirty="0"/>
              <a:t>of </a:t>
            </a:r>
            <a:r>
              <a:rPr lang="hu-HU" sz="2000" dirty="0" err="1"/>
              <a:t>the</a:t>
            </a:r>
            <a:r>
              <a:rPr lang="hu-HU" sz="2000" dirty="0"/>
              <a:t> </a:t>
            </a:r>
            <a:r>
              <a:rPr lang="hu-HU" sz="2000" dirty="0" err="1"/>
              <a:t>work</a:t>
            </a:r>
            <a:r>
              <a:rPr lang="hu-HU" sz="2000" dirty="0"/>
              <a:t>…”</a:t>
            </a:r>
            <a:r>
              <a:rPr lang="fr-FR" sz="2000" dirty="0"/>
              <a:t> </a:t>
            </a:r>
            <a:endParaRPr lang="hu-HU" sz="2000" dirty="0"/>
          </a:p>
          <a:p>
            <a:pPr eaLnBrk="1" fontAlgn="auto" hangingPunct="1">
              <a:spcAft>
                <a:spcPts val="0"/>
              </a:spcAft>
              <a:buFont typeface="Wingdings" pitchFamily="2" charset="2"/>
              <a:buChar char="§"/>
              <a:defRPr/>
            </a:pPr>
            <a:endParaRPr lang="hu-HU" sz="2000" b="1" u="sng" dirty="0"/>
          </a:p>
          <a:p>
            <a:pPr marL="285750" eaLnBrk="1" fontAlgn="auto" hangingPunct="1">
              <a:lnSpc>
                <a:spcPct val="120000"/>
              </a:lnSpc>
              <a:spcBef>
                <a:spcPts val="0"/>
              </a:spcBef>
              <a:spcAft>
                <a:spcPts val="0"/>
              </a:spcAft>
              <a:buFont typeface="Wingdings" pitchFamily="2" charset="2"/>
              <a:buChar char="§"/>
              <a:defRPr/>
            </a:pPr>
            <a:r>
              <a:rPr lang="hu-HU" sz="2000" dirty="0"/>
              <a:t>„</a:t>
            </a:r>
            <a:r>
              <a:rPr lang="hu-HU" sz="2000" b="1" dirty="0"/>
              <a:t>WCT, </a:t>
            </a:r>
            <a:r>
              <a:rPr lang="hu-HU" sz="2000" b="1" dirty="0" smtClean="0"/>
              <a:t>Art</a:t>
            </a:r>
            <a:r>
              <a:rPr lang="hu-HU" sz="2000" b="1" dirty="0"/>
              <a:t>. 10: </a:t>
            </a:r>
            <a:r>
              <a:rPr lang="hu-HU" sz="2000" b="1" dirty="0" smtClean="0"/>
              <a:t>(1) </a:t>
            </a:r>
            <a:r>
              <a:rPr lang="hu-HU" sz="2000" dirty="0" smtClean="0"/>
              <a:t>„</a:t>
            </a:r>
            <a:r>
              <a:rPr lang="fr-FR" sz="2000" dirty="0"/>
              <a:t> </a:t>
            </a:r>
            <a:r>
              <a:rPr lang="hu-HU" sz="2000" dirty="0" err="1" smtClean="0"/>
              <a:t>that</a:t>
            </a:r>
            <a:r>
              <a:rPr lang="hu-HU" sz="2000" dirty="0" smtClean="0"/>
              <a:t> </a:t>
            </a:r>
            <a:r>
              <a:rPr lang="hu-HU" sz="2000" b="1" dirty="0" err="1" smtClean="0"/>
              <a:t>do</a:t>
            </a:r>
            <a:r>
              <a:rPr lang="hu-HU" sz="2000" b="1" dirty="0" smtClean="0"/>
              <a:t> </a:t>
            </a:r>
            <a:r>
              <a:rPr lang="hu-HU" sz="2000" b="1" dirty="0" err="1"/>
              <a:t>not</a:t>
            </a:r>
            <a:r>
              <a:rPr lang="hu-HU" sz="2000" b="1" dirty="0"/>
              <a:t> </a:t>
            </a:r>
            <a:r>
              <a:rPr lang="hu-HU" sz="2000" b="1" dirty="0" err="1"/>
              <a:t>conflict</a:t>
            </a:r>
            <a:r>
              <a:rPr lang="hu-HU" sz="2000" b="1" dirty="0"/>
              <a:t> </a:t>
            </a:r>
            <a:r>
              <a:rPr lang="hu-HU" sz="2000" b="1" dirty="0" err="1"/>
              <a:t>with</a:t>
            </a:r>
            <a:r>
              <a:rPr lang="hu-HU" sz="2000" b="1" dirty="0"/>
              <a:t> a </a:t>
            </a:r>
            <a:r>
              <a:rPr lang="hu-HU" sz="2000" b="1" dirty="0" err="1"/>
              <a:t>normal</a:t>
            </a:r>
            <a:r>
              <a:rPr lang="hu-HU" sz="2000" b="1" dirty="0"/>
              <a:t> </a:t>
            </a:r>
            <a:r>
              <a:rPr lang="hu-HU" sz="2000" b="1" dirty="0" err="1"/>
              <a:t>exploitation</a:t>
            </a:r>
            <a:r>
              <a:rPr lang="hu-HU" sz="2000" b="1" dirty="0"/>
              <a:t> </a:t>
            </a:r>
            <a:r>
              <a:rPr lang="hu-HU" sz="2000" dirty="0"/>
              <a:t>of </a:t>
            </a:r>
            <a:r>
              <a:rPr lang="hu-HU" sz="2000" dirty="0" err="1"/>
              <a:t>the</a:t>
            </a:r>
            <a:r>
              <a:rPr lang="hu-HU" sz="2000" dirty="0"/>
              <a:t> </a:t>
            </a:r>
            <a:r>
              <a:rPr lang="hu-HU" sz="2000" dirty="0" err="1"/>
              <a:t>work</a:t>
            </a:r>
            <a:r>
              <a:rPr lang="hu-HU" sz="2000" dirty="0"/>
              <a:t>…”</a:t>
            </a:r>
            <a:r>
              <a:rPr lang="fr-FR" sz="2000" dirty="0"/>
              <a:t> </a:t>
            </a:r>
            <a:endParaRPr lang="hu-HU" sz="2000" dirty="0"/>
          </a:p>
          <a:p>
            <a:pPr marL="0" indent="0" eaLnBrk="1" fontAlgn="auto" hangingPunct="1">
              <a:lnSpc>
                <a:spcPct val="120000"/>
              </a:lnSpc>
              <a:spcBef>
                <a:spcPts val="0"/>
              </a:spcBef>
              <a:spcAft>
                <a:spcPts val="0"/>
              </a:spcAft>
              <a:buFont typeface="Arial" pitchFamily="34" charset="0"/>
              <a:buNone/>
              <a:defRPr/>
            </a:pPr>
            <a:r>
              <a:rPr lang="hu-HU" sz="2000" dirty="0" smtClean="0"/>
              <a:t>    (2) „</a:t>
            </a:r>
            <a:r>
              <a:rPr lang="fr-FR" sz="2000" dirty="0"/>
              <a:t> </a:t>
            </a:r>
            <a:r>
              <a:rPr lang="hu-HU" sz="2000" dirty="0" err="1" smtClean="0"/>
              <a:t>that</a:t>
            </a:r>
            <a:r>
              <a:rPr lang="hu-HU" sz="2000" dirty="0" smtClean="0"/>
              <a:t> </a:t>
            </a:r>
            <a:r>
              <a:rPr lang="hu-HU" sz="2000" b="1" dirty="0" err="1"/>
              <a:t>do</a:t>
            </a:r>
            <a:r>
              <a:rPr lang="hu-HU" sz="2000" b="1" dirty="0"/>
              <a:t> </a:t>
            </a:r>
            <a:r>
              <a:rPr lang="hu-HU" sz="2000" b="1" dirty="0" err="1"/>
              <a:t>not</a:t>
            </a:r>
            <a:r>
              <a:rPr lang="hu-HU" sz="2000" b="1" dirty="0"/>
              <a:t> </a:t>
            </a:r>
            <a:r>
              <a:rPr lang="hu-HU" sz="2000" b="1" dirty="0" err="1"/>
              <a:t>conflict</a:t>
            </a:r>
            <a:r>
              <a:rPr lang="hu-HU" sz="2000" b="1" dirty="0"/>
              <a:t> </a:t>
            </a:r>
            <a:r>
              <a:rPr lang="hu-HU" sz="2000" b="1" dirty="0" err="1"/>
              <a:t>with</a:t>
            </a:r>
            <a:r>
              <a:rPr lang="hu-HU" sz="2000" b="1" dirty="0"/>
              <a:t> a </a:t>
            </a:r>
            <a:r>
              <a:rPr lang="hu-HU" sz="2000" b="1" dirty="0" err="1"/>
              <a:t>normal</a:t>
            </a:r>
            <a:r>
              <a:rPr lang="hu-HU" sz="2000" b="1" dirty="0"/>
              <a:t> </a:t>
            </a:r>
            <a:r>
              <a:rPr lang="hu-HU" sz="2000" b="1" dirty="0" err="1"/>
              <a:t>exploitation</a:t>
            </a:r>
            <a:r>
              <a:rPr lang="hu-HU" sz="2000" b="1" dirty="0"/>
              <a:t> </a:t>
            </a:r>
            <a:r>
              <a:rPr lang="hu-HU" sz="2000" dirty="0"/>
              <a:t>of </a:t>
            </a:r>
            <a:r>
              <a:rPr lang="hu-HU" sz="2000" dirty="0" err="1"/>
              <a:t>the</a:t>
            </a:r>
            <a:r>
              <a:rPr lang="hu-HU" sz="2000" dirty="0"/>
              <a:t> </a:t>
            </a:r>
            <a:r>
              <a:rPr lang="hu-HU" sz="2000" dirty="0" err="1" smtClean="0"/>
              <a:t>work</a:t>
            </a:r>
            <a:r>
              <a:rPr lang="hu-HU" sz="2000" dirty="0" smtClean="0"/>
              <a:t>…”</a:t>
            </a:r>
          </a:p>
          <a:p>
            <a:pPr eaLnBrk="1" fontAlgn="auto" hangingPunct="1">
              <a:lnSpc>
                <a:spcPct val="120000"/>
              </a:lnSpc>
              <a:spcBef>
                <a:spcPts val="0"/>
              </a:spcBef>
              <a:spcAft>
                <a:spcPts val="0"/>
              </a:spcAft>
              <a:buFont typeface="Wingdings" pitchFamily="2" charset="2"/>
              <a:buChar char="§"/>
              <a:defRPr/>
            </a:pPr>
            <a:endParaRPr lang="hu-HU" sz="2000" dirty="0" smtClean="0"/>
          </a:p>
          <a:p>
            <a:pPr eaLnBrk="1" fontAlgn="auto" hangingPunct="1">
              <a:lnSpc>
                <a:spcPct val="120000"/>
              </a:lnSpc>
              <a:spcBef>
                <a:spcPts val="0"/>
              </a:spcBef>
              <a:spcAft>
                <a:spcPts val="0"/>
              </a:spcAft>
              <a:buFont typeface="Wingdings" pitchFamily="2" charset="2"/>
              <a:buChar char="§"/>
              <a:defRPr/>
            </a:pPr>
            <a:r>
              <a:rPr lang="hu-HU" sz="2000" b="1" dirty="0" smtClean="0"/>
              <a:t>WPPT, Art. 16(2):</a:t>
            </a:r>
            <a:r>
              <a:rPr lang="hu-HU" sz="2000" dirty="0" smtClean="0"/>
              <a:t> </a:t>
            </a:r>
            <a:r>
              <a:rPr lang="hu-HU" sz="2000" dirty="0" err="1"/>
              <a:t>which</a:t>
            </a:r>
            <a:r>
              <a:rPr lang="hu-HU" sz="2000" dirty="0"/>
              <a:t> </a:t>
            </a:r>
            <a:r>
              <a:rPr lang="hu-HU" sz="2000" b="1" dirty="0" err="1"/>
              <a:t>do</a:t>
            </a:r>
            <a:r>
              <a:rPr lang="hu-HU" sz="2000" b="1" dirty="0"/>
              <a:t> </a:t>
            </a:r>
            <a:r>
              <a:rPr lang="hu-HU" sz="2000" b="1" dirty="0" err="1"/>
              <a:t>not</a:t>
            </a:r>
            <a:r>
              <a:rPr lang="hu-HU" sz="2000" b="1" dirty="0"/>
              <a:t> </a:t>
            </a:r>
            <a:r>
              <a:rPr lang="hu-HU" sz="2000" b="1" dirty="0" err="1"/>
              <a:t>conflict</a:t>
            </a:r>
            <a:r>
              <a:rPr lang="hu-HU" sz="2000" b="1" dirty="0"/>
              <a:t> </a:t>
            </a:r>
            <a:r>
              <a:rPr lang="hu-HU" sz="2000" b="1" dirty="0" err="1"/>
              <a:t>with</a:t>
            </a:r>
            <a:r>
              <a:rPr lang="hu-HU" sz="2000" b="1" dirty="0"/>
              <a:t> a </a:t>
            </a:r>
            <a:r>
              <a:rPr lang="hu-HU" sz="2000" b="1" dirty="0" err="1"/>
              <a:t>normal</a:t>
            </a:r>
            <a:r>
              <a:rPr lang="hu-HU" sz="2000" b="1" dirty="0"/>
              <a:t> </a:t>
            </a:r>
            <a:r>
              <a:rPr lang="hu-HU" sz="2000" b="1" dirty="0" err="1"/>
              <a:t>exploitation</a:t>
            </a:r>
            <a:r>
              <a:rPr lang="hu-HU" sz="2000" b="1" dirty="0"/>
              <a:t> </a:t>
            </a:r>
            <a:r>
              <a:rPr lang="hu-HU" sz="2000" dirty="0"/>
              <a:t>of </a:t>
            </a:r>
            <a:r>
              <a:rPr lang="hu-HU" sz="2000" dirty="0" err="1"/>
              <a:t>the</a:t>
            </a:r>
            <a:r>
              <a:rPr lang="hu-HU" sz="2000" dirty="0"/>
              <a:t> </a:t>
            </a:r>
            <a:r>
              <a:rPr lang="hu-HU" sz="2000" dirty="0" smtClean="0"/>
              <a:t>performance </a:t>
            </a:r>
            <a:r>
              <a:rPr lang="hu-HU" sz="2000" dirty="0" err="1" smtClean="0"/>
              <a:t>or</a:t>
            </a:r>
            <a:r>
              <a:rPr lang="hu-HU" sz="2000" dirty="0" smtClean="0"/>
              <a:t> </a:t>
            </a:r>
            <a:r>
              <a:rPr lang="hu-HU" sz="2000" dirty="0" err="1" smtClean="0"/>
              <a:t>phonogram</a:t>
            </a:r>
            <a:r>
              <a:rPr lang="hu-HU" sz="2000" dirty="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6BB1BD9D-A1E0-431C-8C1E-47E6B56967FF}" type="slidenum">
              <a:rPr lang="hu-HU"/>
              <a:pPr>
                <a:defRPr/>
              </a:pPr>
              <a:t>33</a:t>
            </a:fld>
            <a:endParaRPr lang="hu-H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second</a:t>
            </a:r>
            <a:r>
              <a:rPr lang="hu-HU" sz="3200" b="1" dirty="0" smtClean="0"/>
              <a:t> „</a:t>
            </a:r>
            <a:r>
              <a:rPr lang="hu-HU" sz="3200" b="1" dirty="0" err="1" smtClean="0"/>
              <a:t>step</a:t>
            </a:r>
            <a:r>
              <a:rPr lang="hu-HU" sz="3200" b="1" dirty="0" smtClean="0"/>
              <a:t>”</a:t>
            </a:r>
            <a:r>
              <a:rPr lang="en-US" sz="3200" b="1" dirty="0" smtClean="0"/>
              <a:t> (2)</a:t>
            </a:r>
            <a:endParaRPr lang="hu-HU" sz="3200" dirty="0"/>
          </a:p>
        </p:txBody>
      </p:sp>
      <p:sp>
        <p:nvSpPr>
          <p:cNvPr id="3" name="Tartalom helye 2"/>
          <p:cNvSpPr>
            <a:spLocks noGrp="1"/>
          </p:cNvSpPr>
          <p:nvPr>
            <p:ph idx="1"/>
          </p:nvPr>
        </p:nvSpPr>
        <p:spPr/>
        <p:txBody>
          <a:bodyPr rtlCol="0">
            <a:noAutofit/>
          </a:bodyPr>
          <a:lstStyle/>
          <a:p>
            <a:pPr marL="0" indent="0" eaLnBrk="1" fontAlgn="auto" hangingPunct="1">
              <a:spcAft>
                <a:spcPts val="0"/>
              </a:spcAft>
              <a:buFont typeface="Arial" pitchFamily="34" charset="0"/>
              <a:buNone/>
              <a:defRPr/>
            </a:pPr>
            <a:r>
              <a:rPr lang="en-US" sz="1900" b="1" dirty="0" smtClean="0"/>
              <a:t>„Normal exploitation</a:t>
            </a:r>
            <a:r>
              <a:rPr lang="en-US" sz="1900" dirty="0" smtClean="0"/>
              <a:t>”</a:t>
            </a:r>
          </a:p>
          <a:p>
            <a:pPr marL="0" indent="0" eaLnBrk="1" fontAlgn="auto" hangingPunct="1">
              <a:spcAft>
                <a:spcPts val="0"/>
              </a:spcAft>
              <a:buFont typeface="Arial" pitchFamily="34" charset="0"/>
              <a:buNone/>
              <a:defRPr/>
            </a:pPr>
            <a:endParaRPr lang="en-US" sz="1900" dirty="0" smtClean="0"/>
          </a:p>
          <a:p>
            <a:pPr eaLnBrk="1" fontAlgn="auto" hangingPunct="1">
              <a:spcAft>
                <a:spcPts val="0"/>
              </a:spcAft>
              <a:buFont typeface="Wingdings" pitchFamily="2" charset="2"/>
              <a:buChar char="§"/>
              <a:defRPr/>
            </a:pPr>
            <a:r>
              <a:rPr lang="en-US" sz="1900" dirty="0" smtClean="0"/>
              <a:t>„</a:t>
            </a:r>
            <a:r>
              <a:rPr lang="en-US" sz="1900" b="1" dirty="0" smtClean="0"/>
              <a:t>Exploitation</a:t>
            </a:r>
            <a:r>
              <a:rPr lang="en-US" sz="1900" dirty="0" smtClean="0"/>
              <a:t>”: quite clear: </a:t>
            </a:r>
            <a:r>
              <a:rPr lang="en-US" sz="1900" b="1" dirty="0" smtClean="0"/>
              <a:t>activity by which the owner of rights extracts the value of rights.</a:t>
            </a:r>
          </a:p>
          <a:p>
            <a:pPr eaLnBrk="1" fontAlgn="auto" hangingPunct="1">
              <a:spcAft>
                <a:spcPts val="0"/>
              </a:spcAft>
              <a:buFont typeface="Wingdings" pitchFamily="2" charset="2"/>
              <a:buChar char="§"/>
              <a:defRPr/>
            </a:pPr>
            <a:endParaRPr lang="en-US" sz="1900" b="1" dirty="0" smtClean="0"/>
          </a:p>
          <a:p>
            <a:pPr eaLnBrk="1" fontAlgn="auto" hangingPunct="1">
              <a:spcAft>
                <a:spcPts val="0"/>
              </a:spcAft>
              <a:buFont typeface="Wingdings" pitchFamily="2" charset="2"/>
              <a:buChar char="§"/>
              <a:defRPr/>
            </a:pPr>
            <a:r>
              <a:rPr lang="en-US" sz="1900" dirty="0" smtClean="0"/>
              <a:t>„</a:t>
            </a:r>
            <a:r>
              <a:rPr lang="en-US" sz="1900" b="1" dirty="0" smtClean="0"/>
              <a:t>Normal”</a:t>
            </a:r>
            <a:r>
              <a:rPr lang="en-US" sz="1900" dirty="0" smtClean="0"/>
              <a:t>: it follows from the „preparatory work” and </a:t>
            </a:r>
            <a:r>
              <a:rPr lang="hu-HU" sz="1900" dirty="0" err="1" smtClean="0"/>
              <a:t>it</a:t>
            </a:r>
            <a:r>
              <a:rPr lang="hu-HU" sz="1900" dirty="0" smtClean="0"/>
              <a:t> </a:t>
            </a:r>
            <a:r>
              <a:rPr lang="en-US" sz="1900" dirty="0" smtClean="0"/>
              <a:t>is also reflected in the findings of the two WTO panels that this </a:t>
            </a:r>
            <a:r>
              <a:rPr lang="en-US" sz="1900" b="1" dirty="0" smtClean="0"/>
              <a:t>refers to both an empirical and a normative (or at least a semi-normative) aspect </a:t>
            </a:r>
            <a:r>
              <a:rPr lang="en-US" sz="1900" dirty="0" smtClean="0"/>
              <a:t>in the sense in which the documents of the 1967 Stockholm revisions conference of the B</a:t>
            </a:r>
            <a:r>
              <a:rPr lang="hu-HU" sz="1900" dirty="0" smtClean="0"/>
              <a:t>e</a:t>
            </a:r>
            <a:r>
              <a:rPr lang="en-US" sz="1900" dirty="0" err="1" smtClean="0"/>
              <a:t>rne</a:t>
            </a:r>
            <a:r>
              <a:rPr lang="en-US" sz="1900" dirty="0" smtClean="0"/>
              <a:t> Convention indicate the understanding of the countries of the Berne Union. Extracts from the working group with the proposals of which the Committee of experts preparing the Basic Proposal was in agreement: (next slide) </a:t>
            </a:r>
          </a:p>
          <a:p>
            <a:pPr marL="457200" lvl="1" indent="0" eaLnBrk="1" fontAlgn="auto" hangingPunct="1">
              <a:spcAft>
                <a:spcPts val="0"/>
              </a:spcAft>
              <a:buFont typeface="Arial" pitchFamily="34" charset="0"/>
              <a:buNone/>
              <a:defRPr/>
            </a:pPr>
            <a:r>
              <a:rPr lang="en-US" sz="1800" dirty="0" smtClean="0"/>
              <a:t>   </a:t>
            </a:r>
            <a:endParaRPr lang="en-US" sz="18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B22D4F76-B853-479F-8F1F-99786568B6B6}" type="slidenum">
              <a:rPr lang="hu-HU"/>
              <a:pPr>
                <a:defRPr/>
              </a:pPr>
              <a:t>34</a:t>
            </a:fld>
            <a:endParaRPr lang="hu-H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a:t>The </a:t>
            </a:r>
            <a:r>
              <a:rPr lang="hu-HU" sz="3200" b="1" dirty="0" err="1"/>
              <a:t>second</a:t>
            </a:r>
            <a:r>
              <a:rPr lang="hu-HU" sz="3200" b="1" dirty="0"/>
              <a:t> </a:t>
            </a:r>
            <a:r>
              <a:rPr lang="hu-HU" sz="3200" b="1" dirty="0" smtClean="0"/>
              <a:t>„</a:t>
            </a:r>
            <a:r>
              <a:rPr lang="hu-HU" sz="3200" b="1" dirty="0" err="1" smtClean="0"/>
              <a:t>step</a:t>
            </a:r>
            <a:r>
              <a:rPr lang="hu-HU" sz="3200" b="1" dirty="0" smtClean="0"/>
              <a:t>”</a:t>
            </a:r>
            <a:r>
              <a:rPr lang="en-US" sz="3200" b="1" dirty="0" smtClean="0"/>
              <a:t> (3)</a:t>
            </a:r>
            <a:endParaRPr lang="hu-HU" sz="3200" dirty="0"/>
          </a:p>
        </p:txBody>
      </p:sp>
      <p:sp>
        <p:nvSpPr>
          <p:cNvPr id="3" name="Tartalom helye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endParaRPr lang="en-US" dirty="0" smtClean="0"/>
          </a:p>
          <a:p>
            <a:pPr eaLnBrk="1" fontAlgn="auto" hangingPunct="1">
              <a:spcAft>
                <a:spcPts val="0"/>
              </a:spcAft>
              <a:buFont typeface="Wingdings" pitchFamily="2" charset="2"/>
              <a:buChar char="§"/>
              <a:defRPr/>
            </a:pPr>
            <a:r>
              <a:rPr lang="en-US" dirty="0" smtClean="0"/>
              <a:t>“</a:t>
            </a:r>
            <a:r>
              <a:rPr lang="hu-HU" dirty="0" smtClean="0"/>
              <a:t>[T]</a:t>
            </a:r>
            <a:r>
              <a:rPr lang="en-US" dirty="0" smtClean="0"/>
              <a:t>he </a:t>
            </a:r>
            <a:r>
              <a:rPr lang="en-US" dirty="0"/>
              <a:t>Study Group observed that… it was obvious that </a:t>
            </a:r>
            <a:r>
              <a:rPr lang="en-US" b="1" dirty="0"/>
              <a:t>all forms of exploiting a work which had, or were likely to acquire, considerable economic or practical importance </a:t>
            </a:r>
            <a:r>
              <a:rPr lang="en-US" dirty="0"/>
              <a:t>must in principle be reserved to the authors;  exceptions that might restrict the possibilities open to authors in these respects were </a:t>
            </a:r>
            <a:r>
              <a:rPr lang="en-US" dirty="0" smtClean="0"/>
              <a:t>unacceptable</a:t>
            </a:r>
            <a:r>
              <a:rPr lang="hu-HU" dirty="0" smtClean="0"/>
              <a:t>.</a:t>
            </a:r>
            <a:r>
              <a:rPr lang="en-US" dirty="0" smtClean="0"/>
              <a:t>” </a:t>
            </a:r>
            <a:r>
              <a:rPr lang="hu-HU" dirty="0" smtClean="0"/>
              <a:t>(E</a:t>
            </a:r>
            <a:r>
              <a:rPr lang="en-US" dirty="0" err="1" smtClean="0"/>
              <a:t>mphasis</a:t>
            </a:r>
            <a:r>
              <a:rPr lang="en-US" dirty="0" smtClean="0"/>
              <a:t> added</a:t>
            </a:r>
            <a:r>
              <a:rPr lang="hu-HU" dirty="0" smtClean="0"/>
              <a:t>)</a:t>
            </a:r>
            <a:r>
              <a:rPr lang="en-US" dirty="0" smtClean="0"/>
              <a:t>. </a:t>
            </a:r>
            <a:endParaRPr lang="hu-HU" dirty="0" smtClean="0"/>
          </a:p>
          <a:p>
            <a:pPr eaLnBrk="1" fontAlgn="auto" hangingPunct="1">
              <a:spcAft>
                <a:spcPts val="0"/>
              </a:spcAft>
              <a:buFont typeface="Wingdings" pitchFamily="2" charset="2"/>
              <a:buChar char="§"/>
              <a:defRPr/>
            </a:pPr>
            <a:r>
              <a:rPr lang="en-US" dirty="0" smtClean="0"/>
              <a:t>The </a:t>
            </a:r>
            <a:r>
              <a:rPr lang="en-US" dirty="0"/>
              <a:t>annotations to the basic proposal quoted the text proposed by the Study Group in which the embryonic form of Article 9(2) appears as follows:  “However, </a:t>
            </a:r>
            <a:r>
              <a:rPr lang="en-US" b="1" dirty="0"/>
              <a:t>it shall be a matter for legislation </a:t>
            </a:r>
            <a:r>
              <a:rPr lang="en-US" dirty="0"/>
              <a:t>in the countries of the Union, having regard to the provisions of this Convention, </a:t>
            </a:r>
            <a:r>
              <a:rPr lang="en-US" b="1" dirty="0"/>
              <a:t>to limit the recognition and the exercising of </a:t>
            </a:r>
            <a:r>
              <a:rPr lang="en-US" dirty="0"/>
              <a:t>(the right of reproduction) </a:t>
            </a:r>
            <a:r>
              <a:rPr lang="en-US" b="1" dirty="0"/>
              <a:t>for specified purposes and on the condition that these purposes should not enter into economic competition with these works”</a:t>
            </a:r>
            <a:r>
              <a:rPr lang="en-US" i="1" dirty="0"/>
              <a:t> </a:t>
            </a:r>
            <a:r>
              <a:rPr lang="hu-HU" dirty="0" smtClean="0"/>
              <a:t>(</a:t>
            </a:r>
            <a:r>
              <a:rPr lang="en-US" dirty="0"/>
              <a:t>emphasis </a:t>
            </a:r>
            <a:r>
              <a:rPr lang="en-US" dirty="0" smtClean="0"/>
              <a:t>added</a:t>
            </a:r>
            <a:r>
              <a:rPr lang="hu-HU" dirty="0" smtClean="0"/>
              <a:t>,Records </a:t>
            </a:r>
            <a:r>
              <a:rPr lang="hu-HU" dirty="0"/>
              <a:t>of </a:t>
            </a:r>
            <a:r>
              <a:rPr lang="hu-HU" dirty="0" err="1"/>
              <a:t>the</a:t>
            </a:r>
            <a:r>
              <a:rPr lang="hu-HU" dirty="0"/>
              <a:t> 1967 </a:t>
            </a:r>
            <a:r>
              <a:rPr lang="hu-HU" dirty="0" smtClean="0"/>
              <a:t>Stockholm </a:t>
            </a:r>
            <a:r>
              <a:rPr lang="hu-HU" dirty="0" err="1" smtClean="0"/>
              <a:t>conference</a:t>
            </a:r>
            <a:r>
              <a:rPr lang="hu-HU" dirty="0" smtClean="0"/>
              <a:t>‚ p. 112.;)</a:t>
            </a:r>
            <a:r>
              <a:rPr lang="en-US" dirty="0" smtClean="0"/>
              <a:t>.</a:t>
            </a:r>
            <a:endParaRPr lang="hu-HU" dirty="0"/>
          </a:p>
          <a:p>
            <a:pPr eaLnBrk="1" fontAlgn="auto" hangingPunct="1">
              <a:spcAft>
                <a:spcPts val="0"/>
              </a:spcAft>
              <a:buFont typeface="Arial" pitchFamily="34" charset="0"/>
              <a:buChar char="•"/>
              <a:defRPr/>
            </a:pPr>
            <a:endParaRPr lang="hu-HU"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0DC7FCE-D79F-4816-8743-14983F707EE3}" type="slidenum">
              <a:rPr lang="hu-HU"/>
              <a:pPr>
                <a:defRPr/>
              </a:pPr>
              <a:t>35</a:t>
            </a:fld>
            <a:endParaRPr lang="hu-H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bg2">
                <a:lumMod val="1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second</a:t>
            </a:r>
            <a:r>
              <a:rPr lang="hu-HU" sz="3200" b="1" dirty="0" smtClean="0"/>
              <a:t> „</a:t>
            </a:r>
            <a:r>
              <a:rPr lang="hu-HU" sz="3200" b="1" dirty="0" err="1" smtClean="0"/>
              <a:t>step</a:t>
            </a:r>
            <a:r>
              <a:rPr lang="hu-HU" sz="3200" b="1" dirty="0" smtClean="0"/>
              <a:t>”</a:t>
            </a:r>
            <a:r>
              <a:rPr lang="en-US" sz="3200" b="1" dirty="0" smtClean="0"/>
              <a:t> (</a:t>
            </a:r>
            <a:r>
              <a:rPr lang="hu-HU" sz="3200" b="1" dirty="0" smtClean="0"/>
              <a:t>4</a:t>
            </a:r>
            <a:r>
              <a:rPr lang="en-US" sz="3200" b="1" dirty="0" smtClean="0"/>
              <a:t>)</a:t>
            </a:r>
            <a:endParaRPr lang="hu-HU" sz="3200" dirty="0"/>
          </a:p>
        </p:txBody>
      </p:sp>
      <p:sp>
        <p:nvSpPr>
          <p:cNvPr id="3" name="Tartalom helye 2"/>
          <p:cNvSpPr>
            <a:spLocks noGrp="1"/>
          </p:cNvSpPr>
          <p:nvPr>
            <p:ph idx="1"/>
          </p:nvPr>
        </p:nvSpPr>
        <p:spPr/>
        <p:txBody>
          <a:bodyPr rtlCol="0">
            <a:normAutofit fontScale="92500" lnSpcReduction="20000"/>
          </a:bodyPr>
          <a:lstStyle/>
          <a:p>
            <a:pPr marL="0" indent="0" eaLnBrk="1" fontAlgn="auto" hangingPunct="1">
              <a:spcAft>
                <a:spcPts val="0"/>
              </a:spcAft>
              <a:buFont typeface="Arial" pitchFamily="34" charset="0"/>
              <a:buNone/>
              <a:defRPr/>
            </a:pPr>
            <a:endParaRPr lang="hu-HU" sz="2400" b="1" dirty="0" smtClean="0"/>
          </a:p>
          <a:p>
            <a:pPr marL="0" indent="0" eaLnBrk="1" fontAlgn="auto" hangingPunct="1">
              <a:spcAft>
                <a:spcPts val="0"/>
              </a:spcAft>
              <a:buFont typeface="Arial" pitchFamily="34" charset="0"/>
              <a:buNone/>
              <a:defRPr/>
            </a:pPr>
            <a:r>
              <a:rPr lang="en-US" sz="2400" b="1" dirty="0" smtClean="0"/>
              <a:t>This means that an exception or limitation </a:t>
            </a:r>
            <a:r>
              <a:rPr lang="hu-HU" sz="2400" b="1" dirty="0" smtClean="0"/>
              <a:t>must </a:t>
            </a:r>
            <a:r>
              <a:rPr lang="en-US" sz="2400" b="1" dirty="0" smtClean="0"/>
              <a:t>not go so far as to undermine the chances of the owners of rights on the relevant markets. </a:t>
            </a:r>
          </a:p>
          <a:p>
            <a:pPr marL="0" indent="0" eaLnBrk="1" fontAlgn="auto" hangingPunct="1">
              <a:spcAft>
                <a:spcPts val="0"/>
              </a:spcAft>
              <a:buFont typeface="Arial" pitchFamily="34" charset="0"/>
              <a:buNone/>
              <a:defRPr/>
            </a:pPr>
            <a:endParaRPr lang="en-US" sz="2400" b="1" dirty="0" smtClean="0"/>
          </a:p>
          <a:p>
            <a:pPr marL="0" indent="0" eaLnBrk="1" fontAlgn="auto" hangingPunct="1">
              <a:spcAft>
                <a:spcPts val="0"/>
              </a:spcAft>
              <a:buFont typeface="Arial" pitchFamily="34" charset="0"/>
              <a:buNone/>
              <a:defRPr/>
            </a:pPr>
            <a:r>
              <a:rPr lang="en-US" sz="2400" b="1" dirty="0" smtClean="0"/>
              <a:t>As Martin </a:t>
            </a:r>
            <a:r>
              <a:rPr lang="en-US" sz="2400" b="1" dirty="0" err="1" smtClean="0"/>
              <a:t>Senftleben</a:t>
            </a:r>
            <a:r>
              <a:rPr lang="en-US" sz="2400" b="1" dirty="0" smtClean="0"/>
              <a:t> puts it</a:t>
            </a:r>
            <a:r>
              <a:rPr lang="en-US" sz="2400" dirty="0" smtClean="0"/>
              <a:t>: </a:t>
            </a:r>
          </a:p>
          <a:p>
            <a:pPr marL="0" indent="0" eaLnBrk="1" fontAlgn="auto" hangingPunct="1">
              <a:spcAft>
                <a:spcPts val="0"/>
              </a:spcAft>
              <a:buFont typeface="Arial" pitchFamily="34" charset="0"/>
              <a:buNone/>
              <a:defRPr/>
            </a:pPr>
            <a:endParaRPr lang="en-US" sz="2400" dirty="0" smtClean="0"/>
          </a:p>
          <a:p>
            <a:pPr marL="0" indent="0" eaLnBrk="1" fontAlgn="auto" hangingPunct="1">
              <a:spcAft>
                <a:spcPts val="0"/>
              </a:spcAft>
              <a:buFont typeface="Arial" pitchFamily="34" charset="0"/>
              <a:buNone/>
              <a:defRPr/>
            </a:pPr>
            <a:r>
              <a:rPr lang="en-US" sz="2400" dirty="0" smtClean="0"/>
              <a:t>„[A] conflict with a normal exploitation arises </a:t>
            </a:r>
            <a:r>
              <a:rPr lang="en-US" sz="2400" b="1" dirty="0" smtClean="0"/>
              <a:t>if the authors are deprived of an actual or potential market of considerable economic or practical importance</a:t>
            </a:r>
            <a:r>
              <a:rPr lang="en-US" sz="2400" dirty="0" smtClean="0"/>
              <a:t>… The circle of these actual or potential markets is sole</a:t>
            </a:r>
            <a:r>
              <a:rPr lang="hu-HU" sz="2400" dirty="0" smtClean="0"/>
              <a:t>l</a:t>
            </a:r>
            <a:r>
              <a:rPr lang="en-US" sz="2400" dirty="0" smtClean="0"/>
              <a:t>y formed by </a:t>
            </a:r>
            <a:r>
              <a:rPr lang="en-US" sz="2400" b="1" dirty="0" smtClean="0"/>
              <a:t>those possibilities of marketing a work which </a:t>
            </a:r>
            <a:r>
              <a:rPr lang="en-US" sz="2400" b="1" dirty="0" err="1" smtClean="0"/>
              <a:t>tipical</a:t>
            </a:r>
            <a:r>
              <a:rPr lang="hu-HU" sz="2400" b="1" dirty="0" smtClean="0"/>
              <a:t>l</a:t>
            </a:r>
            <a:r>
              <a:rPr lang="en-US" sz="2400" b="1" dirty="0" smtClean="0"/>
              <a:t>y constitute a major source of income </a:t>
            </a:r>
            <a:r>
              <a:rPr lang="en-US" sz="2400" dirty="0" smtClean="0"/>
              <a:t>and, consequently, </a:t>
            </a:r>
            <a:r>
              <a:rPr lang="en-US" sz="2400" b="1" dirty="0" smtClean="0"/>
              <a:t>belong to the economic core of copyright</a:t>
            </a:r>
            <a:r>
              <a:rPr lang="en-US" sz="2400" dirty="0" smtClean="0"/>
              <a:t>.”  (M. </a:t>
            </a:r>
            <a:r>
              <a:rPr lang="en-US" sz="2400" dirty="0" err="1" smtClean="0"/>
              <a:t>Senftleben</a:t>
            </a:r>
            <a:r>
              <a:rPr lang="en-US" sz="2400" dirty="0" smtClean="0"/>
              <a:t>: Copyright, Limitations and the Three-step Test, Kluwer Law International, 2004, pp. 184-189)      </a:t>
            </a:r>
            <a:endParaRPr lang="en-US" sz="24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ED59551-E6E1-41D9-8DC1-2A758ED8E6DA}" type="slidenum">
              <a:rPr lang="hu-HU"/>
              <a:pPr>
                <a:defRPr/>
              </a:pPr>
              <a:t>36</a:t>
            </a:fld>
            <a:endParaRPr lang="hu-H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accent4">
                <a:lumMod val="50000"/>
              </a:schemeClr>
            </a:solidFill>
          </a:ln>
        </p:spPr>
        <p:txBody>
          <a:bodyPr/>
          <a:lstStyle/>
          <a:p>
            <a:pPr>
              <a:defRPr/>
            </a:pPr>
            <a:r>
              <a:rPr lang="hu-HU" sz="3200" b="1" dirty="0"/>
              <a:t>The </a:t>
            </a:r>
            <a:r>
              <a:rPr lang="hu-HU" sz="3200" b="1" dirty="0" err="1"/>
              <a:t>second</a:t>
            </a:r>
            <a:r>
              <a:rPr lang="hu-HU" sz="3200" b="1" dirty="0"/>
              <a:t> </a:t>
            </a:r>
            <a:r>
              <a:rPr lang="hu-HU" sz="3200" b="1" dirty="0" smtClean="0"/>
              <a:t>„</a:t>
            </a:r>
            <a:r>
              <a:rPr lang="hu-HU" sz="3200" b="1" dirty="0" err="1" smtClean="0"/>
              <a:t>step</a:t>
            </a:r>
            <a:r>
              <a:rPr lang="hu-HU" sz="3200" b="1" dirty="0" smtClean="0"/>
              <a:t>”</a:t>
            </a:r>
            <a:r>
              <a:rPr lang="en-US" sz="3200" b="1" dirty="0" smtClean="0"/>
              <a:t> (</a:t>
            </a:r>
            <a:r>
              <a:rPr lang="hu-HU" sz="3200" b="1" dirty="0" smtClean="0"/>
              <a:t>5</a:t>
            </a:r>
            <a:r>
              <a:rPr lang="en-US" sz="3200" b="1" dirty="0" smtClean="0"/>
              <a:t>)</a:t>
            </a:r>
            <a:endParaRPr lang="en-US" sz="3200" dirty="0"/>
          </a:p>
        </p:txBody>
      </p:sp>
      <p:sp>
        <p:nvSpPr>
          <p:cNvPr id="3" name="Tartalom helye 2"/>
          <p:cNvSpPr>
            <a:spLocks noGrp="1"/>
          </p:cNvSpPr>
          <p:nvPr>
            <p:ph idx="1"/>
          </p:nvPr>
        </p:nvSpPr>
        <p:spPr>
          <a:xfrm>
            <a:off x="468313" y="1600200"/>
            <a:ext cx="8351837" cy="4525963"/>
          </a:xfrm>
        </p:spPr>
        <p:txBody>
          <a:bodyPr/>
          <a:lstStyle/>
          <a:p>
            <a:pPr marL="0" indent="0">
              <a:buFont typeface="Arial" pitchFamily="34" charset="0"/>
              <a:buNone/>
              <a:defRPr/>
            </a:pPr>
            <a:r>
              <a:rPr lang="en-US" sz="1800" b="1" dirty="0" smtClean="0"/>
              <a:t>It is submitted that a</a:t>
            </a:r>
            <a:r>
              <a:rPr lang="hu-HU" sz="1800" b="1" dirty="0" err="1" smtClean="0"/>
              <a:t>dequate</a:t>
            </a:r>
            <a:r>
              <a:rPr lang="en-US" sz="1800" b="1" dirty="0" smtClean="0"/>
              <a:t> interpretation and application of the second „step” offers an appropriate basis also for solving the possible problems of the „grey” area</a:t>
            </a:r>
            <a:r>
              <a:rPr lang="hu-HU" sz="1800" b="1" dirty="0" smtClean="0"/>
              <a:t>s</a:t>
            </a:r>
            <a:r>
              <a:rPr lang="en-US" sz="1800" b="1" dirty="0" smtClean="0"/>
              <a:t> </a:t>
            </a:r>
            <a:r>
              <a:rPr lang="hu-HU" sz="1800" b="1" dirty="0" smtClean="0"/>
              <a:t>of </a:t>
            </a:r>
            <a:r>
              <a:rPr lang="hu-HU" sz="1800" b="1" dirty="0" err="1" smtClean="0"/>
              <a:t>balancing</a:t>
            </a:r>
            <a:r>
              <a:rPr lang="hu-HU" sz="1800" b="1" dirty="0" smtClean="0"/>
              <a:t> </a:t>
            </a:r>
            <a:r>
              <a:rPr lang="hu-HU" sz="1800" b="1" dirty="0" err="1" smtClean="0"/>
              <a:t>of</a:t>
            </a:r>
            <a:r>
              <a:rPr lang="hu-HU" sz="1800" b="1" dirty="0" smtClean="0"/>
              <a:t> interest,  </a:t>
            </a:r>
            <a:r>
              <a:rPr lang="hu-HU" sz="1800" b="1" dirty="0" err="1" smtClean="0"/>
              <a:t>such</a:t>
            </a:r>
            <a:r>
              <a:rPr lang="hu-HU" sz="1800" b="1" dirty="0" smtClean="0"/>
              <a:t> </a:t>
            </a:r>
            <a:r>
              <a:rPr lang="hu-HU" sz="1800" b="1" dirty="0" err="1" smtClean="0"/>
              <a:t>as</a:t>
            </a:r>
            <a:endParaRPr lang="hu-HU" sz="1800" b="1" dirty="0" smtClean="0"/>
          </a:p>
          <a:p>
            <a:pPr>
              <a:buFont typeface="Wingdings" pitchFamily="2" charset="2"/>
              <a:buChar char="Ø"/>
              <a:defRPr/>
            </a:pPr>
            <a:r>
              <a:rPr lang="hu-HU" sz="1800" b="1" dirty="0" err="1" smtClean="0"/>
              <a:t>misuse</a:t>
            </a:r>
            <a:r>
              <a:rPr lang="hu-HU" sz="1800" b="1" dirty="0" smtClean="0"/>
              <a:t> of copyright (</a:t>
            </a:r>
            <a:r>
              <a:rPr lang="hu-HU" sz="1800" b="1" i="1" dirty="0" err="1"/>
              <a:t>Lasercomb</a:t>
            </a:r>
            <a:r>
              <a:rPr lang="hu-HU" sz="1800" b="1" i="1" dirty="0"/>
              <a:t> </a:t>
            </a:r>
            <a:r>
              <a:rPr lang="hu-HU" sz="1800" b="1" i="1" dirty="0" err="1"/>
              <a:t>America</a:t>
            </a:r>
            <a:r>
              <a:rPr lang="hu-HU" sz="1800" b="1" i="1" dirty="0"/>
              <a:t> v. </a:t>
            </a:r>
            <a:r>
              <a:rPr lang="hu-HU" sz="1800" b="1" i="1" dirty="0" smtClean="0"/>
              <a:t>Reynolds</a:t>
            </a:r>
            <a:r>
              <a:rPr lang="hu-HU" sz="1800" b="1" dirty="0" smtClean="0"/>
              <a:t>, etc.) and </a:t>
            </a:r>
            <a:r>
              <a:rPr lang="hu-HU" sz="1800" b="1" dirty="0" err="1" smtClean="0"/>
              <a:t>competion</a:t>
            </a:r>
            <a:r>
              <a:rPr lang="hu-HU" sz="1800" b="1" dirty="0" smtClean="0"/>
              <a:t> </a:t>
            </a:r>
            <a:r>
              <a:rPr lang="hu-HU" sz="1800" b="1" dirty="0" err="1" smtClean="0"/>
              <a:t>considerations</a:t>
            </a:r>
            <a:r>
              <a:rPr lang="hu-HU" sz="1800" b="1" dirty="0" smtClean="0"/>
              <a:t> </a:t>
            </a:r>
            <a:r>
              <a:rPr lang="hu-HU" sz="1800" b="1" dirty="0" err="1" smtClean="0"/>
              <a:t>in</a:t>
            </a:r>
            <a:r>
              <a:rPr lang="hu-HU" sz="1800" b="1" dirty="0" smtClean="0"/>
              <a:t> </a:t>
            </a:r>
            <a:r>
              <a:rPr lang="hu-HU" sz="1800" b="1" dirty="0" err="1" smtClean="0"/>
              <a:t>general</a:t>
            </a:r>
            <a:r>
              <a:rPr lang="hu-HU" sz="1800" b="1" dirty="0" smtClean="0"/>
              <a:t>,</a:t>
            </a:r>
          </a:p>
          <a:p>
            <a:pPr>
              <a:buFont typeface="Wingdings" pitchFamily="2" charset="2"/>
              <a:buChar char="Ø"/>
              <a:defRPr/>
            </a:pPr>
            <a:r>
              <a:rPr lang="hu-HU" sz="1800" b="1" dirty="0" err="1" smtClean="0"/>
              <a:t>public</a:t>
            </a:r>
            <a:r>
              <a:rPr lang="hu-HU" sz="1800" b="1" dirty="0" smtClean="0"/>
              <a:t> </a:t>
            </a:r>
            <a:r>
              <a:rPr lang="hu-HU" sz="1800" b="1" dirty="0" err="1" smtClean="0"/>
              <a:t>interests</a:t>
            </a:r>
            <a:r>
              <a:rPr lang="hu-HU" sz="1800" b="1" dirty="0" smtClean="0"/>
              <a:t> </a:t>
            </a:r>
            <a:r>
              <a:rPr lang="hu-HU" sz="1800" b="1" dirty="0" err="1" smtClean="0"/>
              <a:t>concerning</a:t>
            </a:r>
            <a:r>
              <a:rPr lang="hu-HU" sz="1800" b="1" dirty="0" smtClean="0"/>
              <a:t> </a:t>
            </a:r>
            <a:r>
              <a:rPr lang="hu-HU" sz="1800" b="1" dirty="0" err="1" smtClean="0"/>
              <a:t>access</a:t>
            </a:r>
            <a:r>
              <a:rPr lang="hu-HU" sz="1800" b="1" dirty="0" smtClean="0"/>
              <a:t> </a:t>
            </a:r>
            <a:r>
              <a:rPr lang="hu-HU" sz="1800" b="1" dirty="0" err="1" smtClean="0"/>
              <a:t>to</a:t>
            </a:r>
            <a:r>
              <a:rPr lang="hu-HU" sz="1800" b="1" dirty="0" smtClean="0"/>
              <a:t> </a:t>
            </a:r>
            <a:r>
              <a:rPr lang="hu-HU" sz="1800" b="1" dirty="0" err="1" smtClean="0"/>
              <a:t>information</a:t>
            </a:r>
            <a:r>
              <a:rPr lang="hu-HU" sz="1800" b="1" dirty="0" smtClean="0"/>
              <a:t> (</a:t>
            </a:r>
            <a:r>
              <a:rPr lang="hu-HU" sz="1800" b="1" i="1" dirty="0" err="1" smtClean="0"/>
              <a:t>Ashdown</a:t>
            </a:r>
            <a:r>
              <a:rPr lang="hu-HU" sz="1800" b="1" i="1" dirty="0" smtClean="0"/>
              <a:t> v. Sunday Telegraph</a:t>
            </a:r>
            <a:r>
              <a:rPr lang="hu-HU" sz="1800" b="1" dirty="0" smtClean="0"/>
              <a:t>),</a:t>
            </a:r>
            <a:endParaRPr lang="hu-HU" sz="1800" b="1" dirty="0"/>
          </a:p>
          <a:p>
            <a:pPr>
              <a:buFont typeface="Wingdings" pitchFamily="2" charset="2"/>
              <a:buChar char="Ø"/>
              <a:defRPr/>
            </a:pPr>
            <a:r>
              <a:rPr lang="en-US" sz="1800" b="1" dirty="0" smtClean="0"/>
              <a:t>copyright protection and freedom of expression</a:t>
            </a:r>
            <a:r>
              <a:rPr lang="hu-HU" sz="1800" b="1" dirty="0" smtClean="0"/>
              <a:t> </a:t>
            </a:r>
            <a:r>
              <a:rPr lang="hu-HU" sz="1800" b="1" dirty="0" err="1" smtClean="0"/>
              <a:t>concerning</a:t>
            </a:r>
            <a:r>
              <a:rPr lang="hu-HU" sz="1800" b="1" dirty="0" smtClean="0"/>
              <a:t> </a:t>
            </a:r>
            <a:r>
              <a:rPr lang="hu-HU" sz="1800" b="1" dirty="0" err="1" smtClean="0"/>
              <a:t>the</a:t>
            </a:r>
            <a:r>
              <a:rPr lang="hu-HU" sz="1800" b="1" dirty="0" smtClean="0"/>
              <a:t> p</a:t>
            </a:r>
            <a:r>
              <a:rPr lang="en-US" sz="1800" b="1" dirty="0" err="1" smtClean="0"/>
              <a:t>henomenon</a:t>
            </a:r>
            <a:r>
              <a:rPr lang="en-US" sz="1800" b="1" dirty="0" smtClean="0"/>
              <a:t> of</a:t>
            </a:r>
            <a:r>
              <a:rPr lang="en-US" sz="1800" dirty="0" smtClean="0"/>
              <a:t> </a:t>
            </a:r>
            <a:r>
              <a:rPr lang="en-US" sz="1800" b="1" dirty="0" smtClean="0"/>
              <a:t>mixing, pasting and transforming in other ways protected works and objects of related rights </a:t>
            </a:r>
            <a:r>
              <a:rPr lang="en-US" sz="1800" dirty="0" smtClean="0"/>
              <a:t>by </a:t>
            </a:r>
            <a:r>
              <a:rPr lang="hu-HU" sz="1800" dirty="0" smtClean="0"/>
              <a:t>online </a:t>
            </a:r>
            <a:r>
              <a:rPr lang="en-US" sz="1800" dirty="0" smtClean="0"/>
              <a:t>users</a:t>
            </a:r>
            <a:r>
              <a:rPr lang="hu-HU" sz="1800" dirty="0" smtClean="0"/>
              <a:t> (</a:t>
            </a:r>
            <a:r>
              <a:rPr lang="hu-HU" sz="1800" dirty="0" err="1" smtClean="0"/>
              <a:t>if</a:t>
            </a:r>
            <a:r>
              <a:rPr lang="hu-HU" sz="1800" dirty="0" smtClean="0"/>
              <a:t> </a:t>
            </a:r>
            <a:r>
              <a:rPr lang="hu-HU" sz="1800" dirty="0" err="1" smtClean="0"/>
              <a:t>such</a:t>
            </a:r>
            <a:r>
              <a:rPr lang="hu-HU" sz="1800" dirty="0" smtClean="0"/>
              <a:t> </a:t>
            </a:r>
            <a:r>
              <a:rPr lang="hu-HU" sz="1800" dirty="0" err="1" smtClean="0"/>
              <a:t>tranformations</a:t>
            </a:r>
            <a:r>
              <a:rPr lang="hu-HU" sz="1800" dirty="0" smtClean="0"/>
              <a:t>, </a:t>
            </a:r>
            <a:r>
              <a:rPr lang="hu-HU" sz="1800" dirty="0" err="1" smtClean="0"/>
              <a:t>due</a:t>
            </a:r>
            <a:r>
              <a:rPr lang="hu-HU" sz="1800" dirty="0" smtClean="0"/>
              <a:t> </a:t>
            </a:r>
            <a:r>
              <a:rPr lang="hu-HU" sz="1800" dirty="0" err="1" smtClean="0"/>
              <a:t>to</a:t>
            </a:r>
            <a:r>
              <a:rPr lang="hu-HU" sz="1800" dirty="0" smtClean="0"/>
              <a:t> </a:t>
            </a:r>
            <a:r>
              <a:rPr lang="hu-HU" sz="1800" dirty="0" err="1" smtClean="0"/>
              <a:t>their</a:t>
            </a:r>
            <a:r>
              <a:rPr lang="hu-HU" sz="1800" dirty="0" smtClean="0"/>
              <a:t> </a:t>
            </a:r>
            <a:r>
              <a:rPr lang="hu-HU" sz="1800" dirty="0" err="1" smtClean="0"/>
              <a:t>nature</a:t>
            </a:r>
            <a:r>
              <a:rPr lang="hu-HU" sz="1800" dirty="0" smtClean="0"/>
              <a:t>, enter </a:t>
            </a:r>
            <a:r>
              <a:rPr lang="hu-HU" sz="1800" dirty="0" err="1" smtClean="0"/>
              <a:t>into</a:t>
            </a:r>
            <a:r>
              <a:rPr lang="hu-HU" sz="1800" dirty="0" smtClean="0"/>
              <a:t> </a:t>
            </a:r>
            <a:r>
              <a:rPr lang="hu-HU" sz="1800" dirty="0" err="1" smtClean="0"/>
              <a:t>economic</a:t>
            </a:r>
            <a:r>
              <a:rPr lang="hu-HU" sz="1800" dirty="0" smtClean="0"/>
              <a:t> </a:t>
            </a:r>
            <a:r>
              <a:rPr lang="hu-HU" sz="1800" dirty="0" err="1" smtClean="0"/>
              <a:t>competition</a:t>
            </a:r>
            <a:r>
              <a:rPr lang="hu-HU" sz="1800" dirty="0" smtClean="0"/>
              <a:t> of </a:t>
            </a:r>
            <a:r>
              <a:rPr lang="hu-HU" sz="1800" dirty="0" err="1" smtClean="0"/>
              <a:t>the</a:t>
            </a:r>
            <a:r>
              <a:rPr lang="hu-HU" sz="1800" dirty="0" smtClean="0"/>
              <a:t> </a:t>
            </a:r>
            <a:r>
              <a:rPr lang="hu-HU" sz="1800" dirty="0" err="1" smtClean="0"/>
              <a:t>works</a:t>
            </a:r>
            <a:r>
              <a:rPr lang="hu-HU" sz="1800" dirty="0" smtClean="0"/>
              <a:t> </a:t>
            </a:r>
            <a:r>
              <a:rPr lang="hu-HU" sz="1800" dirty="0" err="1" smtClean="0"/>
              <a:t>concerned</a:t>
            </a:r>
            <a:r>
              <a:rPr lang="hu-HU" sz="1800" dirty="0" smtClean="0"/>
              <a:t>, </a:t>
            </a:r>
            <a:r>
              <a:rPr lang="hu-HU" sz="1800" dirty="0" err="1" smtClean="0"/>
              <a:t>they</a:t>
            </a:r>
            <a:r>
              <a:rPr lang="hu-HU" sz="1800" dirty="0" smtClean="0"/>
              <a:t> </a:t>
            </a:r>
            <a:r>
              <a:rPr lang="hu-HU" sz="1800" dirty="0" err="1" smtClean="0"/>
              <a:t>may</a:t>
            </a:r>
            <a:r>
              <a:rPr lang="hu-HU" sz="1800" dirty="0" smtClean="0"/>
              <a:t> </a:t>
            </a:r>
            <a:r>
              <a:rPr lang="hu-HU" sz="1800" dirty="0" err="1" smtClean="0"/>
              <a:t>not</a:t>
            </a:r>
            <a:r>
              <a:rPr lang="hu-HU" sz="1800" dirty="0" smtClean="0"/>
              <a:t> be </a:t>
            </a:r>
            <a:r>
              <a:rPr lang="hu-HU" sz="1800" dirty="0" err="1" smtClean="0"/>
              <a:t>allowed</a:t>
            </a:r>
            <a:r>
              <a:rPr lang="hu-HU" sz="1800" dirty="0" smtClean="0"/>
              <a:t> </a:t>
            </a:r>
            <a:r>
              <a:rPr lang="hu-HU" sz="1800" dirty="0" err="1" smtClean="0"/>
              <a:t>as</a:t>
            </a:r>
            <a:r>
              <a:rPr lang="hu-HU" sz="1800" dirty="0" smtClean="0"/>
              <a:t> </a:t>
            </a:r>
            <a:r>
              <a:rPr lang="hu-HU" sz="1800" dirty="0" err="1" smtClean="0"/>
              <a:t>exceptions</a:t>
            </a:r>
            <a:r>
              <a:rPr lang="hu-HU" sz="1800" dirty="0" smtClean="0"/>
              <a:t> </a:t>
            </a:r>
            <a:r>
              <a:rPr lang="hu-HU" sz="1800" dirty="0" err="1" smtClean="0"/>
              <a:t>to</a:t>
            </a:r>
            <a:r>
              <a:rPr lang="hu-HU" sz="1800" dirty="0" smtClean="0"/>
              <a:t> copyright. </a:t>
            </a:r>
            <a:r>
              <a:rPr lang="hu-HU" sz="1800" dirty="0" err="1" smtClean="0"/>
              <a:t>If</a:t>
            </a:r>
            <a:r>
              <a:rPr lang="hu-HU" sz="1800" dirty="0" smtClean="0"/>
              <a:t>, </a:t>
            </a:r>
            <a:r>
              <a:rPr lang="hu-HU" sz="1800" dirty="0" err="1" smtClean="0"/>
              <a:t>however</a:t>
            </a:r>
            <a:r>
              <a:rPr lang="hu-HU" sz="1800" dirty="0" smtClean="0"/>
              <a:t>, </a:t>
            </a:r>
            <a:r>
              <a:rPr lang="hu-HU" sz="1800" dirty="0" err="1" smtClean="0"/>
              <a:t>the</a:t>
            </a:r>
            <a:r>
              <a:rPr lang="hu-HU" sz="1800" dirty="0" smtClean="0"/>
              <a:t> </a:t>
            </a:r>
            <a:r>
              <a:rPr lang="hu-HU" sz="1800" dirty="0" err="1" smtClean="0"/>
              <a:t>transformations</a:t>
            </a:r>
            <a:r>
              <a:rPr lang="hu-HU" sz="1800" dirty="0" smtClean="0"/>
              <a:t> </a:t>
            </a:r>
            <a:r>
              <a:rPr lang="hu-HU" sz="1800" dirty="0" err="1" smtClean="0"/>
              <a:t>differ</a:t>
            </a:r>
            <a:r>
              <a:rPr lang="hu-HU" sz="1800" dirty="0" smtClean="0"/>
              <a:t> </a:t>
            </a:r>
            <a:r>
              <a:rPr lang="hu-HU" sz="1800" dirty="0" err="1" smtClean="0"/>
              <a:t>in</a:t>
            </a:r>
            <a:r>
              <a:rPr lang="hu-HU" sz="1800" dirty="0" smtClean="0"/>
              <a:t> a </a:t>
            </a:r>
            <a:r>
              <a:rPr lang="hu-HU" sz="1800" dirty="0" err="1" smtClean="0"/>
              <a:t>way</a:t>
            </a:r>
            <a:r>
              <a:rPr lang="hu-HU" sz="1800" dirty="0" smtClean="0"/>
              <a:t> </a:t>
            </a:r>
            <a:r>
              <a:rPr lang="hu-HU" sz="1800" dirty="0" err="1" smtClean="0"/>
              <a:t>that</a:t>
            </a:r>
            <a:r>
              <a:rPr lang="hu-HU" sz="1800" dirty="0" smtClean="0"/>
              <a:t> </a:t>
            </a:r>
            <a:r>
              <a:rPr lang="hu-HU" sz="1800" dirty="0" err="1" smtClean="0"/>
              <a:t>they</a:t>
            </a:r>
            <a:r>
              <a:rPr lang="hu-HU" sz="1800" dirty="0" smtClean="0"/>
              <a:t> </a:t>
            </a:r>
            <a:r>
              <a:rPr lang="hu-HU" sz="1800" dirty="0" err="1" smtClean="0"/>
              <a:t>do</a:t>
            </a:r>
            <a:r>
              <a:rPr lang="hu-HU" sz="1800" dirty="0" smtClean="0"/>
              <a:t> </a:t>
            </a:r>
            <a:r>
              <a:rPr lang="hu-HU" sz="1800" dirty="0" err="1" smtClean="0"/>
              <a:t>not</a:t>
            </a:r>
            <a:r>
              <a:rPr lang="hu-HU" sz="1800" dirty="0" smtClean="0"/>
              <a:t> </a:t>
            </a:r>
            <a:r>
              <a:rPr lang="hu-HU" sz="1800" dirty="0" err="1" smtClean="0"/>
              <a:t>replace</a:t>
            </a:r>
            <a:r>
              <a:rPr lang="hu-HU" sz="1800" dirty="0" smtClean="0"/>
              <a:t> </a:t>
            </a:r>
            <a:r>
              <a:rPr lang="hu-HU" sz="1800" dirty="0" err="1" smtClean="0"/>
              <a:t>the</a:t>
            </a:r>
            <a:r>
              <a:rPr lang="hu-HU" sz="1800" dirty="0" smtClean="0"/>
              <a:t> </a:t>
            </a:r>
            <a:r>
              <a:rPr lang="hu-HU" sz="1800" dirty="0" err="1" smtClean="0"/>
              <a:t>works</a:t>
            </a:r>
            <a:r>
              <a:rPr lang="hu-HU" sz="1800" dirty="0" smtClean="0"/>
              <a:t> </a:t>
            </a:r>
            <a:r>
              <a:rPr lang="hu-HU" sz="1800" dirty="0" err="1" smtClean="0"/>
              <a:t>concerned</a:t>
            </a:r>
            <a:r>
              <a:rPr lang="hu-HU" sz="1800" dirty="0" smtClean="0"/>
              <a:t> </a:t>
            </a:r>
            <a:r>
              <a:rPr lang="hu-HU" sz="1800" dirty="0" err="1" smtClean="0"/>
              <a:t>from</a:t>
            </a:r>
            <a:r>
              <a:rPr lang="hu-HU" sz="1800" dirty="0" smtClean="0"/>
              <a:t> </a:t>
            </a:r>
            <a:r>
              <a:rPr lang="hu-HU" sz="1800" dirty="0" err="1" smtClean="0"/>
              <a:t>the</a:t>
            </a:r>
            <a:r>
              <a:rPr lang="hu-HU" sz="1800" dirty="0" smtClean="0"/>
              <a:t> </a:t>
            </a:r>
            <a:r>
              <a:rPr lang="hu-HU" sz="1800" dirty="0" err="1" smtClean="0"/>
              <a:t>viewpoint</a:t>
            </a:r>
            <a:r>
              <a:rPr lang="hu-HU" sz="1800" dirty="0" smtClean="0"/>
              <a:t> of </a:t>
            </a:r>
            <a:r>
              <a:rPr lang="hu-HU" sz="1800" dirty="0" err="1" smtClean="0"/>
              <a:t>their</a:t>
            </a:r>
            <a:r>
              <a:rPr lang="hu-HU" sz="1800" dirty="0" smtClean="0"/>
              <a:t> </a:t>
            </a:r>
            <a:r>
              <a:rPr lang="hu-HU" sz="1800" dirty="0" err="1" smtClean="0"/>
              <a:t>normal</a:t>
            </a:r>
            <a:r>
              <a:rPr lang="hu-HU" sz="1800" dirty="0" smtClean="0"/>
              <a:t> </a:t>
            </a:r>
            <a:r>
              <a:rPr lang="hu-HU" sz="1800" dirty="0" err="1" smtClean="0"/>
              <a:t>economic</a:t>
            </a:r>
            <a:r>
              <a:rPr lang="hu-HU" sz="1800" dirty="0" smtClean="0"/>
              <a:t> </a:t>
            </a:r>
            <a:r>
              <a:rPr lang="hu-HU" sz="1800" dirty="0" err="1" smtClean="0"/>
              <a:t>exploitation</a:t>
            </a:r>
            <a:r>
              <a:rPr lang="hu-HU" sz="1800" dirty="0" smtClean="0"/>
              <a:t>, free </a:t>
            </a:r>
            <a:r>
              <a:rPr lang="hu-HU" sz="1800" dirty="0" err="1" smtClean="0"/>
              <a:t>use</a:t>
            </a:r>
            <a:r>
              <a:rPr lang="hu-HU" sz="1800" dirty="0" smtClean="0"/>
              <a:t> </a:t>
            </a:r>
            <a:r>
              <a:rPr lang="hu-HU" sz="1800" dirty="0" err="1" smtClean="0"/>
              <a:t>may</a:t>
            </a:r>
            <a:r>
              <a:rPr lang="hu-HU" sz="1800" dirty="0" smtClean="0"/>
              <a:t> be </a:t>
            </a:r>
            <a:r>
              <a:rPr lang="hu-HU" sz="1800" dirty="0" err="1" smtClean="0"/>
              <a:t>justified</a:t>
            </a:r>
            <a:r>
              <a:rPr lang="hu-HU" sz="1800" dirty="0" smtClean="0"/>
              <a:t>).      </a:t>
            </a:r>
            <a:r>
              <a:rPr lang="en-US" sz="1800" dirty="0" smtClean="0"/>
              <a:t>  </a:t>
            </a:r>
            <a:r>
              <a:rPr lang="en-US" sz="2000" dirty="0" smtClean="0"/>
              <a:t>  </a:t>
            </a:r>
            <a:endParaRPr lang="en-US" sz="20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CC9E4DA1-D955-44B5-9AD0-1C3768ACBC4D}" type="slidenum">
              <a:rPr lang="hu-HU" smtClean="0"/>
              <a:pPr>
                <a:defRPr/>
              </a:pPr>
              <a:t>37</a:t>
            </a:fld>
            <a:endParaRPr lang="hu-H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third</a:t>
            </a:r>
            <a:r>
              <a:rPr lang="hu-HU" sz="3200" b="1" dirty="0" smtClean="0"/>
              <a:t> „</a:t>
            </a:r>
            <a:r>
              <a:rPr lang="hu-HU" sz="3200" b="1" dirty="0" err="1" smtClean="0"/>
              <a:t>step</a:t>
            </a:r>
            <a:r>
              <a:rPr lang="hu-HU" sz="3200" b="1" dirty="0" smtClean="0"/>
              <a:t>”</a:t>
            </a:r>
            <a:r>
              <a:rPr lang="en-US" sz="3200" b="1" dirty="0" smtClean="0"/>
              <a:t> (1)</a:t>
            </a:r>
            <a:endParaRPr lang="hu-HU" sz="3200" dirty="0"/>
          </a:p>
        </p:txBody>
      </p:sp>
      <p:sp>
        <p:nvSpPr>
          <p:cNvPr id="3" name="Tartalom helye 2"/>
          <p:cNvSpPr>
            <a:spLocks noGrp="1"/>
          </p:cNvSpPr>
          <p:nvPr>
            <p:ph idx="1"/>
          </p:nvPr>
        </p:nvSpPr>
        <p:spPr>
          <a:xfrm>
            <a:off x="457200" y="1773238"/>
            <a:ext cx="8229600" cy="4352925"/>
          </a:xfrm>
        </p:spPr>
        <p:txBody>
          <a:bodyPr rtlCol="0">
            <a:normAutofit fontScale="77500" lnSpcReduction="20000"/>
          </a:bodyPr>
          <a:lstStyle/>
          <a:p>
            <a:pPr marL="457200" lvl="1" indent="-457200" eaLnBrk="1" fontAlgn="auto" hangingPunct="1">
              <a:spcAft>
                <a:spcPts val="0"/>
              </a:spcAft>
              <a:buFont typeface="Wingdings" pitchFamily="2" charset="2"/>
              <a:buChar char="§"/>
              <a:defRPr/>
            </a:pPr>
            <a:r>
              <a:rPr lang="hu-HU" sz="3100" b="1" dirty="0" err="1" smtClean="0"/>
              <a:t>Berne</a:t>
            </a:r>
            <a:r>
              <a:rPr lang="hu-HU" sz="3100" b="1" dirty="0" smtClean="0"/>
              <a:t> Art</a:t>
            </a:r>
            <a:r>
              <a:rPr lang="hu-HU" sz="3100" b="1" dirty="0"/>
              <a:t>. 9(2</a:t>
            </a:r>
            <a:r>
              <a:rPr lang="hu-HU" sz="3100" b="1" dirty="0" smtClean="0"/>
              <a:t>): </a:t>
            </a:r>
            <a:r>
              <a:rPr lang="hu-HU" sz="3100" dirty="0" smtClean="0"/>
              <a:t>„…</a:t>
            </a:r>
            <a:r>
              <a:rPr lang="hu-HU" sz="3100" dirty="0" err="1" smtClean="0"/>
              <a:t>provided</a:t>
            </a:r>
            <a:r>
              <a:rPr lang="hu-HU" sz="3100" dirty="0" smtClean="0"/>
              <a:t> </a:t>
            </a:r>
            <a:r>
              <a:rPr lang="hu-HU" sz="3100" dirty="0" err="1" smtClean="0"/>
              <a:t>that</a:t>
            </a:r>
            <a:r>
              <a:rPr lang="hu-HU" sz="3100" dirty="0" smtClean="0"/>
              <a:t>… </a:t>
            </a:r>
            <a:r>
              <a:rPr lang="hu-HU" sz="3100" b="1" dirty="0" err="1" smtClean="0"/>
              <a:t>does</a:t>
            </a:r>
            <a:r>
              <a:rPr lang="hu-HU" sz="3100" b="1" dirty="0" smtClean="0"/>
              <a:t> </a:t>
            </a:r>
            <a:r>
              <a:rPr lang="hu-HU" sz="3100" b="1" dirty="0" err="1" smtClean="0"/>
              <a:t>not</a:t>
            </a:r>
            <a:r>
              <a:rPr lang="hu-HU" sz="3100" b="1" dirty="0" smtClean="0"/>
              <a:t> </a:t>
            </a:r>
            <a:r>
              <a:rPr lang="hu-HU" sz="3100" b="1" dirty="0" err="1" smtClean="0"/>
              <a:t>unreasonably</a:t>
            </a:r>
            <a:r>
              <a:rPr lang="hu-HU" sz="3100" b="1" dirty="0" smtClean="0"/>
              <a:t> </a:t>
            </a:r>
            <a:r>
              <a:rPr lang="hu-HU" sz="3100" b="1" dirty="0" err="1" smtClean="0"/>
              <a:t>prejudice</a:t>
            </a:r>
            <a:r>
              <a:rPr lang="hu-HU" sz="3100" b="1" dirty="0" smtClean="0"/>
              <a:t> </a:t>
            </a:r>
            <a:r>
              <a:rPr lang="hu-HU" sz="3100" b="1" dirty="0" err="1" smtClean="0"/>
              <a:t>the</a:t>
            </a:r>
            <a:r>
              <a:rPr lang="hu-HU" sz="3100" b="1" dirty="0" smtClean="0"/>
              <a:t> </a:t>
            </a:r>
            <a:r>
              <a:rPr lang="hu-HU" sz="3100" b="1" dirty="0" err="1" smtClean="0"/>
              <a:t>legitimate</a:t>
            </a:r>
            <a:r>
              <a:rPr lang="hu-HU" sz="3100" b="1" dirty="0" smtClean="0"/>
              <a:t> </a:t>
            </a:r>
            <a:r>
              <a:rPr lang="hu-HU" sz="3100" b="1" dirty="0" err="1" smtClean="0"/>
              <a:t>interests</a:t>
            </a:r>
            <a:r>
              <a:rPr lang="hu-HU" sz="3100" b="1" dirty="0" smtClean="0"/>
              <a:t> </a:t>
            </a:r>
            <a:r>
              <a:rPr lang="hu-HU" sz="3100" dirty="0" smtClean="0"/>
              <a:t>of </a:t>
            </a:r>
            <a:r>
              <a:rPr lang="hu-HU" sz="3100" dirty="0" err="1" smtClean="0"/>
              <a:t>the</a:t>
            </a:r>
            <a:r>
              <a:rPr lang="hu-HU" sz="3100" dirty="0" smtClean="0"/>
              <a:t> </a:t>
            </a:r>
            <a:r>
              <a:rPr lang="hu-HU" sz="3100" dirty="0" err="1" smtClean="0"/>
              <a:t>author</a:t>
            </a:r>
            <a:r>
              <a:rPr lang="hu-HU" sz="3100" dirty="0" smtClean="0"/>
              <a:t>.”</a:t>
            </a:r>
            <a:endParaRPr lang="hu-HU" sz="3100" b="1" dirty="0"/>
          </a:p>
          <a:p>
            <a:pPr eaLnBrk="1" fontAlgn="auto" hangingPunct="1">
              <a:spcAft>
                <a:spcPts val="0"/>
              </a:spcAft>
              <a:buFont typeface="Wingdings" pitchFamily="2" charset="2"/>
              <a:buChar char="§"/>
              <a:defRPr/>
            </a:pPr>
            <a:r>
              <a:rPr lang="hu-HU" sz="3100" b="1" dirty="0" smtClean="0"/>
              <a:t>TRIPS Art</a:t>
            </a:r>
            <a:r>
              <a:rPr lang="hu-HU" sz="3100" b="1" dirty="0"/>
              <a:t>. 13</a:t>
            </a:r>
            <a:r>
              <a:rPr lang="hu-HU" sz="3100" dirty="0"/>
              <a:t>: </a:t>
            </a:r>
            <a:r>
              <a:rPr lang="hu-HU" sz="3100" dirty="0" smtClean="0"/>
              <a:t>„…</a:t>
            </a:r>
            <a:r>
              <a:rPr lang="hu-HU" sz="3100" dirty="0" err="1" smtClean="0"/>
              <a:t>which</a:t>
            </a:r>
            <a:r>
              <a:rPr lang="hu-HU" sz="3100" dirty="0" smtClean="0"/>
              <a:t>…</a:t>
            </a:r>
            <a:r>
              <a:rPr lang="hu-HU" sz="3100" b="1" dirty="0"/>
              <a:t> </a:t>
            </a:r>
            <a:r>
              <a:rPr lang="hu-HU" sz="3100" b="1" dirty="0" err="1" smtClean="0"/>
              <a:t>do</a:t>
            </a:r>
            <a:r>
              <a:rPr lang="hu-HU" sz="3100" b="1" dirty="0" smtClean="0"/>
              <a:t> </a:t>
            </a:r>
            <a:r>
              <a:rPr lang="hu-HU" sz="3100" b="1" dirty="0" err="1"/>
              <a:t>not</a:t>
            </a:r>
            <a:r>
              <a:rPr lang="hu-HU" sz="3100" b="1" dirty="0"/>
              <a:t> </a:t>
            </a:r>
            <a:r>
              <a:rPr lang="hu-HU" sz="3100" b="1" dirty="0" err="1"/>
              <a:t>unreasonably</a:t>
            </a:r>
            <a:r>
              <a:rPr lang="hu-HU" sz="3100" b="1" dirty="0"/>
              <a:t> </a:t>
            </a:r>
            <a:r>
              <a:rPr lang="hu-HU" sz="3100" b="1" dirty="0" smtClean="0"/>
              <a:t> </a:t>
            </a:r>
            <a:r>
              <a:rPr lang="hu-HU" sz="3100" b="1" dirty="0" err="1" smtClean="0"/>
              <a:t>prejudice</a:t>
            </a:r>
            <a:r>
              <a:rPr lang="hu-HU" sz="3100" b="1" dirty="0" smtClean="0"/>
              <a:t> </a:t>
            </a:r>
            <a:r>
              <a:rPr lang="hu-HU" sz="3100" b="1" dirty="0" err="1"/>
              <a:t>the</a:t>
            </a:r>
            <a:r>
              <a:rPr lang="hu-HU" sz="3100" b="1" dirty="0"/>
              <a:t> </a:t>
            </a:r>
            <a:r>
              <a:rPr lang="hu-HU" sz="3100" b="1" dirty="0" err="1"/>
              <a:t>legitimate</a:t>
            </a:r>
            <a:r>
              <a:rPr lang="hu-HU" sz="3100" b="1" dirty="0"/>
              <a:t> </a:t>
            </a:r>
            <a:r>
              <a:rPr lang="hu-HU" sz="3100" b="1" dirty="0" err="1" smtClean="0"/>
              <a:t>interests</a:t>
            </a:r>
            <a:r>
              <a:rPr lang="hu-HU" sz="3100" b="1" dirty="0" smtClean="0"/>
              <a:t> </a:t>
            </a:r>
            <a:r>
              <a:rPr lang="hu-HU" sz="3100" dirty="0" smtClean="0"/>
              <a:t>of </a:t>
            </a:r>
            <a:r>
              <a:rPr lang="hu-HU" sz="3100" dirty="0" err="1" smtClean="0"/>
              <a:t>the</a:t>
            </a:r>
            <a:r>
              <a:rPr lang="hu-HU" sz="3100" dirty="0" smtClean="0"/>
              <a:t> right </a:t>
            </a:r>
            <a:r>
              <a:rPr lang="hu-HU" sz="3100" dirty="0" err="1" smtClean="0"/>
              <a:t>holder</a:t>
            </a:r>
            <a:r>
              <a:rPr lang="hu-HU" sz="3100" dirty="0" smtClean="0"/>
              <a:t>.”</a:t>
            </a:r>
            <a:endParaRPr lang="hu-HU" sz="3100" b="1" u="sng" dirty="0"/>
          </a:p>
          <a:p>
            <a:pPr marL="400050" indent="-457200" eaLnBrk="1" fontAlgn="auto" hangingPunct="1">
              <a:lnSpc>
                <a:spcPct val="120000"/>
              </a:lnSpc>
              <a:spcBef>
                <a:spcPts val="0"/>
              </a:spcBef>
              <a:spcAft>
                <a:spcPts val="0"/>
              </a:spcAft>
              <a:buFont typeface="Wingdings" pitchFamily="2" charset="2"/>
              <a:buChar char="§"/>
              <a:defRPr/>
            </a:pPr>
            <a:r>
              <a:rPr lang="hu-HU" sz="3100" b="1" dirty="0" smtClean="0"/>
              <a:t>WCT Art</a:t>
            </a:r>
            <a:r>
              <a:rPr lang="hu-HU" sz="3100" b="1" dirty="0"/>
              <a:t>. 10: </a:t>
            </a:r>
            <a:r>
              <a:rPr lang="hu-HU" sz="3100" dirty="0"/>
              <a:t>(1</a:t>
            </a:r>
            <a:r>
              <a:rPr lang="hu-HU" sz="3100" dirty="0" smtClean="0"/>
              <a:t>) „…</a:t>
            </a:r>
            <a:r>
              <a:rPr lang="hu-HU" sz="3100" dirty="0" err="1" smtClean="0"/>
              <a:t>that</a:t>
            </a:r>
            <a:r>
              <a:rPr lang="hu-HU" sz="3100" dirty="0" smtClean="0"/>
              <a:t>… </a:t>
            </a:r>
            <a:r>
              <a:rPr lang="hu-HU" sz="3100" b="1" dirty="0" err="1" smtClean="0"/>
              <a:t>do</a:t>
            </a:r>
            <a:r>
              <a:rPr lang="hu-HU" sz="3100" dirty="0" smtClean="0"/>
              <a:t> </a:t>
            </a:r>
            <a:r>
              <a:rPr lang="hu-HU" sz="3100" b="1" dirty="0" err="1" smtClean="0"/>
              <a:t>not</a:t>
            </a:r>
            <a:r>
              <a:rPr lang="hu-HU" sz="3100" b="1" dirty="0" smtClean="0"/>
              <a:t> </a:t>
            </a:r>
            <a:r>
              <a:rPr lang="hu-HU" sz="3100" b="1" dirty="0" err="1"/>
              <a:t>unreasonably</a:t>
            </a:r>
            <a:r>
              <a:rPr lang="hu-HU" sz="3100" b="1" dirty="0"/>
              <a:t> </a:t>
            </a:r>
            <a:r>
              <a:rPr lang="hu-HU" sz="3100" b="1" dirty="0" err="1"/>
              <a:t>prejudice</a:t>
            </a:r>
            <a:r>
              <a:rPr lang="hu-HU" sz="3100" b="1" dirty="0"/>
              <a:t> </a:t>
            </a:r>
            <a:r>
              <a:rPr lang="hu-HU" sz="3100" b="1" dirty="0" err="1"/>
              <a:t>the</a:t>
            </a:r>
            <a:r>
              <a:rPr lang="hu-HU" sz="3100" b="1" dirty="0"/>
              <a:t> </a:t>
            </a:r>
            <a:r>
              <a:rPr lang="hu-HU" sz="3100" b="1" dirty="0" err="1"/>
              <a:t>legitimate</a:t>
            </a:r>
            <a:r>
              <a:rPr lang="hu-HU" sz="3100" b="1" dirty="0"/>
              <a:t> </a:t>
            </a:r>
            <a:r>
              <a:rPr lang="hu-HU" sz="3100" b="1" dirty="0" err="1" smtClean="0"/>
              <a:t>interests</a:t>
            </a:r>
            <a:r>
              <a:rPr lang="hu-HU" sz="3100" b="1" dirty="0" smtClean="0"/>
              <a:t> </a:t>
            </a:r>
            <a:r>
              <a:rPr lang="hu-HU" sz="3100" dirty="0" smtClean="0"/>
              <a:t>of </a:t>
            </a:r>
            <a:r>
              <a:rPr lang="hu-HU" sz="3100" dirty="0" err="1" smtClean="0"/>
              <a:t>the</a:t>
            </a:r>
            <a:r>
              <a:rPr lang="hu-HU" sz="3100" dirty="0" smtClean="0"/>
              <a:t> </a:t>
            </a:r>
            <a:r>
              <a:rPr lang="hu-HU" sz="3100" dirty="0" err="1" smtClean="0"/>
              <a:t>author</a:t>
            </a:r>
            <a:r>
              <a:rPr lang="fr-FR" sz="3100" dirty="0" smtClean="0"/>
              <a:t>.</a:t>
            </a:r>
            <a:r>
              <a:rPr lang="hu-HU" sz="3100" dirty="0" smtClean="0"/>
              <a:t>”</a:t>
            </a:r>
            <a:r>
              <a:rPr lang="hu-HU" sz="3100" b="1" dirty="0" smtClean="0"/>
              <a:t> </a:t>
            </a:r>
          </a:p>
          <a:p>
            <a:pPr marL="0" indent="0" eaLnBrk="1" fontAlgn="auto" hangingPunct="1">
              <a:lnSpc>
                <a:spcPct val="120000"/>
              </a:lnSpc>
              <a:spcBef>
                <a:spcPts val="0"/>
              </a:spcBef>
              <a:spcAft>
                <a:spcPts val="0"/>
              </a:spcAft>
              <a:buFont typeface="Arial" pitchFamily="34" charset="0"/>
              <a:buNone/>
              <a:defRPr/>
            </a:pPr>
            <a:r>
              <a:rPr lang="hu-HU" sz="3100" dirty="0" smtClean="0"/>
              <a:t>   (</a:t>
            </a:r>
            <a:r>
              <a:rPr lang="hu-HU" sz="3100" dirty="0"/>
              <a:t>2</a:t>
            </a:r>
            <a:r>
              <a:rPr lang="hu-HU" sz="3100" dirty="0" smtClean="0"/>
              <a:t>)”… </a:t>
            </a:r>
            <a:r>
              <a:rPr lang="hu-HU" sz="3100" dirty="0" err="1"/>
              <a:t>that</a:t>
            </a:r>
            <a:r>
              <a:rPr lang="hu-HU" sz="3100" dirty="0"/>
              <a:t>… </a:t>
            </a:r>
            <a:r>
              <a:rPr lang="hu-HU" sz="3100" b="1" dirty="0" err="1" smtClean="0"/>
              <a:t>do</a:t>
            </a:r>
            <a:r>
              <a:rPr lang="hu-HU" sz="3100" dirty="0" smtClean="0"/>
              <a:t> </a:t>
            </a:r>
            <a:r>
              <a:rPr lang="hu-HU" sz="3100" b="1" dirty="0" err="1" smtClean="0"/>
              <a:t>not</a:t>
            </a:r>
            <a:r>
              <a:rPr lang="hu-HU" sz="3100" b="1" dirty="0" smtClean="0"/>
              <a:t> </a:t>
            </a:r>
            <a:r>
              <a:rPr lang="hu-HU" sz="3100" b="1" dirty="0" err="1"/>
              <a:t>unreasonably</a:t>
            </a:r>
            <a:r>
              <a:rPr lang="hu-HU" sz="3100" b="1" dirty="0"/>
              <a:t> </a:t>
            </a:r>
            <a:r>
              <a:rPr lang="hu-HU" sz="3100" b="1" dirty="0" err="1"/>
              <a:t>prejudice</a:t>
            </a:r>
            <a:r>
              <a:rPr lang="hu-HU" sz="3100" b="1" dirty="0"/>
              <a:t> </a:t>
            </a:r>
            <a:r>
              <a:rPr lang="hu-HU" sz="3100" b="1" dirty="0" err="1" smtClean="0"/>
              <a:t>the</a:t>
            </a:r>
            <a:endParaRPr lang="hu-HU" sz="3100" b="1" dirty="0" smtClean="0"/>
          </a:p>
          <a:p>
            <a:pPr marL="0" indent="0" eaLnBrk="1" fontAlgn="auto" hangingPunct="1">
              <a:lnSpc>
                <a:spcPct val="120000"/>
              </a:lnSpc>
              <a:spcBef>
                <a:spcPts val="0"/>
              </a:spcBef>
              <a:spcAft>
                <a:spcPts val="0"/>
              </a:spcAft>
              <a:buFont typeface="Arial" pitchFamily="34" charset="0"/>
              <a:buNone/>
              <a:defRPr/>
            </a:pPr>
            <a:r>
              <a:rPr lang="hu-HU" sz="3100" b="1" dirty="0"/>
              <a:t>   </a:t>
            </a:r>
            <a:r>
              <a:rPr lang="hu-HU" sz="3100" b="1" dirty="0" err="1"/>
              <a:t>legitimate</a:t>
            </a:r>
            <a:r>
              <a:rPr lang="hu-HU" sz="3100" b="1" dirty="0"/>
              <a:t> </a:t>
            </a:r>
            <a:r>
              <a:rPr lang="hu-HU" sz="3100" b="1" dirty="0" err="1"/>
              <a:t>interests</a:t>
            </a:r>
            <a:r>
              <a:rPr lang="hu-HU" sz="3100" b="1" dirty="0"/>
              <a:t> </a:t>
            </a:r>
            <a:r>
              <a:rPr lang="hu-HU" sz="3100" dirty="0"/>
              <a:t>of </a:t>
            </a:r>
            <a:r>
              <a:rPr lang="hu-HU" sz="3100" dirty="0" err="1"/>
              <a:t>the</a:t>
            </a:r>
            <a:r>
              <a:rPr lang="hu-HU" sz="3100" dirty="0"/>
              <a:t> </a:t>
            </a:r>
            <a:r>
              <a:rPr lang="hu-HU" sz="3100" dirty="0" err="1"/>
              <a:t>author</a:t>
            </a:r>
            <a:r>
              <a:rPr lang="fr-FR" sz="3100" dirty="0"/>
              <a:t>.</a:t>
            </a:r>
            <a:r>
              <a:rPr lang="hu-HU" sz="3100" dirty="0" smtClean="0"/>
              <a:t>”</a:t>
            </a:r>
          </a:p>
          <a:p>
            <a:pPr eaLnBrk="1" fontAlgn="auto" hangingPunct="1">
              <a:lnSpc>
                <a:spcPct val="120000"/>
              </a:lnSpc>
              <a:spcBef>
                <a:spcPts val="0"/>
              </a:spcBef>
              <a:spcAft>
                <a:spcPts val="0"/>
              </a:spcAft>
              <a:buFont typeface="Wingdings" pitchFamily="2" charset="2"/>
              <a:buChar char="§"/>
              <a:defRPr/>
            </a:pPr>
            <a:r>
              <a:rPr lang="en-US" sz="3100" b="1" dirty="0" smtClean="0"/>
              <a:t>WPPT Art. 16(2):</a:t>
            </a:r>
            <a:r>
              <a:rPr lang="en-US" sz="3100" dirty="0" smtClean="0"/>
              <a:t>”… which </a:t>
            </a:r>
            <a:r>
              <a:rPr lang="en-US" sz="3100" b="1" dirty="0" smtClean="0"/>
              <a:t>do not unreasonably prejudice the legitimate interests </a:t>
            </a:r>
            <a:r>
              <a:rPr lang="en-US" sz="3100" dirty="0" smtClean="0"/>
              <a:t>of the performer or of the producer of the phonogram.”   </a:t>
            </a:r>
          </a:p>
          <a:p>
            <a:pPr marL="0" indent="0" eaLnBrk="1" fontAlgn="auto" hangingPunct="1">
              <a:lnSpc>
                <a:spcPct val="120000"/>
              </a:lnSpc>
              <a:spcBef>
                <a:spcPts val="0"/>
              </a:spcBef>
              <a:spcAft>
                <a:spcPts val="0"/>
              </a:spcAft>
              <a:buFont typeface="Arial" pitchFamily="34" charset="0"/>
              <a:buNone/>
              <a:defRPr/>
            </a:pPr>
            <a:endParaRPr lang="hu-HU" sz="3100" dirty="0"/>
          </a:p>
          <a:p>
            <a:pPr eaLnBrk="1" fontAlgn="auto" hangingPunct="1">
              <a:spcAft>
                <a:spcPts val="0"/>
              </a:spcAft>
              <a:buFont typeface="Arial" pitchFamily="34" charset="0"/>
              <a:buChar char="•"/>
              <a:defRPr/>
            </a:pPr>
            <a:endParaRPr lang="hu-HU"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E1C2C02-9104-451E-8A7C-758502A12AF3}" type="slidenum">
              <a:rPr lang="hu-HU"/>
              <a:pPr>
                <a:defRPr/>
              </a:pPr>
              <a:t>38</a:t>
            </a:fld>
            <a:endParaRPr lang="hu-H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third</a:t>
            </a:r>
            <a:r>
              <a:rPr lang="hu-HU" sz="3200" b="1" dirty="0" smtClean="0"/>
              <a:t> „test”</a:t>
            </a:r>
            <a:r>
              <a:rPr lang="en-US" sz="3200" b="1" dirty="0" smtClean="0"/>
              <a:t> (2)</a:t>
            </a:r>
            <a:endParaRPr lang="hu-HU" sz="3200" b="1" dirty="0"/>
          </a:p>
        </p:txBody>
      </p:sp>
      <p:sp>
        <p:nvSpPr>
          <p:cNvPr id="3" name="Tartalom helye 2"/>
          <p:cNvSpPr>
            <a:spLocks noGrp="1"/>
          </p:cNvSpPr>
          <p:nvPr>
            <p:ph idx="1"/>
          </p:nvPr>
        </p:nvSpPr>
        <p:spPr/>
        <p:txBody>
          <a:bodyPr rtlCol="0">
            <a:normAutofit fontScale="70000" lnSpcReduction="20000"/>
          </a:bodyPr>
          <a:lstStyle/>
          <a:p>
            <a:pPr marL="0" indent="0" eaLnBrk="1" fontAlgn="auto" hangingPunct="1">
              <a:spcAft>
                <a:spcPts val="0"/>
              </a:spcAft>
              <a:buFont typeface="Arial" pitchFamily="34" charset="0"/>
              <a:buNone/>
              <a:defRPr/>
            </a:pPr>
            <a:r>
              <a:rPr lang="en-US" b="1" dirty="0" smtClean="0"/>
              <a:t>The concept of legitimate inter</a:t>
            </a:r>
            <a:r>
              <a:rPr lang="hu-HU" b="1" dirty="0" smtClean="0"/>
              <a:t>e</a:t>
            </a:r>
            <a:r>
              <a:rPr lang="en-US" b="1" dirty="0" err="1" smtClean="0"/>
              <a:t>sts</a:t>
            </a:r>
            <a:r>
              <a:rPr lang="en-US" b="1" dirty="0" smtClean="0"/>
              <a:t> of owners of right</a:t>
            </a:r>
            <a:r>
              <a:rPr lang="hu-HU" b="1" dirty="0" smtClean="0"/>
              <a:t>s</a:t>
            </a:r>
          </a:p>
          <a:p>
            <a:pPr marL="0" indent="0" eaLnBrk="1" fontAlgn="auto" hangingPunct="1">
              <a:spcAft>
                <a:spcPts val="0"/>
              </a:spcAft>
              <a:buFont typeface="Arial" pitchFamily="34" charset="0"/>
              <a:buNone/>
              <a:defRPr/>
            </a:pPr>
            <a:r>
              <a:rPr lang="en-US" b="1" dirty="0" smtClean="0"/>
              <a:t> </a:t>
            </a:r>
          </a:p>
          <a:p>
            <a:pPr eaLnBrk="1" fontAlgn="auto" hangingPunct="1">
              <a:spcAft>
                <a:spcPts val="0"/>
              </a:spcAft>
              <a:buFont typeface="Wingdings" pitchFamily="2" charset="2"/>
              <a:buChar char="§"/>
              <a:defRPr/>
            </a:pPr>
            <a:r>
              <a:rPr lang="en-US" b="1" dirty="0" smtClean="0"/>
              <a:t>Difference between the positions adopted by the two WTO panels </a:t>
            </a:r>
            <a:r>
              <a:rPr lang="en-US" dirty="0" smtClean="0"/>
              <a:t>interpreting the three-step test in 2000. The copyright panel interpreted it in a </a:t>
            </a:r>
            <a:r>
              <a:rPr lang="en-US" b="1" dirty="0" smtClean="0"/>
              <a:t>legal-positivist </a:t>
            </a:r>
            <a:r>
              <a:rPr lang="en-US" dirty="0" smtClean="0"/>
              <a:t>manner, but the patent panel adopted a</a:t>
            </a:r>
            <a:r>
              <a:rPr lang="hu-HU" dirty="0" smtClean="0"/>
              <a:t> </a:t>
            </a:r>
            <a:r>
              <a:rPr lang="hu-HU" dirty="0" err="1" smtClean="0"/>
              <a:t>rather</a:t>
            </a:r>
            <a:r>
              <a:rPr lang="en-US" dirty="0" smtClean="0"/>
              <a:t> </a:t>
            </a:r>
            <a:r>
              <a:rPr lang="en-US" b="1" dirty="0" smtClean="0"/>
              <a:t>normative</a:t>
            </a:r>
            <a:r>
              <a:rPr lang="en-US" dirty="0" smtClean="0"/>
              <a:t> interpretation (TRIPS Art. 30 is an adapted version of the test also contain</a:t>
            </a:r>
            <a:r>
              <a:rPr lang="hu-HU" dirty="0" err="1" smtClean="0"/>
              <a:t>in</a:t>
            </a:r>
            <a:r>
              <a:rPr lang="en-US" dirty="0" smtClean="0"/>
              <a:t>g this concept):</a:t>
            </a:r>
            <a:endParaRPr lang="hu-HU" dirty="0" smtClean="0"/>
          </a:p>
          <a:p>
            <a:pPr marL="400050" lvl="1" indent="0" eaLnBrk="1" fontAlgn="auto" hangingPunct="1">
              <a:spcAft>
                <a:spcPts val="0"/>
              </a:spcAft>
              <a:buFont typeface="Arial" pitchFamily="34" charset="0"/>
              <a:buNone/>
              <a:defRPr/>
            </a:pPr>
            <a:r>
              <a:rPr lang="en-US" dirty="0" smtClean="0"/>
              <a:t>„to make sense of the term ‚legitimate interests’… that term must be defined in the way it is often used in legal discourse – as </a:t>
            </a:r>
            <a:r>
              <a:rPr lang="en-US" b="1" dirty="0" smtClean="0"/>
              <a:t>a normative claim calling for the protection of interests that are ‚</a:t>
            </a:r>
            <a:r>
              <a:rPr lang="en-US" b="1" dirty="0" err="1" smtClean="0"/>
              <a:t>justifiiable</a:t>
            </a:r>
            <a:r>
              <a:rPr lang="en-US" dirty="0" smtClean="0"/>
              <a:t>’ in the sense that they are </a:t>
            </a:r>
            <a:r>
              <a:rPr lang="en-US" b="1" dirty="0" smtClean="0"/>
              <a:t>supported by relevant public policies or other social norms</a:t>
            </a:r>
            <a:r>
              <a:rPr lang="en-US" dirty="0" smtClean="0"/>
              <a:t>.”</a:t>
            </a:r>
            <a:r>
              <a:rPr lang="hu-HU" dirty="0" smtClean="0"/>
              <a:t> (</a:t>
            </a:r>
            <a:r>
              <a:rPr lang="hu-HU" dirty="0" err="1" smtClean="0"/>
              <a:t>Emphasis</a:t>
            </a:r>
            <a:r>
              <a:rPr lang="hu-HU" dirty="0" smtClean="0"/>
              <a:t> </a:t>
            </a:r>
            <a:r>
              <a:rPr lang="hu-HU" dirty="0" err="1" smtClean="0"/>
              <a:t>added</a:t>
            </a:r>
            <a:r>
              <a:rPr lang="hu-HU" dirty="0" smtClean="0"/>
              <a:t>.) </a:t>
            </a:r>
            <a:endParaRPr lang="en-US" dirty="0" smtClean="0"/>
          </a:p>
          <a:p>
            <a:pPr marL="400050" lvl="1" indent="0" eaLnBrk="1" fontAlgn="auto" hangingPunct="1">
              <a:spcAft>
                <a:spcPts val="0"/>
              </a:spcAft>
              <a:buFont typeface="Arial" pitchFamily="34" charset="0"/>
              <a:buNone/>
              <a:defRPr/>
            </a:pPr>
            <a:r>
              <a:rPr lang="en-US" dirty="0" smtClean="0"/>
              <a:t> </a:t>
            </a:r>
          </a:p>
          <a:p>
            <a:pPr eaLnBrk="1" fontAlgn="auto" hangingPunct="1">
              <a:spcAft>
                <a:spcPts val="0"/>
              </a:spcAft>
              <a:buFont typeface="Wingdings" pitchFamily="2" charset="2"/>
              <a:buChar char="§"/>
              <a:defRPr/>
            </a:pPr>
            <a:r>
              <a:rPr lang="en-US" b="1" dirty="0" smtClean="0"/>
              <a:t>The latter interpretation seems to be correct.</a:t>
            </a:r>
            <a:r>
              <a:rPr lang="en-US" dirty="0" smtClean="0"/>
              <a:t>   </a:t>
            </a:r>
            <a:endParaRPr lang="en-US"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28958DDB-132A-431E-8FC8-FA306B3B8190}" type="slidenum">
              <a:rPr lang="hu-HU"/>
              <a:pPr>
                <a:defRPr/>
              </a:pPr>
              <a:t>39</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a:normAutofit/>
          </a:bodyPr>
          <a:lstStyle/>
          <a:p>
            <a:pPr>
              <a:defRPr/>
            </a:pPr>
            <a:r>
              <a:rPr lang="hu-HU" sz="3200" b="1" dirty="0" err="1" smtClean="0"/>
              <a:t>Berne</a:t>
            </a:r>
            <a:r>
              <a:rPr lang="hu-HU" sz="3200" b="1" dirty="0" smtClean="0"/>
              <a:t> </a:t>
            </a:r>
            <a:r>
              <a:rPr lang="hu-HU" sz="3200" b="1" dirty="0" err="1" smtClean="0"/>
              <a:t>Convention</a:t>
            </a:r>
            <a:r>
              <a:rPr lang="hu-HU" sz="3200" b="1" dirty="0" smtClean="0"/>
              <a:t> (1)</a:t>
            </a:r>
            <a:endParaRPr lang="hu-HU" sz="3200" b="1" dirty="0"/>
          </a:p>
        </p:txBody>
      </p:sp>
      <p:sp>
        <p:nvSpPr>
          <p:cNvPr id="3" name="Tartalom helye 2"/>
          <p:cNvSpPr>
            <a:spLocks noGrp="1"/>
          </p:cNvSpPr>
          <p:nvPr>
            <p:ph idx="1"/>
          </p:nvPr>
        </p:nvSpPr>
        <p:spPr>
          <a:xfrm>
            <a:off x="357188" y="1700213"/>
            <a:ext cx="8329612" cy="4425950"/>
          </a:xfrm>
        </p:spPr>
        <p:txBody>
          <a:bodyPr>
            <a:normAutofit lnSpcReduction="10000"/>
          </a:bodyPr>
          <a:lstStyle/>
          <a:p>
            <a:pPr>
              <a:buFont typeface="Wingdings" pitchFamily="2" charset="2"/>
              <a:buChar char="§"/>
              <a:defRPr/>
            </a:pPr>
            <a:r>
              <a:rPr lang="hu-HU" sz="2000" b="1" dirty="0" err="1" smtClean="0"/>
              <a:t>Specific</a:t>
            </a:r>
            <a:r>
              <a:rPr lang="hu-HU" sz="2000" b="1" dirty="0" smtClean="0"/>
              <a:t> </a:t>
            </a:r>
            <a:r>
              <a:rPr lang="hu-HU" sz="2000" b="1" dirty="0" err="1" smtClean="0"/>
              <a:t>exceptions</a:t>
            </a:r>
            <a:r>
              <a:rPr lang="hu-HU" sz="2000" b="1" dirty="0" smtClean="0"/>
              <a:t> and </a:t>
            </a:r>
            <a:r>
              <a:rPr lang="hu-HU" sz="2000" b="1" dirty="0" err="1" smtClean="0"/>
              <a:t>limitations</a:t>
            </a:r>
            <a:r>
              <a:rPr lang="hu-HU" sz="2000" b="1" dirty="0" smtClean="0"/>
              <a:t>:</a:t>
            </a:r>
          </a:p>
          <a:p>
            <a:pPr lvl="1">
              <a:buFont typeface="Wingdings" pitchFamily="2" charset="2"/>
              <a:buChar char="Ø"/>
              <a:defRPr/>
            </a:pPr>
            <a:r>
              <a:rPr lang="en-US" sz="2000" b="1" dirty="0" smtClean="0"/>
              <a:t>Access to information</a:t>
            </a:r>
            <a:r>
              <a:rPr lang="en-US" sz="2000" dirty="0" smtClean="0"/>
              <a:t>:  free use official texts of a legislative, administrative and legal nature (Art. 2(4)), political speeches and speeches delivered in legal proceedings (Art. 2</a:t>
            </a:r>
            <a:r>
              <a:rPr lang="en-US" sz="2000" i="1" dirty="0" smtClean="0"/>
              <a:t>bis</a:t>
            </a:r>
            <a:r>
              <a:rPr lang="en-US" sz="2000" dirty="0" smtClean="0"/>
              <a:t>(1)), and – for informatory purposes – lectures and addresses delivered in public; free re-use of articles and broadcast works on current economic, political or religious topics (Art. 10</a:t>
            </a:r>
            <a:r>
              <a:rPr lang="en-US" sz="2000" i="1" dirty="0" smtClean="0"/>
              <a:t>bis</a:t>
            </a:r>
            <a:r>
              <a:rPr lang="en-US" sz="2000" dirty="0" smtClean="0"/>
              <a:t>(1)) and (Art.10</a:t>
            </a:r>
            <a:r>
              <a:rPr lang="en-US" sz="2000" i="1" dirty="0" smtClean="0"/>
              <a:t>bis</a:t>
            </a:r>
            <a:r>
              <a:rPr lang="en-US" sz="2000" dirty="0" smtClean="0"/>
              <a:t>(2)).</a:t>
            </a:r>
          </a:p>
          <a:p>
            <a:pPr lvl="1">
              <a:buFont typeface="Wingdings" pitchFamily="2" charset="2"/>
              <a:buChar char="Ø"/>
              <a:defRPr/>
            </a:pPr>
            <a:r>
              <a:rPr lang="en-US" sz="2000" b="1" dirty="0" smtClean="0"/>
              <a:t>Freedom of speech, research and criticism</a:t>
            </a:r>
            <a:r>
              <a:rPr lang="en-US" sz="2000" dirty="0" smtClean="0"/>
              <a:t>: free quotation (Art. 10(1)).</a:t>
            </a:r>
          </a:p>
          <a:p>
            <a:pPr lvl="1">
              <a:buFont typeface="Wingdings" pitchFamily="2" charset="2"/>
              <a:buChar char="Ø"/>
              <a:defRPr/>
            </a:pPr>
            <a:r>
              <a:rPr lang="en-US" sz="2000" b="1" dirty="0" smtClean="0"/>
              <a:t>Educational purposes</a:t>
            </a:r>
            <a:r>
              <a:rPr lang="en-US" sz="2000" dirty="0" smtClean="0"/>
              <a:t>: free use by way of illustration for teaching (Art. 10(2)),</a:t>
            </a:r>
          </a:p>
          <a:p>
            <a:pPr lvl="1">
              <a:buFont typeface="Wingdings" pitchFamily="2" charset="2"/>
              <a:buChar char="Ø"/>
              <a:defRPr/>
            </a:pPr>
            <a:r>
              <a:rPr lang="en-US" sz="2000" dirty="0" smtClean="0"/>
              <a:t>So-called </a:t>
            </a:r>
            <a:r>
              <a:rPr lang="en-US" sz="2000" b="1" dirty="0" smtClean="0"/>
              <a:t>minor „reservations” regarding performing rights </a:t>
            </a:r>
            <a:r>
              <a:rPr lang="en-US" sz="2000" dirty="0" smtClean="0"/>
              <a:t>such as for official or religious ceremonies, non-profit educational purposes (agreed  statement adopted  concerning Arts. 11, 11</a:t>
            </a:r>
            <a:r>
              <a:rPr lang="en-US" sz="2000" i="1" dirty="0" smtClean="0"/>
              <a:t>bis</a:t>
            </a:r>
            <a:r>
              <a:rPr lang="en-US" sz="2000" dirty="0" smtClean="0"/>
              <a:t>, 11</a:t>
            </a:r>
            <a:r>
              <a:rPr lang="en-US" sz="2000" i="1" dirty="0" smtClean="0"/>
              <a:t>ter</a:t>
            </a:r>
            <a:r>
              <a:rPr lang="en-US" sz="2000" dirty="0" smtClean="0"/>
              <a:t>).</a:t>
            </a:r>
            <a:r>
              <a:rPr lang="hu-HU" sz="2000" dirty="0" smtClean="0"/>
              <a:t> (</a:t>
            </a:r>
            <a:r>
              <a:rPr lang="hu-HU" sz="2000" dirty="0" err="1" smtClean="0"/>
              <a:t>continues</a:t>
            </a:r>
            <a:r>
              <a:rPr lang="hu-HU" sz="2000" dirty="0" smtClean="0"/>
              <a:t>)</a:t>
            </a:r>
            <a:r>
              <a:rPr lang="en-US" sz="2000" dirty="0" smtClean="0"/>
              <a:t> </a:t>
            </a:r>
          </a:p>
        </p:txBody>
      </p:sp>
      <p:sp>
        <p:nvSpPr>
          <p:cNvPr id="4" name="Dia számának helye 3"/>
          <p:cNvSpPr>
            <a:spLocks noGrp="1"/>
          </p:cNvSpPr>
          <p:nvPr>
            <p:ph type="sldNum" sz="quarter" idx="12"/>
          </p:nvPr>
        </p:nvSpPr>
        <p:spPr/>
        <p:txBody>
          <a:bodyPr/>
          <a:lstStyle/>
          <a:p>
            <a:pPr>
              <a:defRPr/>
            </a:pPr>
            <a:fld id="{BE6E2590-1A61-4DAB-8B1D-DD5C3CB968C1}" type="slidenum">
              <a:rPr lang="hu-HU" smtClean="0"/>
              <a:pPr>
                <a:defRPr/>
              </a:pPr>
              <a:t>4</a:t>
            </a:fld>
            <a:endParaRPr lang="hu-HU"/>
          </a:p>
        </p:txBody>
      </p:sp>
      <p:sp>
        <p:nvSpPr>
          <p:cNvPr id="7" name="Élőláb helye 6"/>
          <p:cNvSpPr>
            <a:spLocks noGrp="1"/>
          </p:cNvSpPr>
          <p:nvPr>
            <p:ph type="ftr" sz="quarter" idx="11"/>
          </p:nvPr>
        </p:nvSpPr>
        <p:spPr/>
        <p:txBody>
          <a:bodyPr/>
          <a:lstStyle/>
          <a:p>
            <a:pPr>
              <a:defRPr/>
            </a:pPr>
            <a:r>
              <a:rPr lang="pt-BR"/>
              <a:t>M. Ficsor, Brasilia, August 8-10, 2012</a:t>
            </a:r>
            <a:endParaRPr lang="hu-H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The </a:t>
            </a:r>
            <a:r>
              <a:rPr lang="hu-HU" sz="3200" b="1" dirty="0" err="1" smtClean="0"/>
              <a:t>third</a:t>
            </a:r>
            <a:r>
              <a:rPr lang="hu-HU" sz="3200" b="1" dirty="0" smtClean="0"/>
              <a:t> „test”</a:t>
            </a:r>
            <a:r>
              <a:rPr lang="en-US" sz="3200" b="1" dirty="0" smtClean="0"/>
              <a:t> (3)</a:t>
            </a:r>
            <a:endParaRPr lang="hu-HU" sz="3200" dirty="0"/>
          </a:p>
        </p:txBody>
      </p:sp>
      <p:sp>
        <p:nvSpPr>
          <p:cNvPr id="3" name="Tartalom helye 2"/>
          <p:cNvSpPr>
            <a:spLocks noGrp="1"/>
          </p:cNvSpPr>
          <p:nvPr>
            <p:ph idx="1"/>
          </p:nvPr>
        </p:nvSpPr>
        <p:spPr/>
        <p:txBody>
          <a:bodyPr rtlCol="0">
            <a:normAutofit fontScale="92500"/>
          </a:bodyPr>
          <a:lstStyle/>
          <a:p>
            <a:pPr marL="0" indent="0" eaLnBrk="1" fontAlgn="auto" hangingPunct="1">
              <a:spcAft>
                <a:spcPts val="0"/>
              </a:spcAft>
              <a:buFont typeface="Arial" pitchFamily="34" charset="0"/>
              <a:buNone/>
              <a:defRPr/>
            </a:pPr>
            <a:r>
              <a:rPr lang="hu-HU" sz="2400" b="1" dirty="0" smtClean="0"/>
              <a:t>„</a:t>
            </a:r>
            <a:r>
              <a:rPr lang="en-US" sz="2400" b="1" dirty="0" smtClean="0"/>
              <a:t>Unreasonable prejudice”</a:t>
            </a:r>
          </a:p>
          <a:p>
            <a:pPr marL="0" indent="0" eaLnBrk="1" fontAlgn="auto" hangingPunct="1">
              <a:spcAft>
                <a:spcPts val="0"/>
              </a:spcAft>
              <a:buFont typeface="Arial" pitchFamily="34" charset="0"/>
              <a:buNone/>
              <a:defRPr/>
            </a:pPr>
            <a:endParaRPr lang="en-US" sz="2400" b="1" dirty="0" smtClean="0"/>
          </a:p>
          <a:p>
            <a:pPr eaLnBrk="1" fontAlgn="auto" hangingPunct="1">
              <a:spcAft>
                <a:spcPts val="0"/>
              </a:spcAft>
              <a:buFont typeface="Wingdings" pitchFamily="2" charset="2"/>
              <a:buChar char="§"/>
              <a:defRPr/>
            </a:pPr>
            <a:r>
              <a:rPr lang="en-US" sz="2400" dirty="0" smtClean="0"/>
              <a:t>An expression of the </a:t>
            </a:r>
            <a:r>
              <a:rPr lang="en-US" sz="2400" b="1" dirty="0" smtClean="0"/>
              <a:t>principle of proportionality </a:t>
            </a:r>
            <a:r>
              <a:rPr lang="en-US" sz="2400" dirty="0" smtClean="0"/>
              <a:t>(along with the concept of „legitimate interests”).</a:t>
            </a:r>
          </a:p>
          <a:p>
            <a:pPr marL="0" indent="0" eaLnBrk="1" fontAlgn="auto" hangingPunct="1">
              <a:spcAft>
                <a:spcPts val="0"/>
              </a:spcAft>
              <a:buFont typeface="Arial" pitchFamily="34" charset="0"/>
              <a:buNone/>
              <a:defRPr/>
            </a:pPr>
            <a:endParaRPr lang="en-US" sz="2400" dirty="0" smtClean="0"/>
          </a:p>
          <a:p>
            <a:pPr eaLnBrk="1" fontAlgn="auto" hangingPunct="1">
              <a:spcAft>
                <a:spcPts val="0"/>
              </a:spcAft>
              <a:buFont typeface="Wingdings" pitchFamily="2" charset="2"/>
              <a:buChar char="§"/>
              <a:defRPr/>
            </a:pPr>
            <a:r>
              <a:rPr lang="en-US" sz="2400" dirty="0" smtClean="0"/>
              <a:t>There is substantial link between the first „step” and the third one. The fine </a:t>
            </a:r>
            <a:r>
              <a:rPr lang="en-US" sz="2400" b="1" dirty="0" smtClean="0"/>
              <a:t>calibration of </a:t>
            </a:r>
            <a:r>
              <a:rPr lang="hu-HU" sz="2400" b="1" dirty="0" smtClean="0"/>
              <a:t>an </a:t>
            </a:r>
            <a:r>
              <a:rPr lang="en-US" sz="2400" b="1" dirty="0" smtClean="0"/>
              <a:t>adequate </a:t>
            </a:r>
            <a:r>
              <a:rPr lang="en-US" sz="2400" b="1" dirty="0" err="1" smtClean="0"/>
              <a:t>balanc</a:t>
            </a:r>
            <a:r>
              <a:rPr lang="hu-HU" sz="2400" b="1" dirty="0" smtClean="0"/>
              <a:t>e</a:t>
            </a:r>
            <a:r>
              <a:rPr lang="en-US" sz="2400" b="1" dirty="0" smtClean="0"/>
              <a:t> takes place in the third „step” </a:t>
            </a:r>
            <a:r>
              <a:rPr lang="en-US" sz="2400" dirty="0" smtClean="0"/>
              <a:t>between the public interest of protecting the economic and moral interests of creators and other owners of rights, on the one hand, and other legitimate interests (in particular the interests of the gen</a:t>
            </a:r>
            <a:r>
              <a:rPr lang="hu-HU" sz="2400" dirty="0" smtClean="0"/>
              <a:t>e</a:t>
            </a:r>
            <a:r>
              <a:rPr lang="en-US" sz="2400" dirty="0" err="1" smtClean="0"/>
              <a:t>ral</a:t>
            </a:r>
            <a:r>
              <a:rPr lang="en-US" sz="2400" dirty="0" smtClean="0"/>
              <a:t> public) that justify the recognition of the existence of a „special case” in the sense of the first step. </a:t>
            </a:r>
            <a:endParaRPr lang="en-US" sz="24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6AC080C6-C328-4230-8B73-B28B1A5B1E08}" type="slidenum">
              <a:rPr lang="hu-HU"/>
              <a:pPr>
                <a:defRPr/>
              </a:pPr>
              <a:t>40</a:t>
            </a:fld>
            <a:endParaRPr lang="hu-H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ím 1"/>
          <p:cNvSpPr>
            <a:spLocks noGrp="1"/>
          </p:cNvSpPr>
          <p:nvPr>
            <p:ph type="title"/>
          </p:nvPr>
        </p:nvSpPr>
        <p:spPr>
          <a:solidFill>
            <a:schemeClr val="bg1">
              <a:lumMod val="75000"/>
            </a:schemeClr>
          </a:solidFill>
          <a:ln>
            <a:solidFill>
              <a:schemeClr val="tx1">
                <a:lumMod val="95000"/>
                <a:lumOff val="5000"/>
              </a:schemeClr>
            </a:solidFill>
          </a:ln>
        </p:spPr>
        <p:txBody>
          <a:bodyPr/>
          <a:lstStyle/>
          <a:p>
            <a:pPr>
              <a:defRPr/>
            </a:pPr>
            <a:r>
              <a:rPr lang="hu-HU" sz="3200" b="1" dirty="0" smtClean="0"/>
              <a:t>Fair </a:t>
            </a:r>
            <a:r>
              <a:rPr lang="hu-HU" sz="3200" b="1" dirty="0" err="1" smtClean="0"/>
              <a:t>use</a:t>
            </a:r>
            <a:r>
              <a:rPr lang="hu-HU" sz="3200" b="1" dirty="0" smtClean="0"/>
              <a:t> and </a:t>
            </a:r>
            <a:r>
              <a:rPr lang="hu-HU" sz="3200" b="1" dirty="0" err="1" smtClean="0"/>
              <a:t>the</a:t>
            </a:r>
            <a:r>
              <a:rPr lang="hu-HU" sz="3200" b="1" dirty="0" smtClean="0"/>
              <a:t> </a:t>
            </a:r>
            <a:r>
              <a:rPr lang="hu-HU" sz="3200" b="1" dirty="0" err="1" smtClean="0"/>
              <a:t>three-step</a:t>
            </a:r>
            <a:r>
              <a:rPr lang="hu-HU" sz="3200" b="1" dirty="0" smtClean="0"/>
              <a:t> test </a:t>
            </a:r>
            <a:endParaRPr lang="en-US" sz="3200" b="1" dirty="0" smtClean="0"/>
          </a:p>
        </p:txBody>
      </p:sp>
      <p:sp>
        <p:nvSpPr>
          <p:cNvPr id="74755" name="Tartalom helye 2"/>
          <p:cNvSpPr>
            <a:spLocks noGrp="1"/>
          </p:cNvSpPr>
          <p:nvPr>
            <p:ph idx="1"/>
          </p:nvPr>
        </p:nvSpPr>
        <p:spPr>
          <a:xfrm>
            <a:off x="395288" y="1628775"/>
            <a:ext cx="8445500" cy="4525963"/>
          </a:xfrm>
        </p:spPr>
        <p:txBody>
          <a:bodyPr/>
          <a:lstStyle/>
          <a:p>
            <a:pPr>
              <a:buFont typeface="Wingdings" pitchFamily="2" charset="2"/>
              <a:buChar char="§"/>
              <a:defRPr/>
            </a:pPr>
            <a:r>
              <a:rPr lang="hu-HU" sz="1600" b="1" dirty="0" err="1" smtClean="0"/>
              <a:t>Article</a:t>
            </a:r>
            <a:r>
              <a:rPr lang="hu-HU" sz="1600" b="1" dirty="0" smtClean="0"/>
              <a:t> 107 of </a:t>
            </a:r>
            <a:r>
              <a:rPr lang="hu-HU" sz="1600" b="1" dirty="0" err="1" smtClean="0"/>
              <a:t>the</a:t>
            </a:r>
            <a:r>
              <a:rPr lang="hu-HU" sz="1600" b="1" dirty="0" smtClean="0"/>
              <a:t> US Copyright </a:t>
            </a:r>
            <a:r>
              <a:rPr lang="hu-HU" sz="1600" b="1" dirty="0" err="1" smtClean="0"/>
              <a:t>Act</a:t>
            </a:r>
            <a:r>
              <a:rPr lang="hu-HU" sz="1600" b="1" dirty="0" smtClean="0"/>
              <a:t> :</a:t>
            </a:r>
          </a:p>
          <a:p>
            <a:pPr marL="0" indent="0">
              <a:buFont typeface="Arial" pitchFamily="34" charset="0"/>
              <a:buNone/>
              <a:defRPr/>
            </a:pPr>
            <a:r>
              <a:rPr lang="en-US" sz="1600" dirty="0" smtClean="0"/>
              <a:t>Notwithstanding the provisions of sections </a:t>
            </a:r>
            <a:r>
              <a:rPr lang="hu-HU" sz="1600" dirty="0" smtClean="0"/>
              <a:t>106</a:t>
            </a:r>
            <a:r>
              <a:rPr lang="en-US" sz="1600" dirty="0" smtClean="0"/>
              <a:t> and </a:t>
            </a:r>
            <a:r>
              <a:rPr lang="hu-HU" sz="1600" dirty="0" smtClean="0"/>
              <a:t>106A</a:t>
            </a:r>
            <a:r>
              <a:rPr lang="en-US" sz="1600" dirty="0" smtClean="0"/>
              <a:t>, the fair use of a copyrighted work, including such use by reproduction in copies or </a:t>
            </a:r>
            <a:r>
              <a:rPr lang="en-US" sz="1600" dirty="0" err="1" smtClean="0"/>
              <a:t>phonorecords</a:t>
            </a:r>
            <a:r>
              <a:rPr lang="en-US" sz="1600" dirty="0" smtClean="0"/>
              <a:t> or by any other means specified by that section, for purposes such as criticism, comment, news reporting, teaching (including multiple copies for classroom use), scholarship, or research, is not an infringement of copyright. In determining whether the use made of a work in any particular case is a fair use </a:t>
            </a:r>
            <a:r>
              <a:rPr lang="en-US" sz="1600" b="1" dirty="0" smtClean="0"/>
              <a:t>the factors to be considered shall include</a:t>
            </a:r>
            <a:r>
              <a:rPr lang="en-US" sz="1600" dirty="0" smtClean="0"/>
              <a:t>— </a:t>
            </a:r>
          </a:p>
          <a:p>
            <a:pPr marL="0" indent="0">
              <a:buFont typeface="Arial" pitchFamily="34" charset="0"/>
              <a:buNone/>
              <a:defRPr/>
            </a:pPr>
            <a:r>
              <a:rPr lang="en-US" sz="1600" dirty="0" smtClean="0"/>
              <a:t>(1) </a:t>
            </a:r>
            <a:r>
              <a:rPr lang="en-US" sz="1600" b="1" dirty="0" smtClean="0"/>
              <a:t>the purpose and character of the use</a:t>
            </a:r>
            <a:r>
              <a:rPr lang="en-US" sz="1600" dirty="0" smtClean="0"/>
              <a:t>, including whether such use is of a commercial nature or is for nonprofit educational purposes; </a:t>
            </a:r>
          </a:p>
          <a:p>
            <a:pPr marL="0" indent="0">
              <a:buFont typeface="Arial" pitchFamily="34" charset="0"/>
              <a:buNone/>
              <a:defRPr/>
            </a:pPr>
            <a:r>
              <a:rPr lang="en-US" sz="1600" dirty="0" smtClean="0"/>
              <a:t>(2) </a:t>
            </a:r>
            <a:r>
              <a:rPr lang="en-US" sz="1600" b="1" dirty="0" smtClean="0"/>
              <a:t>the nature of the copyrighted work</a:t>
            </a:r>
            <a:r>
              <a:rPr lang="en-US" sz="1600" dirty="0" smtClean="0"/>
              <a:t>; </a:t>
            </a:r>
          </a:p>
          <a:p>
            <a:pPr marL="0" indent="0">
              <a:buFont typeface="Arial" pitchFamily="34" charset="0"/>
              <a:buNone/>
              <a:defRPr/>
            </a:pPr>
            <a:r>
              <a:rPr lang="en-US" sz="1600" dirty="0" smtClean="0"/>
              <a:t>(3) </a:t>
            </a:r>
            <a:r>
              <a:rPr lang="en-US" sz="1600" b="1" dirty="0" smtClean="0"/>
              <a:t>the amount and substantiality of the portion used </a:t>
            </a:r>
            <a:r>
              <a:rPr lang="en-US" sz="1600" dirty="0" smtClean="0"/>
              <a:t>in relation to the copyrighted work as a whole; and </a:t>
            </a:r>
          </a:p>
          <a:p>
            <a:pPr marL="0" indent="0">
              <a:buFont typeface="Arial" pitchFamily="34" charset="0"/>
              <a:buNone/>
              <a:defRPr/>
            </a:pPr>
            <a:r>
              <a:rPr lang="en-US" sz="1600" dirty="0" smtClean="0"/>
              <a:t>(4) </a:t>
            </a:r>
            <a:r>
              <a:rPr lang="en-US" sz="1600" b="1" dirty="0" smtClean="0"/>
              <a:t>the effect of the use upon the potential market for or value of the copyrighted work</a:t>
            </a:r>
            <a:r>
              <a:rPr lang="en-US" sz="1600" dirty="0" smtClean="0"/>
              <a:t>. </a:t>
            </a:r>
            <a:r>
              <a:rPr lang="hu-HU" sz="1600" dirty="0" smtClean="0"/>
              <a:t>(</a:t>
            </a:r>
            <a:r>
              <a:rPr lang="hu-HU" sz="1600" dirty="0" err="1" smtClean="0"/>
              <a:t>Emphasis</a:t>
            </a:r>
            <a:r>
              <a:rPr lang="hu-HU" sz="1600" dirty="0" smtClean="0"/>
              <a:t> </a:t>
            </a:r>
            <a:r>
              <a:rPr lang="hu-HU" sz="1600" dirty="0" err="1" smtClean="0"/>
              <a:t>added</a:t>
            </a:r>
            <a:r>
              <a:rPr lang="hu-HU" sz="1600" dirty="0" smtClean="0"/>
              <a:t>.) </a:t>
            </a:r>
            <a:endParaRPr lang="en-US" sz="1600" dirty="0" smtClean="0"/>
          </a:p>
          <a:p>
            <a:pPr>
              <a:buFont typeface="Wingdings" pitchFamily="2" charset="2"/>
              <a:buChar char="§"/>
              <a:defRPr/>
            </a:pPr>
            <a:r>
              <a:rPr lang="en-US" sz="1600" b="1" dirty="0" smtClean="0"/>
              <a:t>This is not a „four-step test” but the adequate application of the four factors may – </a:t>
            </a:r>
            <a:r>
              <a:rPr lang="hu-HU" sz="1600" b="1" dirty="0" err="1" smtClean="0"/>
              <a:t>in</a:t>
            </a:r>
            <a:r>
              <a:rPr lang="hu-HU" sz="1600" b="1" dirty="0" smtClean="0"/>
              <a:t> </a:t>
            </a:r>
            <a:r>
              <a:rPr lang="hu-HU" sz="1600" b="1" dirty="0" err="1" smtClean="0"/>
              <a:t>the</a:t>
            </a:r>
            <a:r>
              <a:rPr lang="hu-HU" sz="1600" b="1" dirty="0" smtClean="0"/>
              <a:t> US, </a:t>
            </a:r>
            <a:r>
              <a:rPr lang="en-US" sz="1600" b="1" dirty="0" smtClean="0"/>
              <a:t>as the experience shows, does – result in exceptions and limitations that correspond to the three cumulative cri</a:t>
            </a:r>
            <a:r>
              <a:rPr lang="hu-HU" sz="1600" b="1" dirty="0" smtClean="0"/>
              <a:t>t</a:t>
            </a:r>
            <a:r>
              <a:rPr lang="en-US" sz="1600" b="1" dirty="0" err="1" smtClean="0"/>
              <a:t>eria</a:t>
            </a:r>
            <a:r>
              <a:rPr lang="en-US" sz="1600" b="1" dirty="0" smtClean="0"/>
              <a:t> of the three-step test</a:t>
            </a:r>
            <a:r>
              <a:rPr lang="hu-HU" sz="1600" b="1" dirty="0" smtClean="0"/>
              <a:t>.    </a:t>
            </a:r>
            <a:endParaRPr lang="en-US" sz="1600" b="1"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EE7A4121-CA53-455D-9101-9A4AFB69C85E}" type="slidenum">
              <a:rPr lang="hu-HU" smtClean="0"/>
              <a:pPr>
                <a:defRPr/>
              </a:pPr>
              <a:t>41</a:t>
            </a:fld>
            <a:endParaRPr lang="hu-H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3200" b="1" dirty="0" smtClean="0"/>
              <a:t>The </a:t>
            </a:r>
            <a:r>
              <a:rPr lang="hu-HU" sz="3200" b="1" dirty="0" err="1" smtClean="0"/>
              <a:t>three-step</a:t>
            </a:r>
            <a:r>
              <a:rPr lang="hu-HU" sz="3200" b="1" dirty="0" smtClean="0"/>
              <a:t> test and </a:t>
            </a:r>
            <a:r>
              <a:rPr lang="hu-HU" sz="3200" b="1" dirty="0" err="1" smtClean="0"/>
              <a:t>Articles</a:t>
            </a:r>
            <a:r>
              <a:rPr lang="hu-HU" sz="3200" b="1" dirty="0" smtClean="0"/>
              <a:t> 7 and 8 of </a:t>
            </a:r>
            <a:r>
              <a:rPr lang="hu-HU" sz="3200" b="1" dirty="0" err="1" smtClean="0"/>
              <a:t>the</a:t>
            </a:r>
            <a:r>
              <a:rPr lang="hu-HU" sz="3200" b="1" dirty="0" smtClean="0"/>
              <a:t> TRIPS </a:t>
            </a:r>
            <a:r>
              <a:rPr lang="hu-HU" sz="3200" b="1" dirty="0" err="1" smtClean="0"/>
              <a:t>Agreement</a:t>
            </a:r>
            <a:r>
              <a:rPr lang="hu-HU" sz="3200" b="1" dirty="0" smtClean="0"/>
              <a:t> (1)</a:t>
            </a:r>
            <a:endParaRPr lang="en-US" sz="3200" b="1" dirty="0"/>
          </a:p>
        </p:txBody>
      </p:sp>
      <p:sp>
        <p:nvSpPr>
          <p:cNvPr id="55299" name="Tartalom helye 2"/>
          <p:cNvSpPr>
            <a:spLocks noGrp="1"/>
          </p:cNvSpPr>
          <p:nvPr>
            <p:ph idx="1"/>
          </p:nvPr>
        </p:nvSpPr>
        <p:spPr/>
        <p:txBody>
          <a:bodyPr/>
          <a:lstStyle/>
          <a:p>
            <a:pPr marL="0" indent="0">
              <a:buFont typeface="Arial" charset="0"/>
              <a:buNone/>
            </a:pPr>
            <a:r>
              <a:rPr lang="en-US" sz="2000" b="1" smtClean="0"/>
              <a:t>WTO-Panel report </a:t>
            </a:r>
            <a:r>
              <a:rPr lang="en-US" sz="2000" smtClean="0"/>
              <a:t>WT/DS114/R of 17 March 2000 (</a:t>
            </a:r>
            <a:r>
              <a:rPr lang="en-US" sz="2000" b="1" i="1" smtClean="0"/>
              <a:t>Canada – Patents</a:t>
            </a:r>
            <a:r>
              <a:rPr lang="en-US" sz="2000" smtClean="0"/>
              <a:t>)</a:t>
            </a:r>
            <a:r>
              <a:rPr lang="hu-HU" sz="2000" smtClean="0"/>
              <a:t>:</a:t>
            </a:r>
          </a:p>
          <a:p>
            <a:pPr marL="0" indent="0">
              <a:buFont typeface="Arial" charset="0"/>
              <a:buNone/>
            </a:pPr>
            <a:endParaRPr lang="hu-HU" sz="1200" smtClean="0"/>
          </a:p>
          <a:p>
            <a:pPr marL="0" indent="0">
              <a:buFont typeface="Arial" charset="0"/>
              <a:buNone/>
            </a:pPr>
            <a:r>
              <a:rPr lang="hu-HU" sz="2000" smtClean="0"/>
              <a:t>7.24…</a:t>
            </a:r>
            <a:r>
              <a:rPr lang="en-US" sz="2000" smtClean="0"/>
              <a:t>In the view of Canada, </a:t>
            </a:r>
            <a:r>
              <a:rPr lang="hu-HU" sz="2000" smtClean="0"/>
              <a:t>….</a:t>
            </a:r>
            <a:r>
              <a:rPr lang="en-US" sz="2000" smtClean="0"/>
              <a:t> Article 7 above declares that </a:t>
            </a:r>
            <a:r>
              <a:rPr lang="en-US" sz="2000" b="1" smtClean="0"/>
              <a:t>one of the key goals</a:t>
            </a:r>
            <a:r>
              <a:rPr lang="hu-HU" sz="2000" b="1" smtClean="0"/>
              <a:t> </a:t>
            </a:r>
            <a:r>
              <a:rPr lang="en-US" sz="2000" b="1" smtClean="0"/>
              <a:t>of the TRIPS Agreement was a balance between the intellectual property rights </a:t>
            </a:r>
            <a:r>
              <a:rPr lang="en-US" sz="2000" smtClean="0"/>
              <a:t>created by the</a:t>
            </a:r>
            <a:r>
              <a:rPr lang="hu-HU" sz="2000" smtClean="0"/>
              <a:t> </a:t>
            </a:r>
            <a:r>
              <a:rPr lang="en-US" sz="2000" smtClean="0"/>
              <a:t>Agreement and other important socio-economic policies of WTO Member governments. Article 8</a:t>
            </a:r>
            <a:r>
              <a:rPr lang="hu-HU" sz="2000" smtClean="0"/>
              <a:t> </a:t>
            </a:r>
            <a:r>
              <a:rPr lang="en-US" sz="2000" smtClean="0"/>
              <a:t>elaborates the socio-economic policies in question, with particular attention to health and nutritional</a:t>
            </a:r>
            <a:r>
              <a:rPr lang="hu-HU" sz="2000" smtClean="0"/>
              <a:t> </a:t>
            </a:r>
            <a:r>
              <a:rPr lang="en-US" sz="2000" smtClean="0"/>
              <a:t>policies. </a:t>
            </a:r>
            <a:r>
              <a:rPr lang="hu-HU" sz="2000" smtClean="0"/>
              <a:t>… </a:t>
            </a:r>
            <a:r>
              <a:rPr lang="en-US" sz="2000" smtClean="0"/>
              <a:t>Canada argued, </a:t>
            </a:r>
            <a:r>
              <a:rPr lang="en-US" sz="2000" b="1" smtClean="0"/>
              <a:t>these purposes call for a liberal interpretation</a:t>
            </a:r>
            <a:r>
              <a:rPr lang="hu-HU" sz="2000" b="1" smtClean="0"/>
              <a:t> </a:t>
            </a:r>
            <a:r>
              <a:rPr lang="en-US" sz="2000" b="1" smtClean="0"/>
              <a:t>of the three conditions stated in Article 30 of the Agreement</a:t>
            </a:r>
            <a:r>
              <a:rPr lang="en-US" sz="2000" smtClean="0"/>
              <a:t>, so that governments would have the</a:t>
            </a:r>
            <a:r>
              <a:rPr lang="hu-HU" sz="2000" smtClean="0"/>
              <a:t> </a:t>
            </a:r>
            <a:r>
              <a:rPr lang="en-US" sz="2000" smtClean="0"/>
              <a:t>necessary flexibility to adjust patent rights to maintain the desired balance with other important</a:t>
            </a:r>
            <a:r>
              <a:rPr lang="hu-HU" sz="2000" smtClean="0"/>
              <a:t> </a:t>
            </a:r>
            <a:r>
              <a:rPr lang="en-US" sz="2000" smtClean="0"/>
              <a:t>national policies.</a:t>
            </a:r>
            <a:endParaRPr lang="hu-HU" sz="2000" smtClean="0"/>
          </a:p>
          <a:p>
            <a:pPr marL="0" indent="0">
              <a:buFont typeface="Arial" charset="0"/>
              <a:buNone/>
            </a:pPr>
            <a:r>
              <a:rPr lang="hu-HU" sz="2000" smtClean="0"/>
              <a:t>(Emphasis added.)</a:t>
            </a:r>
            <a:endParaRPr lang="en-US" sz="200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358B2F72-6C1A-43AB-8244-4247DBE37532}" type="slidenum">
              <a:rPr lang="hu-HU" smtClean="0"/>
              <a:pPr>
                <a:defRPr/>
              </a:pPr>
              <a:t>42</a:t>
            </a:fld>
            <a:endParaRPr lang="hu-H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3200" b="1" dirty="0" smtClean="0"/>
              <a:t>The </a:t>
            </a:r>
            <a:r>
              <a:rPr lang="hu-HU" sz="3200" b="1" dirty="0" err="1" smtClean="0"/>
              <a:t>three-step</a:t>
            </a:r>
            <a:r>
              <a:rPr lang="hu-HU" sz="3200" b="1" dirty="0" smtClean="0"/>
              <a:t> test and </a:t>
            </a:r>
            <a:r>
              <a:rPr lang="hu-HU" sz="3200" b="1" dirty="0" err="1" smtClean="0"/>
              <a:t>Articles</a:t>
            </a:r>
            <a:r>
              <a:rPr lang="hu-HU" sz="3200" b="1" dirty="0" smtClean="0"/>
              <a:t> 7 and 8 of </a:t>
            </a:r>
            <a:r>
              <a:rPr lang="hu-HU" sz="3200" b="1" dirty="0" err="1" smtClean="0"/>
              <a:t>the</a:t>
            </a:r>
            <a:r>
              <a:rPr lang="hu-HU" sz="3200" b="1" dirty="0" smtClean="0"/>
              <a:t> TRIPS </a:t>
            </a:r>
            <a:r>
              <a:rPr lang="hu-HU" sz="3200" b="1" dirty="0" err="1" smtClean="0"/>
              <a:t>Agreement</a:t>
            </a:r>
            <a:r>
              <a:rPr lang="hu-HU" sz="3200" b="1" dirty="0" smtClean="0"/>
              <a:t> (2)</a:t>
            </a:r>
            <a:endParaRPr lang="en-US" sz="3200" dirty="0" smtClean="0"/>
          </a:p>
        </p:txBody>
      </p:sp>
      <p:sp>
        <p:nvSpPr>
          <p:cNvPr id="3" name="Tartalom helye 2"/>
          <p:cNvSpPr>
            <a:spLocks noGrp="1"/>
          </p:cNvSpPr>
          <p:nvPr>
            <p:ph idx="1"/>
          </p:nvPr>
        </p:nvSpPr>
        <p:spPr/>
        <p:txBody>
          <a:bodyPr/>
          <a:lstStyle/>
          <a:p>
            <a:pPr marL="0" indent="0">
              <a:buFont typeface="Arial" pitchFamily="34" charset="0"/>
              <a:buNone/>
              <a:defRPr/>
            </a:pPr>
            <a:r>
              <a:rPr lang="en-US" sz="1800" b="1" dirty="0" smtClean="0"/>
              <a:t>WTO-Panel report </a:t>
            </a:r>
            <a:r>
              <a:rPr lang="en-US" sz="1800" dirty="0" smtClean="0"/>
              <a:t>WT/DS114/R of 17 March 2000 (</a:t>
            </a:r>
            <a:r>
              <a:rPr lang="en-US" sz="1800" b="1" i="1" dirty="0" smtClean="0"/>
              <a:t>Canada – Patents</a:t>
            </a:r>
            <a:r>
              <a:rPr lang="en-US" sz="1800" dirty="0" smtClean="0"/>
              <a:t>)</a:t>
            </a:r>
            <a:r>
              <a:rPr lang="hu-HU" sz="1800" dirty="0" smtClean="0"/>
              <a:t>:</a:t>
            </a:r>
          </a:p>
          <a:p>
            <a:pPr marL="0" indent="0">
              <a:buFont typeface="Arial" pitchFamily="34" charset="0"/>
              <a:buNone/>
              <a:defRPr/>
            </a:pPr>
            <a:endParaRPr lang="hu-HU" sz="1800" dirty="0" smtClean="0"/>
          </a:p>
          <a:p>
            <a:pPr marL="0" indent="0">
              <a:buFont typeface="Arial" pitchFamily="34" charset="0"/>
              <a:buNone/>
              <a:defRPr/>
            </a:pPr>
            <a:r>
              <a:rPr lang="en-US" sz="1800" dirty="0" smtClean="0"/>
              <a:t>7.25 </a:t>
            </a:r>
            <a:r>
              <a:rPr lang="en-US" sz="1800" b="1" dirty="0" smtClean="0"/>
              <a:t>The EC did not dispute the stated goal of achieving a balance </a:t>
            </a:r>
            <a:r>
              <a:rPr lang="en-US" sz="1800" dirty="0" smtClean="0"/>
              <a:t>within the intellectual property</a:t>
            </a:r>
            <a:r>
              <a:rPr lang="hu-HU" sz="1800" dirty="0" smtClean="0"/>
              <a:t> </a:t>
            </a:r>
            <a:r>
              <a:rPr lang="en-US" sz="1800" dirty="0" smtClean="0"/>
              <a:t>rights system between important national policies. </a:t>
            </a:r>
            <a:r>
              <a:rPr lang="en-US" sz="1800" b="1" dirty="0" smtClean="0"/>
              <a:t>But, in the view of the EC, Articles 7 and 8 are</a:t>
            </a:r>
            <a:r>
              <a:rPr lang="hu-HU" sz="1800" b="1" dirty="0" smtClean="0"/>
              <a:t> </a:t>
            </a:r>
            <a:r>
              <a:rPr lang="en-US" sz="1800" b="1" dirty="0" smtClean="0"/>
              <a:t>statements that describe the balancing of goals that had already taken place in negotiating the final</a:t>
            </a:r>
            <a:r>
              <a:rPr lang="hu-HU" sz="1800" b="1" dirty="0" smtClean="0"/>
              <a:t> </a:t>
            </a:r>
            <a:r>
              <a:rPr lang="en-US" sz="1800" b="1" dirty="0" smtClean="0"/>
              <a:t>texts of the TRIPS Agreement</a:t>
            </a:r>
            <a:r>
              <a:rPr lang="en-US" sz="1800" dirty="0" smtClean="0"/>
              <a:t>. According to the EC, </a:t>
            </a:r>
            <a:r>
              <a:rPr lang="en-US" sz="1800" b="1" dirty="0" smtClean="0"/>
              <a:t>to view Article 30 as an authorization for</a:t>
            </a:r>
            <a:r>
              <a:rPr lang="hu-HU" sz="1800" b="1" dirty="0" smtClean="0"/>
              <a:t> </a:t>
            </a:r>
            <a:r>
              <a:rPr lang="en-US" sz="1800" b="1" dirty="0" smtClean="0"/>
              <a:t>governments to "renegotiate" the overall balance of the Agreement would involve a double counting</a:t>
            </a:r>
            <a:r>
              <a:rPr lang="hu-HU" sz="1800" b="1" dirty="0" smtClean="0"/>
              <a:t> </a:t>
            </a:r>
            <a:r>
              <a:rPr lang="en-US" sz="1800" b="1" dirty="0" smtClean="0"/>
              <a:t>of such socio-economic policies</a:t>
            </a:r>
            <a:r>
              <a:rPr lang="en-US" sz="1800" dirty="0" smtClean="0"/>
              <a:t>. In particular, the EC pointed to the last phrase of Article 8.1</a:t>
            </a:r>
            <a:r>
              <a:rPr lang="hu-HU" sz="1800" dirty="0" smtClean="0"/>
              <a:t> </a:t>
            </a:r>
            <a:r>
              <a:rPr lang="en-US" sz="1800" dirty="0" smtClean="0"/>
              <a:t>requiring that government measures to protect important socio-economic policies be consistent with</a:t>
            </a:r>
            <a:r>
              <a:rPr lang="hu-HU" sz="1800" dirty="0" smtClean="0"/>
              <a:t> </a:t>
            </a:r>
            <a:r>
              <a:rPr lang="en-US" sz="1800" dirty="0" smtClean="0"/>
              <a:t>the obligations of the TRIPS Agreement. The EC </a:t>
            </a:r>
            <a:r>
              <a:rPr lang="en-US" sz="1800" b="1" dirty="0" smtClean="0"/>
              <a:t>also</a:t>
            </a:r>
            <a:r>
              <a:rPr lang="en-US" sz="1800" dirty="0" smtClean="0"/>
              <a:t> </a:t>
            </a:r>
            <a:r>
              <a:rPr lang="en-US" sz="1800" b="1" dirty="0" smtClean="0"/>
              <a:t>referred to the provisions of first consideration</a:t>
            </a:r>
            <a:r>
              <a:rPr lang="hu-HU" sz="1800" b="1" dirty="0" smtClean="0"/>
              <a:t> </a:t>
            </a:r>
            <a:r>
              <a:rPr lang="en-US" sz="1800" b="1" dirty="0" smtClean="0"/>
              <a:t>of the Preamble and Article 1.1 as demonstrating that the basic purpose of the TRIPS Agreement was</a:t>
            </a:r>
            <a:r>
              <a:rPr lang="hu-HU" sz="1800" b="1" dirty="0" smtClean="0"/>
              <a:t> </a:t>
            </a:r>
            <a:r>
              <a:rPr lang="en-US" sz="1800" b="1" dirty="0" smtClean="0"/>
              <a:t>to lay down minimum requirements for the protection and enforcement of intellectual property rights.</a:t>
            </a:r>
            <a:r>
              <a:rPr lang="hu-HU" sz="1800" b="1" dirty="0" smtClean="0"/>
              <a:t> </a:t>
            </a:r>
            <a:r>
              <a:rPr lang="hu-HU" sz="1800" dirty="0" smtClean="0"/>
              <a:t>(</a:t>
            </a:r>
            <a:r>
              <a:rPr lang="hu-HU" sz="1800" dirty="0" err="1" smtClean="0"/>
              <a:t>Emphasis</a:t>
            </a:r>
            <a:r>
              <a:rPr lang="hu-HU" sz="1800" dirty="0" smtClean="0"/>
              <a:t> </a:t>
            </a:r>
            <a:r>
              <a:rPr lang="hu-HU" sz="1800" dirty="0" err="1" smtClean="0"/>
              <a:t>added</a:t>
            </a:r>
            <a:r>
              <a:rPr lang="hu-HU" sz="1800" dirty="0" smtClean="0"/>
              <a:t>.)</a:t>
            </a:r>
            <a:endParaRPr lang="en-US" sz="1800" b="1" dirty="0" smtClean="0"/>
          </a:p>
          <a:p>
            <a:pPr>
              <a:buFont typeface="Arial" pitchFamily="34" charset="0"/>
              <a:buChar char="•"/>
              <a:defRPr/>
            </a:pPr>
            <a:endParaRPr lang="en-US" sz="16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6C104023-5822-4C24-ACBB-D7E0E885624E}" type="slidenum">
              <a:rPr lang="hu-HU" smtClean="0"/>
              <a:pPr>
                <a:defRPr/>
              </a:pPr>
              <a:t>43</a:t>
            </a:fld>
            <a:endParaRPr lang="hu-H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3200" b="1" dirty="0" smtClean="0"/>
              <a:t>The </a:t>
            </a:r>
            <a:r>
              <a:rPr lang="hu-HU" sz="3200" b="1" dirty="0" err="1" smtClean="0"/>
              <a:t>three-step</a:t>
            </a:r>
            <a:r>
              <a:rPr lang="hu-HU" sz="3200" b="1" dirty="0" smtClean="0"/>
              <a:t> test and </a:t>
            </a:r>
            <a:r>
              <a:rPr lang="hu-HU" sz="3200" b="1" dirty="0" err="1" smtClean="0"/>
              <a:t>Articles</a:t>
            </a:r>
            <a:r>
              <a:rPr lang="hu-HU" sz="3200" b="1" dirty="0" smtClean="0"/>
              <a:t> 7 and 8 of </a:t>
            </a:r>
            <a:r>
              <a:rPr lang="hu-HU" sz="3200" b="1" dirty="0" err="1" smtClean="0"/>
              <a:t>the</a:t>
            </a:r>
            <a:r>
              <a:rPr lang="hu-HU" sz="3200" b="1" dirty="0" smtClean="0"/>
              <a:t> TRIPS </a:t>
            </a:r>
            <a:r>
              <a:rPr lang="hu-HU" sz="3200" b="1" dirty="0" err="1" smtClean="0"/>
              <a:t>Agreement</a:t>
            </a:r>
            <a:r>
              <a:rPr lang="hu-HU" sz="3200" b="1" dirty="0" smtClean="0"/>
              <a:t> (3)</a:t>
            </a:r>
            <a:endParaRPr lang="en-US" sz="3200" dirty="0" smtClean="0"/>
          </a:p>
        </p:txBody>
      </p:sp>
      <p:sp>
        <p:nvSpPr>
          <p:cNvPr id="3" name="Tartalom helye 2"/>
          <p:cNvSpPr>
            <a:spLocks noGrp="1"/>
          </p:cNvSpPr>
          <p:nvPr>
            <p:ph idx="1"/>
          </p:nvPr>
        </p:nvSpPr>
        <p:spPr/>
        <p:txBody>
          <a:bodyPr/>
          <a:lstStyle/>
          <a:p>
            <a:pPr marL="0" indent="0">
              <a:buFont typeface="Arial" pitchFamily="34" charset="0"/>
              <a:buNone/>
              <a:defRPr/>
            </a:pPr>
            <a:r>
              <a:rPr lang="en-US" sz="2000" b="1" dirty="0" smtClean="0"/>
              <a:t>WTO-Panel report </a:t>
            </a:r>
            <a:r>
              <a:rPr lang="en-US" sz="2000" dirty="0" smtClean="0"/>
              <a:t>WT/DS114/R of 17 March 2000 (</a:t>
            </a:r>
            <a:r>
              <a:rPr lang="en-US" sz="2000" b="1" i="1" dirty="0" smtClean="0"/>
              <a:t>Canada – Patents</a:t>
            </a:r>
            <a:r>
              <a:rPr lang="en-US" sz="2000" dirty="0" smtClean="0"/>
              <a:t>)</a:t>
            </a:r>
            <a:r>
              <a:rPr lang="hu-HU" sz="2000" dirty="0" smtClean="0"/>
              <a:t>:</a:t>
            </a:r>
          </a:p>
          <a:p>
            <a:pPr marL="0" indent="0">
              <a:buFont typeface="Arial" pitchFamily="34" charset="0"/>
              <a:buNone/>
              <a:defRPr/>
            </a:pPr>
            <a:endParaRPr lang="hu-HU" sz="1900" dirty="0" smtClean="0"/>
          </a:p>
          <a:p>
            <a:pPr marL="0" indent="0">
              <a:buFont typeface="Arial" pitchFamily="34" charset="0"/>
              <a:buNone/>
              <a:defRPr/>
            </a:pPr>
            <a:r>
              <a:rPr lang="en-US" sz="1900" dirty="0" smtClean="0"/>
              <a:t>7.26 </a:t>
            </a:r>
            <a:r>
              <a:rPr lang="en-US" sz="1900" b="1" dirty="0" smtClean="0"/>
              <a:t>In the Panel's view, Article 30's very existence amounts to a recognition that</a:t>
            </a:r>
            <a:r>
              <a:rPr lang="en-US" sz="1900" dirty="0" smtClean="0"/>
              <a:t> the definition of</a:t>
            </a:r>
            <a:r>
              <a:rPr lang="hu-HU" sz="1900" dirty="0" smtClean="0"/>
              <a:t> </a:t>
            </a:r>
            <a:r>
              <a:rPr lang="en-US" sz="1900" dirty="0" smtClean="0"/>
              <a:t>patent rights contained in Article 28 </a:t>
            </a:r>
            <a:r>
              <a:rPr lang="en-US" sz="1900" b="1" dirty="0" smtClean="0"/>
              <a:t>would need certain adjustments</a:t>
            </a:r>
            <a:r>
              <a:rPr lang="en-US" sz="1900" dirty="0" smtClean="0"/>
              <a:t>. </a:t>
            </a:r>
            <a:r>
              <a:rPr lang="en-US" sz="1900" b="1" dirty="0" smtClean="0"/>
              <a:t>On the other hand, the three</a:t>
            </a:r>
            <a:r>
              <a:rPr lang="hu-HU" sz="1900" b="1" dirty="0" smtClean="0"/>
              <a:t> </a:t>
            </a:r>
            <a:r>
              <a:rPr lang="en-US" sz="1900" b="1" dirty="0" smtClean="0"/>
              <a:t>limiting conditions</a:t>
            </a:r>
            <a:r>
              <a:rPr lang="en-US" sz="1900" dirty="0" smtClean="0"/>
              <a:t> attached to Article 30 </a:t>
            </a:r>
            <a:r>
              <a:rPr lang="en-US" sz="1900" b="1" dirty="0" smtClean="0"/>
              <a:t>testify strongly that the negotiators of the Agreement did not</a:t>
            </a:r>
            <a:r>
              <a:rPr lang="hu-HU" sz="1900" b="1" dirty="0" smtClean="0"/>
              <a:t> </a:t>
            </a:r>
            <a:r>
              <a:rPr lang="en-US" sz="1900" b="1" dirty="0" smtClean="0"/>
              <a:t>intend Article 30 to bring about what would be equivalent to a renegotiation of the basic balance of</a:t>
            </a:r>
            <a:r>
              <a:rPr lang="hu-HU" sz="1900" b="1" dirty="0" smtClean="0"/>
              <a:t> </a:t>
            </a:r>
            <a:r>
              <a:rPr lang="en-US" sz="1900" b="1" dirty="0" smtClean="0"/>
              <a:t>the Agreement</a:t>
            </a:r>
            <a:r>
              <a:rPr lang="en-US" sz="1900" dirty="0" smtClean="0"/>
              <a:t>. Obviously, </a:t>
            </a:r>
            <a:r>
              <a:rPr lang="en-US" sz="1900" b="1" dirty="0" smtClean="0"/>
              <a:t>the exact scope of Article 30's authority will depend on the specific</a:t>
            </a:r>
            <a:r>
              <a:rPr lang="hu-HU" sz="1900" b="1" dirty="0" smtClean="0"/>
              <a:t> </a:t>
            </a:r>
            <a:r>
              <a:rPr lang="en-US" sz="1900" b="1" dirty="0" smtClean="0"/>
              <a:t>meaning given to its limiting conditions</a:t>
            </a:r>
            <a:r>
              <a:rPr lang="en-US" sz="1900" dirty="0" smtClean="0"/>
              <a:t>. The words of those conditions </a:t>
            </a:r>
            <a:r>
              <a:rPr lang="en-US" sz="1900" b="1" dirty="0" smtClean="0"/>
              <a:t>must be examined with</a:t>
            </a:r>
            <a:r>
              <a:rPr lang="hu-HU" sz="1900" b="1" dirty="0" smtClean="0"/>
              <a:t> </a:t>
            </a:r>
            <a:r>
              <a:rPr lang="en-US" sz="1900" b="1" dirty="0" smtClean="0"/>
              <a:t>particular care on this point. Both the goals and the limitations stated in Articles 7 and 8.1 must</a:t>
            </a:r>
            <a:r>
              <a:rPr lang="hu-HU" sz="1900" b="1" dirty="0" smtClean="0"/>
              <a:t> </a:t>
            </a:r>
            <a:r>
              <a:rPr lang="en-US" sz="1900" b="1" dirty="0" smtClean="0"/>
              <a:t>obviously be borne in mind when doing so as well as those of other provisions of the TRIPS</a:t>
            </a:r>
            <a:r>
              <a:rPr lang="hu-HU" sz="1900" b="1" dirty="0" smtClean="0"/>
              <a:t> </a:t>
            </a:r>
            <a:r>
              <a:rPr lang="en-US" sz="1900" b="1" dirty="0" smtClean="0"/>
              <a:t>Agreement which indicate its object and purposes.</a:t>
            </a:r>
            <a:r>
              <a:rPr lang="hu-HU" sz="1900" b="1" dirty="0" smtClean="0"/>
              <a:t> </a:t>
            </a:r>
            <a:r>
              <a:rPr lang="hu-HU" sz="1900" dirty="0" smtClean="0"/>
              <a:t>(</a:t>
            </a:r>
            <a:r>
              <a:rPr lang="hu-HU" sz="1900" dirty="0" err="1" smtClean="0"/>
              <a:t>Emphasis</a:t>
            </a:r>
            <a:r>
              <a:rPr lang="hu-HU" sz="1900" dirty="0" smtClean="0"/>
              <a:t> </a:t>
            </a:r>
            <a:r>
              <a:rPr lang="hu-HU" sz="1900" dirty="0" err="1" smtClean="0"/>
              <a:t>added</a:t>
            </a:r>
            <a:r>
              <a:rPr lang="hu-HU" sz="1900" dirty="0" smtClean="0"/>
              <a:t>.) </a:t>
            </a:r>
            <a:endParaRPr lang="hu-HU" sz="1900" b="1" dirty="0" smtClean="0"/>
          </a:p>
          <a:p>
            <a:pPr marL="0" indent="0">
              <a:buFont typeface="Arial" pitchFamily="34" charset="0"/>
              <a:buNone/>
              <a:defRPr/>
            </a:pPr>
            <a:endParaRPr lang="hu-HU" sz="4800" b="1" dirty="0" smtClean="0"/>
          </a:p>
          <a:p>
            <a:pPr>
              <a:buFont typeface="Arial" pitchFamily="34" charset="0"/>
              <a:buChar char="•"/>
              <a:defRPr/>
            </a:pPr>
            <a:endParaRPr lang="en-US"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533C928C-D899-40CF-A1E4-75712ED25AE5}" type="slidenum">
              <a:rPr lang="hu-HU" smtClean="0"/>
              <a:pPr>
                <a:defRPr/>
              </a:pPr>
              <a:t>44</a:t>
            </a:fld>
            <a:endParaRPr lang="hu-H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en-US" sz="3200" b="1" dirty="0" smtClean="0"/>
              <a:t>Fresh new confirmation of </a:t>
            </a:r>
            <a:br>
              <a:rPr lang="en-US" sz="3200" b="1" dirty="0" smtClean="0"/>
            </a:br>
            <a:r>
              <a:rPr lang="en-US" sz="3200" b="1" dirty="0" smtClean="0"/>
              <a:t>the „three-step test”   </a:t>
            </a:r>
            <a:endParaRPr lang="en-US" sz="3200" b="1" dirty="0"/>
          </a:p>
        </p:txBody>
      </p:sp>
      <p:sp>
        <p:nvSpPr>
          <p:cNvPr id="58371" name="Tartalom helye 2"/>
          <p:cNvSpPr>
            <a:spLocks noGrp="1"/>
          </p:cNvSpPr>
          <p:nvPr>
            <p:ph idx="1"/>
          </p:nvPr>
        </p:nvSpPr>
        <p:spPr/>
        <p:txBody>
          <a:bodyPr/>
          <a:lstStyle/>
          <a:p>
            <a:pPr marL="0" indent="0">
              <a:buFont typeface="Arial" charset="0"/>
              <a:buNone/>
            </a:pPr>
            <a:r>
              <a:rPr lang="hu-HU" sz="2000" b="1" smtClean="0"/>
              <a:t>The Bejing Treaty on Audiovisual Performances (BTAP) has confirmed the „three-step test” as a general standard to determine the applicability of exceptions and limitations.  Article 13 of the new Treaty reads the same way as Article 16 of the WPPT:</a:t>
            </a:r>
          </a:p>
          <a:p>
            <a:pPr marL="400050" lvl="1" indent="0">
              <a:buFont typeface="Arial" charset="0"/>
              <a:buNone/>
            </a:pPr>
            <a:r>
              <a:rPr lang="en-US" sz="1800" b="1" smtClean="0"/>
              <a:t>Article 13</a:t>
            </a:r>
            <a:br>
              <a:rPr lang="en-US" sz="1800" b="1" smtClean="0"/>
            </a:br>
            <a:r>
              <a:rPr lang="en-US" sz="1800" b="1" smtClean="0"/>
              <a:t>Limitations and Exceptions</a:t>
            </a:r>
            <a:endParaRPr lang="en-US" sz="1800" smtClean="0"/>
          </a:p>
          <a:p>
            <a:pPr marL="400050" lvl="1" indent="0">
              <a:buFont typeface="Arial" charset="0"/>
              <a:buNone/>
            </a:pPr>
            <a:r>
              <a:rPr lang="en-US" sz="1800" smtClean="0"/>
              <a:t>(1) Contracting Parties may, in their national legislation, provide for the same kinds of limitations or exceptions with regard to the protection of performers as they provide for, in their national legislation, in connection with the protection of copyright in literary and artistic works.</a:t>
            </a:r>
          </a:p>
          <a:p>
            <a:pPr marL="400050" lvl="1" indent="0">
              <a:buFont typeface="Arial" charset="0"/>
              <a:buNone/>
            </a:pPr>
            <a:r>
              <a:rPr lang="en-US" sz="1800" smtClean="0"/>
              <a:t>(2) Contracting Parties shall confine any limitations of or exceptions to rights provided for in this Treaty to certain special cases which do not conflict with a normal exploitation of the performance and do not unreasonably prejudice the legitimate interests of the performer.</a:t>
            </a:r>
          </a:p>
          <a:p>
            <a:pPr marL="0" indent="0">
              <a:buFont typeface="Arial" charset="0"/>
              <a:buNone/>
            </a:pPr>
            <a:endParaRPr lang="en-US" sz="1800" b="1" smtClean="0"/>
          </a:p>
        </p:txBody>
      </p:sp>
      <p:sp>
        <p:nvSpPr>
          <p:cNvPr id="4" name="Élőláb helye 3"/>
          <p:cNvSpPr>
            <a:spLocks noGrp="1"/>
          </p:cNvSpPr>
          <p:nvPr>
            <p:ph type="ftr" sz="quarter" idx="11"/>
          </p:nvPr>
        </p:nvSpPr>
        <p:spPr/>
        <p:txBody>
          <a:bodyPr/>
          <a:lstStyle/>
          <a:p>
            <a:pPr>
              <a:defRPr/>
            </a:pPr>
            <a:r>
              <a:rPr lang="pt-BR" smtClean="0"/>
              <a:t>M. Ficsor, Brasilia, August 8-10, 2012</a:t>
            </a:r>
            <a:endParaRPr lang="hu-HU"/>
          </a:p>
        </p:txBody>
      </p:sp>
      <p:sp>
        <p:nvSpPr>
          <p:cNvPr id="5" name="Dia számának helye 4"/>
          <p:cNvSpPr>
            <a:spLocks noGrp="1"/>
          </p:cNvSpPr>
          <p:nvPr>
            <p:ph type="sldNum" sz="quarter" idx="12"/>
          </p:nvPr>
        </p:nvSpPr>
        <p:spPr/>
        <p:txBody>
          <a:bodyPr/>
          <a:lstStyle/>
          <a:p>
            <a:pPr>
              <a:defRPr/>
            </a:pPr>
            <a:fld id="{23840AEF-C38B-4767-B6CE-F043E92AB5DF}" type="slidenum">
              <a:rPr lang="hu-HU" smtClean="0"/>
              <a:pPr>
                <a:defRPr/>
              </a:pPr>
              <a:t>45</a:t>
            </a:fld>
            <a:endParaRPr lang="hu-H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pt-BR"/>
              <a:t>M. Ficsor, Brasilia, August 8-10, 2012</a:t>
            </a:r>
            <a:endParaRPr lang="hu-HU"/>
          </a:p>
        </p:txBody>
      </p:sp>
      <p:sp>
        <p:nvSpPr>
          <p:cNvPr id="3" name="Dia számának helye 2"/>
          <p:cNvSpPr>
            <a:spLocks noGrp="1"/>
          </p:cNvSpPr>
          <p:nvPr>
            <p:ph type="sldNum" sz="quarter" idx="12"/>
          </p:nvPr>
        </p:nvSpPr>
        <p:spPr/>
        <p:txBody>
          <a:bodyPr/>
          <a:lstStyle/>
          <a:p>
            <a:pPr>
              <a:defRPr/>
            </a:pPr>
            <a:fld id="{5DB99407-ED8A-434B-8DA1-66BEEC62C0A0}" type="slidenum">
              <a:rPr lang="hu-HU" smtClean="0"/>
              <a:pPr>
                <a:defRPr/>
              </a:pPr>
              <a:t>46</a:t>
            </a:fld>
            <a:endParaRPr lang="hu-HU"/>
          </a:p>
        </p:txBody>
      </p:sp>
      <p:sp>
        <p:nvSpPr>
          <p:cNvPr id="59396" name="Szövegdoboz 3"/>
          <p:cNvSpPr txBox="1">
            <a:spLocks noChangeArrowheads="1"/>
          </p:cNvSpPr>
          <p:nvPr/>
        </p:nvSpPr>
        <p:spPr bwMode="auto">
          <a:xfrm>
            <a:off x="1042988" y="2924175"/>
            <a:ext cx="72739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hu-HU" sz="4000" b="1">
                <a:solidFill>
                  <a:srgbClr val="C00000"/>
                </a:solidFill>
              </a:rPr>
              <a:t>II. DRM PROTECTION – </a:t>
            </a:r>
          </a:p>
          <a:p>
            <a:pPr algn="ctr" eaLnBrk="1" hangingPunct="1"/>
            <a:r>
              <a:rPr lang="hu-HU" sz="4000" b="1">
                <a:solidFill>
                  <a:srgbClr val="C00000"/>
                </a:solidFill>
              </a:rPr>
              <a:t>LEGENDS AND REALITY </a:t>
            </a:r>
            <a:endParaRPr lang="en-US" sz="4000" b="1">
              <a:solidFill>
                <a:srgbClr val="C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Digital </a:t>
            </a:r>
            <a:r>
              <a:rPr lang="hu-HU" sz="3200" b="1" dirty="0" err="1" smtClean="0"/>
              <a:t>rights</a:t>
            </a:r>
            <a:r>
              <a:rPr lang="hu-HU" sz="3200" b="1" dirty="0" smtClean="0"/>
              <a:t> management (DRM)</a:t>
            </a:r>
            <a:endParaRPr lang="hu-HU" sz="3200" b="1" dirty="0"/>
          </a:p>
        </p:txBody>
      </p:sp>
      <p:sp>
        <p:nvSpPr>
          <p:cNvPr id="20483" name="Tartalom helye 2"/>
          <p:cNvSpPr>
            <a:spLocks noGrp="1"/>
          </p:cNvSpPr>
          <p:nvPr>
            <p:ph idx="1"/>
          </p:nvPr>
        </p:nvSpPr>
        <p:spPr/>
        <p:txBody>
          <a:bodyPr rtlCol="0">
            <a:normAutofit lnSpcReduction="10000"/>
          </a:bodyPr>
          <a:lstStyle/>
          <a:p>
            <a:pPr eaLnBrk="1" fontAlgn="auto" hangingPunct="1">
              <a:spcAft>
                <a:spcPts val="0"/>
              </a:spcAft>
              <a:buFont typeface="Wingdings" pitchFamily="2" charset="2"/>
              <a:buChar char="§"/>
              <a:defRPr/>
            </a:pPr>
            <a:r>
              <a:rPr lang="en-US" sz="1900" b="1" dirty="0" smtClean="0"/>
              <a:t>The</a:t>
            </a:r>
            <a:r>
              <a:rPr lang="hu-HU" sz="1900" b="1" dirty="0" smtClean="0"/>
              <a:t> </a:t>
            </a:r>
            <a:r>
              <a:rPr lang="en-US" sz="1900" b="1" dirty="0" smtClean="0"/>
              <a:t>expression </a:t>
            </a:r>
            <a:r>
              <a:rPr lang="hu-HU" sz="1900" b="1" dirty="0" smtClean="0"/>
              <a:t>„</a:t>
            </a:r>
            <a:r>
              <a:rPr lang="en-US" sz="1900" b="1" dirty="0" smtClean="0"/>
              <a:t>digital rights management” (DRM) </a:t>
            </a:r>
            <a:r>
              <a:rPr lang="en-US" sz="1900" dirty="0" smtClean="0"/>
              <a:t>has been introduced and used in professional (legal, technical) jargon, in the press and the media. However, it </a:t>
            </a:r>
            <a:r>
              <a:rPr lang="en-US" sz="1900" b="1" dirty="0" smtClean="0"/>
              <a:t>does not appear in the texts of the provisions of the </a:t>
            </a:r>
            <a:r>
              <a:rPr lang="en-US" sz="1900" b="1" dirty="0" err="1" smtClean="0"/>
              <a:t>rel</a:t>
            </a:r>
            <a:r>
              <a:rPr lang="hu-HU" sz="1900" b="1" dirty="0" smtClean="0"/>
              <a:t>e</a:t>
            </a:r>
            <a:r>
              <a:rPr lang="en-US" sz="1900" b="1" dirty="0" err="1" smtClean="0"/>
              <a:t>vant</a:t>
            </a:r>
            <a:r>
              <a:rPr lang="en-US" sz="1900" b="1" dirty="0" smtClean="0"/>
              <a:t> international treaties </a:t>
            </a:r>
            <a:r>
              <a:rPr lang="en-US" sz="1900" dirty="0" smtClean="0"/>
              <a:t>(the WIPO Copyright Treaty (WCT) and the WIPO Performances and </a:t>
            </a:r>
            <a:r>
              <a:rPr lang="en-US" sz="1900" dirty="0" err="1" smtClean="0"/>
              <a:t>Phono</a:t>
            </a:r>
            <a:r>
              <a:rPr lang="hu-HU" sz="1900" dirty="0" smtClean="0"/>
              <a:t>g</a:t>
            </a:r>
            <a:r>
              <a:rPr lang="en-US" sz="1900" dirty="0" smtClean="0"/>
              <a:t>rams Treaty (WPPT)</a:t>
            </a:r>
            <a:r>
              <a:rPr lang="hu-HU" sz="1900" dirty="0" smtClean="0"/>
              <a:t>)</a:t>
            </a:r>
            <a:r>
              <a:rPr lang="en-US" sz="1900" dirty="0" smtClean="0"/>
              <a:t> </a:t>
            </a:r>
            <a:r>
              <a:rPr lang="en-US" sz="1900" b="1" dirty="0" smtClean="0"/>
              <a:t>in the EU Directives </a:t>
            </a:r>
            <a:r>
              <a:rPr lang="en-US" sz="1900" dirty="0" smtClean="0"/>
              <a:t>(in particular, in the Information Society (Copyright) Directive) </a:t>
            </a:r>
            <a:r>
              <a:rPr lang="en-US" sz="1900" b="1" dirty="0" smtClean="0"/>
              <a:t>and in the national laws implementing them</a:t>
            </a:r>
            <a:r>
              <a:rPr lang="en-US" sz="1900" dirty="0" smtClean="0"/>
              <a:t>. </a:t>
            </a:r>
          </a:p>
          <a:p>
            <a:pPr eaLnBrk="1" fontAlgn="auto" hangingPunct="1">
              <a:spcAft>
                <a:spcPts val="0"/>
              </a:spcAft>
              <a:buFont typeface="Wingdings" pitchFamily="2" charset="2"/>
              <a:buChar char="§"/>
              <a:defRPr/>
            </a:pPr>
            <a:r>
              <a:rPr lang="en-US" sz="1900" b="1" dirty="0" smtClean="0"/>
              <a:t>„Technological [protection] me</a:t>
            </a:r>
            <a:r>
              <a:rPr lang="hu-HU" sz="1900" b="1" dirty="0" smtClean="0"/>
              <a:t>a</a:t>
            </a:r>
            <a:r>
              <a:rPr lang="en-US" sz="1900" b="1" dirty="0" err="1" smtClean="0"/>
              <a:t>sures</a:t>
            </a:r>
            <a:r>
              <a:rPr lang="en-US" sz="1900" b="1" dirty="0" smtClean="0"/>
              <a:t>” (TPMs) and „rights management information” (RMI) are the relevant expressions </a:t>
            </a:r>
            <a:r>
              <a:rPr lang="en-US" sz="1900" dirty="0" smtClean="0"/>
              <a:t>used in international treaties, EU Directives and national laws.  </a:t>
            </a:r>
          </a:p>
          <a:p>
            <a:pPr eaLnBrk="1" fontAlgn="auto" hangingPunct="1">
              <a:spcAft>
                <a:spcPts val="0"/>
              </a:spcAft>
              <a:buFont typeface="Wingdings" pitchFamily="2" charset="2"/>
              <a:buChar char="§"/>
              <a:defRPr/>
            </a:pPr>
            <a:r>
              <a:rPr lang="en-US" sz="1900" b="1" dirty="0" smtClean="0"/>
              <a:t>„DRM” usually means the combination of TPMs and RMI</a:t>
            </a:r>
            <a:r>
              <a:rPr lang="en-US" sz="1900" dirty="0" smtClean="0"/>
              <a:t>, </a:t>
            </a:r>
            <a:r>
              <a:rPr lang="en-US" sz="1900" b="1" dirty="0" smtClean="0"/>
              <a:t>although</a:t>
            </a:r>
            <a:r>
              <a:rPr lang="en-US" sz="1900" dirty="0" smtClean="0"/>
              <a:t> in the professional and journalistic discourse </a:t>
            </a:r>
            <a:r>
              <a:rPr lang="en-US" sz="1900" b="1" dirty="0" smtClean="0"/>
              <a:t>it is</a:t>
            </a:r>
            <a:r>
              <a:rPr lang="hu-HU" sz="1900" dirty="0" smtClean="0"/>
              <a:t> </a:t>
            </a:r>
            <a:r>
              <a:rPr lang="en-US" sz="1900" dirty="0" smtClean="0"/>
              <a:t>frequently </a:t>
            </a:r>
            <a:r>
              <a:rPr lang="en-US" sz="1900" b="1" dirty="0" smtClean="0"/>
              <a:t>used </a:t>
            </a:r>
            <a:r>
              <a:rPr lang="hu-HU" sz="1900" b="1" dirty="0" err="1" smtClean="0"/>
              <a:t>also</a:t>
            </a:r>
            <a:r>
              <a:rPr lang="hu-HU" sz="1900" b="1" dirty="0" smtClean="0"/>
              <a:t> </a:t>
            </a:r>
            <a:r>
              <a:rPr lang="en-US" sz="1900" b="1" dirty="0" smtClean="0"/>
              <a:t>as a reference just to TPMs</a:t>
            </a:r>
            <a:r>
              <a:rPr lang="en-US" sz="1900" dirty="0" smtClean="0"/>
              <a:t>, </a:t>
            </a:r>
            <a:r>
              <a:rPr lang="en-US" sz="1900" b="1" dirty="0" smtClean="0"/>
              <a:t>and</a:t>
            </a:r>
            <a:r>
              <a:rPr lang="en-US" sz="1900" dirty="0" smtClean="0"/>
              <a:t> sometimes </a:t>
            </a:r>
            <a:r>
              <a:rPr lang="en-US" sz="1900" b="1" dirty="0" smtClean="0"/>
              <a:t>just to RMI</a:t>
            </a:r>
            <a:r>
              <a:rPr lang="en-US" sz="1900" dirty="0" smtClean="0"/>
              <a:t>. </a:t>
            </a:r>
            <a:endParaRPr lang="hu-HU" sz="1900" dirty="0" smtClean="0"/>
          </a:p>
          <a:p>
            <a:pPr eaLnBrk="1" fontAlgn="auto" hangingPunct="1">
              <a:spcAft>
                <a:spcPts val="0"/>
              </a:spcAft>
              <a:buFont typeface="Wingdings" pitchFamily="2" charset="2"/>
              <a:buChar char="§"/>
              <a:defRPr/>
            </a:pPr>
            <a:r>
              <a:rPr lang="en-US" sz="1900" b="1" dirty="0" smtClean="0"/>
              <a:t>The most intensive criticism in connection with the two WIPO Treaties and their implementation was directed against the application and protection of DRM –</a:t>
            </a:r>
            <a:r>
              <a:rPr lang="hu-HU" sz="1900" b="1" dirty="0" smtClean="0"/>
              <a:t> </a:t>
            </a:r>
            <a:r>
              <a:rPr lang="hu-HU" sz="1900" b="1" dirty="0" err="1" smtClean="0"/>
              <a:t>in</a:t>
            </a:r>
            <a:r>
              <a:rPr lang="hu-HU" sz="1900" b="1" dirty="0" smtClean="0"/>
              <a:t> </a:t>
            </a:r>
            <a:r>
              <a:rPr lang="hu-HU" sz="1900" b="1" dirty="0" err="1" smtClean="0"/>
              <a:t>particular</a:t>
            </a:r>
            <a:r>
              <a:rPr lang="hu-HU" sz="1900" b="1" dirty="0" smtClean="0"/>
              <a:t> </a:t>
            </a:r>
            <a:r>
              <a:rPr lang="hu-HU" sz="1900" b="1" dirty="0" err="1" smtClean="0"/>
              <a:t>TPMs</a:t>
            </a:r>
            <a:r>
              <a:rPr lang="hu-HU" sz="1900" b="1" dirty="0" smtClean="0"/>
              <a:t>. </a:t>
            </a:r>
            <a:r>
              <a:rPr lang="en-US" sz="1900" b="1" dirty="0" smtClean="0"/>
              <a:t>      </a:t>
            </a:r>
          </a:p>
          <a:p>
            <a:pPr eaLnBrk="1" fontAlgn="auto" hangingPunct="1">
              <a:spcAft>
                <a:spcPts val="0"/>
              </a:spcAft>
              <a:buFont typeface="Wingdings" pitchFamily="2" charset="2"/>
              <a:buChar char="§"/>
              <a:defRPr/>
            </a:pPr>
            <a:endParaRPr lang="hu-HU" sz="2000"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057A8903-8ADF-4D8D-AAC0-D0F96DC1A3D9}" type="slidenum">
              <a:rPr lang="hu-HU"/>
              <a:pPr>
                <a:defRPr/>
              </a:pPr>
              <a:t>47</a:t>
            </a:fld>
            <a:endParaRPr lang="hu-H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en-US" sz="3200" b="1" dirty="0" smtClean="0"/>
              <a:t> </a:t>
            </a:r>
            <a:r>
              <a:rPr lang="hu-HU" sz="3200" b="1" dirty="0" smtClean="0"/>
              <a:t>DRM</a:t>
            </a:r>
            <a:br>
              <a:rPr lang="hu-HU" sz="3200" b="1" dirty="0" smtClean="0"/>
            </a:br>
            <a:r>
              <a:rPr lang="hu-HU" sz="3200" b="1" dirty="0" smtClean="0"/>
              <a:t> – </a:t>
            </a:r>
            <a:r>
              <a:rPr lang="en-US" sz="3200" b="1" dirty="0" smtClean="0"/>
              <a:t>alleged „access rights” (1)</a:t>
            </a:r>
            <a:endParaRPr lang="en-US" sz="3200" dirty="0"/>
          </a:p>
        </p:txBody>
      </p:sp>
      <p:sp>
        <p:nvSpPr>
          <p:cNvPr id="21507" name="Tartalom helye 2"/>
          <p:cNvSpPr>
            <a:spLocks noGrp="1"/>
          </p:cNvSpPr>
          <p:nvPr>
            <p:ph idx="1"/>
          </p:nvPr>
        </p:nvSpPr>
        <p:spPr>
          <a:xfrm>
            <a:off x="457200" y="1844675"/>
            <a:ext cx="8229600" cy="4281488"/>
          </a:xfrm>
        </p:spPr>
        <p:txBody>
          <a:bodyPr rtlCol="0">
            <a:normAutofit fontScale="92500"/>
          </a:bodyPr>
          <a:lstStyle/>
          <a:p>
            <a:pPr marL="0" indent="0" eaLnBrk="1" fontAlgn="auto" hangingPunct="1">
              <a:spcAft>
                <a:spcPts val="0"/>
              </a:spcAft>
              <a:buFont typeface="Arial" pitchFamily="34" charset="0"/>
              <a:buNone/>
              <a:defRPr/>
            </a:pPr>
            <a:r>
              <a:rPr lang="en-US" sz="2000" b="1" dirty="0" smtClean="0"/>
              <a:t>First </a:t>
            </a:r>
            <a:r>
              <a:rPr lang="hu-HU" sz="2000" b="1" dirty="0" err="1" smtClean="0"/>
              <a:t>claim</a:t>
            </a:r>
            <a:r>
              <a:rPr lang="en-US" sz="2000" b="1" dirty="0" smtClean="0"/>
              <a:t>: „DRM” (TPMs) and their protection introduces a new „access right”</a:t>
            </a:r>
            <a:endParaRPr lang="hu-HU" sz="2000" b="1" dirty="0" smtClean="0"/>
          </a:p>
          <a:p>
            <a:pPr marL="0" indent="0" eaLnBrk="1" fontAlgn="auto" hangingPunct="1">
              <a:spcAft>
                <a:spcPts val="0"/>
              </a:spcAft>
              <a:buFont typeface="Arial" pitchFamily="34" charset="0"/>
              <a:buNone/>
              <a:defRPr/>
            </a:pPr>
            <a:endParaRPr lang="hu-HU" sz="2000" b="1" dirty="0" smtClean="0"/>
          </a:p>
          <a:p>
            <a:pPr eaLnBrk="1" fontAlgn="auto" hangingPunct="1">
              <a:spcAft>
                <a:spcPts val="0"/>
              </a:spcAft>
              <a:buFont typeface="Wingdings" pitchFamily="2" charset="2"/>
              <a:buChar char="§"/>
              <a:defRPr/>
            </a:pPr>
            <a:r>
              <a:rPr lang="en-US" sz="2000" dirty="0" smtClean="0"/>
              <a:t>Contrary to </a:t>
            </a:r>
            <a:r>
              <a:rPr lang="hu-HU" sz="2000" dirty="0" err="1" smtClean="0"/>
              <a:t>such</a:t>
            </a:r>
            <a:r>
              <a:rPr lang="en-US" sz="2000" dirty="0" smtClean="0"/>
              <a:t> allegations, </a:t>
            </a:r>
            <a:r>
              <a:rPr lang="en-US" sz="2000" b="1" dirty="0" smtClean="0"/>
              <a:t>no new „access right” emerges  </a:t>
            </a:r>
            <a:r>
              <a:rPr lang="en-US" sz="2000" dirty="0" smtClean="0"/>
              <a:t>as a result of application and protection of TPMs and RMI</a:t>
            </a:r>
            <a:r>
              <a:rPr lang="hu-HU" sz="2000" dirty="0" smtClean="0"/>
              <a:t>. </a:t>
            </a:r>
          </a:p>
          <a:p>
            <a:pPr eaLnBrk="1" fontAlgn="auto" hangingPunct="1">
              <a:spcAft>
                <a:spcPts val="0"/>
              </a:spcAft>
              <a:buFont typeface="Arial" pitchFamily="34" charset="0"/>
              <a:buChar char="•"/>
              <a:defRPr/>
            </a:pPr>
            <a:endParaRPr lang="en-US" sz="2000" dirty="0" smtClean="0"/>
          </a:p>
          <a:p>
            <a:pPr eaLnBrk="1" fontAlgn="auto" hangingPunct="1">
              <a:spcAft>
                <a:spcPts val="0"/>
              </a:spcAft>
              <a:buFont typeface="Wingdings" pitchFamily="2" charset="2"/>
              <a:buChar char="§"/>
              <a:defRPr/>
            </a:pPr>
            <a:r>
              <a:rPr lang="en-US" sz="2000" b="1" dirty="0" smtClean="0"/>
              <a:t>Access to works by users have always been controlled; it has been an indispensable part of the </a:t>
            </a:r>
            <a:r>
              <a:rPr lang="en-US" sz="2000" b="1" i="1" dirty="0" smtClean="0"/>
              <a:t>broader</a:t>
            </a:r>
            <a:r>
              <a:rPr lang="en-US" sz="2000" b="1" dirty="0" smtClean="0"/>
              <a:t> copyright paradigm. Without it</a:t>
            </a:r>
            <a:r>
              <a:rPr lang="hu-HU" sz="2000" b="1" dirty="0" smtClean="0"/>
              <a:t>, </a:t>
            </a:r>
            <a:r>
              <a:rPr lang="en-US" sz="2000" b="1" dirty="0" smtClean="0"/>
              <a:t>the copyright system simply could not have existed</a:t>
            </a:r>
            <a:r>
              <a:rPr lang="en-US" sz="2000" dirty="0" smtClean="0"/>
              <a:t>. In book shops, record  shops, one has had to pay for copies to get full access; in libraries, certain rules have had to be respected in order to receive copies in loan; in case of theatrical presentations, concerts, etc., buying tickets or other arrangements have been needed to the members of the public for getting access. </a:t>
            </a:r>
          </a:p>
          <a:p>
            <a:pPr marL="0" indent="0" eaLnBrk="1" fontAlgn="auto" hangingPunct="1">
              <a:spcAft>
                <a:spcPts val="0"/>
              </a:spcAft>
              <a:buFont typeface="Arial" pitchFamily="34" charset="0"/>
              <a:buNone/>
              <a:defRPr/>
            </a:pPr>
            <a:r>
              <a:rPr lang="en-US" sz="2000" b="1" dirty="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364AD2C8-55D2-4F27-8849-1D9E1337DB7D}" type="slidenum">
              <a:rPr lang="hu-HU"/>
              <a:pPr>
                <a:defRPr/>
              </a:pPr>
              <a:t>48</a:t>
            </a:fld>
            <a:endParaRPr lang="hu-H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DRM </a:t>
            </a:r>
            <a:br>
              <a:rPr lang="hu-HU" sz="3200" b="1" dirty="0" smtClean="0"/>
            </a:br>
            <a:r>
              <a:rPr lang="hu-HU" sz="3200" b="1" dirty="0" smtClean="0"/>
              <a:t>– </a:t>
            </a:r>
            <a:r>
              <a:rPr lang="en-US" sz="3200" b="1" dirty="0" smtClean="0"/>
              <a:t>alleged </a:t>
            </a:r>
            <a:r>
              <a:rPr lang="en-US" sz="3200" b="1" dirty="0"/>
              <a:t>„access rights” </a:t>
            </a:r>
            <a:r>
              <a:rPr lang="hu-HU" sz="3200" b="1" dirty="0" smtClean="0"/>
              <a:t>(2)</a:t>
            </a:r>
            <a:endParaRPr lang="hu-HU" sz="3200" dirty="0"/>
          </a:p>
        </p:txBody>
      </p:sp>
      <p:sp>
        <p:nvSpPr>
          <p:cNvPr id="22531" name="Tartalom helye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hu-HU" sz="2000" b="1" dirty="0" smtClean="0"/>
              <a:t>No „</a:t>
            </a:r>
            <a:r>
              <a:rPr lang="hu-HU" sz="2000" b="1" dirty="0" err="1" smtClean="0"/>
              <a:t>access</a:t>
            </a:r>
            <a:r>
              <a:rPr lang="hu-HU" sz="2000" b="1" dirty="0" smtClean="0"/>
              <a:t>” right</a:t>
            </a:r>
          </a:p>
          <a:p>
            <a:pPr eaLnBrk="1" fontAlgn="auto" hangingPunct="1">
              <a:spcAft>
                <a:spcPts val="0"/>
              </a:spcAft>
              <a:buFont typeface="Wingdings" pitchFamily="2" charset="2"/>
              <a:buChar char="§"/>
              <a:defRPr/>
            </a:pPr>
            <a:endParaRPr lang="hu-HU" sz="2000" b="1" dirty="0"/>
          </a:p>
          <a:p>
            <a:pPr eaLnBrk="1" fontAlgn="auto" hangingPunct="1">
              <a:spcAft>
                <a:spcPts val="0"/>
              </a:spcAft>
              <a:buFont typeface="Wingdings" pitchFamily="2" charset="2"/>
              <a:buChar char="§"/>
              <a:defRPr/>
            </a:pPr>
            <a:r>
              <a:rPr lang="en-US" sz="2000" b="1" dirty="0" smtClean="0"/>
              <a:t>Even the beneficiaries of exceptions have not been able to get access to copies without any conditions whatsoever</a:t>
            </a:r>
            <a:r>
              <a:rPr lang="en-US" sz="2000" dirty="0" smtClean="0"/>
              <a:t>. Walking into a bookshop, taking a book from the shelves and walking out without payment referring to educational and research exceptions?!  </a:t>
            </a:r>
            <a:endParaRPr lang="hu-HU" sz="2000" dirty="0" smtClean="0"/>
          </a:p>
          <a:p>
            <a:pPr eaLnBrk="1" fontAlgn="auto" hangingPunct="1">
              <a:spcAft>
                <a:spcPts val="0"/>
              </a:spcAft>
              <a:buFont typeface="Wingdings" pitchFamily="2" charset="2"/>
              <a:buChar char="§"/>
              <a:defRPr/>
            </a:pPr>
            <a:endParaRPr lang="en-US" sz="2000" dirty="0" smtClean="0"/>
          </a:p>
          <a:p>
            <a:pPr eaLnBrk="1" fontAlgn="auto" hangingPunct="1">
              <a:spcAft>
                <a:spcPts val="0"/>
              </a:spcAft>
              <a:buFont typeface="Wingdings" pitchFamily="2" charset="2"/>
              <a:buChar char="§"/>
              <a:defRPr/>
            </a:pPr>
            <a:r>
              <a:rPr lang="en-US" sz="2000" dirty="0" smtClean="0"/>
              <a:t> In the digital online environment, what used to be (i) going to the video shop, (ii) buying a video recording on a cassette;  (iii) bringing it home, (iv) putting into the player, (v) sitting down and (vi) pressing the „play” button – </a:t>
            </a:r>
            <a:r>
              <a:rPr lang="en-US" sz="2000" b="1" dirty="0" smtClean="0"/>
              <a:t>has been replaced by a simple click on the keyboard.</a:t>
            </a:r>
            <a:r>
              <a:rPr lang="en-US" sz="2000" dirty="0" smtClean="0"/>
              <a:t>  </a:t>
            </a:r>
            <a:r>
              <a:rPr lang="en-US" sz="2000" b="1" dirty="0" smtClean="0"/>
              <a:t>The use of TPMs </a:t>
            </a:r>
            <a:r>
              <a:rPr lang="en-US" sz="2000" dirty="0" smtClean="0"/>
              <a:t>(„DRM”) </a:t>
            </a:r>
            <a:r>
              <a:rPr lang="en-US" sz="2000" b="1" dirty="0" smtClean="0"/>
              <a:t>is the normal way of making access conditional</a:t>
            </a:r>
            <a:r>
              <a:rPr lang="en-US" sz="2000" dirty="0" smtClean="0"/>
              <a:t> to the payment of a reasonable price or some other arrangement.</a:t>
            </a:r>
            <a:endParaRPr lang="hu-HU" sz="2000" dirty="0" smtClean="0"/>
          </a:p>
          <a:p>
            <a:pPr eaLnBrk="1" fontAlgn="auto" hangingPunct="1">
              <a:spcAft>
                <a:spcPts val="0"/>
              </a:spcAft>
              <a:buFont typeface="Arial" pitchFamily="34" charset="0"/>
              <a:buChar char="•"/>
              <a:defRPr/>
            </a:pPr>
            <a:endParaRPr lang="hu-HU" sz="2000"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7EFC99D3-9344-4238-B7B2-FD2AD1CED7BD}" type="slidenum">
              <a:rPr lang="hu-HU"/>
              <a:pPr>
                <a:defRPr/>
              </a:pPr>
              <a:t>49</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a:lstStyle/>
          <a:p>
            <a:pPr>
              <a:defRPr/>
            </a:pPr>
            <a:r>
              <a:rPr lang="hu-HU" sz="3200" b="1" dirty="0" err="1" smtClean="0"/>
              <a:t>Berne</a:t>
            </a:r>
            <a:r>
              <a:rPr lang="hu-HU" sz="3200" b="1" dirty="0" smtClean="0"/>
              <a:t> </a:t>
            </a:r>
            <a:r>
              <a:rPr lang="hu-HU" sz="3200" b="1" dirty="0" err="1" smtClean="0"/>
              <a:t>Convention</a:t>
            </a:r>
            <a:r>
              <a:rPr lang="hu-HU" sz="3200" b="1" dirty="0" smtClean="0"/>
              <a:t> (2)</a:t>
            </a:r>
            <a:endParaRPr lang="en-US" sz="3200" b="1" dirty="0"/>
          </a:p>
        </p:txBody>
      </p:sp>
      <p:sp>
        <p:nvSpPr>
          <p:cNvPr id="3" name="Tartalom helye 2"/>
          <p:cNvSpPr>
            <a:spLocks noGrp="1"/>
          </p:cNvSpPr>
          <p:nvPr>
            <p:ph idx="1"/>
          </p:nvPr>
        </p:nvSpPr>
        <p:spPr>
          <a:xfrm>
            <a:off x="457200" y="1600200"/>
            <a:ext cx="8229600" cy="4637088"/>
          </a:xfrm>
        </p:spPr>
        <p:txBody>
          <a:bodyPr/>
          <a:lstStyle/>
          <a:p>
            <a:pPr>
              <a:buFont typeface="Wingdings" pitchFamily="2" charset="2"/>
              <a:buChar char="§"/>
              <a:defRPr/>
            </a:pPr>
            <a:r>
              <a:rPr lang="hu-HU" sz="2000" b="1" dirty="0" err="1"/>
              <a:t>Specific</a:t>
            </a:r>
            <a:r>
              <a:rPr lang="hu-HU" sz="2000" b="1" dirty="0"/>
              <a:t> </a:t>
            </a:r>
            <a:r>
              <a:rPr lang="hu-HU" sz="2000" b="1" dirty="0" err="1"/>
              <a:t>exceptions</a:t>
            </a:r>
            <a:r>
              <a:rPr lang="hu-HU" sz="2000" b="1" dirty="0"/>
              <a:t> and </a:t>
            </a:r>
            <a:r>
              <a:rPr lang="hu-HU" sz="2000" b="1" dirty="0" err="1" smtClean="0"/>
              <a:t>limitations</a:t>
            </a:r>
            <a:r>
              <a:rPr lang="hu-HU" sz="2000" b="1" dirty="0" smtClean="0"/>
              <a:t> </a:t>
            </a:r>
            <a:r>
              <a:rPr lang="hu-HU" sz="2000" dirty="0" smtClean="0"/>
              <a:t>(</a:t>
            </a:r>
            <a:r>
              <a:rPr lang="hu-HU" sz="2000" dirty="0" err="1" smtClean="0"/>
              <a:t>continues</a:t>
            </a:r>
            <a:r>
              <a:rPr lang="hu-HU" sz="2000" dirty="0" smtClean="0"/>
              <a:t>)</a:t>
            </a:r>
            <a:r>
              <a:rPr lang="hu-HU" sz="2000" b="1" dirty="0" smtClean="0"/>
              <a:t>:</a:t>
            </a:r>
            <a:endParaRPr lang="hu-HU" sz="2000" b="1" dirty="0"/>
          </a:p>
          <a:p>
            <a:pPr lvl="1">
              <a:buFont typeface="Wingdings" pitchFamily="2" charset="2"/>
              <a:buChar char="Ø"/>
              <a:defRPr/>
            </a:pPr>
            <a:r>
              <a:rPr lang="en-US" sz="2000" b="1" dirty="0" smtClean="0"/>
              <a:t>Facilitating  </a:t>
            </a:r>
            <a:r>
              <a:rPr lang="en-US" sz="2000" b="1" dirty="0"/>
              <a:t>broadcasting and making and preservation of broadcast works: </a:t>
            </a:r>
            <a:r>
              <a:rPr lang="en-US" sz="2000" dirty="0"/>
              <a:t>compulsory licenses  or mandatory collective management (Art. 11</a:t>
            </a:r>
            <a:r>
              <a:rPr lang="en-US" sz="2000" i="1" dirty="0"/>
              <a:t>bis</a:t>
            </a:r>
            <a:r>
              <a:rPr lang="en-US" sz="2000" dirty="0"/>
              <a:t> (2)) and exceptions (Art. 11</a:t>
            </a:r>
            <a:r>
              <a:rPr lang="en-US" sz="2000" i="1" dirty="0"/>
              <a:t>bis</a:t>
            </a:r>
            <a:r>
              <a:rPr lang="en-US" sz="2000" dirty="0"/>
              <a:t> (3)).</a:t>
            </a:r>
            <a:endParaRPr lang="en-US" sz="2000" b="1" dirty="0"/>
          </a:p>
          <a:p>
            <a:pPr lvl="1">
              <a:buFont typeface="Wingdings" pitchFamily="2" charset="2"/>
              <a:buChar char="Ø"/>
              <a:defRPr/>
            </a:pPr>
            <a:r>
              <a:rPr lang="en-US" sz="2000" b="1" dirty="0"/>
              <a:t>Facilitating recording of music: </a:t>
            </a:r>
            <a:r>
              <a:rPr lang="en-US" sz="2000" dirty="0"/>
              <a:t>compulsory licenses  or mandatory collective management (Art. 13(1)). </a:t>
            </a:r>
            <a:endParaRPr lang="hu-HU" sz="2000" dirty="0"/>
          </a:p>
          <a:p>
            <a:pPr lvl="1">
              <a:buFont typeface="Wingdings" pitchFamily="2" charset="2"/>
              <a:buChar char="Ø"/>
              <a:defRPr/>
            </a:pPr>
            <a:r>
              <a:rPr lang="hu-HU" sz="2000" b="1" dirty="0" err="1"/>
              <a:t>Special</a:t>
            </a:r>
            <a:r>
              <a:rPr lang="hu-HU" sz="2000" b="1" dirty="0"/>
              <a:t> </a:t>
            </a:r>
            <a:r>
              <a:rPr lang="hu-HU" sz="2000" b="1" dirty="0" err="1"/>
              <a:t>treatment</a:t>
            </a:r>
            <a:r>
              <a:rPr lang="hu-HU" sz="2000" b="1" dirty="0"/>
              <a:t> </a:t>
            </a:r>
            <a:r>
              <a:rPr lang="hu-HU" sz="2000" b="1" dirty="0" err="1"/>
              <a:t>for</a:t>
            </a:r>
            <a:r>
              <a:rPr lang="hu-HU" sz="2000" b="1" dirty="0"/>
              <a:t> </a:t>
            </a:r>
            <a:r>
              <a:rPr lang="hu-HU" sz="2000" b="1" dirty="0" err="1"/>
              <a:t>developing</a:t>
            </a:r>
            <a:r>
              <a:rPr lang="hu-HU" sz="2000" b="1" dirty="0"/>
              <a:t> </a:t>
            </a:r>
            <a:r>
              <a:rPr lang="hu-HU" sz="2000" b="1" dirty="0" err="1"/>
              <a:t>countries</a:t>
            </a:r>
            <a:r>
              <a:rPr lang="hu-HU" sz="2000" b="1" dirty="0"/>
              <a:t> </a:t>
            </a:r>
            <a:r>
              <a:rPr lang="hu-HU" sz="2000" dirty="0"/>
              <a:t>(Appendix; </a:t>
            </a:r>
            <a:r>
              <a:rPr lang="hu-HU" sz="2000" dirty="0" err="1"/>
              <a:t>see</a:t>
            </a:r>
            <a:r>
              <a:rPr lang="hu-HU" sz="2000" dirty="0"/>
              <a:t> </a:t>
            </a:r>
            <a:r>
              <a:rPr lang="hu-HU" sz="2000" dirty="0" err="1"/>
              <a:t>below</a:t>
            </a:r>
            <a:r>
              <a:rPr lang="hu-HU" sz="2000" dirty="0"/>
              <a:t> more </a:t>
            </a:r>
            <a:r>
              <a:rPr lang="hu-HU" sz="2000" dirty="0" err="1"/>
              <a:t>in</a:t>
            </a:r>
            <a:r>
              <a:rPr lang="hu-HU" sz="2000" dirty="0"/>
              <a:t> </a:t>
            </a:r>
            <a:r>
              <a:rPr lang="hu-HU" sz="2000" dirty="0" err="1"/>
              <a:t>detail</a:t>
            </a:r>
            <a:r>
              <a:rPr lang="hu-HU" sz="2000" dirty="0" smtClean="0"/>
              <a:t>).</a:t>
            </a:r>
          </a:p>
          <a:p>
            <a:pPr>
              <a:buFont typeface="Wingdings" pitchFamily="2" charset="2"/>
              <a:buChar char="§"/>
              <a:defRPr/>
            </a:pPr>
            <a:r>
              <a:rPr lang="hu-HU" sz="2000" b="1" dirty="0" smtClean="0"/>
              <a:t>General </a:t>
            </a:r>
            <a:r>
              <a:rPr lang="hu-HU" sz="2000" b="1" dirty="0" err="1" smtClean="0"/>
              <a:t>criteria</a:t>
            </a:r>
            <a:r>
              <a:rPr lang="hu-HU" sz="2000" b="1" dirty="0" smtClean="0"/>
              <a:t> </a:t>
            </a:r>
            <a:r>
              <a:rPr lang="hu-HU" sz="2000" b="1" dirty="0" err="1" smtClean="0"/>
              <a:t>for</a:t>
            </a:r>
            <a:r>
              <a:rPr lang="hu-HU" sz="2000" b="1" dirty="0" smtClean="0"/>
              <a:t> </a:t>
            </a:r>
            <a:r>
              <a:rPr lang="hu-HU" sz="2000" b="1" dirty="0" err="1" smtClean="0"/>
              <a:t>exceptions</a:t>
            </a:r>
            <a:r>
              <a:rPr lang="hu-HU" sz="2000" b="1" dirty="0" smtClean="0"/>
              <a:t> and </a:t>
            </a:r>
            <a:r>
              <a:rPr lang="hu-HU" sz="2000" b="1" dirty="0" err="1" smtClean="0"/>
              <a:t>limitations</a:t>
            </a:r>
            <a:r>
              <a:rPr lang="hu-HU" sz="2000" b="1" dirty="0" smtClean="0"/>
              <a:t>: </a:t>
            </a:r>
            <a:r>
              <a:rPr lang="hu-HU" sz="2000" b="1" dirty="0" err="1" smtClean="0"/>
              <a:t>the</a:t>
            </a:r>
            <a:r>
              <a:rPr lang="hu-HU" sz="2000" b="1" dirty="0" smtClean="0"/>
              <a:t> </a:t>
            </a:r>
            <a:r>
              <a:rPr lang="hu-HU" sz="2000" b="1" dirty="0" err="1" smtClean="0"/>
              <a:t>three-step</a:t>
            </a:r>
            <a:r>
              <a:rPr lang="hu-HU" sz="2000" b="1" dirty="0" smtClean="0"/>
              <a:t> test </a:t>
            </a:r>
            <a:r>
              <a:rPr lang="hu-HU" sz="2000" dirty="0" smtClean="0"/>
              <a:t>(</a:t>
            </a:r>
            <a:r>
              <a:rPr lang="hu-HU" sz="2000" dirty="0" err="1" smtClean="0"/>
              <a:t>concerning</a:t>
            </a:r>
            <a:r>
              <a:rPr lang="hu-HU" sz="2000" dirty="0" smtClean="0"/>
              <a:t> </a:t>
            </a:r>
            <a:r>
              <a:rPr lang="hu-HU" sz="2000" dirty="0" err="1" smtClean="0"/>
              <a:t>the</a:t>
            </a:r>
            <a:r>
              <a:rPr lang="hu-HU" sz="2000" dirty="0" smtClean="0"/>
              <a:t> right of </a:t>
            </a:r>
            <a:r>
              <a:rPr lang="hu-HU" sz="2000" dirty="0" err="1" smtClean="0"/>
              <a:t>reproduction</a:t>
            </a:r>
            <a:r>
              <a:rPr lang="hu-HU" sz="2000" dirty="0" smtClean="0"/>
              <a:t>) :</a:t>
            </a:r>
          </a:p>
          <a:p>
            <a:pPr marL="685800" lvl="1">
              <a:buFont typeface="Wingdings" pitchFamily="2" charset="2"/>
              <a:buChar char="Ø"/>
              <a:defRPr/>
            </a:pPr>
            <a:r>
              <a:rPr lang="hu-HU" sz="1600" dirty="0"/>
              <a:t>(</a:t>
            </a:r>
            <a:r>
              <a:rPr lang="hu-HU" sz="2000" dirty="0"/>
              <a:t>i) </a:t>
            </a:r>
            <a:r>
              <a:rPr lang="hu-HU" sz="2000" dirty="0" err="1" smtClean="0"/>
              <a:t>only</a:t>
            </a:r>
            <a:r>
              <a:rPr lang="hu-HU" sz="2000" dirty="0" smtClean="0"/>
              <a:t> </a:t>
            </a:r>
            <a:r>
              <a:rPr lang="hu-HU" sz="2000" dirty="0" err="1" smtClean="0"/>
              <a:t>in</a:t>
            </a:r>
            <a:r>
              <a:rPr lang="hu-HU" sz="2000" dirty="0" smtClean="0"/>
              <a:t> </a:t>
            </a:r>
            <a:r>
              <a:rPr lang="hu-HU" sz="2000" dirty="0" err="1"/>
              <a:t>certain</a:t>
            </a:r>
            <a:r>
              <a:rPr lang="hu-HU" sz="2000" dirty="0"/>
              <a:t> </a:t>
            </a:r>
            <a:r>
              <a:rPr lang="en-US" sz="2000" dirty="0"/>
              <a:t>special case</a:t>
            </a:r>
            <a:r>
              <a:rPr lang="hu-HU" sz="2000" dirty="0"/>
              <a:t>s</a:t>
            </a:r>
            <a:r>
              <a:rPr lang="en-US" sz="2000" dirty="0"/>
              <a:t>; (ii) </a:t>
            </a:r>
            <a:r>
              <a:rPr lang="hu-HU" sz="2000" dirty="0" err="1"/>
              <a:t>only</a:t>
            </a:r>
            <a:r>
              <a:rPr lang="hu-HU" sz="2000" dirty="0"/>
              <a:t> </a:t>
            </a:r>
            <a:r>
              <a:rPr lang="hu-HU" sz="2000" dirty="0" err="1"/>
              <a:t>if</a:t>
            </a:r>
            <a:r>
              <a:rPr lang="hu-HU" sz="2000" dirty="0"/>
              <a:t> </a:t>
            </a:r>
            <a:r>
              <a:rPr lang="hu-HU" sz="2000" dirty="0" err="1"/>
              <a:t>there</a:t>
            </a:r>
            <a:r>
              <a:rPr lang="hu-HU" sz="2000" dirty="0"/>
              <a:t> is no </a:t>
            </a:r>
            <a:r>
              <a:rPr lang="en-US" sz="2000" dirty="0"/>
              <a:t>conflict with </a:t>
            </a:r>
            <a:r>
              <a:rPr lang="hu-HU" sz="2000" dirty="0"/>
              <a:t>a</a:t>
            </a:r>
            <a:r>
              <a:rPr lang="en-US" sz="2000" dirty="0"/>
              <a:t> normal exploitation of works; and (iii) </a:t>
            </a:r>
            <a:r>
              <a:rPr lang="hu-HU" sz="2000" dirty="0" err="1"/>
              <a:t>only</a:t>
            </a:r>
            <a:r>
              <a:rPr lang="hu-HU" sz="2000" dirty="0"/>
              <a:t> </a:t>
            </a:r>
            <a:r>
              <a:rPr lang="hu-HU" sz="2000" dirty="0" err="1"/>
              <a:t>if</a:t>
            </a:r>
            <a:r>
              <a:rPr lang="hu-HU" sz="2000" dirty="0"/>
              <a:t> </a:t>
            </a:r>
            <a:r>
              <a:rPr lang="hu-HU" sz="2000" dirty="0" err="1"/>
              <a:t>there</a:t>
            </a:r>
            <a:r>
              <a:rPr lang="hu-HU" sz="2000" dirty="0"/>
              <a:t> is no </a:t>
            </a:r>
            <a:r>
              <a:rPr lang="en-US" sz="2000" dirty="0" err="1"/>
              <a:t>unreasonabl</a:t>
            </a:r>
            <a:r>
              <a:rPr lang="hu-HU" sz="2000" dirty="0"/>
              <a:t>e</a:t>
            </a:r>
            <a:r>
              <a:rPr lang="en-US" sz="2000" dirty="0"/>
              <a:t> prejudice the legitimate interests of authors (and other owners of rights); Article 9(2))</a:t>
            </a:r>
            <a:r>
              <a:rPr lang="en-US" sz="2000" dirty="0" smtClean="0"/>
              <a:t> </a:t>
            </a:r>
            <a:r>
              <a:rPr lang="hu-HU" sz="2000" dirty="0" smtClean="0"/>
              <a:t>(</a:t>
            </a:r>
            <a:r>
              <a:rPr lang="hu-HU" sz="2000" dirty="0" err="1" smtClean="0"/>
              <a:t>see</a:t>
            </a:r>
            <a:r>
              <a:rPr lang="hu-HU" sz="2000" dirty="0" smtClean="0"/>
              <a:t> </a:t>
            </a:r>
            <a:r>
              <a:rPr lang="hu-HU" sz="2000" dirty="0" err="1" smtClean="0"/>
              <a:t>below</a:t>
            </a:r>
            <a:r>
              <a:rPr lang="hu-HU" sz="2000" dirty="0" smtClean="0"/>
              <a:t> more </a:t>
            </a:r>
            <a:r>
              <a:rPr lang="hu-HU" sz="2000" dirty="0" err="1" smtClean="0"/>
              <a:t>in</a:t>
            </a:r>
            <a:r>
              <a:rPr lang="hu-HU" sz="2000" dirty="0" smtClean="0"/>
              <a:t> </a:t>
            </a:r>
            <a:r>
              <a:rPr lang="hu-HU" sz="2000" dirty="0" err="1" smtClean="0"/>
              <a:t>detail</a:t>
            </a:r>
            <a:r>
              <a:rPr lang="hu-HU" sz="2000" dirty="0" smtClean="0"/>
              <a:t>). </a:t>
            </a:r>
            <a:endParaRPr lang="en-US" sz="2000" dirty="0"/>
          </a:p>
          <a:p>
            <a:pPr>
              <a:buFont typeface="Arial" pitchFamily="34" charset="0"/>
              <a:buChar char="•"/>
              <a:defRPr/>
            </a:pPr>
            <a:endParaRPr lang="en-US"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4592C8E-BF43-4AD3-B9D0-5A84D102620E}" type="slidenum">
              <a:rPr lang="hu-HU" smtClean="0"/>
              <a:pPr>
                <a:defRPr/>
              </a:pPr>
              <a:t>5</a:t>
            </a:fld>
            <a:endParaRPr lang="hu-H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333375"/>
            <a:ext cx="8229600" cy="1143000"/>
          </a:xfrm>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DRM </a:t>
            </a:r>
            <a:br>
              <a:rPr lang="hu-HU" sz="3200" b="1" dirty="0" smtClean="0"/>
            </a:br>
            <a:r>
              <a:rPr lang="hu-HU" sz="3200" b="1" dirty="0" smtClean="0"/>
              <a:t>– </a:t>
            </a:r>
            <a:r>
              <a:rPr lang="hu-HU" sz="3200" b="1" dirty="0" err="1" smtClean="0"/>
              <a:t>scope</a:t>
            </a:r>
            <a:r>
              <a:rPr lang="hu-HU" sz="3200" b="1" dirty="0" smtClean="0"/>
              <a:t> of</a:t>
            </a:r>
            <a:r>
              <a:rPr lang="en-US" sz="3200" b="1" dirty="0" smtClean="0"/>
              <a:t> protection</a:t>
            </a:r>
            <a:r>
              <a:rPr lang="hu-HU" sz="3200" b="1" dirty="0" smtClean="0"/>
              <a:t> (1)</a:t>
            </a:r>
            <a:endParaRPr lang="hu-HU" sz="3200" dirty="0"/>
          </a:p>
        </p:txBody>
      </p:sp>
      <p:sp>
        <p:nvSpPr>
          <p:cNvPr id="23555" name="Tartalom helye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n-US" sz="2000" b="1" dirty="0" smtClean="0"/>
              <a:t>Second  claim: </a:t>
            </a:r>
            <a:r>
              <a:rPr lang="en-US" sz="2000" dirty="0" smtClean="0"/>
              <a:t>„even if TPMs are protected, </a:t>
            </a:r>
            <a:r>
              <a:rPr lang="en-US" sz="2000" b="1" dirty="0" smtClean="0"/>
              <a:t>the protection  must not cover </a:t>
            </a:r>
            <a:r>
              <a:rPr lang="hu-HU" sz="2000" b="1" dirty="0" smtClean="0"/>
              <a:t>‚</a:t>
            </a:r>
            <a:r>
              <a:rPr lang="en-US" sz="2000" b="1" dirty="0" smtClean="0"/>
              <a:t>access-control</a:t>
            </a:r>
            <a:r>
              <a:rPr lang="hu-HU" sz="2000" b="1" dirty="0" smtClean="0"/>
              <a:t>’</a:t>
            </a:r>
            <a:r>
              <a:rPr lang="en-US" sz="2000" b="1" dirty="0" smtClean="0"/>
              <a:t> TPMs and should not extend to the prohibition of </a:t>
            </a:r>
            <a:r>
              <a:rPr lang="hu-HU" sz="2000" b="1" dirty="0" smtClean="0"/>
              <a:t>‚</a:t>
            </a:r>
            <a:r>
              <a:rPr lang="en-US" sz="2000" b="1" dirty="0" smtClean="0"/>
              <a:t>preparatory acts</a:t>
            </a:r>
            <a:r>
              <a:rPr lang="hu-HU" sz="2000" b="1" dirty="0" smtClean="0"/>
              <a:t>’”</a:t>
            </a:r>
          </a:p>
          <a:p>
            <a:pPr marL="0" indent="0" eaLnBrk="1" fontAlgn="auto" hangingPunct="1">
              <a:spcAft>
                <a:spcPts val="0"/>
              </a:spcAft>
              <a:buFont typeface="Arial" pitchFamily="34" charset="0"/>
              <a:buNone/>
              <a:defRPr/>
            </a:pPr>
            <a:endParaRPr lang="hu-HU" sz="2000" b="1" dirty="0"/>
          </a:p>
          <a:p>
            <a:pPr eaLnBrk="1" fontAlgn="auto" hangingPunct="1">
              <a:spcAft>
                <a:spcPts val="0"/>
              </a:spcAft>
              <a:buFont typeface="Wingdings" pitchFamily="2" charset="2"/>
              <a:buChar char="§"/>
              <a:defRPr/>
            </a:pPr>
            <a:r>
              <a:rPr lang="en-US" sz="2000" dirty="0" smtClean="0"/>
              <a:t>Such interpretation </a:t>
            </a:r>
            <a:r>
              <a:rPr lang="en-US" sz="2000" b="1" dirty="0" smtClean="0"/>
              <a:t>would make the </a:t>
            </a:r>
            <a:r>
              <a:rPr lang="en-US" sz="2000" b="1" dirty="0" err="1" smtClean="0"/>
              <a:t>rel</a:t>
            </a:r>
            <a:r>
              <a:rPr lang="hu-HU" sz="2000" b="1" dirty="0" smtClean="0"/>
              <a:t>e</a:t>
            </a:r>
            <a:r>
              <a:rPr lang="en-US" sz="2000" b="1" dirty="0" err="1" smtClean="0"/>
              <a:t>vant</a:t>
            </a:r>
            <a:r>
              <a:rPr lang="en-US" sz="2000" b="1" dirty="0" smtClean="0"/>
              <a:t> provisions of the WCT and the WPPT </a:t>
            </a:r>
            <a:r>
              <a:rPr lang="hu-HU" sz="2000" b="1" dirty="0" err="1" smtClean="0"/>
              <a:t>unsuitable</a:t>
            </a:r>
            <a:r>
              <a:rPr lang="en-US" sz="2000" b="1" dirty="0" smtClean="0"/>
              <a:t> </a:t>
            </a:r>
            <a:r>
              <a:rPr lang="en-US" sz="2000" dirty="0" smtClean="0"/>
              <a:t>to fulfill the obligation to provide adequate protection for TPMs</a:t>
            </a:r>
            <a:r>
              <a:rPr lang="hu-HU" sz="2000" dirty="0" smtClean="0"/>
              <a:t>.</a:t>
            </a:r>
            <a:r>
              <a:rPr lang="en-US" sz="2000" dirty="0" smtClean="0"/>
              <a:t> </a:t>
            </a:r>
            <a:endParaRPr lang="hu-HU" sz="2000" dirty="0" smtClean="0"/>
          </a:p>
          <a:p>
            <a:pPr eaLnBrk="1" fontAlgn="auto" hangingPunct="1">
              <a:spcAft>
                <a:spcPts val="0"/>
              </a:spcAft>
              <a:buFont typeface="Wingdings" pitchFamily="2" charset="2"/>
              <a:buChar char="§"/>
              <a:defRPr/>
            </a:pPr>
            <a:endParaRPr lang="hu-HU" sz="2000" dirty="0"/>
          </a:p>
          <a:p>
            <a:pPr eaLnBrk="1" fontAlgn="auto" hangingPunct="1">
              <a:spcAft>
                <a:spcPts val="0"/>
              </a:spcAft>
              <a:buFont typeface="Wingdings" pitchFamily="2" charset="2"/>
              <a:buChar char="§"/>
              <a:defRPr/>
            </a:pPr>
            <a:r>
              <a:rPr lang="en-US" sz="2000" b="1" dirty="0" smtClean="0"/>
              <a:t>The ordinary meaning of the text of the TPM provisions of the two Treaties and the documents of the preparatory work make it clear that such kind interpretation is not well founded</a:t>
            </a:r>
            <a:r>
              <a:rPr lang="hu-HU" sz="2000" b="1" dirty="0" smtClean="0"/>
              <a:t> </a:t>
            </a:r>
            <a:r>
              <a:rPr lang="hu-HU" sz="2000" dirty="0" smtClean="0"/>
              <a:t>(</a:t>
            </a:r>
            <a:r>
              <a:rPr lang="en-US" sz="2000" dirty="0" smtClean="0"/>
              <a:t>for the interpretation rules, </a:t>
            </a:r>
            <a:r>
              <a:rPr lang="hu-HU" sz="2000" dirty="0" err="1" smtClean="0"/>
              <a:t>see</a:t>
            </a:r>
            <a:r>
              <a:rPr lang="hu-HU" sz="2000" dirty="0" smtClean="0"/>
              <a:t> </a:t>
            </a:r>
            <a:r>
              <a:rPr lang="hu-HU" sz="2000" dirty="0" err="1" smtClean="0"/>
              <a:t>Articles</a:t>
            </a:r>
            <a:r>
              <a:rPr lang="hu-HU" sz="2000" dirty="0" smtClean="0"/>
              <a:t> 31 and 32 of </a:t>
            </a:r>
            <a:r>
              <a:rPr lang="hu-HU" sz="2000" dirty="0" err="1" smtClean="0"/>
              <a:t>the</a:t>
            </a:r>
            <a:r>
              <a:rPr lang="hu-HU" sz="2000" dirty="0" smtClean="0"/>
              <a:t> </a:t>
            </a:r>
            <a:r>
              <a:rPr lang="hu-HU" sz="2000" dirty="0" err="1" smtClean="0"/>
              <a:t>Vienna</a:t>
            </a:r>
            <a:r>
              <a:rPr lang="hu-HU" sz="2000" dirty="0" smtClean="0"/>
              <a:t> </a:t>
            </a:r>
            <a:r>
              <a:rPr lang="hu-HU" sz="2000" dirty="0" err="1" smtClean="0"/>
              <a:t>Convention</a:t>
            </a:r>
            <a:r>
              <a:rPr lang="hu-HU" sz="2000" dirty="0" smtClean="0"/>
              <a:t> </a:t>
            </a:r>
            <a:r>
              <a:rPr lang="hu-HU" sz="2000" dirty="0" err="1" smtClean="0"/>
              <a:t>on</a:t>
            </a:r>
            <a:r>
              <a:rPr lang="hu-HU" sz="2000" dirty="0" smtClean="0"/>
              <a:t> </a:t>
            </a:r>
            <a:r>
              <a:rPr lang="hu-HU" sz="2000" dirty="0" err="1" smtClean="0"/>
              <a:t>the</a:t>
            </a:r>
            <a:r>
              <a:rPr lang="hu-HU" sz="2000" dirty="0" smtClean="0"/>
              <a:t> Law of </a:t>
            </a:r>
            <a:r>
              <a:rPr lang="hu-HU" sz="2000" dirty="0" err="1" smtClean="0"/>
              <a:t>Treaties</a:t>
            </a:r>
            <a:r>
              <a:rPr lang="hu-HU" sz="2000" dirty="0" smtClean="0"/>
              <a:t>)</a:t>
            </a:r>
            <a:r>
              <a:rPr lang="en-US" sz="2000" dirty="0" smtClean="0"/>
              <a:t>.   </a:t>
            </a:r>
          </a:p>
          <a:p>
            <a:pPr marL="0" indent="0" eaLnBrk="1" fontAlgn="auto" hangingPunct="1">
              <a:spcAft>
                <a:spcPts val="0"/>
              </a:spcAft>
              <a:buFont typeface="Arial" pitchFamily="34" charset="0"/>
              <a:buNone/>
              <a:defRPr/>
            </a:pPr>
            <a:endParaRPr lang="en-US" sz="2000" dirty="0" smtClean="0"/>
          </a:p>
          <a:p>
            <a:pPr marL="0" indent="0" eaLnBrk="1" fontAlgn="auto" hangingPunct="1">
              <a:spcAft>
                <a:spcPts val="0"/>
              </a:spcAft>
              <a:buFont typeface="Arial" pitchFamily="34" charset="0"/>
              <a:buNone/>
              <a:defRPr/>
            </a:pPr>
            <a:endParaRPr lang="en-US" sz="2000"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78176CEB-6DA4-4DCD-8FA2-45C7D4943B0A}" type="slidenum">
              <a:rPr lang="hu-HU"/>
              <a:pPr>
                <a:defRPr/>
              </a:pPr>
              <a:t>50</a:t>
            </a:fld>
            <a:endParaRPr lang="hu-HU"/>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DRM </a:t>
            </a:r>
            <a:br>
              <a:rPr lang="hu-HU" sz="3200" b="1" dirty="0" smtClean="0"/>
            </a:br>
            <a:r>
              <a:rPr lang="hu-HU" sz="3200" b="1" dirty="0" smtClean="0"/>
              <a:t>– </a:t>
            </a:r>
            <a:r>
              <a:rPr lang="hu-HU" sz="3200" b="1" dirty="0" err="1" smtClean="0"/>
              <a:t>scope</a:t>
            </a:r>
            <a:r>
              <a:rPr lang="hu-HU" sz="3200" b="1" dirty="0" smtClean="0"/>
              <a:t> of </a:t>
            </a:r>
            <a:r>
              <a:rPr lang="hu-HU" sz="3200" b="1" dirty="0" err="1" smtClean="0"/>
              <a:t>protection</a:t>
            </a:r>
            <a:r>
              <a:rPr lang="hu-HU" sz="3200" b="1" dirty="0" smtClean="0"/>
              <a:t> (2)</a:t>
            </a:r>
            <a:endParaRPr lang="hu-HU" sz="3200" dirty="0"/>
          </a:p>
        </p:txBody>
      </p:sp>
      <p:sp>
        <p:nvSpPr>
          <p:cNvPr id="64515" name="Tartalom helye 2"/>
          <p:cNvSpPr>
            <a:spLocks noGrp="1"/>
          </p:cNvSpPr>
          <p:nvPr>
            <p:ph idx="1"/>
          </p:nvPr>
        </p:nvSpPr>
        <p:spPr/>
        <p:txBody>
          <a:bodyPr/>
          <a:lstStyle/>
          <a:p>
            <a:pPr marL="0" indent="0" eaLnBrk="1" hangingPunct="1">
              <a:buFont typeface="Arial" charset="0"/>
              <a:buNone/>
            </a:pPr>
            <a:r>
              <a:rPr lang="en-US" sz="2000" b="1" smtClean="0"/>
              <a:t>Obligations to protect „access control” and to prohibit „preparatory acts”</a:t>
            </a:r>
            <a:r>
              <a:rPr lang="hu-HU" sz="2000" b="1" smtClean="0"/>
              <a:t>:</a:t>
            </a:r>
          </a:p>
          <a:p>
            <a:pPr marL="0" indent="0" eaLnBrk="1" hangingPunct="1">
              <a:buFont typeface="Arial" charset="0"/>
              <a:buNone/>
            </a:pPr>
            <a:endParaRPr lang="hu-HU" sz="2000" b="1" smtClean="0"/>
          </a:p>
          <a:p>
            <a:pPr marL="0" indent="0" eaLnBrk="1" hangingPunct="1">
              <a:buFont typeface="Arial" charset="0"/>
              <a:buNone/>
            </a:pPr>
            <a:r>
              <a:rPr lang="en-US" sz="2000" b="1" smtClean="0"/>
              <a:t>WCT Article 11  and WPPT Article 18</a:t>
            </a:r>
            <a:r>
              <a:rPr lang="en-US" sz="2000" smtClean="0"/>
              <a:t>:</a:t>
            </a:r>
          </a:p>
          <a:p>
            <a:pPr marL="0" indent="0" eaLnBrk="1" hangingPunct="1">
              <a:buFont typeface="Arial" charset="0"/>
              <a:buNone/>
            </a:pPr>
            <a:r>
              <a:rPr lang="en-US" sz="2000" smtClean="0"/>
              <a:t>„Contracting Parties </a:t>
            </a:r>
            <a:r>
              <a:rPr lang="en-US" sz="2000" b="1" smtClean="0"/>
              <a:t>shall provide adequate legal protection and effective legal remedies against the circumvention of effective technological measures </a:t>
            </a:r>
            <a:r>
              <a:rPr lang="en-US" sz="2000" smtClean="0"/>
              <a:t>that are used by [authors][performers or producers of phonograms] </a:t>
            </a:r>
            <a:r>
              <a:rPr lang="en-US" sz="2000" b="1" smtClean="0"/>
              <a:t>in connection with the exercise of their rights </a:t>
            </a:r>
            <a:r>
              <a:rPr lang="en-US" sz="2000" smtClean="0"/>
              <a:t>under [this Treaty or the Berne Convention][this Treaty] and </a:t>
            </a:r>
            <a:r>
              <a:rPr lang="en-US" sz="2000" b="1" smtClean="0"/>
              <a:t>that restrict acts</a:t>
            </a:r>
            <a:r>
              <a:rPr lang="en-US" sz="2000" smtClean="0"/>
              <a:t>, in respect of their [works][performances or phonograms] , </a:t>
            </a:r>
            <a:r>
              <a:rPr lang="en-US" sz="2000" b="1" smtClean="0"/>
              <a:t>which are not authorized</a:t>
            </a:r>
            <a:r>
              <a:rPr lang="en-US" sz="2000" smtClean="0"/>
              <a:t> by [the [authors][the performers or the producers of phonograms] concerned</a:t>
            </a:r>
            <a:r>
              <a:rPr lang="en-US" sz="2000" b="1" smtClean="0"/>
              <a:t> or permitted by law</a:t>
            </a:r>
            <a:r>
              <a:rPr lang="en-US" sz="2000" smtClean="0"/>
              <a:t>.” </a:t>
            </a:r>
            <a:r>
              <a:rPr lang="hu-HU" sz="2000" smtClean="0"/>
              <a:t>(Emphasis added.)</a:t>
            </a:r>
          </a:p>
          <a:p>
            <a:pPr marL="0" indent="0" eaLnBrk="1" hangingPunct="1">
              <a:buFont typeface="Arial" charset="0"/>
              <a:buNone/>
            </a:pPr>
            <a:endParaRPr lang="en-US" sz="1800" b="1"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A0B1EB7C-72C0-414A-A510-9B6AD77FD910}" type="slidenum">
              <a:rPr lang="hu-HU"/>
              <a:pPr>
                <a:defRPr/>
              </a:pPr>
              <a:t>51</a:t>
            </a:fld>
            <a:endParaRPr lang="hu-H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DRM – </a:t>
            </a:r>
            <a:r>
              <a:rPr lang="en-US" sz="3200" b="1" dirty="0" smtClean="0"/>
              <a:t/>
            </a:r>
            <a:br>
              <a:rPr lang="en-US" sz="3200" b="1" dirty="0" smtClean="0"/>
            </a:br>
            <a:r>
              <a:rPr lang="hu-HU" sz="3200" b="1" dirty="0" err="1" smtClean="0"/>
              <a:t>scope</a:t>
            </a:r>
            <a:r>
              <a:rPr lang="hu-HU" sz="3200" b="1" dirty="0" smtClean="0"/>
              <a:t> of</a:t>
            </a:r>
            <a:r>
              <a:rPr lang="en-US" sz="3200" b="1" dirty="0" smtClean="0"/>
              <a:t> </a:t>
            </a:r>
            <a:r>
              <a:rPr lang="hu-HU" sz="3200" b="1" dirty="0" smtClean="0"/>
              <a:t> </a:t>
            </a:r>
            <a:r>
              <a:rPr lang="hu-HU" sz="3200" b="1" dirty="0" err="1" smtClean="0"/>
              <a:t>protection</a:t>
            </a:r>
            <a:r>
              <a:rPr lang="hu-HU" sz="3200" b="1" dirty="0" smtClean="0"/>
              <a:t> (3)</a:t>
            </a:r>
            <a:endParaRPr lang="hu-HU" sz="3200" dirty="0"/>
          </a:p>
        </p:txBody>
      </p:sp>
      <p:sp>
        <p:nvSpPr>
          <p:cNvPr id="65539" name="Tartalom helye 2"/>
          <p:cNvSpPr>
            <a:spLocks noGrp="1"/>
          </p:cNvSpPr>
          <p:nvPr>
            <p:ph idx="1"/>
          </p:nvPr>
        </p:nvSpPr>
        <p:spPr/>
        <p:txBody>
          <a:bodyPr/>
          <a:lstStyle/>
          <a:p>
            <a:pPr marL="0" indent="0" eaLnBrk="1" hangingPunct="1">
              <a:buFont typeface="Arial" charset="0"/>
              <a:buNone/>
            </a:pPr>
            <a:r>
              <a:rPr lang="en-US" sz="1800" b="1" smtClean="0"/>
              <a:t>Obligations to protect „access control” and to prohibit „preparatory acts”</a:t>
            </a:r>
            <a:r>
              <a:rPr lang="hu-HU" sz="1800" b="1" smtClean="0"/>
              <a:t>:Article 6 of the 2001 Information Society (Copyright) Directive: </a:t>
            </a:r>
          </a:p>
          <a:p>
            <a:pPr marL="0" indent="0" eaLnBrk="1" hangingPunct="1">
              <a:buFont typeface="Arial" charset="0"/>
              <a:buNone/>
            </a:pPr>
            <a:r>
              <a:rPr lang="en-US" sz="1400" smtClean="0"/>
              <a:t>1</a:t>
            </a:r>
            <a:r>
              <a:rPr lang="en-US" sz="1800" smtClean="0"/>
              <a:t>. Member States shall provide adequate legal </a:t>
            </a:r>
            <a:r>
              <a:rPr lang="en-US" sz="1800" b="1" smtClean="0"/>
              <a:t>protection</a:t>
            </a:r>
            <a:r>
              <a:rPr lang="hu-HU" sz="1800" b="1" smtClean="0"/>
              <a:t> </a:t>
            </a:r>
            <a:r>
              <a:rPr lang="en-US" sz="1800" b="1" smtClean="0"/>
              <a:t>against the circumvention of any effective technological measures</a:t>
            </a:r>
            <a:r>
              <a:rPr lang="en-US" sz="1800" smtClean="0"/>
              <a:t>,</a:t>
            </a:r>
            <a:r>
              <a:rPr lang="hu-HU" sz="1800" smtClean="0"/>
              <a:t> </a:t>
            </a:r>
            <a:r>
              <a:rPr lang="en-US" sz="1800" smtClean="0"/>
              <a:t>which the person concerned carries out in the knowledge,</a:t>
            </a:r>
            <a:r>
              <a:rPr lang="hu-HU" sz="1800" smtClean="0"/>
              <a:t> </a:t>
            </a:r>
            <a:r>
              <a:rPr lang="en-US" sz="1800" smtClean="0"/>
              <a:t>or with reasonable grounds to know, that he or she is pursuing</a:t>
            </a:r>
            <a:r>
              <a:rPr lang="hu-HU" sz="1800" smtClean="0"/>
              <a:t> that objective.</a:t>
            </a:r>
          </a:p>
          <a:p>
            <a:pPr marL="0" indent="0" eaLnBrk="1" hangingPunct="1">
              <a:buFont typeface="Arial" charset="0"/>
              <a:buNone/>
            </a:pPr>
            <a:r>
              <a:rPr lang="en-US" sz="1800" smtClean="0"/>
              <a:t>2. Member States shall provide adequate legal protection</a:t>
            </a:r>
            <a:r>
              <a:rPr lang="hu-HU" sz="1800" smtClean="0"/>
              <a:t> </a:t>
            </a:r>
            <a:r>
              <a:rPr lang="en-US" sz="1800" b="1" smtClean="0"/>
              <a:t>against the manufacture, import, distribution, sale, rental,</a:t>
            </a:r>
            <a:r>
              <a:rPr lang="hu-HU" sz="1800" b="1" smtClean="0"/>
              <a:t> </a:t>
            </a:r>
            <a:r>
              <a:rPr lang="en-US" sz="1800" b="1" smtClean="0"/>
              <a:t>advertisement for sale or rental, or possession for commercial</a:t>
            </a:r>
            <a:r>
              <a:rPr lang="hu-HU" sz="1800" b="1" smtClean="0"/>
              <a:t> </a:t>
            </a:r>
            <a:r>
              <a:rPr lang="en-US" sz="1800" b="1" smtClean="0"/>
              <a:t>purposes of devices, products or components or the provision</a:t>
            </a:r>
            <a:r>
              <a:rPr lang="hu-HU" sz="1800" b="1" smtClean="0"/>
              <a:t> of services</a:t>
            </a:r>
            <a:r>
              <a:rPr lang="hu-HU" sz="1800" smtClean="0"/>
              <a:t> which:</a:t>
            </a:r>
          </a:p>
          <a:p>
            <a:pPr marL="0" indent="0" eaLnBrk="1" hangingPunct="1">
              <a:buFont typeface="Arial" charset="0"/>
              <a:buNone/>
            </a:pPr>
            <a:r>
              <a:rPr lang="en-US" sz="1800" smtClean="0"/>
              <a:t>(a) are promoted, advertised or marketed for the purpose of</a:t>
            </a:r>
            <a:r>
              <a:rPr lang="hu-HU" sz="1800" smtClean="0"/>
              <a:t> circumvention of, or </a:t>
            </a:r>
            <a:r>
              <a:rPr lang="en-US" sz="1800" smtClean="0"/>
              <a:t>(b) have only a limited commercially significant purpose or use</a:t>
            </a:r>
            <a:r>
              <a:rPr lang="hu-HU" sz="1800" smtClean="0"/>
              <a:t> </a:t>
            </a:r>
            <a:r>
              <a:rPr lang="en-US" sz="1800" smtClean="0"/>
              <a:t>other than to circumvent, or</a:t>
            </a:r>
            <a:r>
              <a:rPr lang="hu-HU" sz="1800" smtClean="0"/>
              <a:t> </a:t>
            </a:r>
            <a:r>
              <a:rPr lang="en-US" sz="1800" smtClean="0"/>
              <a:t>(c) are primarily designed, produced, adapted or performed for</a:t>
            </a:r>
            <a:r>
              <a:rPr lang="hu-HU" sz="1800" smtClean="0"/>
              <a:t> </a:t>
            </a:r>
            <a:r>
              <a:rPr lang="en-US" sz="1800" smtClean="0"/>
              <a:t>the purpose of enabling or facilitating the circumvention</a:t>
            </a:r>
            <a:r>
              <a:rPr lang="hu-HU" sz="1800" smtClean="0"/>
              <a:t> of, any effective technological measures. (Emphasis added.)</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D4026E2-88C9-4C46-8E65-CAEB569E938F}" type="slidenum">
              <a:rPr lang="hu-HU"/>
              <a:pPr>
                <a:defRPr/>
              </a:pPr>
              <a:t>52</a:t>
            </a:fld>
            <a:endParaRPr lang="hu-H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DRM</a:t>
            </a:r>
            <a:br>
              <a:rPr lang="hu-HU" sz="3200" b="1" dirty="0" smtClean="0"/>
            </a:br>
            <a:r>
              <a:rPr lang="hu-HU" sz="3200" b="1" dirty="0" smtClean="0"/>
              <a:t> – </a:t>
            </a:r>
            <a:r>
              <a:rPr lang="hu-HU" sz="3200" b="1" dirty="0" err="1" smtClean="0"/>
              <a:t>scope</a:t>
            </a:r>
            <a:r>
              <a:rPr lang="hu-HU" sz="3200" b="1" dirty="0" smtClean="0"/>
              <a:t> of </a:t>
            </a:r>
            <a:r>
              <a:rPr lang="hu-HU" sz="3200" b="1" dirty="0" err="1" smtClean="0"/>
              <a:t>protection</a:t>
            </a:r>
            <a:r>
              <a:rPr lang="hu-HU" sz="3200" b="1" dirty="0" smtClean="0"/>
              <a:t> (4)</a:t>
            </a:r>
            <a:endParaRPr lang="hu-HU" sz="3200" dirty="0"/>
          </a:p>
        </p:txBody>
      </p:sp>
      <p:sp>
        <p:nvSpPr>
          <p:cNvPr id="66563" name="Tartalom helye 2"/>
          <p:cNvSpPr>
            <a:spLocks noGrp="1"/>
          </p:cNvSpPr>
          <p:nvPr>
            <p:ph idx="1"/>
          </p:nvPr>
        </p:nvSpPr>
        <p:spPr/>
        <p:txBody>
          <a:bodyPr/>
          <a:lstStyle/>
          <a:p>
            <a:pPr marL="0" indent="0" eaLnBrk="1" hangingPunct="1">
              <a:buFont typeface="Arial" charset="0"/>
              <a:buNone/>
            </a:pPr>
            <a:r>
              <a:rPr lang="en-US" sz="1800" b="1" smtClean="0"/>
              <a:t>Obligations to protect „access control” and to prohibit „preparatory acts”</a:t>
            </a:r>
            <a:endParaRPr lang="hu-HU" sz="1800" b="1" smtClean="0"/>
          </a:p>
          <a:p>
            <a:pPr marL="0" indent="0" eaLnBrk="1" hangingPunct="1">
              <a:buFont typeface="Arial" charset="0"/>
              <a:buNone/>
            </a:pPr>
            <a:r>
              <a:rPr lang="hu-HU" sz="1800" b="1" smtClean="0"/>
              <a:t>Article 6 of the 2001 Information Society (Copyright) Directive: </a:t>
            </a:r>
          </a:p>
          <a:p>
            <a:pPr marL="0" indent="0" eaLnBrk="1" hangingPunct="1">
              <a:buFont typeface="Arial" charset="0"/>
              <a:buNone/>
            </a:pPr>
            <a:endParaRPr lang="hu-HU" sz="1800" smtClean="0"/>
          </a:p>
          <a:p>
            <a:pPr marL="0" indent="0" eaLnBrk="1" hangingPunct="1">
              <a:buFont typeface="Arial" charset="0"/>
              <a:buNone/>
            </a:pPr>
            <a:r>
              <a:rPr lang="en-US" sz="1800" smtClean="0"/>
              <a:t>3. For the purposes of this Directive, the expression </a:t>
            </a:r>
            <a:r>
              <a:rPr lang="en-US" sz="1800" b="1" smtClean="0"/>
              <a:t>‘technological</a:t>
            </a:r>
          </a:p>
          <a:p>
            <a:pPr marL="0" indent="0" eaLnBrk="1" hangingPunct="1">
              <a:buFont typeface="Arial" charset="0"/>
              <a:buNone/>
            </a:pPr>
            <a:r>
              <a:rPr lang="en-US" sz="1800" b="1" smtClean="0"/>
              <a:t>measures’ means any technology, device or component</a:t>
            </a:r>
            <a:r>
              <a:rPr lang="hu-HU" sz="1800" b="1" smtClean="0"/>
              <a:t> </a:t>
            </a:r>
            <a:r>
              <a:rPr lang="en-US" sz="1800" b="1" smtClean="0"/>
              <a:t>that, in the normal course of its operation, is designed to</a:t>
            </a:r>
            <a:r>
              <a:rPr lang="hu-HU" sz="1800" b="1" smtClean="0"/>
              <a:t> </a:t>
            </a:r>
            <a:r>
              <a:rPr lang="en-US" sz="1800" b="1" smtClean="0"/>
              <a:t>prevent or restrict acts, </a:t>
            </a:r>
            <a:r>
              <a:rPr lang="en-US" sz="1800" smtClean="0"/>
              <a:t>in respect of works or other subject</a:t>
            </a:r>
            <a:r>
              <a:rPr lang="hu-HU" sz="1800" smtClean="0"/>
              <a:t> </a:t>
            </a:r>
            <a:r>
              <a:rPr lang="en-US" sz="1800" smtClean="0"/>
              <a:t>matter</a:t>
            </a:r>
            <a:r>
              <a:rPr lang="en-US" sz="1800" b="1" smtClean="0"/>
              <a:t>,</a:t>
            </a:r>
            <a:r>
              <a:rPr lang="hu-HU" sz="1800" b="1" smtClean="0"/>
              <a:t> </a:t>
            </a:r>
            <a:r>
              <a:rPr lang="en-US" sz="1800" b="1" smtClean="0"/>
              <a:t>which are not authorised by the rightholder</a:t>
            </a:r>
            <a:r>
              <a:rPr lang="en-US" sz="1800" smtClean="0"/>
              <a:t> of any</a:t>
            </a:r>
            <a:r>
              <a:rPr lang="hu-HU" sz="1800" smtClean="0"/>
              <a:t> </a:t>
            </a:r>
            <a:r>
              <a:rPr lang="en-US" sz="1800" smtClean="0"/>
              <a:t>copyright or any right related to copyright as provided for by</a:t>
            </a:r>
            <a:r>
              <a:rPr lang="hu-HU" sz="1800" smtClean="0"/>
              <a:t> </a:t>
            </a:r>
            <a:r>
              <a:rPr lang="en-US" sz="1800" smtClean="0"/>
              <a:t>law or the </a:t>
            </a:r>
            <a:r>
              <a:rPr lang="en-US" sz="1800" i="1" smtClean="0"/>
              <a:t>sui generis </a:t>
            </a:r>
            <a:r>
              <a:rPr lang="en-US" sz="1800" smtClean="0"/>
              <a:t>right provided for in Chapter III of</a:t>
            </a:r>
            <a:r>
              <a:rPr lang="hu-HU" sz="1800" smtClean="0"/>
              <a:t> </a:t>
            </a:r>
            <a:r>
              <a:rPr lang="en-US" sz="1800" smtClean="0"/>
              <a:t>Directive 96/9/EC. Technological measures shall be deemed</a:t>
            </a:r>
            <a:r>
              <a:rPr lang="hu-HU" sz="1800" smtClean="0"/>
              <a:t> </a:t>
            </a:r>
            <a:r>
              <a:rPr lang="en-US" sz="1800" smtClean="0"/>
              <a:t>‘effective’ </a:t>
            </a:r>
            <a:r>
              <a:rPr lang="en-US" sz="1800" b="1" smtClean="0"/>
              <a:t>where the use of a protected work or other subject</a:t>
            </a:r>
            <a:r>
              <a:rPr lang="hu-HU" sz="1800" b="1" smtClean="0"/>
              <a:t> </a:t>
            </a:r>
            <a:r>
              <a:rPr lang="en-US" sz="1800" b="1" smtClean="0"/>
              <a:t>matter</a:t>
            </a:r>
            <a:r>
              <a:rPr lang="hu-HU" sz="1800" b="1" smtClean="0"/>
              <a:t> </a:t>
            </a:r>
            <a:r>
              <a:rPr lang="en-US" sz="1800" b="1" smtClean="0"/>
              <a:t>is controlled by the rightholders through application of</a:t>
            </a:r>
            <a:r>
              <a:rPr lang="hu-HU" sz="1800" b="1" smtClean="0"/>
              <a:t> a</a:t>
            </a:r>
            <a:r>
              <a:rPr lang="en-US" sz="1800" b="1" smtClean="0"/>
              <a:t>n access control or protection process</a:t>
            </a:r>
            <a:r>
              <a:rPr lang="en-US" sz="1800" smtClean="0"/>
              <a:t>, such as encryption,</a:t>
            </a:r>
            <a:r>
              <a:rPr lang="hu-HU" sz="1800" smtClean="0"/>
              <a:t> </a:t>
            </a:r>
            <a:r>
              <a:rPr lang="en-US" sz="1800" smtClean="0"/>
              <a:t>scrambling or other transformation of the work or other</a:t>
            </a:r>
            <a:r>
              <a:rPr lang="hu-HU" sz="1800" smtClean="0"/>
              <a:t> </a:t>
            </a:r>
            <a:r>
              <a:rPr lang="en-US" sz="1800" smtClean="0"/>
              <a:t>subject-matter or a copy control mechanism, which achieves</a:t>
            </a:r>
            <a:r>
              <a:rPr lang="hu-HU" sz="1800" smtClean="0"/>
              <a:t> the protection objective.</a:t>
            </a:r>
          </a:p>
          <a:p>
            <a:pPr marL="0" indent="0" eaLnBrk="1" hangingPunct="1">
              <a:buFont typeface="Arial" charset="0"/>
              <a:buNone/>
            </a:pPr>
            <a:r>
              <a:rPr lang="hu-HU" sz="1800" smtClean="0"/>
              <a:t>(Emphasis added.)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53061CC2-0DF5-478D-95ED-C3D9B430701E}" type="slidenum">
              <a:rPr lang="hu-HU"/>
              <a:pPr>
                <a:defRPr/>
              </a:pPr>
              <a:t>53</a:t>
            </a:fld>
            <a:endParaRPr lang="hu-H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DRM</a:t>
            </a:r>
            <a:br>
              <a:rPr lang="hu-HU" sz="3200" b="1" dirty="0" smtClean="0"/>
            </a:br>
            <a:r>
              <a:rPr lang="hu-HU" sz="3200" b="1" dirty="0" smtClean="0"/>
              <a:t> – </a:t>
            </a:r>
            <a:r>
              <a:rPr lang="hu-HU" sz="3200" b="1" dirty="0" err="1" smtClean="0"/>
              <a:t>scope</a:t>
            </a:r>
            <a:r>
              <a:rPr lang="hu-HU" sz="3200" b="1" dirty="0" smtClean="0"/>
              <a:t> of</a:t>
            </a:r>
            <a:r>
              <a:rPr lang="en-US" sz="3200" b="1" dirty="0" smtClean="0"/>
              <a:t> p</a:t>
            </a:r>
            <a:r>
              <a:rPr lang="hu-HU" sz="3200" b="1" dirty="0" err="1" smtClean="0"/>
              <a:t>rotection</a:t>
            </a:r>
            <a:r>
              <a:rPr lang="hu-HU" sz="3200" b="1" dirty="0" smtClean="0"/>
              <a:t> (5)</a:t>
            </a:r>
            <a:endParaRPr lang="hu-HU" sz="3200" dirty="0"/>
          </a:p>
        </p:txBody>
      </p:sp>
      <p:sp>
        <p:nvSpPr>
          <p:cNvPr id="3" name="Tartalom helye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n-US" sz="2000" b="1" dirty="0"/>
              <a:t>Obligations to protect „access control” and to prohibit „preparatory acts”</a:t>
            </a:r>
            <a:endParaRPr lang="hu-HU" sz="2000" b="1" dirty="0"/>
          </a:p>
          <a:p>
            <a:pPr eaLnBrk="1" fontAlgn="auto" hangingPunct="1">
              <a:spcAft>
                <a:spcPts val="0"/>
              </a:spcAft>
              <a:buFont typeface="Wingdings" pitchFamily="2" charset="2"/>
              <a:buChar char="§"/>
              <a:defRPr/>
            </a:pPr>
            <a:r>
              <a:rPr lang="hu-HU" sz="2000" dirty="0" err="1" smtClean="0"/>
              <a:t>Such</a:t>
            </a:r>
            <a:r>
              <a:rPr lang="hu-HU" sz="2000" dirty="0" smtClean="0"/>
              <a:t> </a:t>
            </a:r>
            <a:r>
              <a:rPr lang="hu-HU" sz="2000" dirty="0" err="1" smtClean="0"/>
              <a:t>obligations</a:t>
            </a:r>
            <a:r>
              <a:rPr lang="hu-HU" sz="2000" dirty="0" smtClean="0"/>
              <a:t> </a:t>
            </a:r>
            <a:r>
              <a:rPr lang="en-US" sz="2000" dirty="0" smtClean="0"/>
              <a:t>follow not only from the text of the treaty provisions but it is </a:t>
            </a:r>
            <a:r>
              <a:rPr lang="en-US" sz="2000" b="1" dirty="0" smtClean="0"/>
              <a:t>also confirmed by the documents of the negotiating history. The treaty language </a:t>
            </a:r>
            <a:r>
              <a:rPr lang="en-US" sz="2000" b="1" dirty="0" err="1" smtClean="0"/>
              <a:t>pr</a:t>
            </a:r>
            <a:r>
              <a:rPr lang="hu-HU" sz="2000" b="1" dirty="0" err="1" smtClean="0"/>
              <a:t>oposals</a:t>
            </a:r>
            <a:r>
              <a:rPr lang="en-US" sz="2000" b="1" dirty="0" smtClean="0"/>
              <a:t> </a:t>
            </a:r>
            <a:r>
              <a:rPr lang="hu-HU" sz="2000" b="1" dirty="0" err="1" smtClean="0"/>
              <a:t>submitted</a:t>
            </a:r>
            <a:r>
              <a:rPr lang="hu-HU" sz="2000" b="1" dirty="0" smtClean="0"/>
              <a:t> </a:t>
            </a:r>
            <a:r>
              <a:rPr lang="hu-HU" sz="2000" b="1" dirty="0" err="1" smtClean="0"/>
              <a:t>by</a:t>
            </a:r>
            <a:r>
              <a:rPr lang="hu-HU" sz="2000" b="1" dirty="0" smtClean="0"/>
              <a:t> </a:t>
            </a:r>
            <a:r>
              <a:rPr lang="hu-HU" sz="2000" b="1" dirty="0" err="1" smtClean="0"/>
              <a:t>the</a:t>
            </a:r>
            <a:r>
              <a:rPr lang="hu-HU" sz="2000" b="1" dirty="0" smtClean="0"/>
              <a:t> </a:t>
            </a:r>
            <a:r>
              <a:rPr lang="hu-HU" sz="2000" b="1" dirty="0" err="1" smtClean="0"/>
              <a:t>various</a:t>
            </a:r>
            <a:r>
              <a:rPr lang="hu-HU" sz="2000" b="1" dirty="0" smtClean="0"/>
              <a:t> </a:t>
            </a:r>
            <a:r>
              <a:rPr lang="hu-HU" sz="2000" b="1" dirty="0" err="1" smtClean="0"/>
              <a:t>delegations</a:t>
            </a:r>
            <a:r>
              <a:rPr lang="hu-HU" sz="2000" b="1" dirty="0" smtClean="0"/>
              <a:t> </a:t>
            </a:r>
            <a:r>
              <a:rPr lang="hu-HU" sz="2000" dirty="0" smtClean="0"/>
              <a:t>(</a:t>
            </a:r>
            <a:r>
              <a:rPr lang="hu-HU" sz="2000" dirty="0" err="1" smtClean="0"/>
              <a:t>not</a:t>
            </a:r>
            <a:r>
              <a:rPr lang="hu-HU" sz="2000" dirty="0" smtClean="0"/>
              <a:t> </a:t>
            </a:r>
            <a:r>
              <a:rPr lang="hu-HU" sz="2000" dirty="0" err="1" smtClean="0"/>
              <a:t>only</a:t>
            </a:r>
            <a:r>
              <a:rPr lang="hu-HU" sz="2000" dirty="0" smtClean="0"/>
              <a:t> </a:t>
            </a:r>
            <a:r>
              <a:rPr lang="hu-HU" sz="2000" dirty="0" err="1" smtClean="0"/>
              <a:t>by</a:t>
            </a:r>
            <a:r>
              <a:rPr lang="hu-HU" sz="2000" dirty="0" smtClean="0"/>
              <a:t> </a:t>
            </a:r>
            <a:r>
              <a:rPr lang="hu-HU" sz="2000" dirty="0" err="1" smtClean="0"/>
              <a:t>the</a:t>
            </a:r>
            <a:r>
              <a:rPr lang="hu-HU" sz="2000" dirty="0" smtClean="0"/>
              <a:t> EC and </a:t>
            </a:r>
            <a:r>
              <a:rPr lang="hu-HU" sz="2000" dirty="0" err="1" smtClean="0"/>
              <a:t>the</a:t>
            </a:r>
            <a:r>
              <a:rPr lang="hu-HU" sz="2000" dirty="0" smtClean="0"/>
              <a:t> US, </a:t>
            </a:r>
            <a:r>
              <a:rPr lang="hu-HU" sz="2000" dirty="0" err="1" smtClean="0"/>
              <a:t>but</a:t>
            </a:r>
            <a:r>
              <a:rPr lang="hu-HU" sz="2000" dirty="0" smtClean="0"/>
              <a:t>, </a:t>
            </a:r>
            <a:r>
              <a:rPr lang="hu-HU" sz="2000" dirty="0" err="1" smtClean="0"/>
              <a:t>e.g</a:t>
            </a:r>
            <a:r>
              <a:rPr lang="hu-HU" sz="2000" dirty="0" smtClean="0"/>
              <a:t>., </a:t>
            </a:r>
            <a:r>
              <a:rPr lang="hu-HU" sz="2000" b="1" dirty="0" err="1" smtClean="0"/>
              <a:t>also</a:t>
            </a:r>
            <a:r>
              <a:rPr lang="hu-HU" sz="2000" b="1" dirty="0" smtClean="0"/>
              <a:t> </a:t>
            </a:r>
            <a:r>
              <a:rPr lang="hu-HU" sz="2000" b="1" dirty="0" err="1" smtClean="0"/>
              <a:t>by</a:t>
            </a:r>
            <a:r>
              <a:rPr lang="hu-HU" sz="2000" b="1" dirty="0" smtClean="0"/>
              <a:t> Brazil, </a:t>
            </a:r>
            <a:r>
              <a:rPr lang="hu-HU" sz="2000" b="1" dirty="0" err="1" smtClean="0"/>
              <a:t>Argentina</a:t>
            </a:r>
            <a:r>
              <a:rPr lang="hu-HU" sz="2000" b="1" dirty="0" smtClean="0"/>
              <a:t> and </a:t>
            </a:r>
            <a:r>
              <a:rPr lang="hu-HU" sz="2000" b="1" dirty="0" err="1" smtClean="0"/>
              <a:t>other</a:t>
            </a:r>
            <a:r>
              <a:rPr lang="hu-HU" sz="2000" b="1" dirty="0" smtClean="0"/>
              <a:t> Latin American </a:t>
            </a:r>
            <a:r>
              <a:rPr lang="hu-HU" sz="2000" b="1" dirty="0" err="1" smtClean="0"/>
              <a:t>countries</a:t>
            </a:r>
            <a:r>
              <a:rPr lang="hu-HU" sz="2000" b="1" dirty="0" smtClean="0"/>
              <a:t> </a:t>
            </a:r>
            <a:r>
              <a:rPr lang="hu-HU" sz="2000" dirty="0" smtClean="0"/>
              <a:t>) </a:t>
            </a:r>
            <a:r>
              <a:rPr lang="en-US" sz="2000" b="1" dirty="0" smtClean="0"/>
              <a:t>covered all kinds of TPMs</a:t>
            </a:r>
            <a:r>
              <a:rPr lang="en-US" sz="2000" dirty="0" smtClean="0"/>
              <a:t> (not only „access controls” or only „copy controls”) </a:t>
            </a:r>
            <a:r>
              <a:rPr lang="en-US" sz="2000" b="1" dirty="0" smtClean="0"/>
              <a:t>and also „preparatory acts” </a:t>
            </a:r>
            <a:r>
              <a:rPr lang="en-US" sz="2000" dirty="0" smtClean="0"/>
              <a:t>(manufacturing and distributing TPM-defeating devices, such as decoders). </a:t>
            </a:r>
          </a:p>
          <a:p>
            <a:pPr eaLnBrk="1" fontAlgn="auto" hangingPunct="1">
              <a:spcAft>
                <a:spcPts val="0"/>
              </a:spcAft>
              <a:buFont typeface="Wingdings" pitchFamily="2" charset="2"/>
              <a:buChar char="§"/>
              <a:defRPr/>
            </a:pPr>
            <a:r>
              <a:rPr lang="en-US" sz="2000" dirty="0" smtClean="0"/>
              <a:t>Since actual circumvention of TPMs usually takes place in places where detection and counter</a:t>
            </a:r>
            <a:r>
              <a:rPr lang="hu-HU" sz="2000" dirty="0" smtClean="0"/>
              <a:t>-</a:t>
            </a:r>
            <a:r>
              <a:rPr lang="en-US" sz="2000" dirty="0" smtClean="0"/>
              <a:t>measures are unrealistic, </a:t>
            </a:r>
            <a:r>
              <a:rPr lang="en-US" sz="2000" b="1" dirty="0" smtClean="0"/>
              <a:t>the obligation to grant „adequate protection” for TPMs may only be fulfilled </a:t>
            </a:r>
            <a:r>
              <a:rPr lang="hu-HU" sz="2000" b="1" dirty="0" err="1" smtClean="0"/>
              <a:t>if</a:t>
            </a:r>
            <a:r>
              <a:rPr lang="hu-HU" sz="2000" b="1" dirty="0" smtClean="0"/>
              <a:t> </a:t>
            </a:r>
            <a:r>
              <a:rPr lang="hu-HU" sz="2000" b="1" dirty="0" err="1" smtClean="0"/>
              <a:t>protection</a:t>
            </a:r>
            <a:r>
              <a:rPr lang="hu-HU" sz="2000" b="1" dirty="0" smtClean="0"/>
              <a:t> </a:t>
            </a:r>
            <a:r>
              <a:rPr lang="hu-HU" sz="2000" b="1" dirty="0" err="1" smtClean="0"/>
              <a:t>extends</a:t>
            </a:r>
            <a:r>
              <a:rPr lang="hu-HU" sz="2000" b="1" dirty="0" smtClean="0"/>
              <a:t> </a:t>
            </a:r>
            <a:r>
              <a:rPr lang="hu-HU" sz="2000" b="1" dirty="0" err="1" smtClean="0"/>
              <a:t>to</a:t>
            </a:r>
            <a:r>
              <a:rPr lang="en-US" sz="2000" b="1" dirty="0" smtClean="0"/>
              <a:t> the stage of „preparatory acts.” </a:t>
            </a:r>
          </a:p>
          <a:p>
            <a:pPr marL="0" indent="0" eaLnBrk="1" fontAlgn="auto" hangingPunct="1">
              <a:spcAft>
                <a:spcPts val="0"/>
              </a:spcAft>
              <a:buFont typeface="Arial" pitchFamily="34" charset="0"/>
              <a:buNone/>
              <a:defRPr/>
            </a:pPr>
            <a:endParaRPr lang="hu-HU" sz="20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70114D69-086A-4AAB-82DD-8C64889B4060}" type="slidenum">
              <a:rPr lang="hu-HU"/>
              <a:pPr>
                <a:defRPr/>
              </a:pPr>
              <a:t>54</a:t>
            </a:fld>
            <a:endParaRPr lang="hu-H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(1)</a:t>
            </a:r>
            <a:endParaRPr lang="en-US" sz="3200" dirty="0"/>
          </a:p>
        </p:txBody>
      </p:sp>
      <p:sp>
        <p:nvSpPr>
          <p:cNvPr id="68611" name="Tartalom helye 2"/>
          <p:cNvSpPr>
            <a:spLocks noGrp="1"/>
          </p:cNvSpPr>
          <p:nvPr>
            <p:ph idx="1"/>
          </p:nvPr>
        </p:nvSpPr>
        <p:spPr>
          <a:xfrm>
            <a:off x="395288" y="1600200"/>
            <a:ext cx="8353425" cy="4637088"/>
          </a:xfrm>
        </p:spPr>
        <p:txBody>
          <a:bodyPr/>
          <a:lstStyle/>
          <a:p>
            <a:pPr marL="0" indent="0" eaLnBrk="1" hangingPunct="1">
              <a:buFont typeface="Arial" charset="0"/>
              <a:buNone/>
            </a:pPr>
            <a:r>
              <a:rPr lang="en-US" sz="1800" b="1" smtClean="0"/>
              <a:t>Third claim: TPMs make the application of exceptions and limitations impossible.</a:t>
            </a:r>
            <a:endParaRPr lang="hu-HU" sz="1800" b="1" smtClean="0"/>
          </a:p>
          <a:p>
            <a:pPr marL="0" indent="0" eaLnBrk="1" hangingPunct="1">
              <a:buFont typeface="Arial" charset="0"/>
              <a:buNone/>
            </a:pPr>
            <a:r>
              <a:rPr lang="hu-HU" sz="1800" b="1" smtClean="0"/>
              <a:t>Article 6 of the the Information Society (Copyright) Directive: </a:t>
            </a:r>
          </a:p>
          <a:p>
            <a:pPr marL="0" indent="0" eaLnBrk="1" hangingPunct="1">
              <a:buFont typeface="Arial" charset="0"/>
              <a:buNone/>
            </a:pPr>
            <a:r>
              <a:rPr lang="en-US" sz="1800" smtClean="0"/>
              <a:t>„Notwithstanding the legal protection provided for in paragraph 1</a:t>
            </a:r>
            <a:r>
              <a:rPr lang="en-US" sz="1800" b="1" smtClean="0"/>
              <a:t>, in the absence of voluntary measures taken by rightholders</a:t>
            </a:r>
            <a:r>
              <a:rPr lang="en-US" sz="1800" smtClean="0"/>
              <a:t>, including agreements between rightholders and other parties concerned, </a:t>
            </a:r>
            <a:r>
              <a:rPr lang="en-US" sz="1800" b="1" smtClean="0"/>
              <a:t>Member States shall take appropriate measures to ensure that rightholders make available to the beneficiary of an exception or limitation </a:t>
            </a:r>
            <a:r>
              <a:rPr lang="en-US" sz="1800" smtClean="0"/>
              <a:t>provided for in</a:t>
            </a:r>
            <a:r>
              <a:rPr lang="hu-HU" sz="1800" smtClean="0"/>
              <a:t> </a:t>
            </a:r>
            <a:r>
              <a:rPr lang="en-US" sz="1800" smtClean="0"/>
              <a:t>national law in accordance with Article 5(2)(a) [reprographic reproduction], (2)(c) [certain library and educational uses], (2)(d) [ephemeral recording by broadcasters], (2)(e) [copying of broadcasts in social institutions], (3)(a) [illustration for teaching; scientific research], (3)(b) [use by people with disability] or (3)(e) [public security</a:t>
            </a:r>
            <a:r>
              <a:rPr lang="hu-HU" sz="1800" smtClean="0"/>
              <a:t>;</a:t>
            </a:r>
            <a:r>
              <a:rPr lang="en-US" sz="1800" smtClean="0"/>
              <a:t> official procedures] </a:t>
            </a:r>
            <a:r>
              <a:rPr lang="en-US" sz="1800" b="1" smtClean="0"/>
              <a:t>the means of benefiting from that exception or limitation, to the extent necessary</a:t>
            </a:r>
            <a:r>
              <a:rPr lang="en-US" sz="1800" smtClean="0"/>
              <a:t> to benefit from that exception or limitation and </a:t>
            </a:r>
            <a:r>
              <a:rPr lang="en-US" sz="1800" b="1" smtClean="0"/>
              <a:t>where that beneficiary has legal access to the protected work or subject-matter concerned</a:t>
            </a:r>
            <a:r>
              <a:rPr lang="en-US" sz="1800" smtClean="0"/>
              <a:t>. (</a:t>
            </a:r>
            <a:r>
              <a:rPr lang="hu-HU" sz="1800" smtClean="0"/>
              <a:t>Emphasis added; c</a:t>
            </a:r>
            <a:r>
              <a:rPr lang="en-US" sz="1800" smtClean="0"/>
              <a:t>ontinue</a:t>
            </a:r>
            <a:r>
              <a:rPr lang="hu-HU" sz="1800" smtClean="0"/>
              <a:t>s</a:t>
            </a:r>
            <a:r>
              <a:rPr lang="en-US" sz="1800" smtClean="0"/>
              <a:t>.)</a:t>
            </a:r>
          </a:p>
          <a:p>
            <a:pPr marL="0" indent="0" eaLnBrk="1" hangingPunct="1">
              <a:buFont typeface="Arial" charset="0"/>
              <a:buNone/>
            </a:pPr>
            <a:r>
              <a:rPr lang="en-US" sz="1900" b="1"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5897CFCF-510B-4C84-985E-5CD65F28AECD}" type="slidenum">
              <a:rPr lang="hu-HU"/>
              <a:pPr>
                <a:defRPr/>
              </a:pPr>
              <a:t>55</a:t>
            </a:fld>
            <a:endParaRPr lang="hu-H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a:t>
            </a:r>
            <a:r>
              <a:rPr lang="hu-HU" sz="3200" b="1" dirty="0" smtClean="0"/>
              <a:t>2</a:t>
            </a:r>
            <a:r>
              <a:rPr lang="en-US" sz="3200" b="1" dirty="0" smtClean="0"/>
              <a:t>)</a:t>
            </a:r>
            <a:endParaRPr lang="hu-HU" sz="3200" dirty="0"/>
          </a:p>
        </p:txBody>
      </p:sp>
      <p:sp>
        <p:nvSpPr>
          <p:cNvPr id="29699" name="Tartalom helye 2"/>
          <p:cNvSpPr>
            <a:spLocks noGrp="1"/>
          </p:cNvSpPr>
          <p:nvPr>
            <p:ph idx="1"/>
          </p:nvPr>
        </p:nvSpPr>
        <p:spPr>
          <a:xfrm>
            <a:off x="457200" y="1600200"/>
            <a:ext cx="8229600" cy="4637088"/>
          </a:xfrm>
        </p:spPr>
        <p:txBody>
          <a:bodyPr rtlCol="0">
            <a:normAutofit lnSpcReduction="10000"/>
          </a:bodyPr>
          <a:lstStyle/>
          <a:p>
            <a:pPr marL="0" indent="0" eaLnBrk="1" fontAlgn="auto" hangingPunct="1">
              <a:spcAft>
                <a:spcPts val="0"/>
              </a:spcAft>
              <a:buFont typeface="Arial" pitchFamily="34" charset="0"/>
              <a:buNone/>
              <a:defRPr/>
            </a:pPr>
            <a:endParaRPr lang="hu-HU" sz="1800" b="1" dirty="0" smtClean="0"/>
          </a:p>
          <a:p>
            <a:pPr marL="0" indent="0" eaLnBrk="1" fontAlgn="auto" hangingPunct="1">
              <a:spcAft>
                <a:spcPts val="0"/>
              </a:spcAft>
              <a:buFont typeface="Arial" pitchFamily="34" charset="0"/>
              <a:buNone/>
              <a:defRPr/>
            </a:pPr>
            <a:r>
              <a:rPr lang="hu-HU" sz="1800" b="1" dirty="0" err="1" smtClean="0"/>
              <a:t>Article</a:t>
            </a:r>
            <a:r>
              <a:rPr lang="hu-HU" sz="1800" b="1" dirty="0" smtClean="0"/>
              <a:t> 6(4) of </a:t>
            </a:r>
            <a:r>
              <a:rPr lang="hu-HU" sz="1800" b="1" dirty="0" err="1" smtClean="0"/>
              <a:t>the</a:t>
            </a:r>
            <a:r>
              <a:rPr lang="hu-HU" sz="1800" b="1" dirty="0" smtClean="0"/>
              <a:t> </a:t>
            </a:r>
            <a:r>
              <a:rPr lang="hu-HU" sz="1800" b="1" dirty="0" err="1" smtClean="0"/>
              <a:t>Information</a:t>
            </a:r>
            <a:r>
              <a:rPr lang="hu-HU" sz="1800" b="1" dirty="0" smtClean="0"/>
              <a:t> Society (Copyright) </a:t>
            </a:r>
            <a:r>
              <a:rPr lang="hu-HU" sz="1800" b="1" dirty="0" err="1" smtClean="0"/>
              <a:t>Directive</a:t>
            </a:r>
            <a:r>
              <a:rPr lang="hu-HU" sz="1800" b="1" dirty="0" smtClean="0"/>
              <a:t> </a:t>
            </a:r>
            <a:r>
              <a:rPr lang="hu-HU" sz="1800" dirty="0" smtClean="0"/>
              <a:t>(</a:t>
            </a:r>
            <a:r>
              <a:rPr lang="hu-HU" sz="1800" dirty="0" err="1" smtClean="0"/>
              <a:t>contd</a:t>
            </a:r>
            <a:r>
              <a:rPr lang="hu-HU" sz="1800" dirty="0" smtClean="0"/>
              <a:t>.)</a:t>
            </a:r>
          </a:p>
          <a:p>
            <a:pPr marL="0" indent="0" eaLnBrk="1" fontAlgn="auto" hangingPunct="1">
              <a:spcAft>
                <a:spcPts val="0"/>
              </a:spcAft>
              <a:buFont typeface="Arial" pitchFamily="34" charset="0"/>
              <a:buNone/>
              <a:defRPr/>
            </a:pPr>
            <a:endParaRPr lang="hu-HU" sz="1800" b="1" dirty="0" smtClean="0"/>
          </a:p>
          <a:p>
            <a:pPr marL="0" indent="0" eaLnBrk="1" fontAlgn="auto" hangingPunct="1">
              <a:spcAft>
                <a:spcPts val="0"/>
              </a:spcAft>
              <a:buFont typeface="Arial" pitchFamily="34" charset="0"/>
              <a:buNone/>
              <a:defRPr/>
            </a:pPr>
            <a:r>
              <a:rPr lang="en-US" sz="1800" dirty="0" smtClean="0"/>
              <a:t>„Member State </a:t>
            </a:r>
            <a:r>
              <a:rPr lang="en-US" sz="1800" b="1" dirty="0" smtClean="0"/>
              <a:t>may also take such measures </a:t>
            </a:r>
            <a:r>
              <a:rPr lang="en-US" sz="1800" dirty="0" smtClean="0"/>
              <a:t>in respect of a beneficiary of an exception or limitation provided for in accordance with Article 5(2)(b) [private copying], </a:t>
            </a:r>
            <a:r>
              <a:rPr lang="en-US" sz="1800" b="1" dirty="0" smtClean="0"/>
              <a:t>unless reproduction for private use has already been made possible by </a:t>
            </a:r>
            <a:r>
              <a:rPr lang="en-US" sz="1800" b="1" dirty="0" err="1" smtClean="0"/>
              <a:t>rightholders</a:t>
            </a:r>
            <a:r>
              <a:rPr lang="en-US" sz="1800" b="1" dirty="0" smtClean="0"/>
              <a:t> to the extent necessary to benefit from the exception or limitation</a:t>
            </a:r>
            <a:r>
              <a:rPr lang="en-US" sz="1800" dirty="0" smtClean="0"/>
              <a:t> concerned and </a:t>
            </a:r>
            <a:r>
              <a:rPr lang="en-US" sz="1800" b="1" dirty="0" smtClean="0"/>
              <a:t>in accordance with the provisions of Article 5(2)(b) and (5) </a:t>
            </a:r>
            <a:r>
              <a:rPr lang="en-US" sz="1800" dirty="0" smtClean="0"/>
              <a:t>[Article 5(5) subjects the application of all exceptions and limitations to the „three-step test”], </a:t>
            </a:r>
            <a:r>
              <a:rPr lang="en-US" sz="1800" b="1" dirty="0" smtClean="0"/>
              <a:t>without preventing </a:t>
            </a:r>
            <a:r>
              <a:rPr lang="en-US" sz="1800" b="1" dirty="0" err="1" smtClean="0"/>
              <a:t>rightholders</a:t>
            </a:r>
            <a:r>
              <a:rPr lang="en-US" sz="1800" b="1" dirty="0" smtClean="0"/>
              <a:t> from adopting adequate measures regarding the number of reproductions</a:t>
            </a:r>
            <a:r>
              <a:rPr lang="en-US" sz="1800" dirty="0" smtClean="0"/>
              <a:t> in accordance with these provisions…</a:t>
            </a:r>
          </a:p>
          <a:p>
            <a:pPr marL="0" indent="0" eaLnBrk="1" fontAlgn="auto" hangingPunct="1">
              <a:spcAft>
                <a:spcPts val="0"/>
              </a:spcAft>
              <a:buFont typeface="Arial" pitchFamily="34" charset="0"/>
              <a:buNone/>
              <a:defRPr/>
            </a:pPr>
            <a:r>
              <a:rPr lang="en-US" sz="1800" b="1" dirty="0" smtClean="0"/>
              <a:t>The provisions of the first and second subparagraphs </a:t>
            </a:r>
            <a:r>
              <a:rPr lang="en-US" sz="1800" dirty="0" smtClean="0"/>
              <a:t>[see the preceding slide and the first paragraph on this slide] </a:t>
            </a:r>
            <a:r>
              <a:rPr lang="en-US" sz="1800" b="1" dirty="0" smtClean="0"/>
              <a:t>shall not apply to works or other subject-matter made available to the public on agreed contractual terms in such a way that members of the public may access them from a place and at a time individually chosen by them</a:t>
            </a:r>
            <a:r>
              <a:rPr lang="en-US" sz="1800" dirty="0" smtClean="0"/>
              <a:t>.</a:t>
            </a:r>
            <a:r>
              <a:rPr lang="hu-HU" sz="1800" dirty="0" smtClean="0"/>
              <a:t>” (</a:t>
            </a:r>
            <a:r>
              <a:rPr lang="hu-HU" sz="1800" dirty="0" err="1" smtClean="0"/>
              <a:t>Emphasis</a:t>
            </a:r>
            <a:r>
              <a:rPr lang="hu-HU" sz="1800" dirty="0" smtClean="0"/>
              <a:t> </a:t>
            </a:r>
            <a:r>
              <a:rPr lang="hu-HU" sz="1800" dirty="0" err="1" smtClean="0"/>
              <a:t>added</a:t>
            </a:r>
            <a:r>
              <a:rPr lang="hu-HU" sz="1800" dirty="0" smtClean="0"/>
              <a:t>.)</a:t>
            </a:r>
            <a:endParaRPr lang="en-US" sz="1800" dirty="0" smtClean="0"/>
          </a:p>
          <a:p>
            <a:pPr eaLnBrk="1" fontAlgn="auto" hangingPunct="1">
              <a:spcAft>
                <a:spcPts val="0"/>
              </a:spcAft>
              <a:buFont typeface="Arial" pitchFamily="34" charset="0"/>
              <a:buChar char="•"/>
              <a:defRPr/>
            </a:pPr>
            <a:endParaRPr lang="hu-HU"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A4E18ED9-35ED-4E20-A80B-724532A3CBF7}" type="slidenum">
              <a:rPr lang="hu-HU"/>
              <a:pPr>
                <a:defRPr/>
              </a:pPr>
              <a:t>56</a:t>
            </a:fld>
            <a:endParaRPr lang="hu-H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a:t>
            </a:r>
            <a:r>
              <a:rPr lang="hu-HU" sz="3200" b="1" dirty="0" smtClean="0"/>
              <a:t>3</a:t>
            </a:r>
            <a:r>
              <a:rPr lang="en-US" sz="3200" b="1" dirty="0" smtClean="0"/>
              <a:t>)</a:t>
            </a:r>
            <a:endParaRPr lang="hu-HU" sz="3200" dirty="0"/>
          </a:p>
        </p:txBody>
      </p:sp>
      <p:sp>
        <p:nvSpPr>
          <p:cNvPr id="30723" name="Tartalom helye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endParaRPr lang="hu-HU" sz="1800" b="1" dirty="0" smtClean="0"/>
          </a:p>
          <a:p>
            <a:pPr marL="0" indent="0" eaLnBrk="1" fontAlgn="auto" hangingPunct="1">
              <a:spcAft>
                <a:spcPts val="0"/>
              </a:spcAft>
              <a:buFont typeface="Arial" pitchFamily="34" charset="0"/>
              <a:buNone/>
              <a:defRPr/>
            </a:pPr>
            <a:r>
              <a:rPr lang="hu-HU" sz="1800" b="1" dirty="0" err="1" smtClean="0"/>
              <a:t>Implementation</a:t>
            </a:r>
            <a:r>
              <a:rPr lang="hu-HU" sz="1800" b="1" dirty="0" smtClean="0"/>
              <a:t> of </a:t>
            </a:r>
            <a:r>
              <a:rPr lang="hu-HU" sz="1800" b="1" dirty="0" err="1" smtClean="0"/>
              <a:t>Article</a:t>
            </a:r>
            <a:r>
              <a:rPr lang="hu-HU" sz="1800" b="1" dirty="0" smtClean="0"/>
              <a:t> 6(4) of </a:t>
            </a:r>
            <a:r>
              <a:rPr lang="hu-HU" sz="1800" b="1" dirty="0" err="1" smtClean="0"/>
              <a:t>the</a:t>
            </a:r>
            <a:r>
              <a:rPr lang="hu-HU" sz="1800" b="1" dirty="0" smtClean="0"/>
              <a:t> </a:t>
            </a:r>
            <a:r>
              <a:rPr lang="hu-HU" sz="1800" b="1" dirty="0" err="1" smtClean="0"/>
              <a:t>Directive</a:t>
            </a:r>
            <a:r>
              <a:rPr lang="hu-HU" sz="1800" b="1" dirty="0" smtClean="0"/>
              <a:t> </a:t>
            </a:r>
          </a:p>
          <a:p>
            <a:pPr eaLnBrk="1" fontAlgn="auto" hangingPunct="1">
              <a:spcAft>
                <a:spcPts val="0"/>
              </a:spcAft>
              <a:buFont typeface="Wingdings" pitchFamily="2" charset="2"/>
              <a:buChar char="§"/>
              <a:defRPr/>
            </a:pPr>
            <a:r>
              <a:rPr lang="en-US" sz="1800" b="1" dirty="0" smtClean="0"/>
              <a:t>The majority Member States  apply mediation-arbitration systems </a:t>
            </a:r>
            <a:r>
              <a:rPr lang="en-US" sz="1800" dirty="0" smtClean="0"/>
              <a:t>as such intervention measures. In general, </a:t>
            </a:r>
            <a:r>
              <a:rPr lang="en-US" sz="1800" b="1" dirty="0" smtClean="0"/>
              <a:t>the pessimistic forecasts </a:t>
            </a:r>
            <a:r>
              <a:rPr lang="en-US" sz="1800" dirty="0" smtClean="0"/>
              <a:t>– according to which the application and protection of TPMs would not guarantee the applicability of important exceptions and limitations – </a:t>
            </a:r>
            <a:r>
              <a:rPr lang="en-US" sz="1800" b="1" dirty="0" smtClean="0"/>
              <a:t>have turned out to be unjustified</a:t>
            </a:r>
            <a:r>
              <a:rPr lang="en-US" sz="1800" dirty="0" smtClean="0"/>
              <a:t>. </a:t>
            </a:r>
            <a:endParaRPr lang="hu-HU" sz="1800" dirty="0" smtClean="0"/>
          </a:p>
          <a:p>
            <a:pPr eaLnBrk="1" fontAlgn="auto" hangingPunct="1">
              <a:spcAft>
                <a:spcPts val="0"/>
              </a:spcAft>
              <a:buFont typeface="Wingdings" pitchFamily="2" charset="2"/>
              <a:buChar char="§"/>
              <a:defRPr/>
            </a:pPr>
            <a:r>
              <a:rPr lang="en-US" sz="1800" dirty="0" smtClean="0"/>
              <a:t>An example: </a:t>
            </a:r>
            <a:r>
              <a:rPr lang="en-US" sz="1800" b="1" dirty="0" smtClean="0"/>
              <a:t>In Hungary,  the intervention system also takes the form of mediation-arbitration</a:t>
            </a:r>
            <a:r>
              <a:rPr lang="en-US" sz="1800" dirty="0" smtClean="0"/>
              <a:t>, for which the Copyright Experts Council is competent. The system </a:t>
            </a:r>
            <a:r>
              <a:rPr lang="en-US" sz="1800" b="1" dirty="0" smtClean="0"/>
              <a:t>has been in force since May 1, 2004</a:t>
            </a:r>
            <a:r>
              <a:rPr lang="en-US" sz="1800" dirty="0" smtClean="0"/>
              <a:t>, the day of Hungary’s accession to the European Union. </a:t>
            </a:r>
          </a:p>
          <a:p>
            <a:pPr eaLnBrk="1" fontAlgn="auto" hangingPunct="1">
              <a:spcAft>
                <a:spcPts val="0"/>
              </a:spcAft>
              <a:buFont typeface="Wingdings" pitchFamily="2" charset="2"/>
              <a:buChar char="§"/>
              <a:defRPr/>
            </a:pPr>
            <a:r>
              <a:rPr lang="en-US" sz="1800" b="1" dirty="0" smtClean="0"/>
              <a:t>The number of disputes brought in front of the Council during the more than </a:t>
            </a:r>
            <a:r>
              <a:rPr lang="hu-HU" sz="1800" b="1" dirty="0" err="1" smtClean="0"/>
              <a:t>eight</a:t>
            </a:r>
            <a:r>
              <a:rPr lang="hu-HU" sz="1800" b="1" dirty="0" smtClean="0"/>
              <a:t> </a:t>
            </a:r>
            <a:r>
              <a:rPr lang="en-US" sz="1800" b="1" dirty="0" smtClean="0"/>
              <a:t>years, from May 1, 2004 until </a:t>
            </a:r>
            <a:r>
              <a:rPr lang="hu-HU" sz="1800" b="1" dirty="0" smtClean="0"/>
              <a:t> August 8</a:t>
            </a:r>
            <a:r>
              <a:rPr lang="en-US" sz="1800" b="1" dirty="0" smtClean="0"/>
              <a:t>, 2012 </a:t>
            </a:r>
            <a:r>
              <a:rPr lang="en-US" sz="1800" dirty="0" smtClean="0"/>
              <a:t>(the</a:t>
            </a:r>
            <a:r>
              <a:rPr lang="hu-HU" sz="1800" dirty="0" smtClean="0"/>
              <a:t> </a:t>
            </a:r>
            <a:r>
              <a:rPr lang="hu-HU" sz="1800" dirty="0" err="1" smtClean="0"/>
              <a:t>date</a:t>
            </a:r>
            <a:r>
              <a:rPr lang="hu-HU" sz="1800" dirty="0" smtClean="0"/>
              <a:t> of </a:t>
            </a:r>
            <a:r>
              <a:rPr lang="en-US" sz="1800" dirty="0" smtClean="0"/>
              <a:t>completion of this </a:t>
            </a:r>
            <a:r>
              <a:rPr lang="en-US" sz="1800" dirty="0" err="1" smtClean="0"/>
              <a:t>ppt</a:t>
            </a:r>
            <a:r>
              <a:rPr lang="hu-HU" sz="1800" dirty="0" smtClean="0"/>
              <a:t>.</a:t>
            </a:r>
            <a:r>
              <a:rPr lang="en-US" sz="1800" dirty="0" smtClean="0"/>
              <a:t> presentation ), because beneficiaries have been unable to get access to works and objects of related rights in order to take advantage of exceptions and limitations, is:</a:t>
            </a:r>
            <a:r>
              <a:rPr lang="hu-HU" sz="1800" dirty="0" smtClean="0"/>
              <a:t> </a:t>
            </a:r>
            <a:r>
              <a:rPr lang="hu-HU" sz="1800" b="1" dirty="0" smtClean="0"/>
              <a:t>1. </a:t>
            </a:r>
            <a:r>
              <a:rPr lang="hu-HU" sz="1800" dirty="0" smtClean="0"/>
              <a:t>The </a:t>
            </a:r>
            <a:r>
              <a:rPr lang="hu-HU" sz="1800" dirty="0" err="1" smtClean="0"/>
              <a:t>number</a:t>
            </a:r>
            <a:r>
              <a:rPr lang="hu-HU" sz="1800" dirty="0" smtClean="0"/>
              <a:t> of </a:t>
            </a:r>
            <a:r>
              <a:rPr lang="hu-HU" sz="1800" dirty="0" err="1" smtClean="0"/>
              <a:t>cases</a:t>
            </a:r>
            <a:r>
              <a:rPr lang="hu-HU" sz="1800" dirty="0" smtClean="0"/>
              <a:t> </a:t>
            </a:r>
            <a:r>
              <a:rPr lang="hu-HU" sz="1800" dirty="0" err="1" smtClean="0"/>
              <a:t>where</a:t>
            </a:r>
            <a:r>
              <a:rPr lang="hu-HU" sz="1800" dirty="0" smtClean="0"/>
              <a:t> </a:t>
            </a:r>
            <a:r>
              <a:rPr lang="hu-HU" sz="1800" dirty="0" err="1" smtClean="0"/>
              <a:t>complaints</a:t>
            </a:r>
            <a:r>
              <a:rPr lang="hu-HU" sz="1800" dirty="0" smtClean="0"/>
              <a:t> </a:t>
            </a:r>
            <a:r>
              <a:rPr lang="hu-HU" sz="1800" dirty="0" err="1" smtClean="0"/>
              <a:t>have</a:t>
            </a:r>
            <a:r>
              <a:rPr lang="hu-HU" sz="1800" dirty="0" smtClean="0"/>
              <a:t> </a:t>
            </a:r>
            <a:r>
              <a:rPr lang="hu-HU" sz="1800" dirty="0" err="1" smtClean="0"/>
              <a:t>turned</a:t>
            </a:r>
            <a:r>
              <a:rPr lang="hu-HU" sz="1800" dirty="0" smtClean="0"/>
              <a:t> out </a:t>
            </a:r>
            <a:r>
              <a:rPr lang="hu-HU" sz="1800" dirty="0" err="1" smtClean="0"/>
              <a:t>to</a:t>
            </a:r>
            <a:r>
              <a:rPr lang="hu-HU" sz="1800" dirty="0" smtClean="0"/>
              <a:t> be </a:t>
            </a:r>
            <a:r>
              <a:rPr lang="hu-HU" sz="1800" dirty="0" err="1" smtClean="0"/>
              <a:t>justified</a:t>
            </a:r>
            <a:r>
              <a:rPr lang="hu-HU" sz="1800" dirty="0" smtClean="0"/>
              <a:t>:</a:t>
            </a:r>
            <a:r>
              <a:rPr lang="en-US" sz="1800" dirty="0" smtClean="0"/>
              <a:t> </a:t>
            </a:r>
            <a:r>
              <a:rPr lang="en-US" sz="1800" b="1" dirty="0" smtClean="0"/>
              <a:t>0</a:t>
            </a:r>
            <a:r>
              <a:rPr lang="en-US" sz="1800" dirty="0" smtClean="0"/>
              <a:t>.</a:t>
            </a:r>
            <a:endParaRPr lang="hu-HU" sz="1800" b="1" dirty="0" smtClean="0"/>
          </a:p>
          <a:p>
            <a:pPr eaLnBrk="1" fontAlgn="auto" hangingPunct="1">
              <a:spcAft>
                <a:spcPts val="0"/>
              </a:spcAft>
              <a:buFont typeface="Arial" pitchFamily="34" charset="0"/>
              <a:buChar char="•"/>
              <a:defRPr/>
            </a:pPr>
            <a:endParaRPr lang="hu-HU" sz="1800"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1D37C8E2-0CF9-4C53-A6EB-F9CE38E8BFC3}" type="slidenum">
              <a:rPr lang="hu-HU"/>
              <a:pPr>
                <a:defRPr/>
              </a:pPr>
              <a:t>57</a:t>
            </a:fld>
            <a:endParaRPr lang="hu-H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a:t>
            </a:r>
            <a:r>
              <a:rPr lang="hu-HU" sz="3200" b="1" dirty="0" smtClean="0"/>
              <a:t>4</a:t>
            </a:r>
            <a:r>
              <a:rPr lang="en-US" sz="3200" b="1" dirty="0" smtClean="0"/>
              <a:t>)</a:t>
            </a:r>
            <a:endParaRPr lang="en-US" sz="3200" dirty="0" smtClean="0"/>
          </a:p>
        </p:txBody>
      </p:sp>
      <p:sp>
        <p:nvSpPr>
          <p:cNvPr id="3" name="Tartalom helye 2"/>
          <p:cNvSpPr>
            <a:spLocks noGrp="1"/>
          </p:cNvSpPr>
          <p:nvPr>
            <p:ph idx="1"/>
          </p:nvPr>
        </p:nvSpPr>
        <p:spPr>
          <a:xfrm>
            <a:off x="457200" y="1700213"/>
            <a:ext cx="8229600" cy="4425950"/>
          </a:xfrm>
        </p:spPr>
        <p:txBody>
          <a:bodyPr/>
          <a:lstStyle/>
          <a:p>
            <a:pPr marL="0" indent="0">
              <a:buFont typeface="Arial" pitchFamily="34" charset="0"/>
              <a:buNone/>
              <a:defRPr/>
            </a:pPr>
            <a:r>
              <a:rPr lang="en-US" sz="2000" b="1" dirty="0" smtClean="0"/>
              <a:t>US Copyright Act (DMCA), Article 1201</a:t>
            </a:r>
            <a:r>
              <a:rPr lang="en-US" sz="2000" dirty="0" smtClean="0"/>
              <a:t>; </a:t>
            </a:r>
            <a:r>
              <a:rPr lang="en-US" sz="2000" b="1" dirty="0" smtClean="0"/>
              <a:t>specific exception to the prohibition of circumvention of TPMs:</a:t>
            </a:r>
          </a:p>
          <a:p>
            <a:pPr marL="0" indent="0">
              <a:buFont typeface="Arial" pitchFamily="34" charset="0"/>
              <a:buNone/>
              <a:defRPr/>
            </a:pPr>
            <a:endParaRPr lang="en-US" sz="2000" dirty="0" smtClean="0"/>
          </a:p>
          <a:p>
            <a:pPr>
              <a:buFont typeface="Wingdings" pitchFamily="2" charset="2"/>
              <a:buChar char="Ø"/>
              <a:defRPr/>
            </a:pPr>
            <a:r>
              <a:rPr lang="en-US" sz="2000" dirty="0" smtClean="0"/>
              <a:t>non-profit libraries, archives and educational institutions (good-faith determination for acquisition),</a:t>
            </a:r>
          </a:p>
          <a:p>
            <a:pPr>
              <a:buFont typeface="Wingdings" pitchFamily="2" charset="2"/>
              <a:buChar char="Ø"/>
              <a:defRPr/>
            </a:pPr>
            <a:r>
              <a:rPr lang="en-US" sz="2000" dirty="0" smtClean="0"/>
              <a:t>law enforcement, intelligence and other government activities,</a:t>
            </a:r>
          </a:p>
          <a:p>
            <a:pPr>
              <a:buFont typeface="Wingdings" pitchFamily="2" charset="2"/>
              <a:buChar char="Ø"/>
              <a:defRPr/>
            </a:pPr>
            <a:r>
              <a:rPr lang="en-US" sz="2000" dirty="0" smtClean="0"/>
              <a:t>reverse engineering, </a:t>
            </a:r>
          </a:p>
          <a:p>
            <a:pPr>
              <a:buFont typeface="Wingdings" pitchFamily="2" charset="2"/>
              <a:buChar char="Ø"/>
              <a:defRPr/>
            </a:pPr>
            <a:r>
              <a:rPr lang="en-US" sz="2000" dirty="0" err="1" smtClean="0"/>
              <a:t>enc</a:t>
            </a:r>
            <a:r>
              <a:rPr lang="hu-HU" sz="2000" dirty="0" smtClean="0"/>
              <a:t>r</a:t>
            </a:r>
            <a:r>
              <a:rPr lang="en-US" sz="2000" dirty="0" err="1" smtClean="0"/>
              <a:t>yption</a:t>
            </a:r>
            <a:r>
              <a:rPr lang="en-US" sz="2000" dirty="0" smtClean="0"/>
              <a:t> research,</a:t>
            </a:r>
          </a:p>
          <a:p>
            <a:pPr>
              <a:buFont typeface="Wingdings" pitchFamily="2" charset="2"/>
              <a:buChar char="Ø"/>
              <a:defRPr/>
            </a:pPr>
            <a:r>
              <a:rPr lang="en-US" sz="2000" dirty="0" smtClean="0"/>
              <a:t>protection of minors, </a:t>
            </a:r>
          </a:p>
          <a:p>
            <a:pPr>
              <a:buFont typeface="Wingdings" pitchFamily="2" charset="2"/>
              <a:buChar char="Ø"/>
              <a:defRPr/>
            </a:pPr>
            <a:r>
              <a:rPr lang="en-US" sz="2000" dirty="0" smtClean="0"/>
              <a:t>protection of personal information,</a:t>
            </a:r>
          </a:p>
          <a:p>
            <a:pPr>
              <a:buFont typeface="Wingdings" pitchFamily="2" charset="2"/>
              <a:buChar char="Ø"/>
              <a:defRPr/>
            </a:pPr>
            <a:r>
              <a:rPr lang="en-US" sz="2000" dirty="0" smtClean="0"/>
              <a:t>security testing.  </a:t>
            </a:r>
          </a:p>
          <a:p>
            <a:pPr marL="0" indent="0">
              <a:buFont typeface="Arial" pitchFamily="34" charset="0"/>
              <a:buNone/>
              <a:defRPr/>
            </a:pPr>
            <a:r>
              <a:rPr lang="en-US" sz="2000" dirty="0" smtClean="0"/>
              <a:t> </a:t>
            </a:r>
            <a:endParaRPr lang="en-US" sz="20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A5BD5621-9C55-4DF7-BBEB-86DC175D5AE9}" type="slidenum">
              <a:rPr lang="hu-HU" smtClean="0"/>
              <a:pPr>
                <a:defRPr/>
              </a:pPr>
              <a:t>58</a:t>
            </a:fld>
            <a:endParaRPr lang="hu-H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a:t>
            </a:r>
            <a:r>
              <a:rPr lang="hu-HU" sz="3200" b="1" dirty="0" smtClean="0"/>
              <a:t>5</a:t>
            </a:r>
            <a:r>
              <a:rPr lang="en-US" sz="3200" b="1" dirty="0" smtClean="0"/>
              <a:t>)</a:t>
            </a:r>
            <a:endParaRPr lang="en-US" sz="3200" dirty="0" smtClean="0"/>
          </a:p>
        </p:txBody>
      </p:sp>
      <p:sp>
        <p:nvSpPr>
          <p:cNvPr id="72707" name="Tartalom helye 2"/>
          <p:cNvSpPr>
            <a:spLocks noGrp="1"/>
          </p:cNvSpPr>
          <p:nvPr>
            <p:ph idx="1"/>
          </p:nvPr>
        </p:nvSpPr>
        <p:spPr>
          <a:xfrm>
            <a:off x="457200" y="1600200"/>
            <a:ext cx="8229600" cy="4637088"/>
          </a:xfrm>
        </p:spPr>
        <p:txBody>
          <a:bodyPr/>
          <a:lstStyle/>
          <a:p>
            <a:pPr marL="0" indent="0">
              <a:buFont typeface="Arial" charset="0"/>
              <a:buNone/>
            </a:pPr>
            <a:r>
              <a:rPr lang="en-US" sz="2000" b="1" smtClean="0"/>
              <a:t>US Copyright Act (DMCA), Article 1201</a:t>
            </a:r>
            <a:r>
              <a:rPr lang="en-US" sz="2000" smtClean="0"/>
              <a:t>; </a:t>
            </a:r>
            <a:r>
              <a:rPr lang="en-US" sz="2000" b="1" smtClean="0"/>
              <a:t>triannual admin</a:t>
            </a:r>
            <a:r>
              <a:rPr lang="hu-HU" sz="2000" b="1" smtClean="0"/>
              <a:t>i</a:t>
            </a:r>
            <a:r>
              <a:rPr lang="en-US" sz="2000" b="1" smtClean="0"/>
              <a:t>strative rulem</a:t>
            </a:r>
            <a:r>
              <a:rPr lang="hu-HU" sz="2000" b="1" smtClean="0"/>
              <a:t>a</a:t>
            </a:r>
            <a:r>
              <a:rPr lang="en-US" sz="2000" b="1" smtClean="0"/>
              <a:t>king to identify possible exceptions justified to the prohibition of access-control TPMs</a:t>
            </a:r>
            <a:r>
              <a:rPr lang="en-US" sz="2000" smtClean="0"/>
              <a:t> (concerning certain „classes of works”). The </a:t>
            </a:r>
            <a:r>
              <a:rPr lang="en-US" sz="2000" b="1" smtClean="0"/>
              <a:t>criteria t</a:t>
            </a:r>
            <a:r>
              <a:rPr lang="en-US" sz="2000" smtClean="0"/>
              <a:t>o be used: </a:t>
            </a:r>
          </a:p>
          <a:p>
            <a:pPr marL="0" indent="0">
              <a:buFont typeface="Arial" charset="0"/>
              <a:buNone/>
            </a:pPr>
            <a:r>
              <a:rPr lang="hu-HU" sz="2000" smtClean="0"/>
              <a:t>(</a:t>
            </a:r>
            <a:r>
              <a:rPr lang="en-US" sz="2000" smtClean="0"/>
              <a:t>i) the </a:t>
            </a:r>
            <a:r>
              <a:rPr lang="en-US" sz="2000" b="1" smtClean="0"/>
              <a:t>availability </a:t>
            </a:r>
            <a:r>
              <a:rPr lang="en-US" sz="2000" smtClean="0"/>
              <a:t>for use of copyrighted works;</a:t>
            </a:r>
          </a:p>
          <a:p>
            <a:pPr marL="0" indent="0">
              <a:buFont typeface="Arial" charset="0"/>
              <a:buNone/>
            </a:pPr>
            <a:r>
              <a:rPr lang="en-US" sz="2000" smtClean="0"/>
              <a:t>(ii) the </a:t>
            </a:r>
            <a:r>
              <a:rPr lang="en-US" sz="2000" b="1" smtClean="0"/>
              <a:t>availability for use of works for nonprofit archival, preservation, and educational purposes</a:t>
            </a:r>
            <a:r>
              <a:rPr lang="en-US" sz="2000" smtClean="0"/>
              <a:t>;</a:t>
            </a:r>
          </a:p>
          <a:p>
            <a:pPr marL="0" indent="0">
              <a:buFont typeface="Arial" charset="0"/>
              <a:buNone/>
            </a:pPr>
            <a:r>
              <a:rPr lang="en-US" sz="2000" smtClean="0"/>
              <a:t>(iii) the </a:t>
            </a:r>
            <a:r>
              <a:rPr lang="en-US" sz="2000" b="1" smtClean="0"/>
              <a:t>impact</a:t>
            </a:r>
            <a:r>
              <a:rPr lang="en-US" sz="2000" smtClean="0"/>
              <a:t> that the prohibition on the circumvention of technological measures applied to copyrighted works has </a:t>
            </a:r>
            <a:r>
              <a:rPr lang="en-US" sz="2000" b="1" smtClean="0"/>
              <a:t>on criticism, comment, news reporting, teaching, scholarship, or research;</a:t>
            </a:r>
          </a:p>
          <a:p>
            <a:pPr marL="0" indent="0">
              <a:buFont typeface="Arial" charset="0"/>
              <a:buNone/>
            </a:pPr>
            <a:r>
              <a:rPr lang="en-US" sz="2000" smtClean="0"/>
              <a:t>(iv) the </a:t>
            </a:r>
            <a:r>
              <a:rPr lang="en-US" sz="2000" b="1" smtClean="0"/>
              <a:t>effect of circumvention </a:t>
            </a:r>
            <a:r>
              <a:rPr lang="en-US" sz="2000" smtClean="0"/>
              <a:t>of technological measures </a:t>
            </a:r>
            <a:r>
              <a:rPr lang="en-US" sz="2000" b="1" smtClean="0"/>
              <a:t>on the market for or value of copyrighted works</a:t>
            </a:r>
            <a:r>
              <a:rPr lang="en-US" sz="2000" smtClean="0"/>
              <a:t>; and</a:t>
            </a:r>
          </a:p>
          <a:p>
            <a:pPr marL="0" indent="0">
              <a:buFont typeface="Arial" charset="0"/>
              <a:buNone/>
            </a:pPr>
            <a:r>
              <a:rPr lang="en-US" sz="2000" smtClean="0"/>
              <a:t>(v) such other factors as the Librarian considers appropriate</a:t>
            </a:r>
            <a:r>
              <a:rPr lang="hu-HU" sz="2000" smtClean="0"/>
              <a:t>.</a:t>
            </a:r>
            <a:endParaRPr lang="en-US" sz="2000" smtClean="0"/>
          </a:p>
          <a:p>
            <a:pPr marL="0" indent="0">
              <a:buFont typeface="Arial" charset="0"/>
              <a:buNone/>
            </a:pPr>
            <a:endParaRPr lang="en-US" sz="200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BAE76906-EECE-4D51-8E6A-47FDF1E10E95}" type="slidenum">
              <a:rPr lang="hu-HU" smtClean="0"/>
              <a:pPr>
                <a:defRPr/>
              </a:pPr>
              <a:t>59</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a:lstStyle/>
          <a:p>
            <a:pPr>
              <a:defRPr/>
            </a:pPr>
            <a:r>
              <a:rPr lang="hu-HU" sz="3200" b="1" dirty="0" err="1" smtClean="0"/>
              <a:t>Rome</a:t>
            </a:r>
            <a:r>
              <a:rPr lang="hu-HU" sz="3200" b="1" dirty="0" smtClean="0"/>
              <a:t> </a:t>
            </a:r>
            <a:r>
              <a:rPr lang="hu-HU" sz="3200" b="1" dirty="0" err="1" smtClean="0"/>
              <a:t>Convention</a:t>
            </a:r>
            <a:r>
              <a:rPr lang="hu-HU" sz="3200" b="1" dirty="0" smtClean="0"/>
              <a:t> </a:t>
            </a:r>
            <a:endParaRPr lang="en-US" sz="3200" dirty="0"/>
          </a:p>
        </p:txBody>
      </p:sp>
      <p:sp>
        <p:nvSpPr>
          <p:cNvPr id="25603" name="Tartalom helye 2"/>
          <p:cNvSpPr>
            <a:spLocks noGrp="1"/>
          </p:cNvSpPr>
          <p:nvPr>
            <p:ph idx="1"/>
          </p:nvPr>
        </p:nvSpPr>
        <p:spPr>
          <a:xfrm>
            <a:off x="395288" y="1844675"/>
            <a:ext cx="8353425" cy="4464050"/>
          </a:xfrm>
        </p:spPr>
        <p:txBody>
          <a:bodyPr/>
          <a:lstStyle/>
          <a:p>
            <a:pPr>
              <a:buFont typeface="Wingdings" pitchFamily="2" charset="2"/>
              <a:buChar char="§"/>
              <a:defRPr/>
            </a:pPr>
            <a:r>
              <a:rPr lang="hu-HU" sz="1800" b="1" dirty="0" smtClean="0"/>
              <a:t>Out of </a:t>
            </a:r>
            <a:r>
              <a:rPr lang="hu-HU" sz="1800" b="1" dirty="0" err="1" smtClean="0"/>
              <a:t>date</a:t>
            </a:r>
            <a:r>
              <a:rPr lang="hu-HU" sz="1800" b="1" dirty="0" smtClean="0"/>
              <a:t> </a:t>
            </a:r>
            <a:r>
              <a:rPr lang="hu-HU" sz="1800" dirty="0" smtClean="0"/>
              <a:t>(</a:t>
            </a:r>
            <a:r>
              <a:rPr lang="hu-HU" sz="1800" dirty="0" err="1" smtClean="0"/>
              <a:t>see</a:t>
            </a:r>
            <a:r>
              <a:rPr lang="hu-HU" sz="1800" dirty="0" smtClean="0"/>
              <a:t> </a:t>
            </a:r>
            <a:r>
              <a:rPr lang="hu-HU" sz="1800" dirty="0" err="1" smtClean="0"/>
              <a:t>the</a:t>
            </a:r>
            <a:r>
              <a:rPr lang="hu-HU" sz="1800" dirty="0" smtClean="0"/>
              <a:t> WIPO </a:t>
            </a:r>
            <a:r>
              <a:rPr lang="hu-HU" sz="1800" dirty="0" err="1" smtClean="0"/>
              <a:t>Performers</a:t>
            </a:r>
            <a:r>
              <a:rPr lang="hu-HU" sz="1800" dirty="0" smtClean="0"/>
              <a:t> and </a:t>
            </a:r>
            <a:r>
              <a:rPr lang="hu-HU" sz="1800" dirty="0" err="1" smtClean="0"/>
              <a:t>Phonograms</a:t>
            </a:r>
            <a:r>
              <a:rPr lang="hu-HU" sz="1800" dirty="0" smtClean="0"/>
              <a:t> </a:t>
            </a:r>
            <a:r>
              <a:rPr lang="hu-HU" sz="1800" dirty="0" err="1" smtClean="0"/>
              <a:t>Treaty</a:t>
            </a:r>
            <a:r>
              <a:rPr lang="hu-HU" sz="1800" dirty="0" smtClean="0"/>
              <a:t> </a:t>
            </a:r>
            <a:r>
              <a:rPr lang="hu-HU" sz="1800" dirty="0" err="1" smtClean="0"/>
              <a:t>adopted</a:t>
            </a:r>
            <a:r>
              <a:rPr lang="hu-HU" sz="1800" dirty="0" smtClean="0"/>
              <a:t> </a:t>
            </a:r>
            <a:r>
              <a:rPr lang="hu-HU" sz="1800" dirty="0" err="1" smtClean="0"/>
              <a:t>in</a:t>
            </a:r>
            <a:r>
              <a:rPr lang="hu-HU" sz="1800" dirty="0" smtClean="0"/>
              <a:t> </a:t>
            </a:r>
            <a:r>
              <a:rPr lang="hu-HU" sz="1800" dirty="0" err="1" smtClean="0"/>
              <a:t>Geneva</a:t>
            </a:r>
            <a:r>
              <a:rPr lang="hu-HU" sz="1800" dirty="0" smtClean="0"/>
              <a:t> </a:t>
            </a:r>
            <a:r>
              <a:rPr lang="hu-HU" sz="1800" dirty="0" err="1" smtClean="0"/>
              <a:t>in</a:t>
            </a:r>
            <a:r>
              <a:rPr lang="hu-HU" sz="1800" dirty="0" smtClean="0"/>
              <a:t> December 1996 and </a:t>
            </a:r>
            <a:r>
              <a:rPr lang="hu-HU" sz="1800" dirty="0" err="1" smtClean="0"/>
              <a:t>the</a:t>
            </a:r>
            <a:r>
              <a:rPr lang="hu-HU" sz="1800" dirty="0" smtClean="0"/>
              <a:t> Bejing </a:t>
            </a:r>
            <a:r>
              <a:rPr lang="hu-HU" sz="1800" dirty="0" err="1" smtClean="0"/>
              <a:t>Treaty</a:t>
            </a:r>
            <a:r>
              <a:rPr lang="hu-HU" sz="1800" dirty="0" smtClean="0"/>
              <a:t> </a:t>
            </a:r>
            <a:r>
              <a:rPr lang="hu-HU" sz="1800" dirty="0" err="1" smtClean="0"/>
              <a:t>on</a:t>
            </a:r>
            <a:r>
              <a:rPr lang="hu-HU" sz="1800" dirty="0" smtClean="0"/>
              <a:t> </a:t>
            </a:r>
            <a:r>
              <a:rPr lang="hu-HU" sz="1800" dirty="0" err="1" smtClean="0"/>
              <a:t>Audiovisual</a:t>
            </a:r>
            <a:r>
              <a:rPr lang="hu-HU" sz="1800" dirty="0" smtClean="0"/>
              <a:t> </a:t>
            </a:r>
            <a:r>
              <a:rPr lang="hu-HU" sz="1800" dirty="0" err="1" smtClean="0"/>
              <a:t>Performances</a:t>
            </a:r>
            <a:r>
              <a:rPr lang="hu-HU" sz="1800" dirty="0" smtClean="0"/>
              <a:t> of 2012).</a:t>
            </a:r>
          </a:p>
          <a:p>
            <a:pPr>
              <a:buFont typeface="Wingdings" pitchFamily="2" charset="2"/>
              <a:buChar char="§"/>
              <a:defRPr/>
            </a:pPr>
            <a:endParaRPr lang="hu-HU" sz="1800" b="1" dirty="0"/>
          </a:p>
          <a:p>
            <a:pPr>
              <a:buFont typeface="Wingdings" pitchFamily="2" charset="2"/>
              <a:buChar char="§"/>
              <a:defRPr/>
            </a:pPr>
            <a:r>
              <a:rPr lang="hu-HU" sz="1800" b="1" dirty="0" err="1" smtClean="0"/>
              <a:t>Much</a:t>
            </a:r>
            <a:r>
              <a:rPr lang="hu-HU" sz="1800" b="1" dirty="0" smtClean="0"/>
              <a:t> </a:t>
            </a:r>
            <a:r>
              <a:rPr lang="hu-HU" sz="1800" b="1" dirty="0" err="1" smtClean="0"/>
              <a:t>lower</a:t>
            </a:r>
            <a:r>
              <a:rPr lang="hu-HU" sz="1800" b="1" dirty="0" smtClean="0"/>
              <a:t> </a:t>
            </a:r>
            <a:r>
              <a:rPr lang="hu-HU" sz="1800" b="1" dirty="0" err="1" smtClean="0"/>
              <a:t>level</a:t>
            </a:r>
            <a:r>
              <a:rPr lang="hu-HU" sz="1800" b="1" dirty="0" smtClean="0"/>
              <a:t> of </a:t>
            </a:r>
            <a:r>
              <a:rPr lang="hu-HU" sz="1800" b="1" dirty="0" err="1" smtClean="0"/>
              <a:t>protection</a:t>
            </a:r>
            <a:r>
              <a:rPr lang="hu-HU" sz="1800" b="1" dirty="0" smtClean="0"/>
              <a:t> </a:t>
            </a:r>
            <a:r>
              <a:rPr lang="hu-HU" sz="1800" b="1" dirty="0" err="1" smtClean="0"/>
              <a:t>than</a:t>
            </a:r>
            <a:r>
              <a:rPr lang="hu-HU" sz="1800" b="1" dirty="0" smtClean="0"/>
              <a:t> </a:t>
            </a:r>
            <a:r>
              <a:rPr lang="hu-HU" sz="1800" b="1" dirty="0" err="1" smtClean="0"/>
              <a:t>what</a:t>
            </a:r>
            <a:r>
              <a:rPr lang="hu-HU" sz="1800" b="1" dirty="0" smtClean="0"/>
              <a:t> is </a:t>
            </a:r>
            <a:r>
              <a:rPr lang="hu-HU" sz="1800" b="1" dirty="0" err="1" smtClean="0"/>
              <a:t>granted</a:t>
            </a:r>
            <a:r>
              <a:rPr lang="hu-HU" sz="1800" b="1" dirty="0" smtClean="0"/>
              <a:t> </a:t>
            </a:r>
            <a:r>
              <a:rPr lang="hu-HU" sz="1800" b="1" dirty="0" err="1" smtClean="0"/>
              <a:t>for</a:t>
            </a:r>
            <a:r>
              <a:rPr lang="hu-HU" sz="1800" b="1" dirty="0" smtClean="0"/>
              <a:t> </a:t>
            </a:r>
            <a:r>
              <a:rPr lang="hu-HU" sz="1800" b="1" dirty="0" err="1" smtClean="0"/>
              <a:t>authors</a:t>
            </a:r>
            <a:r>
              <a:rPr lang="hu-HU" sz="1800" b="1" dirty="0" smtClean="0"/>
              <a:t> </a:t>
            </a:r>
            <a:r>
              <a:rPr lang="hu-HU" sz="1800" b="1" dirty="0" err="1" smtClean="0"/>
              <a:t>under</a:t>
            </a:r>
            <a:r>
              <a:rPr lang="hu-HU" sz="1800" b="1" dirty="0" smtClean="0"/>
              <a:t> </a:t>
            </a:r>
            <a:r>
              <a:rPr lang="hu-HU" sz="1800" b="1" dirty="0" err="1" smtClean="0"/>
              <a:t>the</a:t>
            </a:r>
            <a:r>
              <a:rPr lang="hu-HU" sz="1800" b="1" dirty="0" smtClean="0"/>
              <a:t> </a:t>
            </a:r>
            <a:r>
              <a:rPr lang="hu-HU" sz="1800" b="1" dirty="0" err="1" smtClean="0"/>
              <a:t>Berne</a:t>
            </a:r>
            <a:r>
              <a:rPr lang="hu-HU" sz="1800" b="1" dirty="0" smtClean="0"/>
              <a:t> </a:t>
            </a:r>
            <a:r>
              <a:rPr lang="hu-HU" sz="1800" b="1" dirty="0" err="1" smtClean="0"/>
              <a:t>Convention</a:t>
            </a:r>
            <a:r>
              <a:rPr lang="hu-HU" sz="1800" b="1" dirty="0" smtClean="0"/>
              <a:t>. </a:t>
            </a:r>
          </a:p>
          <a:p>
            <a:pPr>
              <a:buFont typeface="Wingdings" pitchFamily="2" charset="2"/>
              <a:buChar char="§"/>
              <a:defRPr/>
            </a:pPr>
            <a:endParaRPr lang="hu-HU" sz="1800" dirty="0" smtClean="0"/>
          </a:p>
          <a:p>
            <a:pPr>
              <a:buFont typeface="Wingdings" pitchFamily="2" charset="2"/>
              <a:buChar char="§"/>
              <a:defRPr/>
            </a:pPr>
            <a:r>
              <a:rPr lang="en-US" sz="1800" dirty="0" smtClean="0"/>
              <a:t> The </a:t>
            </a:r>
            <a:r>
              <a:rPr lang="en-US" sz="1800" b="1" dirty="0" smtClean="0"/>
              <a:t>exceptions and limitations</a:t>
            </a:r>
            <a:r>
              <a:rPr lang="en-US" sz="1800" dirty="0" smtClean="0"/>
              <a:t> allowed under the Rome Convention (Article 15) are </a:t>
            </a:r>
            <a:r>
              <a:rPr lang="en-US" sz="1800" b="1" dirty="0" smtClean="0"/>
              <a:t>similar to those which are permitted under the Berne Convention.</a:t>
            </a:r>
            <a:r>
              <a:rPr lang="en-US" sz="1800" dirty="0" smtClean="0"/>
              <a:t> A </a:t>
            </a:r>
            <a:r>
              <a:rPr lang="en-US" sz="1800" b="1" dirty="0" smtClean="0"/>
              <a:t>specific, sweeping exception applies to the rights of </a:t>
            </a:r>
            <a:r>
              <a:rPr lang="hu-HU" sz="1800" b="1" dirty="0" err="1" smtClean="0"/>
              <a:t>audiovisual</a:t>
            </a:r>
            <a:r>
              <a:rPr lang="hu-HU" sz="1800" b="1" dirty="0" smtClean="0"/>
              <a:t> </a:t>
            </a:r>
            <a:r>
              <a:rPr lang="en-US" sz="1800" b="1" dirty="0" smtClean="0"/>
              <a:t>performers:</a:t>
            </a:r>
            <a:r>
              <a:rPr lang="en-US" sz="1800" dirty="0" smtClean="0"/>
              <a:t> once a performer has consented to the incorporation of his performance in a visual or audiovisual fixation, Article 7 on the rights of performers have no further application</a:t>
            </a:r>
            <a:r>
              <a:rPr lang="hu-HU" sz="1800" dirty="0" smtClean="0"/>
              <a:t> (</a:t>
            </a:r>
            <a:r>
              <a:rPr lang="hu-HU" sz="1800" dirty="0" err="1" smtClean="0"/>
              <a:t>Article</a:t>
            </a:r>
            <a:r>
              <a:rPr lang="hu-HU" sz="1800" dirty="0" smtClean="0"/>
              <a:t> 19)</a:t>
            </a:r>
            <a:r>
              <a:rPr lang="en-US" sz="1800" dirty="0" smtClean="0"/>
              <a:t>.</a:t>
            </a:r>
            <a:endParaRPr lang="hu-HU" sz="1800" dirty="0" smtClean="0"/>
          </a:p>
          <a:p>
            <a:pPr marL="0" indent="0">
              <a:buFont typeface="Arial" pitchFamily="34" charset="0"/>
              <a:buNone/>
              <a:defRPr/>
            </a:pPr>
            <a:r>
              <a:rPr lang="hu-HU" sz="1800" b="1" dirty="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D73513FB-CD6D-4B3B-BFA9-78FCC3A9C8F0}" type="slidenum">
              <a:rPr lang="hu-HU" smtClean="0"/>
              <a:pPr>
                <a:defRPr/>
              </a:pPr>
              <a:t>6</a:t>
            </a:fld>
            <a:endParaRPr lang="hu-HU"/>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a:t>
            </a:r>
            <a:r>
              <a:rPr lang="hu-HU" sz="3200" b="1" dirty="0" smtClean="0"/>
              <a:t>6</a:t>
            </a:r>
            <a:r>
              <a:rPr lang="en-US" sz="3200" b="1" dirty="0" smtClean="0"/>
              <a:t>)</a:t>
            </a:r>
            <a:endParaRPr lang="en-US" sz="3200" dirty="0" smtClean="0"/>
          </a:p>
        </p:txBody>
      </p:sp>
      <p:sp>
        <p:nvSpPr>
          <p:cNvPr id="73731" name="Tartalom helye 2"/>
          <p:cNvSpPr>
            <a:spLocks noGrp="1"/>
          </p:cNvSpPr>
          <p:nvPr>
            <p:ph idx="1"/>
          </p:nvPr>
        </p:nvSpPr>
        <p:spPr/>
        <p:txBody>
          <a:bodyPr/>
          <a:lstStyle/>
          <a:p>
            <a:pPr marL="0" indent="0">
              <a:buFont typeface="Arial" charset="0"/>
              <a:buNone/>
            </a:pPr>
            <a:r>
              <a:rPr lang="hu-HU" sz="1800" b="1" smtClean="0"/>
              <a:t>The current (2010) list of exceptions determined through administrative rulemaking under section 1201(a)(1)(B) to (E) </a:t>
            </a:r>
            <a:r>
              <a:rPr lang="hu-HU" sz="1800" smtClean="0"/>
              <a:t>(emphasis added)</a:t>
            </a:r>
            <a:r>
              <a:rPr lang="hu-HU" sz="1800" b="1" smtClean="0"/>
              <a:t>:</a:t>
            </a:r>
            <a:endParaRPr lang="hu-HU" sz="1400" b="1" smtClean="0"/>
          </a:p>
          <a:p>
            <a:pPr marL="0" indent="0">
              <a:buFont typeface="Arial" charset="0"/>
              <a:buNone/>
            </a:pPr>
            <a:r>
              <a:rPr lang="en-US" sz="1700" b="1" smtClean="0"/>
              <a:t>(1)</a:t>
            </a:r>
            <a:r>
              <a:rPr lang="en-US" sz="1700" smtClean="0"/>
              <a:t> </a:t>
            </a:r>
            <a:r>
              <a:rPr lang="en-US" sz="1700" b="1" smtClean="0"/>
              <a:t>Motion pictures on DVDs </a:t>
            </a:r>
            <a:r>
              <a:rPr lang="en-US" sz="1700" smtClean="0"/>
              <a:t>that are lawfully made and acquired and that are protected by the Content Scrambling System when circumvention is accomplished </a:t>
            </a:r>
            <a:r>
              <a:rPr lang="en-US" sz="1700" b="1" smtClean="0"/>
              <a:t>solely in order to accomplish the incorporation of short portions of motion pictures into new works for the purpose of criticism or comment</a:t>
            </a:r>
            <a:r>
              <a:rPr lang="en-US" sz="1700" smtClean="0"/>
              <a:t>, and where the person engaging in circumvention believes and has reasonable grounds for believing that circumvention is necessary </a:t>
            </a:r>
            <a:r>
              <a:rPr lang="en-US" sz="1700" b="1" smtClean="0"/>
              <a:t>to fulfill the purpose of the use in the following instances:</a:t>
            </a:r>
            <a:r>
              <a:rPr lang="en-US" sz="1700" smtClean="0"/>
              <a:t/>
            </a:r>
            <a:br>
              <a:rPr lang="en-US" sz="1700" smtClean="0"/>
            </a:br>
            <a:r>
              <a:rPr lang="en-US" sz="1700" b="1" smtClean="0"/>
              <a:t>(i)</a:t>
            </a:r>
            <a:r>
              <a:rPr lang="en-US" sz="1700" smtClean="0"/>
              <a:t> </a:t>
            </a:r>
            <a:r>
              <a:rPr lang="en-US" sz="1700" b="1" smtClean="0"/>
              <a:t>Educational uses </a:t>
            </a:r>
            <a:r>
              <a:rPr lang="en-US" sz="1700" smtClean="0"/>
              <a:t>by college and university professors and by college and university film and media studies students;</a:t>
            </a:r>
            <a:br>
              <a:rPr lang="en-US" sz="1700" smtClean="0"/>
            </a:br>
            <a:r>
              <a:rPr lang="en-US" sz="1700" b="1" smtClean="0"/>
              <a:t>(ii) Documentary filmmaking</a:t>
            </a:r>
            <a:r>
              <a:rPr lang="en-US" sz="1700" smtClean="0"/>
              <a:t>;</a:t>
            </a:r>
            <a:br>
              <a:rPr lang="en-US" sz="1700" smtClean="0"/>
            </a:br>
            <a:r>
              <a:rPr lang="en-US" sz="1700" b="1" smtClean="0"/>
              <a:t>(iii) Noncommercial videos</a:t>
            </a:r>
            <a:r>
              <a:rPr lang="hu-HU" sz="1700" smtClean="0"/>
              <a:t>.</a:t>
            </a:r>
            <a:endParaRPr lang="en-US" sz="1700" b="1" smtClean="0"/>
          </a:p>
          <a:p>
            <a:pPr marL="0" indent="0">
              <a:buFont typeface="Arial" charset="0"/>
              <a:buNone/>
            </a:pPr>
            <a:r>
              <a:rPr lang="en-US" sz="1700" b="1" smtClean="0"/>
              <a:t>(2)</a:t>
            </a:r>
            <a:r>
              <a:rPr lang="en-US" sz="1700" smtClean="0"/>
              <a:t> </a:t>
            </a:r>
            <a:r>
              <a:rPr lang="en-US" sz="1700" b="1" smtClean="0"/>
              <a:t>Computer programs that enable wireless telephone handsets to execute software applications</a:t>
            </a:r>
            <a:r>
              <a:rPr lang="en-US" sz="1700" smtClean="0"/>
              <a:t>, where circumvention is accomplished for the sole purpose of </a:t>
            </a:r>
            <a:r>
              <a:rPr lang="en-US" sz="1700" b="1" smtClean="0"/>
              <a:t>enabling interoperability </a:t>
            </a:r>
            <a:r>
              <a:rPr lang="en-US" sz="1700" smtClean="0"/>
              <a:t>of such applications, when they have been lawfully obtained, with computer programs on the telephone handset</a:t>
            </a:r>
            <a:r>
              <a:rPr lang="hu-HU" sz="1700" smtClean="0"/>
              <a:t>..</a:t>
            </a:r>
            <a:r>
              <a:rPr lang="en-US" sz="1700" smtClean="0"/>
              <a:t>.</a:t>
            </a:r>
            <a:r>
              <a:rPr lang="hu-HU" sz="1700" smtClean="0"/>
              <a:t>. (continues)</a:t>
            </a:r>
            <a:endParaRPr lang="en-US" sz="170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0C89663A-B825-4663-9101-03830B90D76B}" type="slidenum">
              <a:rPr lang="hu-HU" smtClean="0"/>
              <a:pPr>
                <a:defRPr/>
              </a:pPr>
              <a:t>60</a:t>
            </a:fld>
            <a:endParaRPr lang="hu-H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a:t>
            </a:r>
            <a:r>
              <a:rPr lang="hu-HU" sz="3200" b="1" dirty="0" smtClean="0"/>
              <a:t>7</a:t>
            </a:r>
            <a:r>
              <a:rPr lang="en-US" sz="3200" b="1" dirty="0" smtClean="0"/>
              <a:t>)</a:t>
            </a:r>
            <a:endParaRPr lang="en-US" sz="3200" dirty="0"/>
          </a:p>
        </p:txBody>
      </p:sp>
      <p:sp>
        <p:nvSpPr>
          <p:cNvPr id="74755" name="Tartalom helye 2"/>
          <p:cNvSpPr>
            <a:spLocks noGrp="1"/>
          </p:cNvSpPr>
          <p:nvPr>
            <p:ph idx="1"/>
          </p:nvPr>
        </p:nvSpPr>
        <p:spPr>
          <a:xfrm>
            <a:off x="457200" y="1600200"/>
            <a:ext cx="8435975" cy="4525963"/>
          </a:xfrm>
        </p:spPr>
        <p:txBody>
          <a:bodyPr/>
          <a:lstStyle/>
          <a:p>
            <a:pPr marL="0" indent="0">
              <a:buFont typeface="Arial" charset="0"/>
              <a:buNone/>
            </a:pPr>
            <a:r>
              <a:rPr lang="hu-HU" sz="1700" b="1" smtClean="0"/>
              <a:t>The current (2010) list of exceptions determined through adminstrative rulemaking under section 1201(a)(1)(B) to (E) </a:t>
            </a:r>
            <a:r>
              <a:rPr lang="hu-HU" sz="1700" smtClean="0"/>
              <a:t>(continued, emphasis added)</a:t>
            </a:r>
            <a:r>
              <a:rPr lang="hu-HU" sz="1700" b="1" smtClean="0"/>
              <a:t>:</a:t>
            </a:r>
          </a:p>
          <a:p>
            <a:pPr marL="0" indent="0">
              <a:buFont typeface="Arial" charset="0"/>
              <a:buNone/>
            </a:pPr>
            <a:r>
              <a:rPr lang="en-US" sz="1700" b="1" smtClean="0"/>
              <a:t>(3)</a:t>
            </a:r>
            <a:r>
              <a:rPr lang="en-US" sz="1700" smtClean="0"/>
              <a:t> </a:t>
            </a:r>
            <a:r>
              <a:rPr lang="en-US" sz="1700" b="1" smtClean="0"/>
              <a:t>Computer programs</a:t>
            </a:r>
            <a:r>
              <a:rPr lang="en-US" sz="1700" smtClean="0"/>
              <a:t>, in the form of firmware or software, </a:t>
            </a:r>
            <a:r>
              <a:rPr lang="en-US" sz="1700" b="1" smtClean="0"/>
              <a:t>that enable used wireless telephone handsets to connect to a wireless telecommunications network, </a:t>
            </a:r>
            <a:r>
              <a:rPr lang="en-US" sz="1700" smtClean="0"/>
              <a:t>when circumvention is initiated </a:t>
            </a:r>
            <a:r>
              <a:rPr lang="en-US" sz="1700" b="1" smtClean="0"/>
              <a:t>by the owner of the copy of the computer program solely in order to connect to a wireless telecommunications network and access to the network is authorized </a:t>
            </a:r>
            <a:r>
              <a:rPr lang="en-US" sz="1700" smtClean="0"/>
              <a:t>by the operator of the network.</a:t>
            </a:r>
          </a:p>
          <a:p>
            <a:pPr marL="0" indent="0">
              <a:buFont typeface="Arial" charset="0"/>
              <a:buNone/>
            </a:pPr>
            <a:r>
              <a:rPr lang="en-US" sz="1700" b="1" smtClean="0"/>
              <a:t>(4)</a:t>
            </a:r>
            <a:r>
              <a:rPr lang="en-US" sz="1700" smtClean="0"/>
              <a:t> </a:t>
            </a:r>
            <a:r>
              <a:rPr lang="en-US" sz="1700" b="1" smtClean="0"/>
              <a:t>Video games accessible on personal computers </a:t>
            </a:r>
            <a:r>
              <a:rPr lang="en-US" sz="1700" smtClean="0"/>
              <a:t>and protected by technological protection measures </a:t>
            </a:r>
            <a:r>
              <a:rPr lang="en-US" sz="1700" b="1" smtClean="0"/>
              <a:t>that control access to lawfully obtained works</a:t>
            </a:r>
            <a:r>
              <a:rPr lang="en-US" sz="1700" smtClean="0"/>
              <a:t>, when circumvention is accomplished </a:t>
            </a:r>
            <a:r>
              <a:rPr lang="en-US" sz="1700" b="1" smtClean="0"/>
              <a:t>solely for the purpose of good faith testing </a:t>
            </a:r>
            <a:r>
              <a:rPr lang="en-US" sz="1700" smtClean="0"/>
              <a:t>for, investigating, or correcting security flaws or vulnerabilities, </a:t>
            </a:r>
            <a:r>
              <a:rPr lang="en-US" sz="1700" b="1" smtClean="0"/>
              <a:t>if</a:t>
            </a:r>
            <a:r>
              <a:rPr lang="en-US" sz="1700" smtClean="0"/>
              <a:t>:</a:t>
            </a:r>
            <a:br>
              <a:rPr lang="en-US" sz="1700" smtClean="0"/>
            </a:br>
            <a:r>
              <a:rPr lang="en-US" sz="1700" b="1" smtClean="0"/>
              <a:t>(i)</a:t>
            </a:r>
            <a:r>
              <a:rPr lang="en-US" sz="1700" smtClean="0"/>
              <a:t> The information derived from the security testing is </a:t>
            </a:r>
            <a:r>
              <a:rPr lang="en-US" sz="1700" b="1" smtClean="0"/>
              <a:t>used primarily to promote the security of the owner or operator</a:t>
            </a:r>
            <a:r>
              <a:rPr lang="en-US" sz="1700" smtClean="0"/>
              <a:t> of a computer, computer system, or computer network; </a:t>
            </a:r>
            <a:r>
              <a:rPr lang="en-US" sz="1700" b="1" smtClean="0"/>
              <a:t>and</a:t>
            </a:r>
            <a:r>
              <a:rPr lang="en-US" sz="1700" smtClean="0"/>
              <a:t/>
            </a:r>
            <a:br>
              <a:rPr lang="en-US" sz="1700" smtClean="0"/>
            </a:br>
            <a:r>
              <a:rPr lang="en-US" sz="1700" b="1" smtClean="0"/>
              <a:t>(ii) </a:t>
            </a:r>
            <a:r>
              <a:rPr lang="en-US" sz="1700" smtClean="0"/>
              <a:t>The information derived from the security testing is </a:t>
            </a:r>
            <a:r>
              <a:rPr lang="en-US" sz="1700" b="1" smtClean="0"/>
              <a:t>used or maintained in a manner that does not facilitate copyright infringement or a violation of applicable law</a:t>
            </a:r>
            <a:r>
              <a:rPr lang="en-US" sz="1700" smtClean="0"/>
              <a:t>.</a:t>
            </a:r>
            <a:r>
              <a:rPr lang="hu-HU" sz="1700" smtClean="0"/>
              <a:t> (continues)</a:t>
            </a:r>
            <a:endParaRPr lang="en-US" sz="1700" smtClean="0"/>
          </a:p>
          <a:p>
            <a:pPr marL="0" indent="0">
              <a:buFont typeface="Arial" charset="0"/>
              <a:buNone/>
            </a:pPr>
            <a:endParaRPr lang="en-US" sz="170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09968379-0D1B-4E67-AFC4-5D818DA1F166}" type="slidenum">
              <a:rPr lang="hu-HU" smtClean="0"/>
              <a:pPr>
                <a:defRPr/>
              </a:pPr>
              <a:t>61</a:t>
            </a:fld>
            <a:endParaRPr lang="hu-HU"/>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Debates</a:t>
            </a:r>
            <a:r>
              <a:rPr lang="hu-HU" sz="3200" b="1" dirty="0" smtClean="0"/>
              <a:t> </a:t>
            </a:r>
            <a:r>
              <a:rPr lang="hu-HU" sz="3200" b="1" dirty="0" err="1" smtClean="0"/>
              <a:t>about</a:t>
            </a:r>
            <a:r>
              <a:rPr lang="hu-HU" sz="3200" b="1" dirty="0" smtClean="0"/>
              <a:t> </a:t>
            </a:r>
            <a:r>
              <a:rPr lang="en-US" sz="3200" b="1" dirty="0" smtClean="0"/>
              <a:t>DRM</a:t>
            </a:r>
            <a:r>
              <a:rPr lang="hu-HU" sz="3200" b="1" dirty="0" smtClean="0"/>
              <a:t/>
            </a:r>
            <a:br>
              <a:rPr lang="hu-HU" sz="3200" b="1" dirty="0" smtClean="0"/>
            </a:br>
            <a:r>
              <a:rPr lang="en-US" sz="3200" b="1" dirty="0" smtClean="0"/>
              <a:t> – exceptions and limitations (</a:t>
            </a:r>
            <a:r>
              <a:rPr lang="hu-HU" sz="3200" b="1" dirty="0" smtClean="0"/>
              <a:t>8</a:t>
            </a:r>
            <a:r>
              <a:rPr lang="en-US" sz="3200" b="1" dirty="0" smtClean="0"/>
              <a:t>)</a:t>
            </a:r>
            <a:endParaRPr lang="en-US" sz="3200" dirty="0"/>
          </a:p>
        </p:txBody>
      </p:sp>
      <p:sp>
        <p:nvSpPr>
          <p:cNvPr id="3" name="Tartalom helye 2"/>
          <p:cNvSpPr>
            <a:spLocks noGrp="1"/>
          </p:cNvSpPr>
          <p:nvPr>
            <p:ph idx="1"/>
          </p:nvPr>
        </p:nvSpPr>
        <p:spPr>
          <a:xfrm>
            <a:off x="457200" y="1700213"/>
            <a:ext cx="8229600" cy="4425950"/>
          </a:xfrm>
        </p:spPr>
        <p:txBody>
          <a:bodyPr/>
          <a:lstStyle/>
          <a:p>
            <a:pPr marL="0" indent="0">
              <a:buFont typeface="Arial" pitchFamily="34" charset="0"/>
              <a:buNone/>
              <a:defRPr/>
            </a:pPr>
            <a:r>
              <a:rPr lang="hu-HU" sz="1800" b="1" dirty="0" smtClean="0"/>
              <a:t>The </a:t>
            </a:r>
            <a:r>
              <a:rPr lang="hu-HU" sz="1800" b="1" dirty="0" err="1" smtClean="0"/>
              <a:t>current</a:t>
            </a:r>
            <a:r>
              <a:rPr lang="hu-HU" sz="1800" b="1" dirty="0" smtClean="0"/>
              <a:t> (2010) </a:t>
            </a:r>
            <a:r>
              <a:rPr lang="hu-HU" sz="1800" b="1" dirty="0" err="1" smtClean="0"/>
              <a:t>list</a:t>
            </a:r>
            <a:r>
              <a:rPr lang="hu-HU" sz="1800" b="1" dirty="0" smtClean="0"/>
              <a:t> of </a:t>
            </a:r>
            <a:r>
              <a:rPr lang="hu-HU" sz="1800" b="1" dirty="0" err="1" smtClean="0"/>
              <a:t>exceptions</a:t>
            </a:r>
            <a:r>
              <a:rPr lang="hu-HU" sz="1800" b="1" dirty="0" smtClean="0"/>
              <a:t> </a:t>
            </a:r>
            <a:r>
              <a:rPr lang="hu-HU" sz="1800" b="1" dirty="0" err="1" smtClean="0"/>
              <a:t>determined</a:t>
            </a:r>
            <a:r>
              <a:rPr lang="hu-HU" sz="1800" b="1" dirty="0" smtClean="0"/>
              <a:t> </a:t>
            </a:r>
            <a:r>
              <a:rPr lang="hu-HU" sz="1800" b="1" dirty="0" err="1" smtClean="0"/>
              <a:t>through</a:t>
            </a:r>
            <a:r>
              <a:rPr lang="hu-HU" sz="1800" b="1" dirty="0" smtClean="0"/>
              <a:t> </a:t>
            </a:r>
            <a:r>
              <a:rPr lang="hu-HU" sz="1800" b="1" dirty="0" err="1" smtClean="0"/>
              <a:t>administrative</a:t>
            </a:r>
            <a:r>
              <a:rPr lang="hu-HU" sz="1800" b="1" dirty="0" smtClean="0"/>
              <a:t> </a:t>
            </a:r>
            <a:r>
              <a:rPr lang="hu-HU" sz="1800" b="1" dirty="0" err="1" smtClean="0"/>
              <a:t>rulemaking</a:t>
            </a:r>
            <a:r>
              <a:rPr lang="hu-HU" sz="1800" b="1" dirty="0" smtClean="0"/>
              <a:t> </a:t>
            </a:r>
            <a:r>
              <a:rPr lang="hu-HU" sz="1800" b="1" dirty="0" err="1" smtClean="0"/>
              <a:t>under</a:t>
            </a:r>
            <a:r>
              <a:rPr lang="hu-HU" sz="1800" b="1" dirty="0" smtClean="0"/>
              <a:t> </a:t>
            </a:r>
            <a:r>
              <a:rPr lang="hu-HU" sz="1800" b="1" dirty="0" err="1" smtClean="0"/>
              <a:t>section</a:t>
            </a:r>
            <a:r>
              <a:rPr lang="hu-HU" sz="1800" b="1" dirty="0" smtClean="0"/>
              <a:t> 1201(a)(1)(B) </a:t>
            </a:r>
            <a:r>
              <a:rPr lang="hu-HU" sz="1800" b="1" dirty="0" err="1" smtClean="0"/>
              <a:t>to</a:t>
            </a:r>
            <a:r>
              <a:rPr lang="hu-HU" sz="1800" b="1" dirty="0" smtClean="0"/>
              <a:t> (E) </a:t>
            </a:r>
            <a:r>
              <a:rPr lang="hu-HU" sz="1800" dirty="0" smtClean="0"/>
              <a:t>(</a:t>
            </a:r>
            <a:r>
              <a:rPr lang="hu-HU" sz="1800" dirty="0" err="1" smtClean="0"/>
              <a:t>continued</a:t>
            </a:r>
            <a:r>
              <a:rPr lang="hu-HU" sz="1800" dirty="0" smtClean="0"/>
              <a:t>; </a:t>
            </a:r>
            <a:r>
              <a:rPr lang="hu-HU" sz="1800" dirty="0" err="1" smtClean="0"/>
              <a:t>emphasis</a:t>
            </a:r>
            <a:r>
              <a:rPr lang="hu-HU" sz="1800" dirty="0" smtClean="0"/>
              <a:t> </a:t>
            </a:r>
            <a:r>
              <a:rPr lang="hu-HU" sz="1800" dirty="0" err="1" smtClean="0"/>
              <a:t>added</a:t>
            </a:r>
            <a:r>
              <a:rPr lang="hu-HU" sz="1800" dirty="0" smtClean="0"/>
              <a:t>)</a:t>
            </a:r>
            <a:r>
              <a:rPr lang="hu-HU" sz="1800" b="1" dirty="0" smtClean="0"/>
              <a:t>:</a:t>
            </a:r>
          </a:p>
          <a:p>
            <a:pPr marL="0" indent="0">
              <a:buFont typeface="Arial" pitchFamily="34" charset="0"/>
              <a:buNone/>
              <a:defRPr/>
            </a:pPr>
            <a:endParaRPr lang="hu-HU" sz="1800" dirty="0" smtClean="0"/>
          </a:p>
          <a:p>
            <a:pPr marL="0" indent="0">
              <a:buFont typeface="Arial" pitchFamily="34" charset="0"/>
              <a:buNone/>
              <a:defRPr/>
            </a:pPr>
            <a:r>
              <a:rPr lang="en-US" sz="1800" b="1" dirty="0" smtClean="0"/>
              <a:t>(5)</a:t>
            </a:r>
            <a:r>
              <a:rPr lang="en-US" sz="1800" dirty="0" smtClean="0"/>
              <a:t> </a:t>
            </a:r>
            <a:r>
              <a:rPr lang="en-US" sz="1800" b="1" dirty="0" smtClean="0"/>
              <a:t>Computer programs protected by dongles that prevent access due to malfunction or damage and which are obsolete</a:t>
            </a:r>
            <a:r>
              <a:rPr lang="en-US" sz="1800" dirty="0" smtClean="0"/>
              <a:t>. A dongle shall be considered obsolete if it is no longer manufactured or if a replacement or repair is no longer reasonably available in the commercial marketplace; and</a:t>
            </a:r>
          </a:p>
          <a:p>
            <a:pPr marL="0" indent="0">
              <a:buFont typeface="Arial" pitchFamily="34" charset="0"/>
              <a:buNone/>
              <a:defRPr/>
            </a:pPr>
            <a:r>
              <a:rPr lang="en-US" sz="1800" b="1" dirty="0" smtClean="0"/>
              <a:t>(6)</a:t>
            </a:r>
            <a:r>
              <a:rPr lang="en-US" sz="1800" dirty="0" smtClean="0"/>
              <a:t> </a:t>
            </a:r>
            <a:r>
              <a:rPr lang="en-US" sz="1800" b="1" dirty="0" smtClean="0"/>
              <a:t>Literary works distributed in </a:t>
            </a:r>
            <a:r>
              <a:rPr lang="en-US" sz="1800" b="1" dirty="0" err="1" smtClean="0"/>
              <a:t>ebook</a:t>
            </a:r>
            <a:r>
              <a:rPr lang="en-US" sz="1800" b="1" dirty="0" smtClean="0"/>
              <a:t> format when all existing </a:t>
            </a:r>
            <a:r>
              <a:rPr lang="en-US" sz="1800" b="1" dirty="0" err="1" smtClean="0"/>
              <a:t>ebook</a:t>
            </a:r>
            <a:r>
              <a:rPr lang="en-US" sz="1800" b="1" dirty="0" smtClean="0"/>
              <a:t> editions of the work </a:t>
            </a:r>
            <a:r>
              <a:rPr lang="en-US" sz="1800" dirty="0" smtClean="0"/>
              <a:t>(including digital text editions made available by authorized entities) </a:t>
            </a:r>
            <a:r>
              <a:rPr lang="en-US" sz="1800" b="1" dirty="0" smtClean="0"/>
              <a:t>contain access controls that prevent the enabling either of the book’s read-aloud function or of screen readers that render the text into a specialized format.</a:t>
            </a:r>
          </a:p>
          <a:p>
            <a:pPr marL="0" indent="0">
              <a:buFont typeface="Arial" pitchFamily="34" charset="0"/>
              <a:buNone/>
              <a:defRPr/>
            </a:pPr>
            <a:r>
              <a:rPr lang="hu-HU" sz="1800" b="1" dirty="0" smtClean="0"/>
              <a:t> </a:t>
            </a:r>
            <a:endParaRPr lang="en-US" sz="1800" b="1" dirty="0" smtClean="0"/>
          </a:p>
          <a:p>
            <a:pPr>
              <a:buFont typeface="Arial" pitchFamily="34" charset="0"/>
              <a:buChar char="•"/>
              <a:defRPr/>
            </a:pPr>
            <a:endParaRPr lang="en-US"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E6181B64-8B06-415B-A741-25E6D647B407}" type="slidenum">
              <a:rPr lang="hu-HU" smtClean="0"/>
              <a:pPr>
                <a:defRPr/>
              </a:pPr>
              <a:t>62</a:t>
            </a:fld>
            <a:endParaRPr lang="hu-HU"/>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a:lstStyle/>
          <a:p>
            <a:pPr>
              <a:defRPr/>
            </a:pPr>
            <a:r>
              <a:rPr lang="hu-HU" sz="3200" b="1" dirty="0" smtClean="0"/>
              <a:t>The BTAP </a:t>
            </a:r>
            <a:r>
              <a:rPr lang="hu-HU" sz="3200" b="1" dirty="0" err="1" smtClean="0"/>
              <a:t>on</a:t>
            </a:r>
            <a:r>
              <a:rPr lang="hu-HU" sz="3200" b="1" dirty="0" smtClean="0"/>
              <a:t> </a:t>
            </a:r>
            <a:r>
              <a:rPr lang="hu-HU" sz="3200" b="1" dirty="0" err="1" smtClean="0"/>
              <a:t>technological</a:t>
            </a:r>
            <a:r>
              <a:rPr lang="hu-HU" sz="3200" b="1" dirty="0" smtClean="0"/>
              <a:t> </a:t>
            </a:r>
            <a:r>
              <a:rPr lang="hu-HU" sz="3200" b="1" dirty="0" err="1" smtClean="0"/>
              <a:t>measures</a:t>
            </a:r>
            <a:endParaRPr lang="en-US" sz="3200" b="1" dirty="0"/>
          </a:p>
        </p:txBody>
      </p:sp>
      <p:sp>
        <p:nvSpPr>
          <p:cNvPr id="84995" name="Tartalom helye 2"/>
          <p:cNvSpPr>
            <a:spLocks noGrp="1"/>
          </p:cNvSpPr>
          <p:nvPr>
            <p:ph idx="1"/>
          </p:nvPr>
        </p:nvSpPr>
        <p:spPr/>
        <p:txBody>
          <a:bodyPr/>
          <a:lstStyle/>
          <a:p>
            <a:pPr marL="0" indent="0">
              <a:buFont typeface="Arial" pitchFamily="34" charset="0"/>
              <a:buNone/>
              <a:defRPr/>
            </a:pPr>
            <a:r>
              <a:rPr lang="hu-HU" sz="2000" b="1" dirty="0" smtClean="0"/>
              <a:t>The Bejing </a:t>
            </a:r>
            <a:r>
              <a:rPr lang="hu-HU" sz="2000" b="1" dirty="0" err="1" smtClean="0"/>
              <a:t>Treaty</a:t>
            </a:r>
            <a:r>
              <a:rPr lang="hu-HU" sz="2000" b="1" dirty="0" smtClean="0"/>
              <a:t> </a:t>
            </a:r>
            <a:r>
              <a:rPr lang="hu-HU" sz="2000" b="1" dirty="0" err="1" smtClean="0"/>
              <a:t>on</a:t>
            </a:r>
            <a:r>
              <a:rPr lang="hu-HU" sz="2000" b="1" dirty="0" smtClean="0"/>
              <a:t> </a:t>
            </a:r>
            <a:r>
              <a:rPr lang="hu-HU" sz="2000" b="1" dirty="0" err="1" smtClean="0"/>
              <a:t>Audiovisual</a:t>
            </a:r>
            <a:r>
              <a:rPr lang="hu-HU" sz="2000" b="1" dirty="0" smtClean="0"/>
              <a:t> </a:t>
            </a:r>
            <a:r>
              <a:rPr lang="hu-HU" sz="2000" b="1" dirty="0" err="1" smtClean="0"/>
              <a:t>Performances</a:t>
            </a:r>
            <a:r>
              <a:rPr lang="hu-HU" sz="2000" b="1" dirty="0" smtClean="0"/>
              <a:t> (BTAP) has </a:t>
            </a:r>
            <a:r>
              <a:rPr lang="hu-HU" sz="2000" b="1" dirty="0" err="1" smtClean="0"/>
              <a:t>confirmed</a:t>
            </a:r>
            <a:r>
              <a:rPr lang="hu-HU" sz="2000" b="1" dirty="0" smtClean="0"/>
              <a:t> </a:t>
            </a:r>
            <a:r>
              <a:rPr lang="hu-HU" sz="2000" b="1" dirty="0" err="1" smtClean="0"/>
              <a:t>the</a:t>
            </a:r>
            <a:r>
              <a:rPr lang="hu-HU" sz="2000" b="1" dirty="0" smtClean="0"/>
              <a:t> </a:t>
            </a:r>
            <a:r>
              <a:rPr lang="hu-HU" sz="2000" b="1" dirty="0" err="1" smtClean="0"/>
              <a:t>standards</a:t>
            </a:r>
            <a:r>
              <a:rPr lang="hu-HU" sz="2000" b="1" dirty="0" smtClean="0"/>
              <a:t> of </a:t>
            </a:r>
            <a:r>
              <a:rPr lang="hu-HU" sz="2000" b="1" dirty="0" err="1" smtClean="0"/>
              <a:t>the</a:t>
            </a:r>
            <a:r>
              <a:rPr lang="hu-HU" sz="2000" b="1" dirty="0" smtClean="0"/>
              <a:t> WCT and </a:t>
            </a:r>
            <a:r>
              <a:rPr lang="hu-HU" sz="2000" b="1" dirty="0" err="1" smtClean="0"/>
              <a:t>the</a:t>
            </a:r>
            <a:r>
              <a:rPr lang="hu-HU" sz="2000" b="1" dirty="0" smtClean="0"/>
              <a:t> WPPT. </a:t>
            </a:r>
            <a:r>
              <a:rPr lang="hu-HU" sz="2000" b="1" dirty="0" err="1" smtClean="0"/>
              <a:t>Its</a:t>
            </a:r>
            <a:r>
              <a:rPr lang="hu-HU" sz="2000" b="1" dirty="0" smtClean="0"/>
              <a:t> </a:t>
            </a:r>
            <a:r>
              <a:rPr lang="hu-HU" sz="2000" b="1" dirty="0" err="1" smtClean="0"/>
              <a:t>Article</a:t>
            </a:r>
            <a:r>
              <a:rPr lang="hu-HU" sz="2000" b="1" dirty="0" smtClean="0"/>
              <a:t> 15 </a:t>
            </a:r>
            <a:r>
              <a:rPr lang="hu-HU" sz="2000" b="1" dirty="0" err="1" smtClean="0"/>
              <a:t>contains</a:t>
            </a:r>
            <a:r>
              <a:rPr lang="hu-HU" sz="2000" b="1" dirty="0" smtClean="0"/>
              <a:t>, </a:t>
            </a:r>
            <a:r>
              <a:rPr lang="hu-HU" sz="2000" b="1" i="1" dirty="0" smtClean="0"/>
              <a:t>mutatis mutandis</a:t>
            </a:r>
            <a:r>
              <a:rPr lang="hu-HU" sz="2000" b="1" dirty="0" smtClean="0"/>
              <a:t>, </a:t>
            </a:r>
            <a:r>
              <a:rPr lang="hu-HU" sz="2000" b="1" dirty="0" err="1" smtClean="0"/>
              <a:t>the</a:t>
            </a:r>
            <a:r>
              <a:rPr lang="hu-HU" sz="2000" b="1" dirty="0" smtClean="0"/>
              <a:t> </a:t>
            </a:r>
            <a:r>
              <a:rPr lang="hu-HU" sz="2000" b="1" dirty="0" err="1" smtClean="0"/>
              <a:t>same</a:t>
            </a:r>
            <a:r>
              <a:rPr lang="hu-HU" sz="2000" b="1" dirty="0" smtClean="0"/>
              <a:t> </a:t>
            </a:r>
            <a:r>
              <a:rPr lang="hu-HU" sz="2000" b="1" dirty="0" err="1" smtClean="0"/>
              <a:t>provisions</a:t>
            </a:r>
            <a:r>
              <a:rPr lang="hu-HU" sz="2000" b="1" dirty="0" smtClean="0"/>
              <a:t> </a:t>
            </a:r>
            <a:r>
              <a:rPr lang="hu-HU" sz="2000" b="1" dirty="0" err="1" smtClean="0"/>
              <a:t>on</a:t>
            </a:r>
            <a:r>
              <a:rPr lang="hu-HU" sz="2000" b="1" dirty="0" smtClean="0"/>
              <a:t> </a:t>
            </a:r>
            <a:r>
              <a:rPr lang="hu-HU" sz="2000" b="1" dirty="0" err="1" smtClean="0"/>
              <a:t>the</a:t>
            </a:r>
            <a:r>
              <a:rPr lang="hu-HU" sz="2000" b="1" dirty="0" smtClean="0"/>
              <a:t> </a:t>
            </a:r>
            <a:r>
              <a:rPr lang="hu-HU" sz="2000" b="1" dirty="0" err="1" smtClean="0"/>
              <a:t>protection</a:t>
            </a:r>
            <a:r>
              <a:rPr lang="hu-HU" sz="2000" b="1" dirty="0" smtClean="0"/>
              <a:t> of </a:t>
            </a:r>
            <a:r>
              <a:rPr lang="hu-HU" sz="2000" b="1" dirty="0" err="1" smtClean="0"/>
              <a:t>technological</a:t>
            </a:r>
            <a:r>
              <a:rPr lang="hu-HU" sz="2000" b="1" dirty="0" smtClean="0"/>
              <a:t> </a:t>
            </a:r>
            <a:r>
              <a:rPr lang="hu-HU" sz="2000" b="1" dirty="0" err="1" smtClean="0"/>
              <a:t>measures</a:t>
            </a:r>
            <a:r>
              <a:rPr lang="hu-HU" sz="2000" b="1" dirty="0" smtClean="0"/>
              <a:t> </a:t>
            </a:r>
            <a:r>
              <a:rPr lang="hu-HU" sz="2000" b="1" dirty="0" err="1" smtClean="0"/>
              <a:t>as</a:t>
            </a:r>
            <a:r>
              <a:rPr lang="hu-HU" sz="2000" b="1" dirty="0" smtClean="0"/>
              <a:t> </a:t>
            </a:r>
            <a:r>
              <a:rPr lang="hu-HU" sz="2000" b="1" dirty="0" err="1" smtClean="0"/>
              <a:t>the</a:t>
            </a:r>
            <a:r>
              <a:rPr lang="hu-HU" sz="2000" b="1" dirty="0" smtClean="0"/>
              <a:t> </a:t>
            </a:r>
            <a:r>
              <a:rPr lang="hu-HU" sz="2000" b="1" dirty="0" err="1" smtClean="0"/>
              <a:t>two</a:t>
            </a:r>
            <a:r>
              <a:rPr lang="hu-HU" sz="2000" b="1" dirty="0" smtClean="0"/>
              <a:t> </a:t>
            </a:r>
            <a:r>
              <a:rPr lang="hu-HU" sz="2000" b="1" dirty="0" err="1" smtClean="0"/>
              <a:t>other</a:t>
            </a:r>
            <a:r>
              <a:rPr lang="hu-HU" sz="2000" b="1" dirty="0" smtClean="0"/>
              <a:t> „Internet </a:t>
            </a:r>
            <a:r>
              <a:rPr lang="hu-HU" sz="2000" b="1" dirty="0" err="1" smtClean="0"/>
              <a:t>Treaties</a:t>
            </a:r>
            <a:r>
              <a:rPr lang="hu-HU" sz="2000" b="1" dirty="0" smtClean="0"/>
              <a:t>.”</a:t>
            </a:r>
            <a:endParaRPr lang="hu-HU" sz="2000" b="1" dirty="0"/>
          </a:p>
          <a:p>
            <a:pPr marL="0" indent="0">
              <a:buFont typeface="Arial" pitchFamily="34" charset="0"/>
              <a:buNone/>
              <a:defRPr/>
            </a:pPr>
            <a:endParaRPr lang="hu-HU" sz="2000" b="1" dirty="0" smtClean="0"/>
          </a:p>
          <a:p>
            <a:pPr marL="0" indent="0">
              <a:buFont typeface="Arial" pitchFamily="34" charset="0"/>
              <a:buNone/>
              <a:defRPr/>
            </a:pPr>
            <a:r>
              <a:rPr lang="en-US" sz="2000" b="1" dirty="0" smtClean="0"/>
              <a:t>Article 15</a:t>
            </a:r>
            <a:br>
              <a:rPr lang="en-US" sz="2000" b="1" dirty="0" smtClean="0"/>
            </a:br>
            <a:r>
              <a:rPr lang="en-US" sz="2000" b="1" dirty="0" smtClean="0"/>
              <a:t>Obligations concerning Technological Measures</a:t>
            </a:r>
            <a:endParaRPr lang="en-US" sz="2000" dirty="0" smtClean="0"/>
          </a:p>
          <a:p>
            <a:pPr marL="0" indent="0">
              <a:buFont typeface="Arial" pitchFamily="34" charset="0"/>
              <a:buNone/>
              <a:defRPr/>
            </a:pPr>
            <a:r>
              <a:rPr lang="en-US" sz="2000" dirty="0" smtClean="0"/>
              <a:t>Contracting Parties shall provide adequate legal protection and effective legal remedies against the circumvention of effective technological measures that are used by performers in connection with the exercise of their rights under this Treaty and that restrict acts, in respect of their performances, which are not authorized by the performers concerned or permitted by law</a:t>
            </a:r>
            <a:r>
              <a:rPr lang="hu-HU" sz="2000" dirty="0" smtClean="0"/>
              <a:t>. </a:t>
            </a:r>
            <a:endParaRPr lang="en-US" sz="2000" dirty="0" smtClean="0"/>
          </a:p>
          <a:p>
            <a:pPr>
              <a:buFont typeface="Arial" pitchFamily="34" charset="0"/>
              <a:buChar char="•"/>
              <a:defRPr/>
            </a:pPr>
            <a:endParaRPr lang="en-US" sz="2000" dirty="0" smtClean="0"/>
          </a:p>
        </p:txBody>
      </p:sp>
      <p:sp>
        <p:nvSpPr>
          <p:cNvPr id="4" name="Élőláb helye 3"/>
          <p:cNvSpPr>
            <a:spLocks noGrp="1"/>
          </p:cNvSpPr>
          <p:nvPr>
            <p:ph type="ftr" sz="quarter" idx="11"/>
          </p:nvPr>
        </p:nvSpPr>
        <p:spPr/>
        <p:txBody>
          <a:bodyPr/>
          <a:lstStyle/>
          <a:p>
            <a:pPr>
              <a:defRPr/>
            </a:pPr>
            <a:r>
              <a:rPr lang="pt-BR" smtClean="0"/>
              <a:t>M. Ficsor, Brasilia, August 8-10, 2012</a:t>
            </a:r>
            <a:endParaRPr lang="hu-HU"/>
          </a:p>
        </p:txBody>
      </p:sp>
      <p:sp>
        <p:nvSpPr>
          <p:cNvPr id="5" name="Dia számának helye 4"/>
          <p:cNvSpPr>
            <a:spLocks noGrp="1"/>
          </p:cNvSpPr>
          <p:nvPr>
            <p:ph type="sldNum" sz="quarter" idx="12"/>
          </p:nvPr>
        </p:nvSpPr>
        <p:spPr/>
        <p:txBody>
          <a:bodyPr/>
          <a:lstStyle/>
          <a:p>
            <a:pPr>
              <a:defRPr/>
            </a:pPr>
            <a:fld id="{F7BF242E-F5BE-4115-A2B8-37C766D88CF8}" type="slidenum">
              <a:rPr lang="hu-HU" smtClean="0"/>
              <a:pPr>
                <a:defRPr/>
              </a:pPr>
              <a:t>63</a:t>
            </a:fld>
            <a:endParaRPr lang="hu-HU"/>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a:lstStyle/>
          <a:p>
            <a:pPr>
              <a:defRPr/>
            </a:pPr>
            <a:r>
              <a:rPr lang="hu-HU" sz="3200" b="1" dirty="0" err="1" smtClean="0"/>
              <a:t>Agreed</a:t>
            </a:r>
            <a:r>
              <a:rPr lang="hu-HU" sz="3200" b="1" dirty="0" smtClean="0"/>
              <a:t> </a:t>
            </a:r>
            <a:r>
              <a:rPr lang="hu-HU" sz="3200" b="1" dirty="0" err="1" smtClean="0"/>
              <a:t>statement</a:t>
            </a:r>
            <a:r>
              <a:rPr lang="hu-HU" sz="3200" b="1" dirty="0" smtClean="0"/>
              <a:t> </a:t>
            </a:r>
            <a:r>
              <a:rPr lang="hu-HU" sz="3200" b="1" dirty="0" err="1" smtClean="0"/>
              <a:t>adopted</a:t>
            </a:r>
            <a:r>
              <a:rPr lang="hu-HU" sz="3200" b="1" dirty="0" smtClean="0"/>
              <a:t> </a:t>
            </a:r>
            <a:r>
              <a:rPr lang="hu-HU" sz="3200" b="1" dirty="0" err="1" smtClean="0"/>
              <a:t>in</a:t>
            </a:r>
            <a:r>
              <a:rPr lang="hu-HU" sz="3200" b="1" dirty="0" smtClean="0"/>
              <a:t> </a:t>
            </a:r>
            <a:r>
              <a:rPr lang="hu-HU" sz="3200" b="1" dirty="0" err="1" smtClean="0"/>
              <a:t>Beijing</a:t>
            </a:r>
            <a:endParaRPr lang="en-US" sz="3200" b="1" dirty="0"/>
          </a:p>
        </p:txBody>
      </p:sp>
      <p:sp>
        <p:nvSpPr>
          <p:cNvPr id="77827" name="Tartalom helye 2"/>
          <p:cNvSpPr>
            <a:spLocks noGrp="1"/>
          </p:cNvSpPr>
          <p:nvPr>
            <p:ph idx="1"/>
          </p:nvPr>
        </p:nvSpPr>
        <p:spPr>
          <a:xfrm>
            <a:off x="457200" y="1700213"/>
            <a:ext cx="8229600" cy="4537075"/>
          </a:xfrm>
        </p:spPr>
        <p:txBody>
          <a:bodyPr/>
          <a:lstStyle/>
          <a:p>
            <a:pPr marL="0" indent="0" algn="just">
              <a:buFont typeface="Arial" charset="0"/>
              <a:buNone/>
            </a:pPr>
            <a:r>
              <a:rPr lang="en-US" sz="1800" b="1" smtClean="0"/>
              <a:t>The following agreed statement was adopted at the Beijing Diplomatic Conference concerning Article 15 of the BTAP (on technological measures) and its relationship with Article 13 of the Treaty (on the three-step test)</a:t>
            </a:r>
            <a:r>
              <a:rPr lang="hu-HU" sz="1800" b="1" smtClean="0"/>
              <a:t> (emphasis added)</a:t>
            </a:r>
            <a:r>
              <a:rPr lang="en-US" sz="1800" b="1" smtClean="0"/>
              <a:t>: </a:t>
            </a:r>
            <a:endParaRPr lang="hu-HU" sz="1800" b="1" smtClean="0"/>
          </a:p>
          <a:p>
            <a:pPr marL="0" indent="0" algn="just">
              <a:buFont typeface="Arial" charset="0"/>
              <a:buNone/>
            </a:pPr>
            <a:r>
              <a:rPr lang="en-US" sz="1700" smtClean="0"/>
              <a:t>“It is understood that nothing in this Article prevents a Contracting Party from adopting effective and necessary </a:t>
            </a:r>
            <a:r>
              <a:rPr lang="en-US" sz="1700" b="1" smtClean="0"/>
              <a:t>measures to ensure that a beneficiary may enjoy limitations and exceptions provided in that Contracting Party’s national law, in accordance with Article 13, where technological measures have been applied to an audiovisual performance and the beneficiary has legal access to that performance, </a:t>
            </a:r>
            <a:r>
              <a:rPr lang="en-US" sz="1700" smtClean="0"/>
              <a:t>in circumstances such as </a:t>
            </a:r>
            <a:r>
              <a:rPr lang="en-US" sz="1700" b="1" smtClean="0"/>
              <a:t>where appropriate and effective measures have not been taken by rights holders</a:t>
            </a:r>
            <a:r>
              <a:rPr lang="en-US" sz="1700" smtClean="0"/>
              <a:t> in relation to that performance to enable the beneficiary to enjoy the limitations and exceptions under that Contracting Party’s national law. Without prejudice to the legal protection of an audiovisual work in which a performance is fixed, it is further understood that </a:t>
            </a:r>
            <a:r>
              <a:rPr lang="en-US" sz="1700" b="1" smtClean="0"/>
              <a:t>the obligations under Article 15 are not applicable to performances unprotected or no longer protected under the national law giving effect to this Treaty</a:t>
            </a:r>
            <a:r>
              <a:rPr lang="en-US" sz="1700" smtClean="0"/>
              <a:t>.” </a:t>
            </a:r>
            <a:endParaRPr lang="hu-HU" sz="1700" smtClean="0"/>
          </a:p>
          <a:p>
            <a:pPr marL="0" indent="0" algn="just">
              <a:buFont typeface="Arial" charset="0"/>
              <a:buNone/>
            </a:pPr>
            <a:r>
              <a:rPr lang="en-US" sz="1700" b="1"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13B652AA-3EEE-4D39-8FDA-FF7EFF531521}" type="slidenum">
              <a:rPr lang="hu-HU" smtClean="0"/>
              <a:pPr>
                <a:defRPr/>
              </a:pPr>
              <a:t>64</a:t>
            </a:fld>
            <a:endParaRPr lang="hu-HU"/>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pt-BR"/>
              <a:t>M. Ficsor, Brasilia, August 8-10, 2012</a:t>
            </a:r>
            <a:endParaRPr lang="hu-HU"/>
          </a:p>
        </p:txBody>
      </p:sp>
      <p:sp>
        <p:nvSpPr>
          <p:cNvPr id="3" name="Dia számának helye 2"/>
          <p:cNvSpPr>
            <a:spLocks noGrp="1"/>
          </p:cNvSpPr>
          <p:nvPr>
            <p:ph type="sldNum" sz="quarter" idx="12"/>
          </p:nvPr>
        </p:nvSpPr>
        <p:spPr/>
        <p:txBody>
          <a:bodyPr/>
          <a:lstStyle/>
          <a:p>
            <a:pPr>
              <a:defRPr/>
            </a:pPr>
            <a:fld id="{9485B9E3-2D32-4972-B196-BE6729501BA0}" type="slidenum">
              <a:rPr lang="hu-HU" smtClean="0"/>
              <a:pPr>
                <a:defRPr/>
              </a:pPr>
              <a:t>65</a:t>
            </a:fld>
            <a:endParaRPr lang="hu-HU"/>
          </a:p>
        </p:txBody>
      </p:sp>
      <p:sp>
        <p:nvSpPr>
          <p:cNvPr id="78852" name="Szövegdoboz 3"/>
          <p:cNvSpPr txBox="1">
            <a:spLocks noChangeArrowheads="1"/>
          </p:cNvSpPr>
          <p:nvPr/>
        </p:nvSpPr>
        <p:spPr bwMode="auto">
          <a:xfrm>
            <a:off x="684213" y="2060575"/>
            <a:ext cx="7775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hu-HU" sz="3600" b="1">
                <a:solidFill>
                  <a:srgbClr val="C00000"/>
                </a:solidFill>
              </a:rPr>
              <a:t>IV. SPECIAL PRINCIPLES AND RULES FOR DEVOLOPING  COUNTRIES </a:t>
            </a:r>
            <a:endParaRPr lang="en-US" sz="3600" b="1">
              <a:solidFill>
                <a:srgbClr val="C0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ím 1"/>
          <p:cNvSpPr>
            <a:spLocks noGrp="1"/>
          </p:cNvSpPr>
          <p:nvPr>
            <p:ph type="title"/>
          </p:nvPr>
        </p:nvSpPr>
        <p:spPr>
          <a:solidFill>
            <a:schemeClr val="accent1">
              <a:lumMod val="40000"/>
              <a:lumOff val="60000"/>
            </a:schemeClr>
          </a:solidFill>
          <a:ln>
            <a:solidFill>
              <a:schemeClr val="accent1">
                <a:lumMod val="50000"/>
              </a:schemeClr>
            </a:solidFill>
          </a:ln>
        </p:spPr>
        <p:txBody>
          <a:bodyPr/>
          <a:lstStyle/>
          <a:p>
            <a:pPr>
              <a:defRPr/>
            </a:pPr>
            <a:r>
              <a:rPr lang="hu-HU" sz="2800" b="1" dirty="0" err="1" smtClean="0"/>
              <a:t>Special</a:t>
            </a:r>
            <a:r>
              <a:rPr lang="hu-HU" sz="2800" b="1" dirty="0" smtClean="0"/>
              <a:t> </a:t>
            </a:r>
            <a:r>
              <a:rPr lang="hu-HU" sz="2800" b="1" dirty="0" err="1" smtClean="0"/>
              <a:t>treatment</a:t>
            </a:r>
            <a:r>
              <a:rPr lang="hu-HU" sz="2800" b="1" dirty="0" smtClean="0"/>
              <a:t> </a:t>
            </a:r>
            <a:r>
              <a:rPr lang="hu-HU" sz="2800" b="1" dirty="0" err="1" smtClean="0"/>
              <a:t>for</a:t>
            </a:r>
            <a:r>
              <a:rPr lang="hu-HU" sz="2800" b="1" dirty="0" smtClean="0"/>
              <a:t> </a:t>
            </a:r>
            <a:r>
              <a:rPr lang="hu-HU" sz="2800" b="1" dirty="0" err="1" smtClean="0"/>
              <a:t>developing</a:t>
            </a:r>
            <a:r>
              <a:rPr lang="hu-HU" sz="2800" b="1" dirty="0" smtClean="0"/>
              <a:t> </a:t>
            </a:r>
            <a:r>
              <a:rPr lang="hu-HU" sz="2800" b="1" dirty="0" err="1" smtClean="0"/>
              <a:t>countries</a:t>
            </a:r>
            <a:r>
              <a:rPr lang="hu-HU" sz="2800" b="1" dirty="0" smtClean="0"/>
              <a:t>, </a:t>
            </a:r>
            <a:br>
              <a:rPr lang="hu-HU" sz="2800" b="1" dirty="0" smtClean="0"/>
            </a:br>
            <a:r>
              <a:rPr lang="hu-HU" sz="2800" b="1" dirty="0" err="1" smtClean="0"/>
              <a:t>in</a:t>
            </a:r>
            <a:r>
              <a:rPr lang="hu-HU" sz="2800" b="1" dirty="0" smtClean="0"/>
              <a:t> </a:t>
            </a:r>
            <a:r>
              <a:rPr lang="hu-HU" sz="2800" b="1" dirty="0" err="1" smtClean="0"/>
              <a:t>particular</a:t>
            </a:r>
            <a:r>
              <a:rPr lang="hu-HU" sz="2800" b="1" dirty="0" smtClean="0"/>
              <a:t> </a:t>
            </a:r>
            <a:r>
              <a:rPr lang="hu-HU" sz="2800" b="1" dirty="0" err="1" smtClean="0"/>
              <a:t>for</a:t>
            </a:r>
            <a:r>
              <a:rPr lang="hu-HU" sz="2800" b="1" dirty="0" smtClean="0"/>
              <a:t> </a:t>
            </a:r>
            <a:r>
              <a:rPr lang="hu-HU" sz="2800" b="1" dirty="0" err="1" smtClean="0"/>
              <a:t>LDCs</a:t>
            </a:r>
            <a:r>
              <a:rPr lang="hu-HU" sz="2800" b="1" dirty="0" smtClean="0"/>
              <a:t> – TRIPS (1)</a:t>
            </a:r>
            <a:endParaRPr lang="en-US" sz="2800" b="1" dirty="0" smtClean="0"/>
          </a:p>
        </p:txBody>
      </p:sp>
      <p:sp>
        <p:nvSpPr>
          <p:cNvPr id="79875" name="Tartalom helye 2"/>
          <p:cNvSpPr>
            <a:spLocks noGrp="1"/>
          </p:cNvSpPr>
          <p:nvPr>
            <p:ph idx="1"/>
          </p:nvPr>
        </p:nvSpPr>
        <p:spPr/>
        <p:txBody>
          <a:bodyPr/>
          <a:lstStyle/>
          <a:p>
            <a:pPr marL="0" indent="0">
              <a:buFont typeface="Arial" charset="0"/>
              <a:buNone/>
            </a:pPr>
            <a:r>
              <a:rPr lang="hu-HU" sz="1800" b="1" smtClean="0"/>
              <a:t>TRIPS  Agreement</a:t>
            </a:r>
          </a:p>
          <a:p>
            <a:pPr marL="0" indent="0">
              <a:buFont typeface="Arial" charset="0"/>
              <a:buNone/>
            </a:pPr>
            <a:r>
              <a:rPr lang="hu-HU" sz="1800" b="1" smtClean="0"/>
              <a:t>Article 65. T</a:t>
            </a:r>
            <a:r>
              <a:rPr lang="en-US" sz="1800" b="1" smtClean="0"/>
              <a:t>ransitional Arrangements</a:t>
            </a:r>
            <a:endParaRPr lang="hu-HU" sz="1800" b="1" smtClean="0"/>
          </a:p>
          <a:p>
            <a:pPr marL="0" indent="0">
              <a:buFont typeface="Arial" charset="0"/>
              <a:buNone/>
            </a:pPr>
            <a:r>
              <a:rPr lang="en-US" sz="1800" b="1" smtClean="0"/>
              <a:t> </a:t>
            </a:r>
            <a:r>
              <a:rPr lang="en-US" sz="1800" smtClean="0"/>
              <a:t>1.    Subject to the provisions of paragraphs 2, 3 and 4, </a:t>
            </a:r>
            <a:r>
              <a:rPr lang="en-US" sz="1800" b="1" smtClean="0"/>
              <a:t>no Member shall be obliged to apply the provisions of this Agreement before the expiry of a general period of one year </a:t>
            </a:r>
            <a:r>
              <a:rPr lang="en-US" sz="1800" smtClean="0"/>
              <a:t>following the date of entry into force of the WTO Agreement.</a:t>
            </a:r>
            <a:r>
              <a:rPr lang="hu-HU" sz="1800" smtClean="0"/>
              <a:t> (</a:t>
            </a:r>
            <a:r>
              <a:rPr lang="hu-HU" sz="1800" b="1" smtClean="0"/>
              <a:t>January 1, 1995</a:t>
            </a:r>
            <a:r>
              <a:rPr lang="hu-HU" sz="1800" smtClean="0"/>
              <a:t>)</a:t>
            </a:r>
            <a:endParaRPr lang="en-US" sz="1800" smtClean="0"/>
          </a:p>
          <a:p>
            <a:pPr marL="0" indent="0">
              <a:buFont typeface="Arial" charset="0"/>
              <a:buNone/>
            </a:pPr>
            <a:r>
              <a:rPr lang="en-US" sz="1800" smtClean="0"/>
              <a:t>2.    </a:t>
            </a:r>
            <a:r>
              <a:rPr lang="en-US" sz="1800" b="1" smtClean="0"/>
              <a:t>A developing country Member is entitled to delay for a further period of four years the date of application</a:t>
            </a:r>
            <a:r>
              <a:rPr lang="en-US" sz="1800" smtClean="0"/>
              <a:t>, as defined in paragraph 1, of the provisions of this Agreement other than Articles 3, 4 and 5</a:t>
            </a:r>
            <a:r>
              <a:rPr lang="hu-HU" sz="1800" smtClean="0"/>
              <a:t> (national treatment, MFN treatment; exception to WIPO treaties on acquisition and maintenance of IP rights)…</a:t>
            </a:r>
            <a:endParaRPr lang="en-US" sz="1800" smtClean="0"/>
          </a:p>
          <a:p>
            <a:pPr marL="0" indent="0">
              <a:buFont typeface="Arial" charset="0"/>
              <a:buNone/>
            </a:pPr>
            <a:r>
              <a:rPr lang="en-US" sz="1800" smtClean="0"/>
              <a:t>5.    A Member availing itself of a transitional period under paragraphs 1, 2, 3 or 4 </a:t>
            </a:r>
            <a:r>
              <a:rPr lang="en-US" sz="1800" b="1" smtClean="0"/>
              <a:t>shall ensure that any changes in its laws, regulations and practice made during that period do not result in a lesser degree of consistency with the provisions of this Agreement.</a:t>
            </a:r>
            <a:r>
              <a:rPr lang="hu-HU" sz="1800" b="1" smtClean="0"/>
              <a:t> </a:t>
            </a:r>
            <a:r>
              <a:rPr lang="hu-HU" sz="1800" smtClean="0"/>
              <a:t>(Emphasis added.) </a:t>
            </a:r>
            <a:endParaRPr lang="en-US" sz="1800" smtClean="0"/>
          </a:p>
          <a:p>
            <a:pPr marL="0" indent="0">
              <a:buFont typeface="Arial" charset="0"/>
              <a:buNone/>
            </a:pPr>
            <a:r>
              <a:rPr lang="en-US" sz="2000" b="1" i="1" smtClean="0"/>
              <a:t> </a:t>
            </a:r>
            <a:br>
              <a:rPr lang="en-US" sz="2000" b="1" i="1" smtClean="0"/>
            </a:br>
            <a:endParaRPr lang="en-US" sz="2000" smtClean="0"/>
          </a:p>
          <a:p>
            <a:pPr marL="0" indent="0">
              <a:buFont typeface="Arial" charset="0"/>
              <a:buNone/>
            </a:pPr>
            <a:r>
              <a:rPr lang="hu-HU" sz="2000" smtClean="0"/>
              <a:t> </a:t>
            </a:r>
            <a:endParaRPr lang="en-US" sz="200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8466CF63-B65C-49BE-AB4F-D7065F151E60}" type="slidenum">
              <a:rPr lang="hu-HU" smtClean="0"/>
              <a:pPr>
                <a:defRPr/>
              </a:pPr>
              <a:t>66</a:t>
            </a:fld>
            <a:endParaRPr lang="hu-HU"/>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ím 1"/>
          <p:cNvSpPr>
            <a:spLocks noGrp="1"/>
          </p:cNvSpPr>
          <p:nvPr>
            <p:ph type="title"/>
          </p:nvPr>
        </p:nvSpPr>
        <p:spPr>
          <a:solidFill>
            <a:schemeClr val="accent1">
              <a:lumMod val="40000"/>
              <a:lumOff val="60000"/>
            </a:schemeClr>
          </a:solidFill>
          <a:ln>
            <a:solidFill>
              <a:schemeClr val="accent1">
                <a:lumMod val="50000"/>
              </a:schemeClr>
            </a:solidFill>
          </a:ln>
        </p:spPr>
        <p:txBody>
          <a:bodyPr/>
          <a:lstStyle/>
          <a:p>
            <a:pPr>
              <a:defRPr/>
            </a:pPr>
            <a:r>
              <a:rPr lang="hu-HU" sz="2800" b="1" dirty="0" err="1" smtClean="0"/>
              <a:t>Special</a:t>
            </a:r>
            <a:r>
              <a:rPr lang="hu-HU" sz="2800" b="1" dirty="0" smtClean="0"/>
              <a:t> </a:t>
            </a:r>
            <a:r>
              <a:rPr lang="hu-HU" sz="2800" b="1" dirty="0" err="1" smtClean="0"/>
              <a:t>treatment</a:t>
            </a:r>
            <a:r>
              <a:rPr lang="hu-HU" sz="2800" b="1" dirty="0" smtClean="0"/>
              <a:t> </a:t>
            </a:r>
            <a:r>
              <a:rPr lang="hu-HU" sz="2800" b="1" dirty="0" err="1" smtClean="0"/>
              <a:t>for</a:t>
            </a:r>
            <a:r>
              <a:rPr lang="hu-HU" sz="2800" b="1" dirty="0" smtClean="0"/>
              <a:t> </a:t>
            </a:r>
            <a:r>
              <a:rPr lang="hu-HU" sz="2800" b="1" dirty="0" err="1" smtClean="0"/>
              <a:t>developing</a:t>
            </a:r>
            <a:r>
              <a:rPr lang="hu-HU" sz="2800" b="1" dirty="0" smtClean="0"/>
              <a:t> </a:t>
            </a:r>
            <a:r>
              <a:rPr lang="hu-HU" sz="2800" b="1" dirty="0" err="1" smtClean="0"/>
              <a:t>countries</a:t>
            </a:r>
            <a:r>
              <a:rPr lang="hu-HU" sz="2800" b="1" dirty="0" smtClean="0"/>
              <a:t>, </a:t>
            </a:r>
            <a:br>
              <a:rPr lang="hu-HU" sz="2800" b="1" dirty="0" smtClean="0"/>
            </a:br>
            <a:r>
              <a:rPr lang="hu-HU" sz="2800" b="1" dirty="0" err="1" smtClean="0"/>
              <a:t>in</a:t>
            </a:r>
            <a:r>
              <a:rPr lang="hu-HU" sz="2800" b="1" dirty="0" smtClean="0"/>
              <a:t> </a:t>
            </a:r>
            <a:r>
              <a:rPr lang="hu-HU" sz="2800" b="1" dirty="0" err="1" smtClean="0"/>
              <a:t>particular</a:t>
            </a:r>
            <a:r>
              <a:rPr lang="hu-HU" sz="2800" b="1" dirty="0" smtClean="0"/>
              <a:t> </a:t>
            </a:r>
            <a:r>
              <a:rPr lang="hu-HU" sz="2800" b="1" dirty="0" err="1" smtClean="0"/>
              <a:t>for</a:t>
            </a:r>
            <a:r>
              <a:rPr lang="hu-HU" sz="2800" b="1" dirty="0" smtClean="0"/>
              <a:t> </a:t>
            </a:r>
            <a:r>
              <a:rPr lang="hu-HU" sz="2800" b="1" dirty="0" err="1" smtClean="0"/>
              <a:t>LDCs</a:t>
            </a:r>
            <a:r>
              <a:rPr lang="hu-HU" sz="2800" b="1" dirty="0" smtClean="0"/>
              <a:t> – TRIPS (2)</a:t>
            </a:r>
            <a:endParaRPr lang="en-US" sz="2800" dirty="0" smtClean="0"/>
          </a:p>
        </p:txBody>
      </p:sp>
      <p:sp>
        <p:nvSpPr>
          <p:cNvPr id="80899" name="Tartalom helye 2"/>
          <p:cNvSpPr>
            <a:spLocks noGrp="1"/>
          </p:cNvSpPr>
          <p:nvPr>
            <p:ph idx="1"/>
          </p:nvPr>
        </p:nvSpPr>
        <p:spPr/>
        <p:txBody>
          <a:bodyPr/>
          <a:lstStyle/>
          <a:p>
            <a:pPr marL="0" indent="0">
              <a:buFont typeface="Arial" charset="0"/>
              <a:buNone/>
            </a:pPr>
            <a:r>
              <a:rPr lang="hu-HU" sz="2000" b="1" smtClean="0"/>
              <a:t>TRIPS Agreement</a:t>
            </a:r>
          </a:p>
          <a:p>
            <a:pPr marL="0" indent="0">
              <a:buFont typeface="Arial" charset="0"/>
              <a:buNone/>
            </a:pPr>
            <a:r>
              <a:rPr lang="en-US" sz="1800" b="1" smtClean="0"/>
              <a:t>Article 66</a:t>
            </a:r>
            <a:r>
              <a:rPr lang="hu-HU" sz="1800" b="1" smtClean="0"/>
              <a:t>. </a:t>
            </a:r>
            <a:r>
              <a:rPr lang="en-US" sz="1800" b="1" smtClean="0"/>
              <a:t>Least-Developed Country Members</a:t>
            </a:r>
          </a:p>
          <a:p>
            <a:pPr marL="0" indent="0">
              <a:buFont typeface="Arial" charset="0"/>
              <a:buNone/>
            </a:pPr>
            <a:r>
              <a:rPr lang="hu-HU" sz="1800" smtClean="0"/>
              <a:t>…</a:t>
            </a:r>
            <a:r>
              <a:rPr lang="en-US" sz="1800" smtClean="0"/>
              <a:t>  </a:t>
            </a:r>
            <a:r>
              <a:rPr lang="en-US" sz="1800" b="1" smtClean="0"/>
              <a:t>In view of the special needs and requirements of least-developed country Members, their economic, financial and administrative constraints, and their need for flexibility to create a viable technological base</a:t>
            </a:r>
            <a:r>
              <a:rPr lang="en-US" sz="1800" smtClean="0"/>
              <a:t>, such Members </a:t>
            </a:r>
            <a:r>
              <a:rPr lang="en-US" sz="1800" b="1" smtClean="0"/>
              <a:t>shall not be required to apply the provisions of this Agreement, other than Articles 3, 4 and 5, for a period of 10 years from the date of application as defined under paragraph 1 of Article 65</a:t>
            </a:r>
            <a:r>
              <a:rPr lang="hu-HU" sz="1800" b="1" smtClean="0"/>
              <a:t> </a:t>
            </a:r>
            <a:r>
              <a:rPr lang="hu-HU" sz="1800" smtClean="0"/>
              <a:t>(that is until 2006)</a:t>
            </a:r>
            <a:r>
              <a:rPr lang="en-US" sz="1800" smtClean="0"/>
              <a:t>. </a:t>
            </a:r>
            <a:r>
              <a:rPr lang="en-US" sz="1800" b="1" smtClean="0"/>
              <a:t>The Council for TRIPS shall, upon duly motivated request by a least-developed country Member, accord extensions of this period.</a:t>
            </a:r>
            <a:endParaRPr lang="hu-HU" sz="1800" b="1" smtClean="0"/>
          </a:p>
          <a:p>
            <a:pPr marL="0" indent="0">
              <a:buFont typeface="Arial" charset="0"/>
              <a:buNone/>
            </a:pPr>
            <a:endParaRPr lang="hu-HU" sz="1800" b="1" smtClean="0"/>
          </a:p>
          <a:p>
            <a:pPr marL="0" indent="0">
              <a:buFont typeface="Arial" charset="0"/>
              <a:buNone/>
            </a:pPr>
            <a:r>
              <a:rPr lang="hu-HU" sz="1800" b="1" smtClean="0"/>
              <a:t>At present, an extension is applied until 2013 (for pharmaceuticals, until 2016). </a:t>
            </a:r>
          </a:p>
          <a:p>
            <a:pPr marL="0" indent="0">
              <a:buFont typeface="Arial" charset="0"/>
              <a:buNone/>
            </a:pPr>
            <a:r>
              <a:rPr lang="hu-HU" sz="1800" b="1" smtClean="0"/>
              <a:t>Article 67. Technical cooperation. Aid for Trade Initiative (AfT). Enhanced Integrated Framework (EIF). </a:t>
            </a:r>
            <a:endParaRPr lang="en-US" sz="1800" b="1"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2FF4FA76-3B24-4CD6-9460-A05FB6A12F23}" type="slidenum">
              <a:rPr lang="hu-HU" smtClean="0"/>
              <a:pPr>
                <a:defRPr/>
              </a:pPr>
              <a:t>67</a:t>
            </a:fld>
            <a:endParaRPr lang="hu-HU"/>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ím 1"/>
          <p:cNvSpPr>
            <a:spLocks noGrp="1"/>
          </p:cNvSpPr>
          <p:nvPr>
            <p:ph type="title"/>
          </p:nvPr>
        </p:nvSpPr>
        <p:spPr>
          <a:solidFill>
            <a:schemeClr val="accent1">
              <a:lumMod val="40000"/>
              <a:lumOff val="60000"/>
            </a:schemeClr>
          </a:solidFill>
          <a:ln>
            <a:solidFill>
              <a:schemeClr val="tx2">
                <a:lumMod val="50000"/>
              </a:schemeClr>
            </a:solidFill>
          </a:ln>
        </p:spPr>
        <p:txBody>
          <a:bodyPr/>
          <a:lstStyle/>
          <a:p>
            <a:pPr>
              <a:defRPr/>
            </a:pPr>
            <a:r>
              <a:rPr lang="hu-HU" sz="2800" b="1" dirty="0" err="1" smtClean="0"/>
              <a:t>Special</a:t>
            </a:r>
            <a:r>
              <a:rPr lang="hu-HU" sz="2800" b="1" dirty="0" smtClean="0"/>
              <a:t> </a:t>
            </a:r>
            <a:r>
              <a:rPr lang="hu-HU" sz="2800" b="1" dirty="0" err="1" smtClean="0"/>
              <a:t>treatment</a:t>
            </a:r>
            <a:r>
              <a:rPr lang="hu-HU" sz="2800" b="1" dirty="0" smtClean="0"/>
              <a:t> </a:t>
            </a:r>
            <a:r>
              <a:rPr lang="hu-HU" sz="2800" b="1" dirty="0" err="1" smtClean="0"/>
              <a:t>for</a:t>
            </a:r>
            <a:r>
              <a:rPr lang="hu-HU" sz="2800" b="1" dirty="0" smtClean="0"/>
              <a:t> </a:t>
            </a:r>
            <a:r>
              <a:rPr lang="hu-HU" sz="2800" b="1" dirty="0" err="1" smtClean="0"/>
              <a:t>developing</a:t>
            </a:r>
            <a:r>
              <a:rPr lang="hu-HU" sz="2800" b="1" dirty="0" smtClean="0"/>
              <a:t> </a:t>
            </a:r>
            <a:r>
              <a:rPr lang="hu-HU" sz="2800" b="1" dirty="0" err="1" smtClean="0"/>
              <a:t>countries</a:t>
            </a:r>
            <a:r>
              <a:rPr lang="hu-HU" sz="2800" b="1" dirty="0" smtClean="0"/>
              <a:t>, </a:t>
            </a:r>
            <a:br>
              <a:rPr lang="hu-HU" sz="2800" b="1" dirty="0" smtClean="0"/>
            </a:br>
            <a:r>
              <a:rPr lang="hu-HU" sz="2800" b="1" dirty="0" err="1" smtClean="0"/>
              <a:t>in</a:t>
            </a:r>
            <a:r>
              <a:rPr lang="hu-HU" sz="2800" b="1" dirty="0" smtClean="0"/>
              <a:t> </a:t>
            </a:r>
            <a:r>
              <a:rPr lang="hu-HU" sz="2800" b="1" dirty="0" err="1" smtClean="0"/>
              <a:t>particular</a:t>
            </a:r>
            <a:r>
              <a:rPr lang="hu-HU" sz="2800" b="1" dirty="0" smtClean="0"/>
              <a:t> </a:t>
            </a:r>
            <a:r>
              <a:rPr lang="hu-HU" sz="2800" b="1" dirty="0" err="1" smtClean="0"/>
              <a:t>for</a:t>
            </a:r>
            <a:r>
              <a:rPr lang="hu-HU" sz="2800" b="1" dirty="0" smtClean="0"/>
              <a:t> </a:t>
            </a:r>
            <a:r>
              <a:rPr lang="hu-HU" sz="2800" b="1" dirty="0" err="1" smtClean="0"/>
              <a:t>LDCs</a:t>
            </a:r>
            <a:r>
              <a:rPr lang="hu-HU" sz="2800" b="1" dirty="0" smtClean="0"/>
              <a:t> – TRIPS (3)</a:t>
            </a:r>
            <a:endParaRPr lang="en-US" sz="2800" dirty="0" smtClean="0"/>
          </a:p>
        </p:txBody>
      </p:sp>
      <p:sp>
        <p:nvSpPr>
          <p:cNvPr id="81923" name="Tartalom helye 2"/>
          <p:cNvSpPr>
            <a:spLocks noGrp="1"/>
          </p:cNvSpPr>
          <p:nvPr>
            <p:ph idx="1"/>
          </p:nvPr>
        </p:nvSpPr>
        <p:spPr>
          <a:xfrm>
            <a:off x="457200" y="1600200"/>
            <a:ext cx="8229600" cy="4708525"/>
          </a:xfrm>
        </p:spPr>
        <p:txBody>
          <a:bodyPr/>
          <a:lstStyle/>
          <a:p>
            <a:pPr marL="0" indent="0">
              <a:buFont typeface="Arial" charset="0"/>
              <a:buNone/>
            </a:pPr>
            <a:r>
              <a:rPr lang="hu-HU" sz="1800" b="1" smtClean="0"/>
              <a:t>Doha Declaration (November 2001)</a:t>
            </a:r>
          </a:p>
          <a:p>
            <a:pPr marL="0" indent="0">
              <a:buFont typeface="Arial" charset="0"/>
              <a:buNone/>
            </a:pPr>
            <a:r>
              <a:rPr lang="en-US" sz="1800" smtClean="0"/>
              <a:t>3.  </a:t>
            </a:r>
            <a:r>
              <a:rPr lang="en-US" sz="1800" b="1" smtClean="0"/>
              <a:t>We recognize the particular vulnerability of the least-developed countries </a:t>
            </a:r>
            <a:r>
              <a:rPr lang="en-US" sz="1800" smtClean="0"/>
              <a:t>and the special structural difficulties they face in the global economy. </a:t>
            </a:r>
            <a:r>
              <a:rPr lang="en-US" sz="1800" b="1" smtClean="0"/>
              <a:t>We are committed to addressing the marginalization of least-developed </a:t>
            </a:r>
            <a:r>
              <a:rPr lang="en-US" sz="1800" smtClean="0"/>
              <a:t>countries in international trade and to </a:t>
            </a:r>
            <a:r>
              <a:rPr lang="en-US" sz="1800" b="1" smtClean="0"/>
              <a:t>improving their effective participation in the multilateral trading system</a:t>
            </a:r>
            <a:r>
              <a:rPr lang="hu-HU" sz="1800" b="1" smtClean="0"/>
              <a:t>…</a:t>
            </a:r>
          </a:p>
          <a:p>
            <a:pPr marL="0" indent="0">
              <a:buFont typeface="Arial" charset="0"/>
              <a:buNone/>
            </a:pPr>
            <a:r>
              <a:rPr lang="en-US" sz="1800" smtClean="0"/>
              <a:t>17.  </a:t>
            </a:r>
            <a:r>
              <a:rPr lang="hu-HU" sz="1800" smtClean="0"/>
              <a:t>[Access to medicines] </a:t>
            </a:r>
          </a:p>
          <a:p>
            <a:pPr marL="0" indent="0">
              <a:buFont typeface="Arial" charset="0"/>
              <a:buNone/>
            </a:pPr>
            <a:r>
              <a:rPr lang="en-US" sz="1800" smtClean="0"/>
              <a:t>18. </a:t>
            </a:r>
            <a:r>
              <a:rPr lang="hu-HU" sz="1800" smtClean="0"/>
              <a:t>[Geographical indications] </a:t>
            </a:r>
            <a:r>
              <a:rPr lang="en-US" sz="1800" smtClean="0"/>
              <a:t> </a:t>
            </a:r>
            <a:endParaRPr lang="hu-HU" sz="1800" smtClean="0"/>
          </a:p>
          <a:p>
            <a:pPr marL="0" indent="0">
              <a:buFont typeface="Arial" charset="0"/>
              <a:buNone/>
            </a:pPr>
            <a:r>
              <a:rPr lang="en-US" sz="1800" smtClean="0"/>
              <a:t>19.  We instruct the Council for TRIPS, in pursuing its work programme </a:t>
            </a:r>
            <a:r>
              <a:rPr lang="hu-HU" sz="1800" smtClean="0"/>
              <a:t>…</a:t>
            </a:r>
            <a:r>
              <a:rPr lang="en-US" sz="1800" smtClean="0"/>
              <a:t> to examine, inter alia, the relationship between the TRIPS Agreement and the Convention on Biological Diversity, the protection of traditional knowledge and folklore, and </a:t>
            </a:r>
            <a:r>
              <a:rPr lang="en-US" sz="1800" b="1" smtClean="0"/>
              <a:t>other relevant new developments raised by members pursuant to Article 71.1. In undertaking this work, the TRIPS Council shall be guided by the objectives and principles set out in Articles 7 and 8 of the TRIPS Agreement and shall take fully into account the development dimension.</a:t>
            </a:r>
            <a:r>
              <a:rPr lang="hu-HU" sz="1800" b="1" smtClean="0"/>
              <a:t> </a:t>
            </a:r>
            <a:r>
              <a:rPr lang="hu-HU" sz="1800" smtClean="0"/>
              <a:t>(Emphasis added.) </a:t>
            </a:r>
            <a:r>
              <a:rPr lang="en-US" sz="1800" b="1" smtClean="0"/>
              <a:t>  </a:t>
            </a:r>
          </a:p>
          <a:p>
            <a:pPr marL="0" indent="0">
              <a:buFont typeface="Arial" charset="0"/>
              <a:buNone/>
            </a:pPr>
            <a:endParaRPr lang="en-US" sz="1200" b="1"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0DCC9DB9-43A8-44A4-9E83-C290A8BC4AFB}" type="slidenum">
              <a:rPr lang="hu-HU" smtClean="0"/>
              <a:pPr>
                <a:defRPr/>
              </a:pPr>
              <a:t>68</a:t>
            </a:fld>
            <a:endParaRPr lang="hu-HU"/>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ím 1"/>
          <p:cNvSpPr>
            <a:spLocks noGrp="1"/>
          </p:cNvSpPr>
          <p:nvPr>
            <p:ph type="title"/>
          </p:nvPr>
        </p:nvSpPr>
        <p:spPr>
          <a:solidFill>
            <a:schemeClr val="accent1">
              <a:lumMod val="40000"/>
              <a:lumOff val="60000"/>
            </a:schemeClr>
          </a:solidFill>
          <a:ln>
            <a:solidFill>
              <a:schemeClr val="tx2">
                <a:lumMod val="50000"/>
              </a:schemeClr>
            </a:solidFill>
          </a:ln>
        </p:spPr>
        <p:txBody>
          <a:bodyPr/>
          <a:lstStyle/>
          <a:p>
            <a:pPr>
              <a:defRPr/>
            </a:pPr>
            <a:r>
              <a:rPr lang="hu-HU" sz="2800" b="1" dirty="0" err="1" smtClean="0"/>
              <a:t>Special</a:t>
            </a:r>
            <a:r>
              <a:rPr lang="hu-HU" sz="2800" b="1" dirty="0" smtClean="0"/>
              <a:t> </a:t>
            </a:r>
            <a:r>
              <a:rPr lang="hu-HU" sz="2800" b="1" dirty="0" err="1" smtClean="0"/>
              <a:t>treatment</a:t>
            </a:r>
            <a:r>
              <a:rPr lang="hu-HU" sz="2800" b="1" dirty="0" smtClean="0"/>
              <a:t> </a:t>
            </a:r>
            <a:r>
              <a:rPr lang="hu-HU" sz="2800" b="1" dirty="0" err="1" smtClean="0"/>
              <a:t>for</a:t>
            </a:r>
            <a:r>
              <a:rPr lang="hu-HU" sz="2800" b="1" dirty="0" smtClean="0"/>
              <a:t> </a:t>
            </a:r>
            <a:r>
              <a:rPr lang="hu-HU" sz="2800" b="1" dirty="0" err="1" smtClean="0"/>
              <a:t>developing</a:t>
            </a:r>
            <a:r>
              <a:rPr lang="hu-HU" sz="2800" b="1" dirty="0" smtClean="0"/>
              <a:t> </a:t>
            </a:r>
            <a:r>
              <a:rPr lang="hu-HU" sz="2800" b="1" dirty="0" err="1" smtClean="0"/>
              <a:t>countries</a:t>
            </a:r>
            <a:r>
              <a:rPr lang="hu-HU" sz="2800" b="1" dirty="0" smtClean="0"/>
              <a:t>, </a:t>
            </a:r>
            <a:br>
              <a:rPr lang="hu-HU" sz="2800" b="1" dirty="0" smtClean="0"/>
            </a:br>
            <a:r>
              <a:rPr lang="hu-HU" sz="2800" b="1" dirty="0" err="1" smtClean="0"/>
              <a:t>in</a:t>
            </a:r>
            <a:r>
              <a:rPr lang="hu-HU" sz="2800" b="1" dirty="0" smtClean="0"/>
              <a:t> </a:t>
            </a:r>
            <a:r>
              <a:rPr lang="hu-HU" sz="2800" b="1" dirty="0" err="1" smtClean="0"/>
              <a:t>particular</a:t>
            </a:r>
            <a:r>
              <a:rPr lang="hu-HU" sz="2800" b="1" dirty="0" smtClean="0"/>
              <a:t> </a:t>
            </a:r>
            <a:r>
              <a:rPr lang="hu-HU" sz="2800" b="1" dirty="0" err="1" smtClean="0"/>
              <a:t>for</a:t>
            </a:r>
            <a:r>
              <a:rPr lang="hu-HU" sz="2800" b="1" dirty="0" smtClean="0"/>
              <a:t> </a:t>
            </a:r>
            <a:r>
              <a:rPr lang="hu-HU" sz="2800" b="1" dirty="0" err="1" smtClean="0"/>
              <a:t>LDCs</a:t>
            </a:r>
            <a:r>
              <a:rPr lang="hu-HU" sz="2800" b="1" dirty="0" smtClean="0"/>
              <a:t> – WIPO (1)</a:t>
            </a:r>
            <a:endParaRPr lang="en-US" sz="2800" dirty="0" smtClean="0"/>
          </a:p>
        </p:txBody>
      </p:sp>
      <p:sp>
        <p:nvSpPr>
          <p:cNvPr id="76803" name="Tartalom helye 2"/>
          <p:cNvSpPr>
            <a:spLocks noGrp="1"/>
          </p:cNvSpPr>
          <p:nvPr>
            <p:ph idx="1"/>
          </p:nvPr>
        </p:nvSpPr>
        <p:spPr/>
        <p:txBody>
          <a:bodyPr/>
          <a:lstStyle/>
          <a:p>
            <a:pPr marL="0" indent="0">
              <a:buFont typeface="Arial" pitchFamily="34" charset="0"/>
              <a:buNone/>
              <a:defRPr/>
            </a:pPr>
            <a:r>
              <a:rPr lang="hu-HU" sz="2000" b="1" dirty="0" smtClean="0"/>
              <a:t>WIPO </a:t>
            </a:r>
            <a:r>
              <a:rPr lang="hu-HU" sz="2000" b="1" dirty="0" err="1" smtClean="0"/>
              <a:t>Development</a:t>
            </a:r>
            <a:r>
              <a:rPr lang="hu-HU" sz="2000" b="1" dirty="0" smtClean="0"/>
              <a:t>  Agenda (</a:t>
            </a:r>
            <a:r>
              <a:rPr lang="hu-HU" sz="2000" b="1" dirty="0" err="1" smtClean="0"/>
              <a:t>adopted</a:t>
            </a:r>
            <a:r>
              <a:rPr lang="hu-HU" sz="2000" b="1" dirty="0" smtClean="0"/>
              <a:t> </a:t>
            </a:r>
            <a:r>
              <a:rPr lang="hu-HU" sz="2000" b="1" dirty="0" err="1" smtClean="0"/>
              <a:t>by</a:t>
            </a:r>
            <a:r>
              <a:rPr lang="hu-HU" sz="2000" b="1" dirty="0" smtClean="0"/>
              <a:t> </a:t>
            </a:r>
            <a:r>
              <a:rPr lang="hu-HU" sz="2000" b="1" dirty="0" err="1" smtClean="0"/>
              <a:t>the</a:t>
            </a:r>
            <a:r>
              <a:rPr lang="hu-HU" sz="2000" b="1" dirty="0" smtClean="0"/>
              <a:t> </a:t>
            </a:r>
            <a:r>
              <a:rPr lang="hu-HU" sz="2000" b="1" dirty="0" err="1" smtClean="0"/>
              <a:t>September-October</a:t>
            </a:r>
            <a:r>
              <a:rPr lang="hu-HU" sz="2000" b="1" dirty="0" smtClean="0"/>
              <a:t> 2007 </a:t>
            </a:r>
            <a:r>
              <a:rPr lang="hu-HU" sz="2000" b="1" dirty="0" err="1" smtClean="0"/>
              <a:t>sessions</a:t>
            </a:r>
            <a:r>
              <a:rPr lang="hu-HU" sz="2000" b="1" dirty="0" smtClean="0"/>
              <a:t> of </a:t>
            </a:r>
            <a:r>
              <a:rPr lang="hu-HU" sz="2000" b="1" dirty="0" err="1" smtClean="0"/>
              <a:t>the</a:t>
            </a:r>
            <a:r>
              <a:rPr lang="hu-HU" sz="2000" b="1" dirty="0" smtClean="0"/>
              <a:t> General Assembly):</a:t>
            </a:r>
          </a:p>
          <a:p>
            <a:pPr marL="0" indent="0">
              <a:buFont typeface="Arial" pitchFamily="34" charset="0"/>
              <a:buNone/>
              <a:defRPr/>
            </a:pPr>
            <a:endParaRPr lang="hu-HU" sz="2000" b="1" dirty="0" smtClean="0"/>
          </a:p>
          <a:p>
            <a:pPr>
              <a:buFont typeface="Wingdings" pitchFamily="2" charset="2"/>
              <a:buChar char="§"/>
              <a:defRPr/>
            </a:pPr>
            <a:r>
              <a:rPr lang="hu-HU" sz="2000" b="1" dirty="0" err="1" smtClean="0"/>
              <a:t>Cluster</a:t>
            </a:r>
            <a:r>
              <a:rPr lang="hu-HU" sz="2000" b="1" dirty="0" smtClean="0"/>
              <a:t> A: </a:t>
            </a:r>
            <a:r>
              <a:rPr lang="hu-HU" sz="2000" b="1" dirty="0" err="1" smtClean="0"/>
              <a:t>Technical</a:t>
            </a:r>
            <a:r>
              <a:rPr lang="hu-HU" sz="2000" b="1" dirty="0" smtClean="0"/>
              <a:t> </a:t>
            </a:r>
            <a:r>
              <a:rPr lang="hu-HU" sz="2000" b="1" dirty="0" err="1" smtClean="0"/>
              <a:t>assitance</a:t>
            </a:r>
            <a:r>
              <a:rPr lang="hu-HU" sz="2000" b="1" dirty="0" smtClean="0"/>
              <a:t> and </a:t>
            </a:r>
            <a:r>
              <a:rPr lang="hu-HU" sz="2000" b="1" dirty="0" err="1" smtClean="0"/>
              <a:t>capacity</a:t>
            </a:r>
            <a:r>
              <a:rPr lang="hu-HU" sz="2000" b="1" dirty="0" smtClean="0"/>
              <a:t> building</a:t>
            </a:r>
          </a:p>
          <a:p>
            <a:pPr>
              <a:buFont typeface="Wingdings" pitchFamily="2" charset="2"/>
              <a:buChar char="§"/>
              <a:defRPr/>
            </a:pPr>
            <a:r>
              <a:rPr lang="hu-HU" sz="2000" b="1" dirty="0" err="1" smtClean="0"/>
              <a:t>Cluster</a:t>
            </a:r>
            <a:r>
              <a:rPr lang="hu-HU" sz="2000" b="1" dirty="0" smtClean="0"/>
              <a:t> B: </a:t>
            </a:r>
            <a:r>
              <a:rPr lang="hu-HU" sz="2000" b="1" dirty="0" err="1" smtClean="0"/>
              <a:t>Norm-setting</a:t>
            </a:r>
            <a:r>
              <a:rPr lang="hu-HU" sz="2000" b="1" dirty="0" smtClean="0"/>
              <a:t>,  </a:t>
            </a:r>
            <a:r>
              <a:rPr lang="hu-HU" sz="2000" b="1" dirty="0" err="1" smtClean="0"/>
              <a:t>flexibilities</a:t>
            </a:r>
            <a:r>
              <a:rPr lang="hu-HU" sz="2000" b="1" dirty="0" smtClean="0"/>
              <a:t>, </a:t>
            </a:r>
            <a:r>
              <a:rPr lang="hu-HU" sz="2000" b="1" dirty="0" err="1" smtClean="0"/>
              <a:t>public</a:t>
            </a:r>
            <a:r>
              <a:rPr lang="hu-HU" sz="2000" b="1" dirty="0" smtClean="0"/>
              <a:t> policy and </a:t>
            </a:r>
            <a:r>
              <a:rPr lang="hu-HU" sz="2000" b="1" dirty="0" err="1" smtClean="0"/>
              <a:t>public</a:t>
            </a:r>
            <a:r>
              <a:rPr lang="hu-HU" sz="2000" b="1" dirty="0" smtClean="0"/>
              <a:t> </a:t>
            </a:r>
            <a:r>
              <a:rPr lang="hu-HU" sz="2000" b="1" dirty="0" err="1" smtClean="0"/>
              <a:t>domain</a:t>
            </a:r>
            <a:r>
              <a:rPr lang="hu-HU" sz="2000" b="1" dirty="0" smtClean="0"/>
              <a:t>  </a:t>
            </a:r>
          </a:p>
          <a:p>
            <a:pPr>
              <a:buFont typeface="Wingdings" pitchFamily="2" charset="2"/>
              <a:buChar char="§"/>
              <a:defRPr/>
            </a:pPr>
            <a:r>
              <a:rPr lang="hu-HU" sz="2000" b="1" dirty="0" err="1" smtClean="0"/>
              <a:t>Cluster</a:t>
            </a:r>
            <a:r>
              <a:rPr lang="hu-HU" sz="2000" b="1" dirty="0" smtClean="0"/>
              <a:t> C: </a:t>
            </a:r>
            <a:r>
              <a:rPr lang="hu-HU" sz="2000" b="1" dirty="0" err="1" smtClean="0"/>
              <a:t>Technology</a:t>
            </a:r>
            <a:r>
              <a:rPr lang="hu-HU" sz="2000" b="1" dirty="0" smtClean="0"/>
              <a:t> </a:t>
            </a:r>
            <a:r>
              <a:rPr lang="hu-HU" sz="2000" b="1" dirty="0" err="1" smtClean="0"/>
              <a:t>transfer</a:t>
            </a:r>
            <a:r>
              <a:rPr lang="hu-HU" sz="2000" b="1" dirty="0" smtClean="0"/>
              <a:t>, </a:t>
            </a:r>
            <a:r>
              <a:rPr lang="hu-HU" sz="2000" b="1" dirty="0" err="1" smtClean="0"/>
              <a:t>information</a:t>
            </a:r>
            <a:r>
              <a:rPr lang="hu-HU" sz="2000" b="1" dirty="0" smtClean="0"/>
              <a:t> and </a:t>
            </a:r>
            <a:r>
              <a:rPr lang="hu-HU" sz="2000" b="1" dirty="0" err="1" smtClean="0"/>
              <a:t>communication</a:t>
            </a:r>
            <a:r>
              <a:rPr lang="hu-HU" sz="2000" b="1" dirty="0" smtClean="0"/>
              <a:t>  (ICT) and </a:t>
            </a:r>
            <a:r>
              <a:rPr lang="hu-HU" sz="2000" b="1" dirty="0" err="1" smtClean="0"/>
              <a:t>access</a:t>
            </a:r>
            <a:r>
              <a:rPr lang="hu-HU" sz="2000" b="1" dirty="0" smtClean="0"/>
              <a:t> </a:t>
            </a:r>
            <a:r>
              <a:rPr lang="hu-HU" sz="2000" b="1" dirty="0" err="1" smtClean="0"/>
              <a:t>to</a:t>
            </a:r>
            <a:r>
              <a:rPr lang="hu-HU" sz="2000" b="1" dirty="0" smtClean="0"/>
              <a:t> </a:t>
            </a:r>
            <a:r>
              <a:rPr lang="hu-HU" sz="2000" b="1" dirty="0" err="1" smtClean="0"/>
              <a:t>knowledge</a:t>
            </a:r>
            <a:endParaRPr lang="hu-HU" sz="2000" b="1" dirty="0" smtClean="0"/>
          </a:p>
          <a:p>
            <a:pPr>
              <a:buFont typeface="Wingdings" pitchFamily="2" charset="2"/>
              <a:buChar char="§"/>
              <a:defRPr/>
            </a:pPr>
            <a:r>
              <a:rPr lang="hu-HU" sz="2000" b="1" dirty="0" err="1" smtClean="0"/>
              <a:t>Cluster</a:t>
            </a:r>
            <a:r>
              <a:rPr lang="hu-HU" sz="2000" b="1" dirty="0" smtClean="0"/>
              <a:t> D: </a:t>
            </a:r>
            <a:r>
              <a:rPr lang="hu-HU" sz="2000" b="1" dirty="0" err="1" smtClean="0"/>
              <a:t>Assessment</a:t>
            </a:r>
            <a:r>
              <a:rPr lang="hu-HU" sz="2000" b="1" dirty="0" smtClean="0"/>
              <a:t>, </a:t>
            </a:r>
            <a:r>
              <a:rPr lang="hu-HU" sz="2000" b="1" dirty="0" err="1" smtClean="0"/>
              <a:t>evaluation</a:t>
            </a:r>
            <a:r>
              <a:rPr lang="hu-HU" sz="2000" b="1" dirty="0" smtClean="0"/>
              <a:t> and </a:t>
            </a:r>
            <a:r>
              <a:rPr lang="hu-HU" sz="2000" b="1" dirty="0" err="1" smtClean="0"/>
              <a:t>impact</a:t>
            </a:r>
            <a:r>
              <a:rPr lang="hu-HU" sz="2000" b="1" dirty="0" smtClean="0"/>
              <a:t> </a:t>
            </a:r>
            <a:r>
              <a:rPr lang="hu-HU" sz="2000" b="1" dirty="0" err="1" smtClean="0"/>
              <a:t>studies</a:t>
            </a:r>
            <a:r>
              <a:rPr lang="hu-HU" sz="2000" b="1" dirty="0" smtClean="0"/>
              <a:t> </a:t>
            </a:r>
          </a:p>
          <a:p>
            <a:pPr>
              <a:buFont typeface="Wingdings" pitchFamily="2" charset="2"/>
              <a:buChar char="§"/>
              <a:defRPr/>
            </a:pPr>
            <a:r>
              <a:rPr lang="hu-HU" sz="2000" b="1" dirty="0" err="1" smtClean="0"/>
              <a:t>Cluster</a:t>
            </a:r>
            <a:r>
              <a:rPr lang="hu-HU" sz="2000" b="1" dirty="0" smtClean="0"/>
              <a:t> E: </a:t>
            </a:r>
            <a:r>
              <a:rPr lang="hu-HU" sz="2000" b="1" dirty="0" err="1" smtClean="0"/>
              <a:t>Institutional</a:t>
            </a:r>
            <a:r>
              <a:rPr lang="hu-HU" sz="2000" b="1" dirty="0" smtClean="0"/>
              <a:t> </a:t>
            </a:r>
            <a:r>
              <a:rPr lang="hu-HU" sz="2000" b="1" dirty="0" err="1" smtClean="0"/>
              <a:t>matters</a:t>
            </a:r>
            <a:r>
              <a:rPr lang="hu-HU" sz="2000" b="1" dirty="0" smtClean="0"/>
              <a:t> </a:t>
            </a:r>
            <a:r>
              <a:rPr lang="hu-HU" sz="2000" b="1" dirty="0" err="1" smtClean="0"/>
              <a:t>including</a:t>
            </a:r>
            <a:r>
              <a:rPr lang="hu-HU" sz="2000" b="1" dirty="0" smtClean="0"/>
              <a:t> </a:t>
            </a:r>
            <a:r>
              <a:rPr lang="hu-HU" sz="2000" b="1" dirty="0" err="1" smtClean="0"/>
              <a:t>mandate</a:t>
            </a:r>
            <a:r>
              <a:rPr lang="hu-HU" sz="2000" b="1" dirty="0" smtClean="0"/>
              <a:t> and </a:t>
            </a:r>
            <a:r>
              <a:rPr lang="hu-HU" sz="2000" b="1" dirty="0" err="1" smtClean="0"/>
              <a:t>governance</a:t>
            </a:r>
            <a:r>
              <a:rPr lang="hu-HU" sz="2000" b="1" dirty="0" smtClean="0"/>
              <a:t> </a:t>
            </a:r>
          </a:p>
          <a:p>
            <a:pPr>
              <a:buFont typeface="Wingdings" pitchFamily="2" charset="2"/>
              <a:buChar char="§"/>
              <a:defRPr/>
            </a:pPr>
            <a:r>
              <a:rPr lang="hu-HU" sz="2000" b="1" dirty="0" err="1" smtClean="0"/>
              <a:t>Cluster</a:t>
            </a:r>
            <a:r>
              <a:rPr lang="hu-HU" sz="2000" b="1" dirty="0" smtClean="0"/>
              <a:t> F: </a:t>
            </a:r>
            <a:r>
              <a:rPr lang="hu-HU" sz="2000" b="1" dirty="0" err="1" smtClean="0"/>
              <a:t>Other</a:t>
            </a:r>
            <a:r>
              <a:rPr lang="hu-HU" sz="2000" b="1" dirty="0" smtClean="0"/>
              <a:t> </a:t>
            </a:r>
            <a:r>
              <a:rPr lang="hu-HU" sz="2000" b="1" dirty="0" err="1" smtClean="0"/>
              <a:t>issues</a:t>
            </a:r>
            <a:endParaRPr lang="en-US" sz="2000" dirty="0" smtClean="0"/>
          </a:p>
          <a:p>
            <a:pPr marL="0" indent="0">
              <a:buFont typeface="Arial" pitchFamily="34" charset="0"/>
              <a:buNone/>
              <a:defRPr/>
            </a:pPr>
            <a:r>
              <a:rPr lang="hu-HU" sz="2000" b="1" dirty="0" smtClean="0"/>
              <a:t> </a:t>
            </a:r>
            <a:endParaRPr lang="en-US" sz="2000" b="1"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25ADED69-8E5A-4738-9A0E-2DBC38B3765E}" type="slidenum">
              <a:rPr lang="hu-HU" smtClean="0"/>
              <a:pPr>
                <a:defRPr/>
              </a:pPr>
              <a:t>69</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accent4">
                <a:lumMod val="50000"/>
              </a:schemeClr>
            </a:solidFill>
          </a:ln>
        </p:spPr>
        <p:txBody>
          <a:bodyPr/>
          <a:lstStyle/>
          <a:p>
            <a:pPr>
              <a:defRPr/>
            </a:pPr>
            <a:r>
              <a:rPr lang="hu-HU" sz="3200" b="1" dirty="0" smtClean="0"/>
              <a:t>„</a:t>
            </a:r>
            <a:r>
              <a:rPr lang="hu-HU" sz="3200" b="1" dirty="0" err="1" smtClean="0"/>
              <a:t>Guided</a:t>
            </a:r>
            <a:r>
              <a:rPr lang="hu-HU" sz="3200" b="1" dirty="0" smtClean="0"/>
              <a:t> </a:t>
            </a:r>
            <a:r>
              <a:rPr lang="hu-HU" sz="3200" b="1" dirty="0" err="1" smtClean="0"/>
              <a:t>development</a:t>
            </a:r>
            <a:r>
              <a:rPr lang="hu-HU" sz="3200" b="1" dirty="0" smtClean="0"/>
              <a:t>” </a:t>
            </a:r>
            <a:r>
              <a:rPr lang="hu-HU" sz="3200" b="1" dirty="0" err="1" smtClean="0"/>
              <a:t>period</a:t>
            </a:r>
            <a:r>
              <a:rPr lang="hu-HU" sz="3200" b="1" dirty="0" smtClean="0"/>
              <a:t> (1)</a:t>
            </a:r>
            <a:endParaRPr lang="en-US" sz="3200" b="1" dirty="0"/>
          </a:p>
        </p:txBody>
      </p:sp>
      <p:sp>
        <p:nvSpPr>
          <p:cNvPr id="15363" name="Tartalom helye 2"/>
          <p:cNvSpPr>
            <a:spLocks noGrp="1"/>
          </p:cNvSpPr>
          <p:nvPr>
            <p:ph idx="1"/>
          </p:nvPr>
        </p:nvSpPr>
        <p:spPr/>
        <p:txBody>
          <a:bodyPr/>
          <a:lstStyle/>
          <a:p>
            <a:pPr>
              <a:buFont typeface="Wingdings" pitchFamily="2" charset="2"/>
              <a:buChar char="§"/>
            </a:pPr>
            <a:r>
              <a:rPr lang="en-US" sz="1900" b="1" smtClean="0"/>
              <a:t>1975, Washington, Sub-Committee of the Executive Committee of the Berne Convention on reprographic reproduction</a:t>
            </a:r>
            <a:r>
              <a:rPr lang="en-US" sz="1900" smtClean="0"/>
              <a:t>: the Resolution adopted </a:t>
            </a:r>
            <a:r>
              <a:rPr lang="hu-HU" sz="1900" smtClean="0"/>
              <a:t>stated th</a:t>
            </a:r>
            <a:r>
              <a:rPr lang="en-US" sz="1900" smtClean="0"/>
              <a:t>e possibility of adopting </a:t>
            </a:r>
            <a:r>
              <a:rPr lang="en-US" sz="1900" b="1" smtClean="0"/>
              <a:t>exceptions and limitations</a:t>
            </a:r>
            <a:r>
              <a:rPr lang="hu-HU" sz="1900" b="1" smtClean="0"/>
              <a:t>,</a:t>
            </a:r>
            <a:r>
              <a:rPr lang="en-US" sz="1900" b="1" smtClean="0"/>
              <a:t> </a:t>
            </a:r>
            <a:r>
              <a:rPr lang="en-US" sz="1900" smtClean="0"/>
              <a:t>in accordance with the Convention, </a:t>
            </a:r>
            <a:r>
              <a:rPr lang="en-US" sz="1900" b="1" smtClean="0"/>
              <a:t>for educational and social purposes</a:t>
            </a:r>
            <a:r>
              <a:rPr lang="en-US" sz="1900" smtClean="0"/>
              <a:t> and otherwise recommended </a:t>
            </a:r>
            <a:r>
              <a:rPr lang="en-US" sz="1900" b="1" smtClean="0"/>
              <a:t>collective management</a:t>
            </a:r>
            <a:r>
              <a:rPr lang="en-US" sz="1900" smtClean="0"/>
              <a:t>. </a:t>
            </a:r>
          </a:p>
          <a:p>
            <a:pPr>
              <a:buFont typeface="Wingdings" pitchFamily="2" charset="2"/>
              <a:buChar char="§"/>
            </a:pPr>
            <a:r>
              <a:rPr lang="en-US" sz="1900" b="1" smtClean="0"/>
              <a:t>1980 to 1982: Geneva and Paris, Committee of Governmental Experts on Use of Computers for Access to Works</a:t>
            </a:r>
            <a:r>
              <a:rPr lang="en-US" sz="1900" smtClean="0"/>
              <a:t>: the R</a:t>
            </a:r>
            <a:r>
              <a:rPr lang="hu-HU" sz="1900" smtClean="0"/>
              <a:t>e</a:t>
            </a:r>
            <a:r>
              <a:rPr lang="en-US" sz="1900" smtClean="0"/>
              <a:t>commendations stated that </a:t>
            </a:r>
            <a:r>
              <a:rPr lang="en-US" sz="1900" b="1" smtClean="0"/>
              <a:t>storage of works in computer memory is also reproduction</a:t>
            </a:r>
            <a:r>
              <a:rPr lang="en-US" sz="1900" smtClean="0"/>
              <a:t>, but referred to the </a:t>
            </a:r>
            <a:r>
              <a:rPr lang="en-US" sz="1900" b="1" smtClean="0"/>
              <a:t>exceptions and limitations available under the Berne Convention, including its Appendix concerning developing countries. </a:t>
            </a:r>
          </a:p>
          <a:p>
            <a:pPr>
              <a:buFont typeface="Wingdings" pitchFamily="2" charset="2"/>
              <a:buChar char="§"/>
            </a:pPr>
            <a:r>
              <a:rPr lang="en-US" sz="1900" b="1" smtClean="0"/>
              <a:t>1980 to 1982: Geneva and Paris, Working Group on Formulation of Guidelines on the Translation and Reproduction Licenses for Developing Countries</a:t>
            </a:r>
            <a:r>
              <a:rPr lang="en-US" sz="1900" smtClean="0"/>
              <a:t>: </a:t>
            </a:r>
            <a:r>
              <a:rPr lang="en-US" sz="1900" b="1" smtClean="0"/>
              <a:t>detailed Advisory Notes in 86 points </a:t>
            </a:r>
            <a:r>
              <a:rPr lang="en-US" sz="1900" smtClean="0"/>
              <a:t>on the application of the Berne Appendix.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C0191C55-F7D4-4FCB-B994-731AFFDEFCC4}" type="slidenum">
              <a:rPr lang="hu-HU" smtClean="0"/>
              <a:pPr>
                <a:defRPr/>
              </a:pPr>
              <a:t>7</a:t>
            </a:fld>
            <a:endParaRPr lang="hu-HU"/>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ím 1"/>
          <p:cNvSpPr>
            <a:spLocks noGrp="1"/>
          </p:cNvSpPr>
          <p:nvPr>
            <p:ph type="title"/>
          </p:nvPr>
        </p:nvSpPr>
        <p:spPr>
          <a:solidFill>
            <a:schemeClr val="accent1">
              <a:lumMod val="40000"/>
              <a:lumOff val="60000"/>
            </a:schemeClr>
          </a:solidFill>
          <a:ln>
            <a:solidFill>
              <a:schemeClr val="tx2">
                <a:lumMod val="50000"/>
              </a:schemeClr>
            </a:solidFill>
          </a:ln>
        </p:spPr>
        <p:txBody>
          <a:bodyPr/>
          <a:lstStyle/>
          <a:p>
            <a:pPr>
              <a:defRPr/>
            </a:pPr>
            <a:r>
              <a:rPr lang="hu-HU" sz="2800" b="1" dirty="0" err="1" smtClean="0"/>
              <a:t>Special</a:t>
            </a:r>
            <a:r>
              <a:rPr lang="hu-HU" sz="2800" b="1" dirty="0" smtClean="0"/>
              <a:t> </a:t>
            </a:r>
            <a:r>
              <a:rPr lang="hu-HU" sz="2800" b="1" dirty="0" err="1" smtClean="0"/>
              <a:t>treatment</a:t>
            </a:r>
            <a:r>
              <a:rPr lang="hu-HU" sz="2800" b="1" dirty="0" smtClean="0"/>
              <a:t> </a:t>
            </a:r>
            <a:r>
              <a:rPr lang="hu-HU" sz="2800" b="1" dirty="0" err="1" smtClean="0"/>
              <a:t>for</a:t>
            </a:r>
            <a:r>
              <a:rPr lang="hu-HU" sz="2800" b="1" dirty="0" smtClean="0"/>
              <a:t> </a:t>
            </a:r>
            <a:r>
              <a:rPr lang="hu-HU" sz="2800" b="1" dirty="0" err="1" smtClean="0"/>
              <a:t>developing</a:t>
            </a:r>
            <a:r>
              <a:rPr lang="hu-HU" sz="2800" b="1" dirty="0" smtClean="0"/>
              <a:t> </a:t>
            </a:r>
            <a:r>
              <a:rPr lang="hu-HU" sz="2800" b="1" dirty="0" err="1" smtClean="0"/>
              <a:t>countries</a:t>
            </a:r>
            <a:r>
              <a:rPr lang="hu-HU" sz="2800" b="1" dirty="0" smtClean="0"/>
              <a:t>, </a:t>
            </a:r>
            <a:br>
              <a:rPr lang="hu-HU" sz="2800" b="1" dirty="0" smtClean="0"/>
            </a:br>
            <a:r>
              <a:rPr lang="hu-HU" sz="2800" b="1" dirty="0" err="1" smtClean="0"/>
              <a:t>in</a:t>
            </a:r>
            <a:r>
              <a:rPr lang="hu-HU" sz="2800" b="1" dirty="0" smtClean="0"/>
              <a:t> </a:t>
            </a:r>
            <a:r>
              <a:rPr lang="hu-HU" sz="2800" b="1" dirty="0" err="1" smtClean="0"/>
              <a:t>particular</a:t>
            </a:r>
            <a:r>
              <a:rPr lang="hu-HU" sz="2800" b="1" dirty="0" smtClean="0"/>
              <a:t> </a:t>
            </a:r>
            <a:r>
              <a:rPr lang="hu-HU" sz="2800" b="1" dirty="0" err="1" smtClean="0"/>
              <a:t>for</a:t>
            </a:r>
            <a:r>
              <a:rPr lang="hu-HU" sz="2800" b="1" dirty="0" smtClean="0"/>
              <a:t> </a:t>
            </a:r>
            <a:r>
              <a:rPr lang="hu-HU" sz="2800" b="1" dirty="0" err="1" smtClean="0"/>
              <a:t>LDCs</a:t>
            </a:r>
            <a:r>
              <a:rPr lang="hu-HU" sz="2800" b="1" dirty="0" smtClean="0"/>
              <a:t> – WIPO (2)</a:t>
            </a:r>
            <a:endParaRPr lang="en-US" sz="2800" dirty="0" smtClean="0"/>
          </a:p>
        </p:txBody>
      </p:sp>
      <p:sp>
        <p:nvSpPr>
          <p:cNvPr id="83971" name="Tartalom helye 2"/>
          <p:cNvSpPr>
            <a:spLocks noGrp="1"/>
          </p:cNvSpPr>
          <p:nvPr>
            <p:ph idx="1"/>
          </p:nvPr>
        </p:nvSpPr>
        <p:spPr>
          <a:xfrm>
            <a:off x="323850" y="1600200"/>
            <a:ext cx="8569325" cy="4637088"/>
          </a:xfrm>
        </p:spPr>
        <p:txBody>
          <a:bodyPr/>
          <a:lstStyle/>
          <a:p>
            <a:pPr marL="0" indent="0">
              <a:buFont typeface="Arial" charset="0"/>
              <a:buNone/>
            </a:pPr>
            <a:r>
              <a:rPr lang="hu-HU" sz="1900" b="1" smtClean="0"/>
              <a:t>WIPO Development  Agenda</a:t>
            </a:r>
          </a:p>
          <a:p>
            <a:pPr marL="0" indent="0">
              <a:buFont typeface="Arial" charset="0"/>
              <a:buNone/>
            </a:pPr>
            <a:r>
              <a:rPr lang="hu-HU" sz="1900" b="1" smtClean="0"/>
              <a:t>From Cluster  B </a:t>
            </a:r>
            <a:r>
              <a:rPr lang="hu-HU" sz="1900" smtClean="0"/>
              <a:t>(emphasis added)</a:t>
            </a:r>
            <a:r>
              <a:rPr lang="hu-HU" sz="1900" b="1" smtClean="0"/>
              <a:t>:</a:t>
            </a:r>
          </a:p>
          <a:p>
            <a:pPr marL="0" indent="0">
              <a:buFont typeface="Arial" charset="0"/>
              <a:buNone/>
            </a:pPr>
            <a:endParaRPr lang="hu-HU" sz="1900" b="1" smtClean="0"/>
          </a:p>
          <a:p>
            <a:pPr marL="0" indent="0">
              <a:buFont typeface="Arial" charset="0"/>
              <a:buNone/>
            </a:pPr>
            <a:r>
              <a:rPr lang="en-US" sz="1900" smtClean="0"/>
              <a:t>17. In its activities, including norm-setting, WIPO </a:t>
            </a:r>
            <a:r>
              <a:rPr lang="en-US" sz="1900" b="1" smtClean="0"/>
              <a:t>should take into account the flexibilities </a:t>
            </a:r>
            <a:r>
              <a:rPr lang="en-US" sz="1900" smtClean="0"/>
              <a:t>in international intellectual property agreements, </a:t>
            </a:r>
            <a:r>
              <a:rPr lang="en-US" sz="1900" b="1" smtClean="0"/>
              <a:t>especially those which are of interest to developing countries and LDCs</a:t>
            </a:r>
            <a:r>
              <a:rPr lang="en-US" sz="1900" smtClean="0"/>
              <a:t>…</a:t>
            </a:r>
          </a:p>
          <a:p>
            <a:pPr marL="0" indent="0">
              <a:buFont typeface="Arial" charset="0"/>
              <a:buNone/>
            </a:pPr>
            <a:r>
              <a:rPr lang="hu-HU" sz="1900" smtClean="0"/>
              <a:t>1</a:t>
            </a:r>
            <a:r>
              <a:rPr lang="en-US" sz="1900" smtClean="0"/>
              <a:t>9. To initiate discussions on how, within WIPO’s mandate, </a:t>
            </a:r>
            <a:r>
              <a:rPr lang="en-US" sz="1900" b="1" smtClean="0"/>
              <a:t>to further facilitate access to knowledge and technology for developing countries and LDCs to foster creativity and innovation </a:t>
            </a:r>
            <a:r>
              <a:rPr lang="en-US" sz="1900" smtClean="0"/>
              <a:t>and to strengthen such existing activities within WIPO…</a:t>
            </a:r>
          </a:p>
          <a:p>
            <a:pPr marL="0" indent="0">
              <a:buFont typeface="Arial" charset="0"/>
              <a:buNone/>
            </a:pPr>
            <a:r>
              <a:rPr lang="en-US" sz="1900" smtClean="0"/>
              <a:t>23. To consider how to better </a:t>
            </a:r>
            <a:r>
              <a:rPr lang="en-US" sz="1900" b="1" smtClean="0"/>
              <a:t>promote pro-competitive intellectual property licensing practices, </a:t>
            </a:r>
            <a:r>
              <a:rPr lang="en-US" sz="1900" smtClean="0"/>
              <a:t>particularly </a:t>
            </a:r>
            <a:r>
              <a:rPr lang="en-US" sz="1900" b="1" smtClean="0"/>
              <a:t>with a view to fostering creativity, innovation and the transfer and dissemination of technology </a:t>
            </a:r>
            <a:r>
              <a:rPr lang="en-US" sz="1900" smtClean="0"/>
              <a:t>to interested countries, </a:t>
            </a:r>
            <a:r>
              <a:rPr lang="en-US" sz="1900" b="1" smtClean="0"/>
              <a:t>in particular developing countries and LDCs.</a:t>
            </a:r>
          </a:p>
          <a:p>
            <a:pPr marL="0" indent="0">
              <a:buFont typeface="Arial" charset="0"/>
              <a:buNone/>
            </a:pPr>
            <a:r>
              <a:rPr lang="hu-HU" sz="1900" b="1" smtClean="0"/>
              <a:t> </a:t>
            </a:r>
            <a:endParaRPr lang="en-US" sz="1900" b="1"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F4677EF7-5D40-4740-98A0-3130C71E84FE}" type="slidenum">
              <a:rPr lang="hu-HU" smtClean="0"/>
              <a:pPr>
                <a:defRPr/>
              </a:pPr>
              <a:t>70</a:t>
            </a:fld>
            <a:endParaRPr lang="hu-HU"/>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ím 1"/>
          <p:cNvSpPr>
            <a:spLocks noGrp="1"/>
          </p:cNvSpPr>
          <p:nvPr>
            <p:ph type="title"/>
          </p:nvPr>
        </p:nvSpPr>
        <p:spPr>
          <a:solidFill>
            <a:schemeClr val="accent1">
              <a:lumMod val="40000"/>
              <a:lumOff val="60000"/>
            </a:schemeClr>
          </a:solidFill>
          <a:ln>
            <a:solidFill>
              <a:schemeClr val="tx2">
                <a:lumMod val="50000"/>
              </a:schemeClr>
            </a:solidFill>
          </a:ln>
        </p:spPr>
        <p:txBody>
          <a:bodyPr/>
          <a:lstStyle/>
          <a:p>
            <a:pPr>
              <a:defRPr/>
            </a:pPr>
            <a:r>
              <a:rPr lang="hu-HU" sz="2800" b="1" dirty="0" err="1" smtClean="0"/>
              <a:t>Special</a:t>
            </a:r>
            <a:r>
              <a:rPr lang="hu-HU" sz="2800" b="1" dirty="0" smtClean="0"/>
              <a:t> </a:t>
            </a:r>
            <a:r>
              <a:rPr lang="hu-HU" sz="2800" b="1" dirty="0" err="1" smtClean="0"/>
              <a:t>treatment</a:t>
            </a:r>
            <a:r>
              <a:rPr lang="hu-HU" sz="2800" b="1" dirty="0" smtClean="0"/>
              <a:t> </a:t>
            </a:r>
            <a:r>
              <a:rPr lang="hu-HU" sz="2800" b="1" dirty="0" err="1" smtClean="0"/>
              <a:t>for</a:t>
            </a:r>
            <a:r>
              <a:rPr lang="hu-HU" sz="2800" b="1" dirty="0" smtClean="0"/>
              <a:t> </a:t>
            </a:r>
            <a:r>
              <a:rPr lang="hu-HU" sz="2800" b="1" dirty="0" err="1" smtClean="0"/>
              <a:t>developing</a:t>
            </a:r>
            <a:r>
              <a:rPr lang="hu-HU" sz="2800" b="1" dirty="0" smtClean="0"/>
              <a:t> </a:t>
            </a:r>
            <a:r>
              <a:rPr lang="hu-HU" sz="2800" b="1" dirty="0" err="1" smtClean="0"/>
              <a:t>countries</a:t>
            </a:r>
            <a:r>
              <a:rPr lang="hu-HU" sz="2800" b="1" dirty="0" smtClean="0"/>
              <a:t>, </a:t>
            </a:r>
            <a:br>
              <a:rPr lang="hu-HU" sz="2800" b="1" dirty="0" smtClean="0"/>
            </a:br>
            <a:r>
              <a:rPr lang="hu-HU" sz="2800" b="1" dirty="0" err="1" smtClean="0"/>
              <a:t>in</a:t>
            </a:r>
            <a:r>
              <a:rPr lang="hu-HU" sz="2800" b="1" dirty="0" smtClean="0"/>
              <a:t> </a:t>
            </a:r>
            <a:r>
              <a:rPr lang="hu-HU" sz="2800" b="1" dirty="0" err="1" smtClean="0"/>
              <a:t>particular</a:t>
            </a:r>
            <a:r>
              <a:rPr lang="hu-HU" sz="2800" b="1" dirty="0" smtClean="0"/>
              <a:t> </a:t>
            </a:r>
            <a:r>
              <a:rPr lang="hu-HU" sz="2800" b="1" dirty="0" err="1" smtClean="0"/>
              <a:t>for</a:t>
            </a:r>
            <a:r>
              <a:rPr lang="hu-HU" sz="2800" b="1" dirty="0" smtClean="0"/>
              <a:t> </a:t>
            </a:r>
            <a:r>
              <a:rPr lang="hu-HU" sz="2800" b="1" dirty="0" err="1" smtClean="0"/>
              <a:t>LDCs</a:t>
            </a:r>
            <a:r>
              <a:rPr lang="hu-HU" sz="2800" b="1" dirty="0" smtClean="0"/>
              <a:t> – WIPO (3)</a:t>
            </a:r>
            <a:endParaRPr lang="en-US" sz="2800" dirty="0" smtClean="0"/>
          </a:p>
        </p:txBody>
      </p:sp>
      <p:sp>
        <p:nvSpPr>
          <p:cNvPr id="3" name="Tartalom helye 2"/>
          <p:cNvSpPr>
            <a:spLocks noGrp="1"/>
          </p:cNvSpPr>
          <p:nvPr>
            <p:ph idx="1"/>
          </p:nvPr>
        </p:nvSpPr>
        <p:spPr>
          <a:xfrm>
            <a:off x="395288" y="1700213"/>
            <a:ext cx="8353425" cy="4425950"/>
          </a:xfrm>
        </p:spPr>
        <p:txBody>
          <a:bodyPr/>
          <a:lstStyle/>
          <a:p>
            <a:pPr marL="0" indent="0">
              <a:buFont typeface="Arial" pitchFamily="34" charset="0"/>
              <a:buNone/>
              <a:defRPr/>
            </a:pPr>
            <a:r>
              <a:rPr lang="hu-HU" sz="1900" b="1" dirty="0" smtClean="0"/>
              <a:t>WIPO </a:t>
            </a:r>
            <a:r>
              <a:rPr lang="hu-HU" sz="1900" b="1" dirty="0" err="1" smtClean="0"/>
              <a:t>Development</a:t>
            </a:r>
            <a:r>
              <a:rPr lang="hu-HU" sz="1900" b="1" dirty="0" smtClean="0"/>
              <a:t>  Agenda</a:t>
            </a:r>
          </a:p>
          <a:p>
            <a:pPr marL="0" indent="0">
              <a:buFont typeface="Arial" pitchFamily="34" charset="0"/>
              <a:buNone/>
              <a:defRPr/>
            </a:pPr>
            <a:r>
              <a:rPr lang="hu-HU" sz="1900" b="1" dirty="0" err="1" smtClean="0"/>
              <a:t>From</a:t>
            </a:r>
            <a:r>
              <a:rPr lang="hu-HU" sz="1900" b="1" dirty="0" smtClean="0"/>
              <a:t> </a:t>
            </a:r>
            <a:r>
              <a:rPr lang="hu-HU" sz="1900" b="1" dirty="0" err="1" smtClean="0"/>
              <a:t>Cluster</a:t>
            </a:r>
            <a:r>
              <a:rPr lang="hu-HU" sz="1900" b="1" dirty="0" smtClean="0"/>
              <a:t>  C </a:t>
            </a:r>
            <a:r>
              <a:rPr lang="hu-HU" sz="1900" dirty="0" smtClean="0"/>
              <a:t>(</a:t>
            </a:r>
            <a:r>
              <a:rPr lang="hu-HU" sz="1900" dirty="0" err="1" smtClean="0"/>
              <a:t>emphasis</a:t>
            </a:r>
            <a:r>
              <a:rPr lang="hu-HU" sz="1900" dirty="0" smtClean="0"/>
              <a:t> </a:t>
            </a:r>
            <a:r>
              <a:rPr lang="hu-HU" sz="1900" dirty="0" err="1" smtClean="0"/>
              <a:t>added</a:t>
            </a:r>
            <a:r>
              <a:rPr lang="hu-HU" sz="1900" dirty="0" smtClean="0"/>
              <a:t>)</a:t>
            </a:r>
            <a:r>
              <a:rPr lang="hu-HU" sz="1900" b="1" dirty="0" smtClean="0"/>
              <a:t>:</a:t>
            </a:r>
          </a:p>
          <a:p>
            <a:pPr marL="0" indent="0">
              <a:buFont typeface="Arial" pitchFamily="34" charset="0"/>
              <a:buNone/>
              <a:defRPr/>
            </a:pPr>
            <a:endParaRPr lang="hu-HU" sz="1900" b="1" dirty="0" smtClean="0"/>
          </a:p>
          <a:p>
            <a:pPr marL="0" indent="0">
              <a:buFont typeface="Arial" pitchFamily="34" charset="0"/>
              <a:buNone/>
              <a:defRPr/>
            </a:pPr>
            <a:r>
              <a:rPr lang="en-US" sz="1700" dirty="0" smtClean="0"/>
              <a:t>25. To explore </a:t>
            </a:r>
            <a:r>
              <a:rPr lang="en-US" sz="1700" b="1" dirty="0" smtClean="0"/>
              <a:t>intellectual property -related policies and initiatives necessary to promote the transfer and dissemination of technology, to the benefit of developing countries</a:t>
            </a:r>
            <a:r>
              <a:rPr lang="en-US" sz="1700" dirty="0" smtClean="0"/>
              <a:t> and to take appropriate measures </a:t>
            </a:r>
            <a:r>
              <a:rPr lang="en-US" sz="1700" b="1" dirty="0" smtClean="0"/>
              <a:t>to enable developing countries to fully understand and benefit from different provisions, pertaining to flexibilities provided for in international agreements, as appropriate.</a:t>
            </a:r>
          </a:p>
          <a:p>
            <a:pPr marL="0" indent="0">
              <a:buFont typeface="Arial" pitchFamily="34" charset="0"/>
              <a:buNone/>
              <a:defRPr/>
            </a:pPr>
            <a:r>
              <a:rPr lang="en-US" sz="1700" dirty="0" smtClean="0"/>
              <a:t>27. </a:t>
            </a:r>
            <a:r>
              <a:rPr lang="en-US" sz="1700" b="1" dirty="0" smtClean="0"/>
              <a:t>Facilitating intellectual property -related aspects of ICT for growth and development: </a:t>
            </a:r>
            <a:r>
              <a:rPr lang="en-US" sz="1700" dirty="0" smtClean="0"/>
              <a:t>Provide for, in an appropriate WIPO body, discussions focused on the importance of intellectual property -related aspects of ICT, and its role in economic and cultural development</a:t>
            </a:r>
            <a:r>
              <a:rPr lang="hu-HU" sz="1700" dirty="0" smtClean="0"/>
              <a:t>…</a:t>
            </a:r>
            <a:r>
              <a:rPr lang="en-US" sz="1700" dirty="0" smtClean="0"/>
              <a:t>.</a:t>
            </a:r>
          </a:p>
          <a:p>
            <a:pPr marL="0" indent="0">
              <a:buFont typeface="Arial" pitchFamily="34" charset="0"/>
              <a:buNone/>
              <a:defRPr/>
            </a:pPr>
            <a:r>
              <a:rPr lang="en-US" sz="1700" dirty="0" smtClean="0"/>
              <a:t>28. </a:t>
            </a:r>
            <a:r>
              <a:rPr lang="en-US" sz="1700" b="1" dirty="0" smtClean="0"/>
              <a:t>To explore supportive intellectual property -related policies and measures </a:t>
            </a:r>
            <a:r>
              <a:rPr lang="en-US" sz="1700" dirty="0" smtClean="0"/>
              <a:t>Member States, especially developed countries, could adopt for </a:t>
            </a:r>
            <a:r>
              <a:rPr lang="en-US" sz="1700" b="1" dirty="0" smtClean="0"/>
              <a:t>promoting transfer and dissemination of technology to developing countries</a:t>
            </a:r>
            <a:r>
              <a:rPr lang="en-US" sz="1800" dirty="0" smtClean="0"/>
              <a:t>.</a:t>
            </a:r>
          </a:p>
          <a:p>
            <a:pPr marL="0" indent="0">
              <a:buFont typeface="Arial" pitchFamily="34" charset="0"/>
              <a:buNone/>
              <a:defRPr/>
            </a:pPr>
            <a:endParaRPr lang="hu-HU" sz="1800" b="1" dirty="0" smtClean="0"/>
          </a:p>
          <a:p>
            <a:pPr>
              <a:buFont typeface="Arial" pitchFamily="34" charset="0"/>
              <a:buChar char="•"/>
              <a:defRPr/>
            </a:pPr>
            <a:endParaRPr lang="en-US" sz="19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C8865D6-F9AE-44C6-9FCA-5E8D7DD75DBC}" type="slidenum">
              <a:rPr lang="hu-HU" smtClean="0"/>
              <a:pPr>
                <a:defRPr/>
              </a:pPr>
              <a:t>71</a:t>
            </a:fld>
            <a:endParaRPr lang="hu-HU"/>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(1)  </a:t>
            </a:r>
            <a:endParaRPr lang="en-US" sz="2800" b="1" dirty="0" smtClean="0"/>
          </a:p>
        </p:txBody>
      </p:sp>
      <p:sp>
        <p:nvSpPr>
          <p:cNvPr id="79875" name="Tartalom helye 2"/>
          <p:cNvSpPr>
            <a:spLocks noGrp="1"/>
          </p:cNvSpPr>
          <p:nvPr>
            <p:ph idx="1"/>
          </p:nvPr>
        </p:nvSpPr>
        <p:spPr/>
        <p:txBody>
          <a:bodyPr/>
          <a:lstStyle/>
          <a:p>
            <a:pPr>
              <a:buFont typeface="Wingdings" pitchFamily="2" charset="2"/>
              <a:buChar char="§"/>
              <a:defRPr/>
            </a:pPr>
            <a:r>
              <a:rPr lang="hu-HU" sz="1800" b="1" dirty="0" err="1" smtClean="0"/>
              <a:t>Berne</a:t>
            </a:r>
            <a:r>
              <a:rPr lang="hu-HU" sz="1800" b="1" dirty="0" smtClean="0"/>
              <a:t> </a:t>
            </a:r>
            <a:r>
              <a:rPr lang="hu-HU" sz="1800" b="1" dirty="0" err="1" smtClean="0"/>
              <a:t>Convention</a:t>
            </a:r>
            <a:r>
              <a:rPr lang="hu-HU" sz="1800" b="1" dirty="0" smtClean="0"/>
              <a:t>, </a:t>
            </a:r>
            <a:r>
              <a:rPr lang="hu-HU" sz="1800" b="1" dirty="0" err="1" smtClean="0"/>
              <a:t>Article</a:t>
            </a:r>
            <a:r>
              <a:rPr lang="hu-HU" sz="1800" b="1" dirty="0" smtClean="0"/>
              <a:t> 21:</a:t>
            </a:r>
          </a:p>
          <a:p>
            <a:pPr marL="0" indent="0">
              <a:buFont typeface="Arial" pitchFamily="34" charset="0"/>
              <a:buNone/>
              <a:defRPr/>
            </a:pPr>
            <a:r>
              <a:rPr lang="en-US" sz="1800" b="1" dirty="0"/>
              <a:t>(</a:t>
            </a:r>
            <a:r>
              <a:rPr lang="en-US" sz="1800" b="1" dirty="0" smtClean="0"/>
              <a:t>1)</a:t>
            </a:r>
            <a:r>
              <a:rPr lang="hu-HU" sz="1800" b="1" dirty="0" smtClean="0"/>
              <a:t> </a:t>
            </a:r>
            <a:r>
              <a:rPr lang="en-US" sz="1800" b="1" dirty="0" smtClean="0"/>
              <a:t>Special </a:t>
            </a:r>
            <a:r>
              <a:rPr lang="en-US" sz="1800" b="1" dirty="0"/>
              <a:t>provisions regarding developing countries are included in the Appendix. </a:t>
            </a:r>
            <a:endParaRPr lang="hu-HU" sz="1800" dirty="0"/>
          </a:p>
          <a:p>
            <a:pPr marL="0" indent="0">
              <a:buFont typeface="Arial" pitchFamily="34" charset="0"/>
              <a:buNone/>
              <a:defRPr/>
            </a:pPr>
            <a:r>
              <a:rPr lang="en-US" sz="1800" b="1" dirty="0" smtClean="0"/>
              <a:t>(</a:t>
            </a:r>
            <a:r>
              <a:rPr lang="en-US" sz="1800" b="1" dirty="0"/>
              <a:t>2</a:t>
            </a:r>
            <a:r>
              <a:rPr lang="en-US" sz="1800" b="1" dirty="0" smtClean="0"/>
              <a:t>)</a:t>
            </a:r>
            <a:r>
              <a:rPr lang="hu-HU" sz="1800" b="1" dirty="0" smtClean="0"/>
              <a:t> </a:t>
            </a:r>
            <a:r>
              <a:rPr lang="en-US" sz="1800" dirty="0" smtClean="0"/>
              <a:t>Subject </a:t>
            </a:r>
            <a:r>
              <a:rPr lang="en-US" sz="1800" dirty="0"/>
              <a:t>to the provisions of Article 28(1)(b), </a:t>
            </a:r>
            <a:r>
              <a:rPr lang="en-US" sz="1800" b="1" dirty="0"/>
              <a:t>the Appendix forms an integral part of this Act</a:t>
            </a:r>
            <a:r>
              <a:rPr lang="en-US" sz="1800" b="1" dirty="0" smtClean="0"/>
              <a:t>.</a:t>
            </a:r>
            <a:r>
              <a:rPr lang="hu-HU" sz="1800" b="1" dirty="0" smtClean="0"/>
              <a:t> </a:t>
            </a:r>
            <a:r>
              <a:rPr lang="hu-HU" sz="1800" dirty="0" smtClean="0"/>
              <a:t>(</a:t>
            </a:r>
            <a:r>
              <a:rPr lang="hu-HU" sz="1800" dirty="0" err="1" smtClean="0"/>
              <a:t>Emphasis</a:t>
            </a:r>
            <a:r>
              <a:rPr lang="hu-HU" sz="1800" dirty="0" smtClean="0"/>
              <a:t> </a:t>
            </a:r>
            <a:r>
              <a:rPr lang="hu-HU" sz="1800" dirty="0" err="1" smtClean="0"/>
              <a:t>added</a:t>
            </a:r>
            <a:r>
              <a:rPr lang="hu-HU" sz="1800" dirty="0" smtClean="0"/>
              <a:t>.)</a:t>
            </a:r>
            <a:endParaRPr lang="hu-HU" sz="1800" b="1" dirty="0" smtClean="0"/>
          </a:p>
          <a:p>
            <a:pPr>
              <a:buFont typeface="Wingdings" pitchFamily="2" charset="2"/>
              <a:buChar char="§"/>
              <a:defRPr/>
            </a:pPr>
            <a:r>
              <a:rPr lang="hu-HU" sz="1800" b="1" dirty="0" smtClean="0"/>
              <a:t>TRIPS </a:t>
            </a:r>
            <a:r>
              <a:rPr lang="hu-HU" sz="1800" b="1" dirty="0" err="1" smtClean="0"/>
              <a:t>Agreement</a:t>
            </a:r>
            <a:r>
              <a:rPr lang="hu-HU" sz="1800" b="1" dirty="0" smtClean="0"/>
              <a:t>, </a:t>
            </a:r>
            <a:r>
              <a:rPr lang="hu-HU" sz="1800" b="1" dirty="0" err="1" smtClean="0"/>
              <a:t>Article</a:t>
            </a:r>
            <a:r>
              <a:rPr lang="hu-HU" sz="1800" b="1" dirty="0" smtClean="0"/>
              <a:t> 9.1:</a:t>
            </a:r>
          </a:p>
          <a:p>
            <a:pPr marL="0" indent="0">
              <a:buFont typeface="Arial" pitchFamily="34" charset="0"/>
              <a:buNone/>
              <a:defRPr/>
            </a:pPr>
            <a:r>
              <a:rPr lang="en-GB" sz="1800" dirty="0" smtClean="0"/>
              <a:t>1. </a:t>
            </a:r>
            <a:r>
              <a:rPr lang="en-GB" sz="1800" b="1" dirty="0" smtClean="0"/>
              <a:t>Members </a:t>
            </a:r>
            <a:r>
              <a:rPr lang="en-GB" sz="1800" b="1" dirty="0"/>
              <a:t>shall comply with Articles 1 through 21 of the Berne Convention (1971) and the Appendix thereto</a:t>
            </a:r>
            <a:r>
              <a:rPr lang="en-GB" sz="1800" dirty="0"/>
              <a:t>.  However, Members shall not have rights or obligations under this Agreement in respect of the rights conferred under Article 6</a:t>
            </a:r>
            <a:r>
              <a:rPr lang="en-GB" sz="1800" i="1" dirty="0"/>
              <a:t>bis</a:t>
            </a:r>
            <a:r>
              <a:rPr lang="en-GB" sz="1800" dirty="0"/>
              <a:t> of that Convention or of the rights derived therefrom</a:t>
            </a:r>
            <a:r>
              <a:rPr lang="en-GB" sz="1800" dirty="0" smtClean="0"/>
              <a:t>.</a:t>
            </a:r>
            <a:r>
              <a:rPr lang="hu-HU" sz="1800" dirty="0" smtClean="0"/>
              <a:t> </a:t>
            </a:r>
            <a:r>
              <a:rPr lang="hu-HU" sz="1800" dirty="0"/>
              <a:t>(</a:t>
            </a:r>
            <a:r>
              <a:rPr lang="hu-HU" sz="1800" dirty="0" err="1"/>
              <a:t>Emphasis</a:t>
            </a:r>
            <a:r>
              <a:rPr lang="hu-HU" sz="1800" dirty="0"/>
              <a:t> </a:t>
            </a:r>
            <a:r>
              <a:rPr lang="hu-HU" sz="1800" dirty="0" err="1"/>
              <a:t>added</a:t>
            </a:r>
            <a:r>
              <a:rPr lang="hu-HU" sz="1800" dirty="0"/>
              <a:t>.)</a:t>
            </a:r>
            <a:endParaRPr lang="hu-HU" sz="1800" b="1" dirty="0"/>
          </a:p>
          <a:p>
            <a:pPr>
              <a:buFont typeface="Wingdings" pitchFamily="2" charset="2"/>
              <a:buChar char="§"/>
              <a:defRPr/>
            </a:pPr>
            <a:r>
              <a:rPr lang="hu-HU" sz="1800" b="1" dirty="0" smtClean="0"/>
              <a:t>WCT, </a:t>
            </a:r>
            <a:r>
              <a:rPr lang="hu-HU" sz="1800" b="1" dirty="0" err="1" smtClean="0"/>
              <a:t>Article</a:t>
            </a:r>
            <a:r>
              <a:rPr lang="hu-HU" sz="1800" b="1" dirty="0" smtClean="0"/>
              <a:t> 1(4):</a:t>
            </a:r>
          </a:p>
          <a:p>
            <a:pPr marL="0" indent="0">
              <a:buFont typeface="Arial" pitchFamily="34" charset="0"/>
              <a:buNone/>
              <a:defRPr/>
            </a:pPr>
            <a:r>
              <a:rPr lang="en-US" sz="1800" b="1" dirty="0" smtClean="0"/>
              <a:t>(4)</a:t>
            </a:r>
            <a:r>
              <a:rPr lang="hu-HU" sz="1800" b="1" dirty="0" smtClean="0"/>
              <a:t> </a:t>
            </a:r>
            <a:r>
              <a:rPr lang="en-US" sz="1800" b="1" dirty="0" smtClean="0"/>
              <a:t>Contracting </a:t>
            </a:r>
            <a:r>
              <a:rPr lang="en-US" sz="1800" b="1" dirty="0"/>
              <a:t>Parties shall comply with Articles 1 to 21 and the Appendix of the Berne Convention.</a:t>
            </a:r>
            <a:r>
              <a:rPr lang="hu-HU" sz="1800" b="1" dirty="0" smtClean="0"/>
              <a:t> </a:t>
            </a:r>
            <a:endParaRPr lang="hu-HU" sz="1800" b="1" dirty="0"/>
          </a:p>
          <a:p>
            <a:pPr marL="0" indent="0">
              <a:buFont typeface="Arial" pitchFamily="34" charset="0"/>
              <a:buNone/>
              <a:defRPr/>
            </a:pPr>
            <a:r>
              <a:rPr lang="en-US" sz="1800" b="1" dirty="0" smtClean="0"/>
              <a:t> </a:t>
            </a:r>
            <a:endParaRPr lang="hu-HU" sz="1800" dirty="0"/>
          </a:p>
          <a:p>
            <a:pPr marL="0" indent="0">
              <a:buFont typeface="Arial" pitchFamily="34" charset="0"/>
              <a:buNone/>
              <a:defRPr/>
            </a:pPr>
            <a:r>
              <a:rPr lang="hu-HU" sz="2000" b="1" dirty="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E0D3457B-F2D3-411A-A441-7FC9A74D7550}" type="slidenum">
              <a:rPr lang="hu-HU" smtClean="0"/>
              <a:pPr>
                <a:defRPr/>
              </a:pPr>
              <a:t>72</a:t>
            </a:fld>
            <a:endParaRPr lang="hu-HU"/>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(2)</a:t>
            </a:r>
            <a:endParaRPr lang="en-US" sz="2800" b="1" dirty="0" smtClean="0"/>
          </a:p>
        </p:txBody>
      </p:sp>
      <p:sp>
        <p:nvSpPr>
          <p:cNvPr id="80899" name="Tartalom helye 2"/>
          <p:cNvSpPr>
            <a:spLocks noGrp="1"/>
          </p:cNvSpPr>
          <p:nvPr>
            <p:ph idx="1"/>
          </p:nvPr>
        </p:nvSpPr>
        <p:spPr>
          <a:xfrm>
            <a:off x="395288" y="1600200"/>
            <a:ext cx="8424862" cy="4525963"/>
          </a:xfrm>
        </p:spPr>
        <p:txBody>
          <a:bodyPr/>
          <a:lstStyle/>
          <a:p>
            <a:pPr marL="0" indent="0">
              <a:buFont typeface="Arial" pitchFamily="34" charset="0"/>
              <a:buNone/>
              <a:defRPr/>
            </a:pPr>
            <a:r>
              <a:rPr lang="hu-HU" sz="1600" b="1" dirty="0" err="1" smtClean="0"/>
              <a:t>Article</a:t>
            </a:r>
            <a:r>
              <a:rPr lang="hu-HU" sz="1600" b="1" dirty="0" smtClean="0"/>
              <a:t> I  </a:t>
            </a:r>
            <a:r>
              <a:rPr lang="en-US" sz="1600" dirty="0" smtClean="0"/>
              <a:t>(1) </a:t>
            </a:r>
            <a:r>
              <a:rPr lang="en-US" sz="1600" b="1" dirty="0" smtClean="0"/>
              <a:t>Any country regarded as a developing country in conformity with the established practice of the General Assembly of the United Nations</a:t>
            </a:r>
            <a:r>
              <a:rPr lang="en-US" sz="1600" dirty="0" smtClean="0"/>
              <a:t> </a:t>
            </a:r>
            <a:r>
              <a:rPr lang="en-US" sz="1600" b="1" dirty="0" smtClean="0"/>
              <a:t>which</a:t>
            </a:r>
            <a:r>
              <a:rPr lang="en-US" sz="1600" dirty="0" smtClean="0"/>
              <a:t> ratifies or accedes to this Act,</a:t>
            </a:r>
            <a:r>
              <a:rPr lang="hu-HU" sz="1600" dirty="0" smtClean="0"/>
              <a:t>…</a:t>
            </a:r>
            <a:r>
              <a:rPr lang="en-US" sz="1600" dirty="0" smtClean="0"/>
              <a:t>and which, </a:t>
            </a:r>
            <a:r>
              <a:rPr lang="en-US" sz="1600" b="1" dirty="0" smtClean="0"/>
              <a:t>having regard to its economic situation and its social or cultural needs, does not consider itself immediately in a position to make provision for the protection of all the rights as provided for in this Act</a:t>
            </a:r>
            <a:r>
              <a:rPr lang="en-US" sz="1600" dirty="0" smtClean="0"/>
              <a:t>, </a:t>
            </a:r>
            <a:r>
              <a:rPr lang="en-US" sz="1600" b="1" dirty="0" smtClean="0"/>
              <a:t>may,</a:t>
            </a:r>
            <a:r>
              <a:rPr lang="en-US" sz="1600" dirty="0" smtClean="0"/>
              <a:t> by a notification deposited with the Director General at the time of depositing its instrument of ratification or accession or,</a:t>
            </a:r>
            <a:r>
              <a:rPr lang="hu-HU" sz="1600" dirty="0" smtClean="0"/>
              <a:t>…</a:t>
            </a:r>
            <a:r>
              <a:rPr lang="en-US" sz="1600" dirty="0" smtClean="0"/>
              <a:t>at any time thereafter, </a:t>
            </a:r>
            <a:r>
              <a:rPr lang="en-US" sz="1600" b="1" dirty="0" smtClean="0"/>
              <a:t>declare that it will avail itself of the faculty provided for in</a:t>
            </a:r>
            <a:r>
              <a:rPr lang="hu-HU" sz="1600" b="1" dirty="0" smtClean="0"/>
              <a:t> </a:t>
            </a:r>
            <a:r>
              <a:rPr lang="hu-HU" sz="1600" b="1" dirty="0" err="1" smtClean="0"/>
              <a:t>Article</a:t>
            </a:r>
            <a:r>
              <a:rPr lang="hu-HU" sz="1600" b="1" dirty="0" smtClean="0"/>
              <a:t> II</a:t>
            </a:r>
            <a:r>
              <a:rPr lang="en-US" sz="1600" b="1" dirty="0" smtClean="0"/>
              <a:t>, or of the faculty provided for in </a:t>
            </a:r>
            <a:r>
              <a:rPr lang="hu-HU" sz="1600" b="1" dirty="0" smtClean="0"/>
              <a:t> </a:t>
            </a:r>
            <a:r>
              <a:rPr lang="hu-HU" sz="1600" b="1" dirty="0" err="1" smtClean="0"/>
              <a:t>Article</a:t>
            </a:r>
            <a:r>
              <a:rPr lang="hu-HU" sz="1600" b="1" dirty="0" smtClean="0"/>
              <a:t> III</a:t>
            </a:r>
            <a:r>
              <a:rPr lang="en-US" sz="1600" b="1" dirty="0" smtClean="0"/>
              <a:t>, or of both of those faculties. </a:t>
            </a:r>
          </a:p>
          <a:p>
            <a:pPr marL="0" indent="0">
              <a:buFont typeface="Arial" pitchFamily="34" charset="0"/>
              <a:buNone/>
              <a:defRPr/>
            </a:pPr>
            <a:r>
              <a:rPr lang="hu-HU" sz="1600" dirty="0" smtClean="0"/>
              <a:t>(2)</a:t>
            </a:r>
            <a:r>
              <a:rPr lang="hu-HU" sz="1600" i="1" dirty="0" smtClean="0"/>
              <a:t> </a:t>
            </a:r>
            <a:r>
              <a:rPr lang="en-US" sz="1600" dirty="0" smtClean="0"/>
              <a:t>(a) </a:t>
            </a:r>
            <a:r>
              <a:rPr lang="en-US" sz="1600" b="1" dirty="0" smtClean="0"/>
              <a:t>Any declaration </a:t>
            </a:r>
            <a:r>
              <a:rPr lang="en-US" sz="1600" dirty="0" smtClean="0"/>
              <a:t>under </a:t>
            </a:r>
            <a:r>
              <a:rPr lang="hu-HU" sz="1600" dirty="0" err="1" smtClean="0"/>
              <a:t>paragraph</a:t>
            </a:r>
            <a:r>
              <a:rPr lang="hu-HU" sz="1600" dirty="0" smtClean="0"/>
              <a:t> (1)</a:t>
            </a:r>
            <a:r>
              <a:rPr lang="en-US" sz="1600" dirty="0" smtClean="0"/>
              <a:t> </a:t>
            </a:r>
            <a:r>
              <a:rPr lang="en-US" sz="1600" b="1" dirty="0" smtClean="0"/>
              <a:t>notified before the expiration of the period of ten years from the entry into force of </a:t>
            </a:r>
            <a:r>
              <a:rPr lang="hu-HU" sz="1600" b="1" dirty="0" smtClean="0"/>
              <a:t> </a:t>
            </a:r>
            <a:r>
              <a:rPr lang="hu-HU" sz="1600" b="1" dirty="0" err="1" smtClean="0"/>
              <a:t>Articles</a:t>
            </a:r>
            <a:r>
              <a:rPr lang="hu-HU" sz="1600" b="1" dirty="0" smtClean="0"/>
              <a:t> 1 </a:t>
            </a:r>
            <a:r>
              <a:rPr lang="hu-HU" sz="1600" b="1" dirty="0" err="1" smtClean="0"/>
              <a:t>to</a:t>
            </a:r>
            <a:r>
              <a:rPr lang="hu-HU" sz="1600" b="1" dirty="0" smtClean="0"/>
              <a:t> 21 </a:t>
            </a:r>
            <a:r>
              <a:rPr lang="en-US" sz="1600" b="1" dirty="0" smtClean="0"/>
              <a:t>and this Appendix</a:t>
            </a:r>
            <a:r>
              <a:rPr lang="hu-HU" sz="1600" b="1" dirty="0" smtClean="0"/>
              <a:t>…</a:t>
            </a:r>
            <a:r>
              <a:rPr lang="en-US" sz="1600" b="1" dirty="0" smtClean="0"/>
              <a:t>shall be effective until the expiration of the said period</a:t>
            </a:r>
            <a:r>
              <a:rPr lang="en-US" sz="1600" dirty="0" smtClean="0"/>
              <a:t>. Any such declaration </a:t>
            </a:r>
            <a:r>
              <a:rPr lang="en-US" sz="1600" b="1" dirty="0" smtClean="0"/>
              <a:t>may be renewed </a:t>
            </a:r>
            <a:r>
              <a:rPr lang="en-US" sz="1600" dirty="0" smtClean="0"/>
              <a:t>in whole or in part for periods of ten years each by a notification deposited with the Director General not more than fifteen months and not less than three months before the expiration of the ten-year period then running.</a:t>
            </a:r>
          </a:p>
          <a:p>
            <a:pPr marL="0" indent="0">
              <a:buFont typeface="Arial" pitchFamily="34" charset="0"/>
              <a:buNone/>
              <a:defRPr/>
            </a:pPr>
            <a:r>
              <a:rPr lang="en-US" sz="1600" dirty="0" smtClean="0"/>
              <a:t>(b) Any declaration under </a:t>
            </a:r>
            <a:r>
              <a:rPr lang="hu-HU" sz="1600" dirty="0" err="1" smtClean="0"/>
              <a:t>paragraph</a:t>
            </a:r>
            <a:r>
              <a:rPr lang="hu-HU" sz="1600" dirty="0" smtClean="0"/>
              <a:t> (1)</a:t>
            </a:r>
            <a:r>
              <a:rPr lang="en-US" sz="1600" dirty="0" smtClean="0"/>
              <a:t> </a:t>
            </a:r>
            <a:r>
              <a:rPr lang="en-US" sz="1600" b="1" dirty="0" smtClean="0"/>
              <a:t>notified after the expiration of the period of ten years from the entry into force of </a:t>
            </a:r>
            <a:r>
              <a:rPr lang="hu-HU" sz="1600" b="1" dirty="0" smtClean="0"/>
              <a:t> </a:t>
            </a:r>
            <a:r>
              <a:rPr lang="hu-HU" sz="1600" b="1" dirty="0" err="1" smtClean="0"/>
              <a:t>Articles</a:t>
            </a:r>
            <a:r>
              <a:rPr lang="hu-HU" sz="1600" b="1" dirty="0" smtClean="0"/>
              <a:t> 1 </a:t>
            </a:r>
            <a:r>
              <a:rPr lang="hu-HU" sz="1600" b="1" dirty="0" err="1" smtClean="0"/>
              <a:t>to</a:t>
            </a:r>
            <a:r>
              <a:rPr lang="hu-HU" sz="1600" b="1" dirty="0" smtClean="0"/>
              <a:t> 21</a:t>
            </a:r>
            <a:r>
              <a:rPr lang="en-US" sz="1600" b="1" dirty="0" smtClean="0"/>
              <a:t> and this Appendix</a:t>
            </a:r>
            <a:r>
              <a:rPr lang="hu-HU" sz="1600" b="1" dirty="0" smtClean="0"/>
              <a:t>…s</a:t>
            </a:r>
            <a:r>
              <a:rPr lang="en-US" sz="1600" b="1" dirty="0" smtClean="0"/>
              <a:t>hall be effective until the expiration of the ten-year period then running.</a:t>
            </a:r>
            <a:r>
              <a:rPr lang="en-US" sz="1600" dirty="0" smtClean="0"/>
              <a:t> </a:t>
            </a:r>
            <a:r>
              <a:rPr lang="hu-HU" sz="1600" dirty="0" smtClean="0"/>
              <a:t> </a:t>
            </a:r>
            <a:r>
              <a:rPr lang="en-US" sz="1600" dirty="0" smtClean="0"/>
              <a:t>Any such declaration may be renewed as provided for in the second sentence of </a:t>
            </a:r>
            <a:r>
              <a:rPr lang="hu-HU" sz="1600" dirty="0" err="1" smtClean="0"/>
              <a:t>subparagraph</a:t>
            </a:r>
            <a:r>
              <a:rPr lang="hu-HU" sz="1600" dirty="0" smtClean="0"/>
              <a:t> (a)</a:t>
            </a:r>
            <a:r>
              <a:rPr lang="en-US" sz="1600" dirty="0" smtClean="0"/>
              <a:t>.</a:t>
            </a:r>
            <a:r>
              <a:rPr lang="hu-HU" sz="1600" dirty="0" smtClean="0"/>
              <a:t> (</a:t>
            </a:r>
            <a:r>
              <a:rPr lang="hu-HU" sz="1600" dirty="0" err="1" smtClean="0"/>
              <a:t>Emphasis</a:t>
            </a:r>
            <a:r>
              <a:rPr lang="hu-HU" sz="1600" dirty="0" smtClean="0"/>
              <a:t> </a:t>
            </a:r>
            <a:r>
              <a:rPr lang="hu-HU" sz="1600" dirty="0" err="1" smtClean="0"/>
              <a:t>added</a:t>
            </a:r>
            <a:r>
              <a:rPr lang="hu-HU" sz="1600" dirty="0" smtClean="0"/>
              <a:t>.) </a:t>
            </a:r>
            <a:endParaRPr lang="en-US" sz="1600" dirty="0" smtClean="0"/>
          </a:p>
          <a:p>
            <a:pPr>
              <a:buFont typeface="Arial" pitchFamily="34" charset="0"/>
              <a:buChar char="•"/>
              <a:defRPr/>
            </a:pPr>
            <a:endParaRPr lang="en-US" sz="1600"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B629983C-CEC2-4FE5-8319-8714C72EDF7A}" type="slidenum">
              <a:rPr lang="hu-HU" smtClean="0"/>
              <a:pPr>
                <a:defRPr/>
              </a:pPr>
              <a:t>73</a:t>
            </a:fld>
            <a:endParaRPr lang="hu-HU"/>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(3)</a:t>
            </a:r>
            <a:endParaRPr lang="en-US" sz="2800" dirty="0" smtClean="0"/>
          </a:p>
        </p:txBody>
      </p:sp>
      <p:sp>
        <p:nvSpPr>
          <p:cNvPr id="81923" name="Tartalom helye 2"/>
          <p:cNvSpPr>
            <a:spLocks noGrp="1"/>
          </p:cNvSpPr>
          <p:nvPr>
            <p:ph idx="1"/>
          </p:nvPr>
        </p:nvSpPr>
        <p:spPr>
          <a:xfrm>
            <a:off x="323850" y="1700213"/>
            <a:ext cx="8640763" cy="4608512"/>
          </a:xfrm>
        </p:spPr>
        <p:txBody>
          <a:bodyPr/>
          <a:lstStyle/>
          <a:p>
            <a:pPr marL="0" indent="0">
              <a:buFont typeface="Arial" pitchFamily="34" charset="0"/>
              <a:buNone/>
              <a:defRPr/>
            </a:pPr>
            <a:r>
              <a:rPr lang="hu-HU" sz="1800" b="1" dirty="0" err="1" smtClean="0"/>
              <a:t>Article</a:t>
            </a:r>
            <a:r>
              <a:rPr lang="hu-HU" sz="1800" b="1" dirty="0" smtClean="0"/>
              <a:t> II</a:t>
            </a:r>
          </a:p>
          <a:p>
            <a:pPr>
              <a:buFont typeface="Wingdings" pitchFamily="2" charset="2"/>
              <a:buChar char="§"/>
              <a:defRPr/>
            </a:pPr>
            <a:r>
              <a:rPr lang="hu-HU" sz="1800" b="1" dirty="0" smtClean="0"/>
              <a:t>N</a:t>
            </a:r>
            <a:r>
              <a:rPr lang="en-US" sz="1800" b="1" dirty="0" smtClean="0"/>
              <a:t>on-exclusive and non-transferable exclusive licenses </a:t>
            </a:r>
            <a:r>
              <a:rPr lang="hu-HU" sz="1800" b="1" dirty="0" err="1" smtClean="0"/>
              <a:t>my</a:t>
            </a:r>
            <a:r>
              <a:rPr lang="hu-HU" sz="1800" b="1" dirty="0" smtClean="0"/>
              <a:t> be </a:t>
            </a:r>
            <a:r>
              <a:rPr lang="hu-HU" sz="1800" b="1" dirty="0" err="1" smtClean="0"/>
              <a:t>granted</a:t>
            </a:r>
            <a:r>
              <a:rPr lang="en-US" sz="1800" b="1" dirty="0" smtClean="0"/>
              <a:t> </a:t>
            </a:r>
            <a:r>
              <a:rPr lang="hu-HU" sz="1800" b="1" dirty="0" err="1" smtClean="0"/>
              <a:t>by</a:t>
            </a:r>
            <a:r>
              <a:rPr lang="hu-HU" sz="1800" b="1" dirty="0" smtClean="0"/>
              <a:t> </a:t>
            </a:r>
            <a:r>
              <a:rPr lang="hu-HU" sz="1800" b="1" dirty="0" err="1" smtClean="0"/>
              <a:t>the</a:t>
            </a:r>
            <a:r>
              <a:rPr lang="hu-HU" sz="1800" b="1" dirty="0" smtClean="0"/>
              <a:t> </a:t>
            </a:r>
            <a:r>
              <a:rPr lang="hu-HU" sz="1800" b="1" dirty="0" err="1" smtClean="0"/>
              <a:t>competent</a:t>
            </a:r>
            <a:r>
              <a:rPr lang="hu-HU" sz="1800" b="1" dirty="0" smtClean="0"/>
              <a:t> </a:t>
            </a:r>
            <a:r>
              <a:rPr lang="hu-HU" sz="1800" b="1" dirty="0" err="1" smtClean="0"/>
              <a:t>authority</a:t>
            </a:r>
            <a:r>
              <a:rPr lang="hu-HU" sz="1800" b="1" dirty="0" smtClean="0"/>
              <a:t> </a:t>
            </a:r>
            <a:r>
              <a:rPr lang="hu-HU" sz="1800" b="1" dirty="0" err="1" smtClean="0"/>
              <a:t>for</a:t>
            </a:r>
            <a:r>
              <a:rPr lang="hu-HU" sz="1800" b="1" dirty="0" smtClean="0"/>
              <a:t> </a:t>
            </a:r>
            <a:r>
              <a:rPr lang="en-US" sz="1800" b="1" dirty="0" smtClean="0"/>
              <a:t>translation of works published in printed or analogous forms</a:t>
            </a:r>
            <a:r>
              <a:rPr lang="hu-HU" sz="1800" b="1" dirty="0" smtClean="0"/>
              <a:t> </a:t>
            </a:r>
            <a:r>
              <a:rPr lang="hu-HU" sz="1800" b="1" dirty="0" err="1" smtClean="0"/>
              <a:t>under</a:t>
            </a:r>
            <a:r>
              <a:rPr lang="hu-HU" sz="1800" b="1" dirty="0" smtClean="0"/>
              <a:t> </a:t>
            </a:r>
            <a:r>
              <a:rPr lang="hu-HU" sz="1800" b="1" dirty="0" err="1" smtClean="0"/>
              <a:t>the</a:t>
            </a:r>
            <a:r>
              <a:rPr lang="hu-HU" sz="1800" b="1" dirty="0" smtClean="0"/>
              <a:t> </a:t>
            </a:r>
            <a:r>
              <a:rPr lang="hu-HU" sz="1800" b="1" dirty="0" err="1" smtClean="0"/>
              <a:t>conditions</a:t>
            </a:r>
            <a:r>
              <a:rPr lang="hu-HU" sz="1800" b="1" dirty="0" smtClean="0"/>
              <a:t> </a:t>
            </a:r>
            <a:r>
              <a:rPr lang="hu-HU" sz="1800" b="1" dirty="0" err="1" smtClean="0"/>
              <a:t>set</a:t>
            </a:r>
            <a:r>
              <a:rPr lang="hu-HU" sz="1800" b="1" dirty="0" smtClean="0"/>
              <a:t> </a:t>
            </a:r>
            <a:r>
              <a:rPr lang="hu-HU" sz="1800" b="1" dirty="0" err="1" smtClean="0"/>
              <a:t>in</a:t>
            </a:r>
            <a:r>
              <a:rPr lang="hu-HU" sz="1800" b="1" dirty="0" smtClean="0"/>
              <a:t> </a:t>
            </a:r>
            <a:r>
              <a:rPr lang="hu-HU" sz="1800" b="1" dirty="0" err="1" smtClean="0"/>
              <a:t>the</a:t>
            </a:r>
            <a:r>
              <a:rPr lang="hu-HU" sz="1800" b="1" dirty="0" smtClean="0"/>
              <a:t> </a:t>
            </a:r>
            <a:r>
              <a:rPr lang="hu-HU" sz="1800" b="1" dirty="0" err="1" smtClean="0"/>
              <a:t>article</a:t>
            </a:r>
            <a:r>
              <a:rPr lang="en-US" sz="1800" b="1" dirty="0" smtClean="0"/>
              <a:t> </a:t>
            </a:r>
            <a:r>
              <a:rPr lang="en-US" sz="1800" dirty="0" smtClean="0"/>
              <a:t>(paragraph (1)). </a:t>
            </a:r>
          </a:p>
          <a:p>
            <a:pPr>
              <a:buFont typeface="Wingdings" pitchFamily="2" charset="2"/>
              <a:buChar char="§"/>
              <a:defRPr/>
            </a:pPr>
            <a:r>
              <a:rPr lang="en-US" sz="1800" dirty="0" smtClean="0"/>
              <a:t> </a:t>
            </a:r>
            <a:r>
              <a:rPr lang="hu-HU" sz="1800" dirty="0" smtClean="0"/>
              <a:t>The </a:t>
            </a:r>
            <a:r>
              <a:rPr lang="hu-HU" sz="1800" dirty="0" err="1" smtClean="0"/>
              <a:t>compulsory</a:t>
            </a:r>
            <a:r>
              <a:rPr lang="hu-HU" sz="1800" dirty="0" smtClean="0"/>
              <a:t> </a:t>
            </a:r>
            <a:r>
              <a:rPr lang="hu-HU" sz="1800" dirty="0" err="1" smtClean="0"/>
              <a:t>license</a:t>
            </a:r>
            <a:r>
              <a:rPr lang="hu-HU" sz="1800" dirty="0" smtClean="0"/>
              <a:t>, </a:t>
            </a:r>
            <a:r>
              <a:rPr lang="hu-HU" sz="1800" dirty="0" err="1" smtClean="0"/>
              <a:t>subject</a:t>
            </a:r>
            <a:r>
              <a:rPr lang="hu-HU" sz="1800" dirty="0" smtClean="0"/>
              <a:t> </a:t>
            </a:r>
            <a:r>
              <a:rPr lang="hu-HU" sz="1800" dirty="0" err="1" smtClean="0"/>
              <a:t>to</a:t>
            </a:r>
            <a:r>
              <a:rPr lang="hu-HU" sz="1800" dirty="0" smtClean="0"/>
              <a:t> </a:t>
            </a:r>
            <a:r>
              <a:rPr lang="hu-HU" sz="1800" dirty="0" err="1" smtClean="0"/>
              <a:t>paragraph</a:t>
            </a:r>
            <a:r>
              <a:rPr lang="hu-HU" sz="1800" dirty="0" smtClean="0"/>
              <a:t> (3), </a:t>
            </a:r>
            <a:r>
              <a:rPr lang="hu-HU" sz="1800" dirty="0" err="1" smtClean="0"/>
              <a:t>may</a:t>
            </a:r>
            <a:r>
              <a:rPr lang="hu-HU" sz="1800" dirty="0" smtClean="0"/>
              <a:t> be </a:t>
            </a:r>
            <a:r>
              <a:rPr lang="hu-HU" sz="1800" dirty="0" err="1" smtClean="0"/>
              <a:t>issued</a:t>
            </a:r>
            <a:r>
              <a:rPr lang="en-US" sz="1800" dirty="0" smtClean="0"/>
              <a:t>, </a:t>
            </a:r>
            <a:r>
              <a:rPr lang="en-US" sz="1800" b="1" dirty="0"/>
              <a:t>if, after the expiration of a period of three </a:t>
            </a:r>
            <a:r>
              <a:rPr lang="en-US" sz="1800" b="1" dirty="0" smtClean="0"/>
              <a:t>years</a:t>
            </a:r>
            <a:r>
              <a:rPr lang="hu-HU" sz="1800" b="1" dirty="0" smtClean="0"/>
              <a:t> </a:t>
            </a:r>
            <a:r>
              <a:rPr lang="en-US" sz="1800" b="1" dirty="0" smtClean="0"/>
              <a:t>commencing </a:t>
            </a:r>
            <a:r>
              <a:rPr lang="en-US" sz="1800" b="1" dirty="0"/>
              <a:t>on the date of the first publication of the work, a translation of such work has not been published in a language in general use in that country </a:t>
            </a:r>
            <a:r>
              <a:rPr lang="en-US" sz="1800" dirty="0"/>
              <a:t>by the owner of the right of translation, or with his </a:t>
            </a:r>
            <a:r>
              <a:rPr lang="en-US" sz="1800" dirty="0" smtClean="0"/>
              <a:t>authorization.</a:t>
            </a:r>
            <a:r>
              <a:rPr lang="hu-HU" sz="1800" dirty="0" smtClean="0"/>
              <a:t> </a:t>
            </a:r>
            <a:r>
              <a:rPr lang="en-US" sz="1800" dirty="0" smtClean="0"/>
              <a:t>A </a:t>
            </a:r>
            <a:r>
              <a:rPr lang="en-US" sz="1800" dirty="0"/>
              <a:t>license </a:t>
            </a:r>
            <a:r>
              <a:rPr lang="en-US" sz="1800" b="1" dirty="0" smtClean="0"/>
              <a:t>may </a:t>
            </a:r>
            <a:r>
              <a:rPr lang="en-US" sz="1800" b="1" dirty="0"/>
              <a:t>also be granted if all the editions of the translation published in the language concerned are out of </a:t>
            </a:r>
            <a:r>
              <a:rPr lang="en-US" sz="1800" b="1" dirty="0" smtClean="0"/>
              <a:t>print</a:t>
            </a:r>
            <a:r>
              <a:rPr lang="hu-HU" sz="1800" b="1" dirty="0" smtClean="0"/>
              <a:t> </a:t>
            </a:r>
            <a:r>
              <a:rPr lang="hu-HU" sz="1800" dirty="0" smtClean="0"/>
              <a:t>(</a:t>
            </a:r>
            <a:r>
              <a:rPr lang="hu-HU" sz="1800" dirty="0" err="1" smtClean="0"/>
              <a:t>paragraph</a:t>
            </a:r>
            <a:r>
              <a:rPr lang="hu-HU" sz="1800" dirty="0" smtClean="0"/>
              <a:t> (2))</a:t>
            </a:r>
            <a:r>
              <a:rPr lang="en-US" sz="1800" dirty="0" smtClean="0"/>
              <a:t>.</a:t>
            </a:r>
            <a:r>
              <a:rPr lang="en-US" sz="1800" dirty="0"/>
              <a:t> </a:t>
            </a:r>
            <a:endParaRPr lang="hu-HU" sz="1800" dirty="0"/>
          </a:p>
          <a:p>
            <a:pPr>
              <a:buFont typeface="Wingdings" pitchFamily="2" charset="2"/>
              <a:buChar char="§"/>
              <a:defRPr/>
            </a:pPr>
            <a:r>
              <a:rPr lang="en-US" sz="1800" dirty="0" smtClean="0"/>
              <a:t>In </a:t>
            </a:r>
            <a:r>
              <a:rPr lang="en-US" sz="1800" dirty="0"/>
              <a:t>the case of translations </a:t>
            </a:r>
            <a:r>
              <a:rPr lang="en-US" sz="1800" b="1" dirty="0"/>
              <a:t>into a language which is not in general use in one or more developed </a:t>
            </a:r>
            <a:r>
              <a:rPr lang="en-US" sz="1800" b="1" dirty="0" smtClean="0"/>
              <a:t>countries</a:t>
            </a:r>
            <a:r>
              <a:rPr lang="hu-HU" sz="1800" b="1" dirty="0" smtClean="0"/>
              <a:t>,</a:t>
            </a:r>
            <a:r>
              <a:rPr lang="en-US" sz="1800" b="1" dirty="0" smtClean="0"/>
              <a:t> </a:t>
            </a:r>
            <a:r>
              <a:rPr lang="en-US" sz="1800" b="1" dirty="0"/>
              <a:t>a period of one year </a:t>
            </a:r>
            <a:r>
              <a:rPr lang="hu-HU" sz="1800" b="1" dirty="0" smtClean="0"/>
              <a:t>is</a:t>
            </a:r>
            <a:r>
              <a:rPr lang="en-US" sz="1800" b="1" dirty="0" smtClean="0"/>
              <a:t> </a:t>
            </a:r>
            <a:r>
              <a:rPr lang="en-US" sz="1800" b="1" dirty="0"/>
              <a:t>substituted for the period of three years </a:t>
            </a:r>
            <a:r>
              <a:rPr lang="en-US" sz="1800" dirty="0"/>
              <a:t>referred to in paragraph (</a:t>
            </a:r>
            <a:r>
              <a:rPr lang="en-US" sz="1800" dirty="0" smtClean="0"/>
              <a:t>2)</a:t>
            </a:r>
            <a:r>
              <a:rPr lang="hu-HU" sz="1800" dirty="0" smtClean="0"/>
              <a:t>.  </a:t>
            </a:r>
            <a:endParaRPr lang="en-US" sz="1800"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3B655D89-B81B-4FBA-AD63-D4BD13F4BFD5}" type="slidenum">
              <a:rPr lang="hu-HU" smtClean="0"/>
              <a:pPr>
                <a:defRPr/>
              </a:pPr>
              <a:t>74</a:t>
            </a:fld>
            <a:endParaRPr lang="hu-HU"/>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(4)</a:t>
            </a:r>
            <a:endParaRPr lang="en-US" sz="2800" dirty="0" smtClean="0"/>
          </a:p>
        </p:txBody>
      </p:sp>
      <p:sp>
        <p:nvSpPr>
          <p:cNvPr id="82947" name="Tartalom helye 2"/>
          <p:cNvSpPr>
            <a:spLocks noGrp="1"/>
          </p:cNvSpPr>
          <p:nvPr>
            <p:ph idx="1"/>
          </p:nvPr>
        </p:nvSpPr>
        <p:spPr>
          <a:xfrm>
            <a:off x="457200" y="1600200"/>
            <a:ext cx="8229600" cy="4637088"/>
          </a:xfrm>
        </p:spPr>
        <p:txBody>
          <a:bodyPr/>
          <a:lstStyle/>
          <a:p>
            <a:pPr marL="0" indent="0">
              <a:buFont typeface="Arial" pitchFamily="34" charset="0"/>
              <a:buNone/>
              <a:defRPr/>
            </a:pPr>
            <a:r>
              <a:rPr lang="hu-HU" sz="1800" b="1" dirty="0" err="1" smtClean="0"/>
              <a:t>Article</a:t>
            </a:r>
            <a:r>
              <a:rPr lang="hu-HU" sz="1800" b="1" dirty="0" smtClean="0"/>
              <a:t> II (</a:t>
            </a:r>
            <a:r>
              <a:rPr lang="hu-HU" sz="1800" b="1" dirty="0" err="1" smtClean="0"/>
              <a:t>contd</a:t>
            </a:r>
            <a:r>
              <a:rPr lang="hu-HU" sz="1800" b="1" dirty="0" smtClean="0"/>
              <a:t>.)</a:t>
            </a:r>
          </a:p>
          <a:p>
            <a:pPr>
              <a:buFont typeface="Wingdings" pitchFamily="2" charset="2"/>
              <a:buChar char="§"/>
              <a:defRPr/>
            </a:pPr>
            <a:r>
              <a:rPr lang="en-US" sz="1800" b="1" dirty="0" smtClean="0"/>
              <a:t>No </a:t>
            </a:r>
            <a:r>
              <a:rPr lang="en-US" sz="1800" b="1" dirty="0"/>
              <a:t>license obtainable after three years </a:t>
            </a:r>
            <a:r>
              <a:rPr lang="hu-HU" sz="1800" b="1" dirty="0" err="1" smtClean="0"/>
              <a:t>may</a:t>
            </a:r>
            <a:r>
              <a:rPr lang="en-US" sz="1800" b="1" dirty="0" smtClean="0"/>
              <a:t> </a:t>
            </a:r>
            <a:r>
              <a:rPr lang="en-US" sz="1800" b="1" dirty="0"/>
              <a:t>be </a:t>
            </a:r>
            <a:r>
              <a:rPr lang="en-US" sz="1800" b="1" dirty="0" smtClean="0"/>
              <a:t>granted </a:t>
            </a:r>
            <a:r>
              <a:rPr lang="en-US" sz="1800" b="1" dirty="0"/>
              <a:t>until a further period of six months has elapsed, and no license obtainable after one year shall be granted under this Article until a further period of nine months has </a:t>
            </a:r>
            <a:r>
              <a:rPr lang="en-US" sz="1800" b="1" dirty="0" smtClean="0"/>
              <a:t>elapsed</a:t>
            </a:r>
            <a:r>
              <a:rPr lang="hu-HU" sz="1800" b="1" dirty="0" smtClean="0"/>
              <a:t>. </a:t>
            </a:r>
            <a:r>
              <a:rPr lang="en-US" sz="1800" b="1" dirty="0" smtClean="0"/>
              <a:t>If</a:t>
            </a:r>
            <a:r>
              <a:rPr lang="en-US" sz="1800" b="1" dirty="0"/>
              <a:t>, during the said period </a:t>
            </a:r>
            <a:r>
              <a:rPr lang="en-US" sz="1800" b="1" dirty="0" smtClean="0"/>
              <a:t>, </a:t>
            </a:r>
            <a:r>
              <a:rPr lang="en-US" sz="1800" b="1" dirty="0"/>
              <a:t>a translation </a:t>
            </a:r>
            <a:r>
              <a:rPr lang="en-US" sz="1800" dirty="0"/>
              <a:t>in the language in respect of which the application was made</a:t>
            </a:r>
            <a:r>
              <a:rPr lang="en-US" sz="1800" b="1" dirty="0"/>
              <a:t> is published </a:t>
            </a:r>
            <a:r>
              <a:rPr lang="en-US" sz="1800" dirty="0"/>
              <a:t>by the owner of the right of translation or with his authorization</a:t>
            </a:r>
            <a:r>
              <a:rPr lang="en-US" sz="1800" b="1" dirty="0"/>
              <a:t>, no license </a:t>
            </a:r>
            <a:r>
              <a:rPr lang="hu-HU" sz="1800" b="1" dirty="0" err="1" smtClean="0"/>
              <a:t>may</a:t>
            </a:r>
            <a:r>
              <a:rPr lang="en-US" sz="1800" b="1" dirty="0" smtClean="0"/>
              <a:t> </a:t>
            </a:r>
            <a:r>
              <a:rPr lang="en-US" sz="1800" b="1" dirty="0"/>
              <a:t>be </a:t>
            </a:r>
            <a:r>
              <a:rPr lang="en-US" sz="1800" b="1" dirty="0" smtClean="0"/>
              <a:t>granted</a:t>
            </a:r>
            <a:r>
              <a:rPr lang="hu-HU" sz="1800" b="1" dirty="0" smtClean="0"/>
              <a:t> </a:t>
            </a:r>
            <a:r>
              <a:rPr lang="hu-HU" sz="1800" dirty="0" smtClean="0"/>
              <a:t>(</a:t>
            </a:r>
            <a:r>
              <a:rPr lang="hu-HU" sz="1800" dirty="0" err="1" smtClean="0"/>
              <a:t>paragraph</a:t>
            </a:r>
            <a:r>
              <a:rPr lang="hu-HU" sz="1800" dirty="0" smtClean="0"/>
              <a:t> (4))</a:t>
            </a:r>
            <a:r>
              <a:rPr lang="en-US" sz="1800" dirty="0" smtClean="0"/>
              <a:t>.</a:t>
            </a:r>
            <a:endParaRPr lang="hu-HU" sz="1800" dirty="0"/>
          </a:p>
          <a:p>
            <a:pPr>
              <a:buFont typeface="Wingdings" pitchFamily="2" charset="2"/>
              <a:buChar char="§"/>
              <a:defRPr/>
            </a:pPr>
            <a:r>
              <a:rPr lang="en-US" sz="1800" dirty="0" smtClean="0"/>
              <a:t>Any </a:t>
            </a:r>
            <a:r>
              <a:rPr lang="en-US" sz="1800" dirty="0"/>
              <a:t>license </a:t>
            </a:r>
            <a:r>
              <a:rPr lang="hu-HU" sz="1800" dirty="0" err="1" smtClean="0"/>
              <a:t>may</a:t>
            </a:r>
            <a:r>
              <a:rPr lang="hu-HU" sz="1800" dirty="0" smtClean="0"/>
              <a:t> </a:t>
            </a:r>
            <a:r>
              <a:rPr lang="en-US" sz="1800" dirty="0" smtClean="0"/>
              <a:t>be </a:t>
            </a:r>
            <a:r>
              <a:rPr lang="en-US" sz="1800" dirty="0"/>
              <a:t>granted </a:t>
            </a:r>
            <a:r>
              <a:rPr lang="en-US" sz="1800" b="1" dirty="0"/>
              <a:t>only for the purpose of teaching, scholarship or </a:t>
            </a:r>
            <a:r>
              <a:rPr lang="en-US" sz="1800" b="1" dirty="0" smtClean="0"/>
              <a:t>research</a:t>
            </a:r>
            <a:r>
              <a:rPr lang="hu-HU" sz="1800" b="1" dirty="0" smtClean="0"/>
              <a:t> </a:t>
            </a:r>
            <a:r>
              <a:rPr lang="hu-HU" sz="1800" dirty="0" smtClean="0"/>
              <a:t>(</a:t>
            </a:r>
            <a:r>
              <a:rPr lang="hu-HU" sz="1800" dirty="0" err="1" smtClean="0"/>
              <a:t>paragraph</a:t>
            </a:r>
            <a:r>
              <a:rPr lang="hu-HU" sz="1800" dirty="0" smtClean="0"/>
              <a:t> (5))</a:t>
            </a:r>
            <a:r>
              <a:rPr lang="en-US" sz="1800" dirty="0" smtClean="0"/>
              <a:t>.</a:t>
            </a:r>
            <a:endParaRPr lang="hu-HU" sz="1800" dirty="0" smtClean="0"/>
          </a:p>
          <a:p>
            <a:pPr>
              <a:buFont typeface="Wingdings" pitchFamily="2" charset="2"/>
              <a:buChar char="§"/>
              <a:defRPr/>
            </a:pPr>
            <a:r>
              <a:rPr lang="hu-HU" sz="1800" b="1" dirty="0" smtClean="0"/>
              <a:t>I</a:t>
            </a:r>
            <a:r>
              <a:rPr lang="en-US" sz="1800" b="1" dirty="0" smtClean="0"/>
              <a:t>f </a:t>
            </a:r>
            <a:r>
              <a:rPr lang="en-US" sz="1800" b="1" dirty="0"/>
              <a:t>a translation of a work is published by the owner of the right of translation or with his authorization at a price reasonably related to that normally charged in the country for comparable works, any license </a:t>
            </a:r>
            <a:r>
              <a:rPr lang="hu-HU" sz="1800" b="1" dirty="0" smtClean="0"/>
              <a:t>is</a:t>
            </a:r>
            <a:r>
              <a:rPr lang="en-US" sz="1800" b="1" dirty="0" smtClean="0"/>
              <a:t> terminate</a:t>
            </a:r>
            <a:r>
              <a:rPr lang="hu-HU" sz="1800" b="1" dirty="0" smtClean="0"/>
              <a:t>d. </a:t>
            </a:r>
            <a:r>
              <a:rPr lang="hu-HU" sz="1800" dirty="0" smtClean="0"/>
              <a:t>The </a:t>
            </a:r>
            <a:r>
              <a:rPr lang="en-US" sz="1800" dirty="0" smtClean="0"/>
              <a:t>copies </a:t>
            </a:r>
            <a:r>
              <a:rPr lang="en-US" sz="1800" dirty="0"/>
              <a:t>already made before the license terminates may continue to be distributed until their stock is exhausted</a:t>
            </a:r>
            <a:r>
              <a:rPr lang="en-US" sz="1800" dirty="0" smtClean="0"/>
              <a:t>.</a:t>
            </a:r>
            <a:r>
              <a:rPr lang="hu-HU" sz="1800" dirty="0" smtClean="0"/>
              <a:t> (</a:t>
            </a:r>
            <a:r>
              <a:rPr lang="hu-HU" sz="1800" dirty="0" err="1" smtClean="0"/>
              <a:t>paragraph</a:t>
            </a:r>
            <a:r>
              <a:rPr lang="hu-HU" sz="1800" dirty="0" smtClean="0"/>
              <a:t> (6)). </a:t>
            </a:r>
            <a:endParaRPr lang="hu-HU" sz="1800" dirty="0"/>
          </a:p>
          <a:p>
            <a:pPr marL="0" indent="0">
              <a:buFont typeface="Arial" pitchFamily="34" charset="0"/>
              <a:buNone/>
              <a:defRPr/>
            </a:pPr>
            <a:endParaRPr lang="en-US" sz="1800" b="1"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ADADA850-DFF8-4B6E-85A3-8DAE0EAE2F57}" type="slidenum">
              <a:rPr lang="hu-HU" smtClean="0"/>
              <a:pPr>
                <a:defRPr/>
              </a:pPr>
              <a:t>75</a:t>
            </a:fld>
            <a:endParaRPr lang="hu-HU"/>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(5)</a:t>
            </a:r>
            <a:endParaRPr lang="en-US" sz="2800" dirty="0" smtClean="0"/>
          </a:p>
        </p:txBody>
      </p:sp>
      <p:sp>
        <p:nvSpPr>
          <p:cNvPr id="83971" name="Tartalom helye 2"/>
          <p:cNvSpPr>
            <a:spLocks noGrp="1"/>
          </p:cNvSpPr>
          <p:nvPr>
            <p:ph idx="1"/>
          </p:nvPr>
        </p:nvSpPr>
        <p:spPr/>
        <p:txBody>
          <a:bodyPr/>
          <a:lstStyle/>
          <a:p>
            <a:pPr marL="0" indent="0">
              <a:buFont typeface="Arial" pitchFamily="34" charset="0"/>
              <a:buNone/>
              <a:defRPr/>
            </a:pPr>
            <a:r>
              <a:rPr lang="hu-HU" sz="1800" b="1" dirty="0" err="1" smtClean="0"/>
              <a:t>Article</a:t>
            </a:r>
            <a:r>
              <a:rPr lang="hu-HU" sz="1800" b="1" dirty="0" smtClean="0"/>
              <a:t> III</a:t>
            </a:r>
          </a:p>
          <a:p>
            <a:pPr marL="0" indent="0">
              <a:buFont typeface="Arial" pitchFamily="34" charset="0"/>
              <a:buNone/>
              <a:defRPr/>
            </a:pPr>
            <a:endParaRPr lang="hu-HU" sz="1800" b="1" dirty="0" smtClean="0"/>
          </a:p>
          <a:p>
            <a:pPr>
              <a:buFont typeface="Wingdings" pitchFamily="2" charset="2"/>
              <a:buChar char="§"/>
              <a:defRPr/>
            </a:pPr>
            <a:r>
              <a:rPr lang="hu-HU" sz="1800" b="1" dirty="0" smtClean="0"/>
              <a:t>N</a:t>
            </a:r>
            <a:r>
              <a:rPr lang="en-US" sz="1800" b="1" dirty="0" smtClean="0"/>
              <a:t>on-exclusive and non-transferable exclusive licenses </a:t>
            </a:r>
            <a:r>
              <a:rPr lang="hu-HU" sz="1800" dirty="0" err="1" smtClean="0"/>
              <a:t>my</a:t>
            </a:r>
            <a:r>
              <a:rPr lang="hu-HU" sz="1800" dirty="0" smtClean="0"/>
              <a:t> be </a:t>
            </a:r>
            <a:r>
              <a:rPr lang="hu-HU" sz="1800" dirty="0" err="1" smtClean="0"/>
              <a:t>granted</a:t>
            </a:r>
            <a:r>
              <a:rPr lang="en-US" sz="1800" dirty="0" smtClean="0"/>
              <a:t> </a:t>
            </a:r>
            <a:r>
              <a:rPr lang="hu-HU" sz="1800" dirty="0" err="1" smtClean="0"/>
              <a:t>by</a:t>
            </a:r>
            <a:r>
              <a:rPr lang="hu-HU" sz="1800" dirty="0" smtClean="0"/>
              <a:t> </a:t>
            </a:r>
            <a:r>
              <a:rPr lang="hu-HU" sz="1800" dirty="0" err="1" smtClean="0"/>
              <a:t>the</a:t>
            </a:r>
            <a:r>
              <a:rPr lang="hu-HU" sz="1800" dirty="0" smtClean="0"/>
              <a:t> </a:t>
            </a:r>
            <a:r>
              <a:rPr lang="hu-HU" sz="1800" dirty="0" err="1" smtClean="0"/>
              <a:t>competent</a:t>
            </a:r>
            <a:r>
              <a:rPr lang="hu-HU" sz="1800" dirty="0" smtClean="0"/>
              <a:t> </a:t>
            </a:r>
            <a:r>
              <a:rPr lang="hu-HU" sz="1800" dirty="0" err="1" smtClean="0"/>
              <a:t>authority</a:t>
            </a:r>
            <a:r>
              <a:rPr lang="hu-HU" sz="1800" dirty="0" smtClean="0"/>
              <a:t> </a:t>
            </a:r>
            <a:r>
              <a:rPr lang="hu-HU" sz="1800" b="1" dirty="0" err="1" smtClean="0"/>
              <a:t>for</a:t>
            </a:r>
            <a:r>
              <a:rPr lang="hu-HU" sz="1800" b="1" dirty="0" smtClean="0"/>
              <a:t> </a:t>
            </a:r>
            <a:r>
              <a:rPr lang="hu-HU" sz="1800" b="1" dirty="0" err="1" smtClean="0"/>
              <a:t>reproduction</a:t>
            </a:r>
            <a:r>
              <a:rPr lang="hu-HU" sz="1800" b="1" dirty="0" smtClean="0"/>
              <a:t> (reprint)</a:t>
            </a:r>
            <a:r>
              <a:rPr lang="hu-HU" sz="1800" dirty="0" smtClean="0"/>
              <a:t> </a:t>
            </a:r>
            <a:r>
              <a:rPr lang="en-US" sz="1800" dirty="0" smtClean="0"/>
              <a:t>of works </a:t>
            </a:r>
            <a:r>
              <a:rPr lang="hu-HU" sz="1800" dirty="0" err="1" smtClean="0"/>
              <a:t>under</a:t>
            </a:r>
            <a:r>
              <a:rPr lang="hu-HU" sz="1800" dirty="0" smtClean="0"/>
              <a:t> </a:t>
            </a:r>
            <a:r>
              <a:rPr lang="hu-HU" sz="1800" dirty="0" err="1" smtClean="0"/>
              <a:t>the</a:t>
            </a:r>
            <a:r>
              <a:rPr lang="hu-HU" sz="1800" dirty="0" smtClean="0"/>
              <a:t> </a:t>
            </a:r>
            <a:r>
              <a:rPr lang="hu-HU" sz="1800" dirty="0" err="1" smtClean="0"/>
              <a:t>conditions</a:t>
            </a:r>
            <a:r>
              <a:rPr lang="hu-HU" sz="1800" dirty="0" smtClean="0"/>
              <a:t> </a:t>
            </a:r>
            <a:r>
              <a:rPr lang="hu-HU" sz="1800" dirty="0" err="1" smtClean="0"/>
              <a:t>set</a:t>
            </a:r>
            <a:r>
              <a:rPr lang="hu-HU" sz="1800" dirty="0" smtClean="0"/>
              <a:t> </a:t>
            </a:r>
            <a:r>
              <a:rPr lang="hu-HU" sz="1800" dirty="0" err="1" smtClean="0"/>
              <a:t>in</a:t>
            </a:r>
            <a:r>
              <a:rPr lang="hu-HU" sz="1800" dirty="0" smtClean="0"/>
              <a:t> </a:t>
            </a:r>
            <a:r>
              <a:rPr lang="hu-HU" sz="1800" dirty="0" err="1" smtClean="0"/>
              <a:t>the</a:t>
            </a:r>
            <a:r>
              <a:rPr lang="hu-HU" sz="1800" dirty="0" smtClean="0"/>
              <a:t> </a:t>
            </a:r>
            <a:r>
              <a:rPr lang="hu-HU" sz="1800" dirty="0" err="1" smtClean="0"/>
              <a:t>article</a:t>
            </a:r>
            <a:r>
              <a:rPr lang="en-US" sz="1800" dirty="0" smtClean="0"/>
              <a:t> </a:t>
            </a:r>
            <a:r>
              <a:rPr lang="hu-HU" sz="1800" dirty="0" smtClean="0"/>
              <a:t> </a:t>
            </a:r>
            <a:r>
              <a:rPr lang="hu-HU" sz="1800" b="1" dirty="0" err="1" smtClean="0"/>
              <a:t>for</a:t>
            </a:r>
            <a:r>
              <a:rPr lang="hu-HU" sz="1800" b="1" dirty="0" smtClean="0"/>
              <a:t> </a:t>
            </a:r>
            <a:r>
              <a:rPr lang="hu-HU" sz="1800" b="1" dirty="0" err="1" smtClean="0"/>
              <a:t>systematic</a:t>
            </a:r>
            <a:r>
              <a:rPr lang="hu-HU" sz="1800" b="1" dirty="0" smtClean="0"/>
              <a:t> </a:t>
            </a:r>
            <a:r>
              <a:rPr lang="hu-HU" sz="1800" b="1" dirty="0" err="1" smtClean="0"/>
              <a:t>instructional</a:t>
            </a:r>
            <a:r>
              <a:rPr lang="hu-HU" sz="1800" b="1" dirty="0" smtClean="0"/>
              <a:t> </a:t>
            </a:r>
            <a:r>
              <a:rPr lang="hu-HU" sz="1800" b="1" dirty="0" err="1" smtClean="0"/>
              <a:t>activities</a:t>
            </a:r>
            <a:r>
              <a:rPr lang="hu-HU" sz="1800" b="1" dirty="0" smtClean="0"/>
              <a:t> </a:t>
            </a:r>
            <a:r>
              <a:rPr lang="en-US" sz="1800" dirty="0" smtClean="0"/>
              <a:t>(paragraph (1)). </a:t>
            </a:r>
          </a:p>
          <a:p>
            <a:pPr>
              <a:buFont typeface="Wingdings" pitchFamily="2" charset="2"/>
              <a:buChar char="§"/>
              <a:defRPr/>
            </a:pPr>
            <a:r>
              <a:rPr lang="hu-HU" sz="1800" dirty="0" err="1" smtClean="0"/>
              <a:t>Such</a:t>
            </a:r>
            <a:r>
              <a:rPr lang="hu-HU" sz="1800" dirty="0" smtClean="0"/>
              <a:t> </a:t>
            </a:r>
            <a:r>
              <a:rPr lang="hu-HU" sz="1800" dirty="0" err="1" smtClean="0"/>
              <a:t>licenses</a:t>
            </a:r>
            <a:r>
              <a:rPr lang="hu-HU" sz="1800" dirty="0" smtClean="0"/>
              <a:t> </a:t>
            </a:r>
            <a:r>
              <a:rPr lang="hu-HU" sz="1800" dirty="0" err="1" smtClean="0"/>
              <a:t>may</a:t>
            </a:r>
            <a:r>
              <a:rPr lang="hu-HU" sz="1800" dirty="0" smtClean="0"/>
              <a:t> be </a:t>
            </a:r>
            <a:r>
              <a:rPr lang="hu-HU" sz="1800" dirty="0" err="1" smtClean="0"/>
              <a:t>granted</a:t>
            </a:r>
            <a:r>
              <a:rPr lang="hu-HU" sz="1800" dirty="0" smtClean="0"/>
              <a:t>, </a:t>
            </a:r>
            <a:r>
              <a:rPr lang="hu-HU" sz="1800" dirty="0" err="1" smtClean="0"/>
              <a:t>in</a:t>
            </a:r>
            <a:r>
              <a:rPr lang="hu-HU" sz="1800" dirty="0" smtClean="0"/>
              <a:t> </a:t>
            </a:r>
            <a:r>
              <a:rPr lang="hu-HU" sz="1800" dirty="0" err="1" smtClean="0"/>
              <a:t>general</a:t>
            </a:r>
            <a:r>
              <a:rPr lang="hu-HU" sz="1800" dirty="0" smtClean="0"/>
              <a:t>, </a:t>
            </a:r>
            <a:r>
              <a:rPr lang="hu-HU" sz="1800" b="1" dirty="0" err="1" smtClean="0"/>
              <a:t>after</a:t>
            </a:r>
            <a:r>
              <a:rPr lang="hu-HU" sz="1800" b="1" dirty="0" smtClean="0"/>
              <a:t> </a:t>
            </a:r>
            <a:r>
              <a:rPr lang="hu-HU" sz="1800" b="1" dirty="0" err="1" smtClean="0"/>
              <a:t>five</a:t>
            </a:r>
            <a:r>
              <a:rPr lang="hu-HU" sz="1800" b="1" dirty="0" smtClean="0"/>
              <a:t> </a:t>
            </a:r>
            <a:r>
              <a:rPr lang="hu-HU" sz="1800" b="1" dirty="0" err="1" smtClean="0"/>
              <a:t>years</a:t>
            </a:r>
            <a:r>
              <a:rPr lang="hu-HU" sz="1800" dirty="0" smtClean="0"/>
              <a:t>, </a:t>
            </a:r>
            <a:r>
              <a:rPr lang="hu-HU" sz="1800" dirty="0" err="1" smtClean="0"/>
              <a:t>but</a:t>
            </a:r>
            <a:r>
              <a:rPr lang="hu-HU" sz="1800" dirty="0" smtClean="0"/>
              <a:t> </a:t>
            </a:r>
            <a:r>
              <a:rPr lang="hu-HU" sz="1800" dirty="0" err="1" smtClean="0"/>
              <a:t>in</a:t>
            </a:r>
            <a:r>
              <a:rPr lang="hu-HU" sz="1800" dirty="0" smtClean="0"/>
              <a:t> </a:t>
            </a:r>
            <a:r>
              <a:rPr lang="hu-HU" sz="1800" dirty="0" err="1" smtClean="0"/>
              <a:t>case</a:t>
            </a:r>
            <a:r>
              <a:rPr lang="hu-HU" sz="1800" dirty="0" smtClean="0"/>
              <a:t>       of </a:t>
            </a:r>
            <a:r>
              <a:rPr lang="hu-HU" sz="1800" dirty="0" err="1" smtClean="0"/>
              <a:t>works</a:t>
            </a:r>
            <a:r>
              <a:rPr lang="hu-HU" sz="1800" dirty="0" smtClean="0"/>
              <a:t> </a:t>
            </a:r>
            <a:r>
              <a:rPr lang="en-US" sz="1800" dirty="0" smtClean="0"/>
              <a:t>of the natural and physical sciences, including </a:t>
            </a:r>
            <a:r>
              <a:rPr lang="hu-HU" sz="1800" dirty="0" err="1" smtClean="0"/>
              <a:t>matematics</a:t>
            </a:r>
            <a:r>
              <a:rPr lang="hu-HU" sz="1800" dirty="0" smtClean="0"/>
              <a:t> </a:t>
            </a:r>
            <a:r>
              <a:rPr lang="en-US" sz="1800" dirty="0" smtClean="0"/>
              <a:t>and of technology, </a:t>
            </a:r>
            <a:r>
              <a:rPr lang="hu-HU" sz="1800" b="1" dirty="0" err="1" smtClean="0"/>
              <a:t>after</a:t>
            </a:r>
            <a:r>
              <a:rPr lang="hu-HU" sz="1800" b="1" dirty="0" smtClean="0"/>
              <a:t> </a:t>
            </a:r>
            <a:r>
              <a:rPr lang="en-US" sz="1800" b="1" dirty="0" smtClean="0"/>
              <a:t>three years</a:t>
            </a:r>
            <a:r>
              <a:rPr lang="hu-HU" sz="1800" b="1" dirty="0" smtClean="0"/>
              <a:t> </a:t>
            </a:r>
            <a:r>
              <a:rPr lang="hu-HU" sz="1800" dirty="0" smtClean="0"/>
              <a:t>and, </a:t>
            </a:r>
            <a:r>
              <a:rPr lang="hu-HU" sz="1800" dirty="0" err="1" smtClean="0"/>
              <a:t>in</a:t>
            </a:r>
            <a:r>
              <a:rPr lang="hu-HU" sz="1800" dirty="0" smtClean="0"/>
              <a:t> </a:t>
            </a:r>
            <a:r>
              <a:rPr lang="hu-HU" sz="1800" dirty="0" err="1" smtClean="0"/>
              <a:t>case</a:t>
            </a:r>
            <a:r>
              <a:rPr lang="hu-HU" sz="1800" dirty="0" smtClean="0"/>
              <a:t> of </a:t>
            </a:r>
            <a:r>
              <a:rPr lang="en-US" sz="1800" dirty="0" smtClean="0"/>
              <a:t>works of fiction, poetry, drama and music,</a:t>
            </a:r>
            <a:r>
              <a:rPr lang="hu-HU" sz="1800" dirty="0" smtClean="0"/>
              <a:t> and </a:t>
            </a:r>
            <a:r>
              <a:rPr lang="hu-HU" sz="1800" dirty="0" err="1" smtClean="0"/>
              <a:t>for</a:t>
            </a:r>
            <a:r>
              <a:rPr lang="hu-HU" sz="1800" dirty="0" smtClean="0"/>
              <a:t> art </a:t>
            </a:r>
            <a:r>
              <a:rPr lang="hu-HU" sz="1800" dirty="0" err="1" smtClean="0"/>
              <a:t>books</a:t>
            </a:r>
            <a:r>
              <a:rPr lang="hu-HU" sz="1800" dirty="0" smtClean="0"/>
              <a:t>, </a:t>
            </a:r>
            <a:r>
              <a:rPr lang="hu-HU" sz="1800" b="1" dirty="0" err="1" smtClean="0"/>
              <a:t>after</a:t>
            </a:r>
            <a:r>
              <a:rPr lang="hu-HU" sz="1800" b="1" dirty="0" smtClean="0"/>
              <a:t> </a:t>
            </a:r>
            <a:r>
              <a:rPr lang="hu-HU" sz="1800" b="1" dirty="0" err="1" smtClean="0"/>
              <a:t>seven</a:t>
            </a:r>
            <a:r>
              <a:rPr lang="hu-HU" sz="1800" b="1" dirty="0" smtClean="0"/>
              <a:t> </a:t>
            </a:r>
            <a:r>
              <a:rPr lang="hu-HU" sz="1800" b="1" dirty="0" err="1" smtClean="0"/>
              <a:t>years</a:t>
            </a:r>
            <a:r>
              <a:rPr lang="hu-HU" sz="1800" dirty="0" smtClean="0"/>
              <a:t>, </a:t>
            </a:r>
            <a:r>
              <a:rPr lang="hu-HU" sz="1800" dirty="0" err="1" smtClean="0"/>
              <a:t>counted</a:t>
            </a:r>
            <a:r>
              <a:rPr lang="hu-HU" sz="1800" dirty="0" smtClean="0"/>
              <a:t> </a:t>
            </a:r>
            <a:r>
              <a:rPr lang="hu-HU" sz="1800" dirty="0" err="1" smtClean="0"/>
              <a:t>from</a:t>
            </a:r>
            <a:r>
              <a:rPr lang="hu-HU" sz="1800" dirty="0" smtClean="0"/>
              <a:t> </a:t>
            </a:r>
            <a:r>
              <a:rPr lang="hu-HU" sz="1800" dirty="0" err="1" smtClean="0"/>
              <a:t>the</a:t>
            </a:r>
            <a:r>
              <a:rPr lang="hu-HU" sz="1800" dirty="0" smtClean="0"/>
              <a:t> </a:t>
            </a:r>
            <a:r>
              <a:rPr lang="hu-HU" sz="1800" dirty="0" err="1" smtClean="0"/>
              <a:t>first</a:t>
            </a:r>
            <a:r>
              <a:rPr lang="hu-HU" sz="1800" dirty="0" smtClean="0"/>
              <a:t> </a:t>
            </a:r>
            <a:r>
              <a:rPr lang="hu-HU" sz="1800" dirty="0" err="1" smtClean="0"/>
              <a:t>publication</a:t>
            </a:r>
            <a:r>
              <a:rPr lang="hu-HU" sz="1800" dirty="0" smtClean="0"/>
              <a:t> of </a:t>
            </a:r>
            <a:r>
              <a:rPr lang="hu-HU" sz="1800" dirty="0" err="1" smtClean="0"/>
              <a:t>the</a:t>
            </a:r>
            <a:r>
              <a:rPr lang="hu-HU" sz="1800" dirty="0" smtClean="0"/>
              <a:t> </a:t>
            </a:r>
            <a:r>
              <a:rPr lang="hu-HU" sz="1800" dirty="0" err="1" smtClean="0"/>
              <a:t>particular</a:t>
            </a:r>
            <a:r>
              <a:rPr lang="hu-HU" sz="1800" dirty="0" smtClean="0"/>
              <a:t> </a:t>
            </a:r>
            <a:r>
              <a:rPr lang="hu-HU" sz="1800" dirty="0" err="1" smtClean="0"/>
              <a:t>dition</a:t>
            </a:r>
            <a:r>
              <a:rPr lang="hu-HU" sz="1800" dirty="0" smtClean="0"/>
              <a:t> </a:t>
            </a:r>
            <a:r>
              <a:rPr lang="hu-HU" sz="1800" dirty="0" err="1" smtClean="0"/>
              <a:t>of</a:t>
            </a:r>
            <a:r>
              <a:rPr lang="hu-HU" sz="1800" dirty="0" smtClean="0"/>
              <a:t> </a:t>
            </a:r>
            <a:r>
              <a:rPr lang="hu-HU" sz="1800" dirty="0" err="1" smtClean="0"/>
              <a:t>the</a:t>
            </a:r>
            <a:r>
              <a:rPr lang="hu-HU" sz="1800" dirty="0" smtClean="0"/>
              <a:t> </a:t>
            </a:r>
            <a:r>
              <a:rPr lang="hu-HU" sz="1800" dirty="0" err="1" smtClean="0"/>
              <a:t>work</a:t>
            </a:r>
            <a:r>
              <a:rPr lang="hu-HU" sz="1800" dirty="0" smtClean="0"/>
              <a:t> , </a:t>
            </a:r>
            <a:r>
              <a:rPr lang="hu-HU" sz="1800" dirty="0" err="1" smtClean="0"/>
              <a:t>if</a:t>
            </a:r>
            <a:r>
              <a:rPr lang="hu-HU" sz="1800" dirty="0" smtClean="0"/>
              <a:t> </a:t>
            </a:r>
            <a:r>
              <a:rPr lang="en-US" sz="1800" dirty="0" smtClean="0"/>
              <a:t>copies of such edition have not been</a:t>
            </a:r>
            <a:r>
              <a:rPr lang="hu-HU" sz="1800" dirty="0" smtClean="0"/>
              <a:t> </a:t>
            </a:r>
            <a:r>
              <a:rPr lang="en-US" sz="1800" dirty="0" smtClean="0"/>
              <a:t>distributed in that country to the general public or in connection with</a:t>
            </a:r>
            <a:r>
              <a:rPr lang="hu-HU" sz="1800" dirty="0" smtClean="0"/>
              <a:t> </a:t>
            </a:r>
            <a:r>
              <a:rPr lang="en-US" sz="1800" dirty="0" smtClean="0"/>
              <a:t>systematic instructional activities</a:t>
            </a:r>
            <a:r>
              <a:rPr lang="hu-HU" sz="1800" dirty="0" smtClean="0"/>
              <a:t> (</a:t>
            </a:r>
            <a:r>
              <a:rPr lang="hu-HU" sz="1800" dirty="0" err="1" smtClean="0"/>
              <a:t>or</a:t>
            </a:r>
            <a:r>
              <a:rPr lang="hu-HU" sz="1800" dirty="0" smtClean="0"/>
              <a:t> </a:t>
            </a:r>
            <a:r>
              <a:rPr lang="hu-HU" sz="1800" dirty="0" err="1" smtClean="0"/>
              <a:t>have</a:t>
            </a:r>
            <a:r>
              <a:rPr lang="hu-HU" sz="1800" dirty="0" smtClean="0"/>
              <a:t> </a:t>
            </a:r>
            <a:r>
              <a:rPr lang="hu-HU" sz="1800" dirty="0" err="1" smtClean="0"/>
              <a:t>not</a:t>
            </a:r>
            <a:r>
              <a:rPr lang="hu-HU" sz="1800" dirty="0" smtClean="0"/>
              <a:t> </a:t>
            </a:r>
            <a:r>
              <a:rPr lang="hu-HU" sz="1800" dirty="0" err="1" smtClean="0"/>
              <a:t>been</a:t>
            </a:r>
            <a:r>
              <a:rPr lang="hu-HU" sz="1800" dirty="0" smtClean="0"/>
              <a:t> </a:t>
            </a:r>
            <a:r>
              <a:rPr lang="hu-HU" sz="1800" dirty="0" err="1" smtClean="0"/>
              <a:t>in</a:t>
            </a:r>
            <a:r>
              <a:rPr lang="hu-HU" sz="1800" dirty="0" smtClean="0"/>
              <a:t> </a:t>
            </a:r>
            <a:r>
              <a:rPr lang="hu-HU" sz="1800" dirty="0" err="1" smtClean="0"/>
              <a:t>sale</a:t>
            </a:r>
            <a:r>
              <a:rPr lang="hu-HU" sz="1800" dirty="0" smtClean="0"/>
              <a:t> </a:t>
            </a:r>
            <a:r>
              <a:rPr lang="hu-HU" sz="1800" dirty="0" err="1" smtClean="0"/>
              <a:t>for</a:t>
            </a:r>
            <a:r>
              <a:rPr lang="hu-HU" sz="1800" dirty="0" smtClean="0"/>
              <a:t> more </a:t>
            </a:r>
            <a:r>
              <a:rPr lang="hu-HU" sz="1800" dirty="0" err="1" smtClean="0"/>
              <a:t>than</a:t>
            </a:r>
            <a:r>
              <a:rPr lang="hu-HU" sz="1800" dirty="0" smtClean="0"/>
              <a:t> </a:t>
            </a:r>
            <a:r>
              <a:rPr lang="hu-HU" sz="1800" dirty="0" err="1" smtClean="0"/>
              <a:t>six</a:t>
            </a:r>
            <a:r>
              <a:rPr lang="hu-HU" sz="1800" dirty="0" smtClean="0"/>
              <a:t> </a:t>
            </a:r>
            <a:r>
              <a:rPr lang="hu-HU" sz="1800" dirty="0" err="1" smtClean="0"/>
              <a:t>months</a:t>
            </a:r>
            <a:r>
              <a:rPr lang="hu-HU" sz="1800" dirty="0" smtClean="0"/>
              <a:t>)  </a:t>
            </a:r>
            <a:r>
              <a:rPr lang="en-US" sz="1800" dirty="0" smtClean="0"/>
              <a:t>at a price reasonably related to that</a:t>
            </a:r>
            <a:r>
              <a:rPr lang="hu-HU" sz="1800" dirty="0" smtClean="0"/>
              <a:t> </a:t>
            </a:r>
            <a:r>
              <a:rPr lang="en-US" sz="1800" dirty="0" smtClean="0"/>
              <a:t>normally charged in the country for comparable works</a:t>
            </a:r>
            <a:r>
              <a:rPr lang="hu-HU" sz="1800" dirty="0" smtClean="0"/>
              <a:t> (</a:t>
            </a:r>
            <a:r>
              <a:rPr lang="hu-HU" sz="1800" dirty="0" err="1" smtClean="0"/>
              <a:t>paragraphs</a:t>
            </a:r>
            <a:r>
              <a:rPr lang="hu-HU" sz="1800" dirty="0" smtClean="0"/>
              <a:t> (2), (3) and (7)).   </a:t>
            </a:r>
            <a:r>
              <a:rPr lang="en-US" sz="1800" dirty="0" smtClean="0"/>
              <a:t> </a:t>
            </a:r>
            <a:endParaRPr lang="hu-HU" sz="1800" dirty="0" smtClean="0"/>
          </a:p>
          <a:p>
            <a:pPr marL="0" indent="0">
              <a:buFont typeface="Arial" pitchFamily="34" charset="0"/>
              <a:buNone/>
              <a:defRPr/>
            </a:pPr>
            <a:endParaRPr lang="hu-HU" sz="1800" b="1" dirty="0" smtClean="0"/>
          </a:p>
          <a:p>
            <a:pPr marL="0" indent="0">
              <a:buFont typeface="Arial" pitchFamily="34" charset="0"/>
              <a:buNone/>
              <a:defRPr/>
            </a:pPr>
            <a:r>
              <a:rPr lang="hu-HU" sz="1800" b="1" dirty="0" smtClean="0"/>
              <a:t> </a:t>
            </a:r>
            <a:endParaRPr lang="en-US" sz="1200" b="1"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B4F93E9D-9B40-4D47-ADD6-6FD94592BF8F}" type="slidenum">
              <a:rPr lang="hu-HU" smtClean="0"/>
              <a:pPr>
                <a:defRPr/>
              </a:pPr>
              <a:t>76</a:t>
            </a:fld>
            <a:endParaRPr lang="hu-H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(6)</a:t>
            </a:r>
            <a:endParaRPr lang="en-US" sz="2800" dirty="0" smtClean="0"/>
          </a:p>
        </p:txBody>
      </p:sp>
      <p:sp>
        <p:nvSpPr>
          <p:cNvPr id="84995" name="Tartalom helye 2"/>
          <p:cNvSpPr>
            <a:spLocks noGrp="1"/>
          </p:cNvSpPr>
          <p:nvPr>
            <p:ph idx="1"/>
          </p:nvPr>
        </p:nvSpPr>
        <p:spPr>
          <a:xfrm>
            <a:off x="457200" y="1600200"/>
            <a:ext cx="8362950" cy="4525963"/>
          </a:xfrm>
        </p:spPr>
        <p:txBody>
          <a:bodyPr/>
          <a:lstStyle/>
          <a:p>
            <a:pPr marL="0" indent="0">
              <a:buFont typeface="Arial" pitchFamily="34" charset="0"/>
              <a:buNone/>
              <a:defRPr/>
            </a:pPr>
            <a:r>
              <a:rPr lang="hu-HU" sz="1800" b="1" dirty="0" err="1" smtClean="0"/>
              <a:t>Article</a:t>
            </a:r>
            <a:r>
              <a:rPr lang="hu-HU" sz="1800" b="1" dirty="0" smtClean="0"/>
              <a:t> IV </a:t>
            </a:r>
            <a:r>
              <a:rPr lang="hu-HU" sz="1800" b="1" dirty="0" err="1" smtClean="0"/>
              <a:t>on</a:t>
            </a:r>
            <a:r>
              <a:rPr lang="hu-HU" sz="1800" b="1" dirty="0" smtClean="0"/>
              <a:t> </a:t>
            </a:r>
            <a:r>
              <a:rPr lang="hu-HU" sz="1800" b="1" dirty="0" err="1" smtClean="0"/>
              <a:t>further</a:t>
            </a:r>
            <a:r>
              <a:rPr lang="hu-HU" sz="1800" b="1" dirty="0" smtClean="0"/>
              <a:t> </a:t>
            </a:r>
            <a:r>
              <a:rPr lang="hu-HU" sz="1800" b="1" dirty="0" err="1" smtClean="0"/>
              <a:t>conditions</a:t>
            </a:r>
            <a:r>
              <a:rPr lang="hu-HU" sz="1800" b="1" dirty="0" smtClean="0"/>
              <a:t> of </a:t>
            </a:r>
            <a:r>
              <a:rPr lang="hu-HU" sz="1800" b="1" dirty="0" err="1" smtClean="0"/>
              <a:t>licenses</a:t>
            </a:r>
            <a:r>
              <a:rPr lang="hu-HU" sz="1800" b="1" dirty="0" smtClean="0"/>
              <a:t> </a:t>
            </a:r>
            <a:r>
              <a:rPr lang="hu-HU" sz="1800" b="1" dirty="0" err="1" smtClean="0"/>
              <a:t>granted</a:t>
            </a:r>
            <a:r>
              <a:rPr lang="hu-HU" sz="1800" b="1" dirty="0" smtClean="0"/>
              <a:t> </a:t>
            </a:r>
            <a:r>
              <a:rPr lang="hu-HU" sz="1800" b="1" dirty="0" err="1" smtClean="0"/>
              <a:t>under</a:t>
            </a:r>
            <a:r>
              <a:rPr lang="hu-HU" sz="1800" b="1" dirty="0" smtClean="0"/>
              <a:t> </a:t>
            </a:r>
            <a:r>
              <a:rPr lang="hu-HU" sz="1800" b="1" dirty="0" err="1" smtClean="0"/>
              <a:t>Articles</a:t>
            </a:r>
            <a:r>
              <a:rPr lang="hu-HU" sz="1800" b="1" dirty="0" smtClean="0"/>
              <a:t> II and III:</a:t>
            </a:r>
          </a:p>
          <a:p>
            <a:pPr marL="0" indent="0">
              <a:buFont typeface="Arial" pitchFamily="34" charset="0"/>
              <a:buNone/>
              <a:defRPr/>
            </a:pPr>
            <a:endParaRPr lang="hu-HU" sz="1800" b="1" dirty="0" smtClean="0"/>
          </a:p>
          <a:p>
            <a:pPr>
              <a:buFont typeface="Wingdings" pitchFamily="2" charset="2"/>
              <a:buChar char="§"/>
              <a:defRPr/>
            </a:pPr>
            <a:r>
              <a:rPr lang="en-US" sz="1800" dirty="0" smtClean="0"/>
              <a:t>A license </a:t>
            </a:r>
            <a:r>
              <a:rPr lang="en-US" sz="1800" b="1" dirty="0"/>
              <a:t>may be granted only if the </a:t>
            </a:r>
            <a:r>
              <a:rPr lang="en-US" sz="1800" b="1" dirty="0" smtClean="0"/>
              <a:t>applicant</a:t>
            </a:r>
            <a:r>
              <a:rPr lang="hu-HU" sz="1800" b="1" dirty="0" smtClean="0"/>
              <a:t>…</a:t>
            </a:r>
            <a:r>
              <a:rPr lang="en-US" sz="1800" b="1" dirty="0" smtClean="0"/>
              <a:t>establishes </a:t>
            </a:r>
            <a:r>
              <a:rPr lang="en-US" sz="1800" b="1" dirty="0"/>
              <a:t>either that he has requested, and has been denied, authorization by the owner of the right </a:t>
            </a:r>
            <a:r>
              <a:rPr lang="en-US" sz="1800" dirty="0"/>
              <a:t>to make and publish the translation or to reproduce and publish the edition, as the case may be, </a:t>
            </a:r>
            <a:r>
              <a:rPr lang="en-US" sz="1800" b="1" dirty="0"/>
              <a:t>or that, after due diligence on his part, he was unable to find the owner of the </a:t>
            </a:r>
            <a:r>
              <a:rPr lang="en-US" sz="1800" b="1" dirty="0" smtClean="0"/>
              <a:t>right</a:t>
            </a:r>
            <a:r>
              <a:rPr lang="hu-HU" sz="1800" dirty="0" smtClean="0"/>
              <a:t> (</a:t>
            </a:r>
            <a:r>
              <a:rPr lang="hu-HU" sz="1800" dirty="0" err="1" smtClean="0"/>
              <a:t>paragraph</a:t>
            </a:r>
            <a:r>
              <a:rPr lang="hu-HU" sz="1800" dirty="0" smtClean="0"/>
              <a:t> (1))</a:t>
            </a:r>
            <a:r>
              <a:rPr lang="en-US" sz="1800" dirty="0" smtClean="0"/>
              <a:t>.</a:t>
            </a:r>
            <a:endParaRPr lang="hu-HU" sz="1800" dirty="0" smtClean="0"/>
          </a:p>
          <a:p>
            <a:pPr>
              <a:buFont typeface="Wingdings" pitchFamily="2" charset="2"/>
              <a:buChar char="§"/>
              <a:defRPr/>
            </a:pPr>
            <a:r>
              <a:rPr lang="en-US" sz="1800" b="1" dirty="0" smtClean="0"/>
              <a:t>No </a:t>
            </a:r>
            <a:r>
              <a:rPr lang="en-US" sz="1800" b="1" dirty="0"/>
              <a:t>license </a:t>
            </a:r>
            <a:r>
              <a:rPr lang="en-US" sz="1800" b="1" dirty="0" smtClean="0"/>
              <a:t>extend</a:t>
            </a:r>
            <a:r>
              <a:rPr lang="hu-HU" sz="1800" b="1" dirty="0" smtClean="0"/>
              <a:t>s</a:t>
            </a:r>
            <a:r>
              <a:rPr lang="en-US" sz="1800" b="1" dirty="0" smtClean="0"/>
              <a:t> </a:t>
            </a:r>
            <a:r>
              <a:rPr lang="en-US" sz="1800" b="1" dirty="0"/>
              <a:t>to the export of </a:t>
            </a:r>
            <a:r>
              <a:rPr lang="en-US" sz="1800" b="1" dirty="0" smtClean="0"/>
              <a:t>copies</a:t>
            </a:r>
            <a:r>
              <a:rPr lang="hu-HU" sz="1800" b="1" dirty="0" smtClean="0"/>
              <a:t> (</a:t>
            </a:r>
            <a:r>
              <a:rPr lang="hu-HU" sz="1800" b="1" dirty="0" err="1" smtClean="0"/>
              <a:t>with</a:t>
            </a:r>
            <a:r>
              <a:rPr lang="hu-HU" sz="1800" b="1" dirty="0" smtClean="0"/>
              <a:t> </a:t>
            </a:r>
            <a:r>
              <a:rPr lang="hu-HU" sz="1800" b="1" dirty="0" err="1" smtClean="0"/>
              <a:t>certain</a:t>
            </a:r>
            <a:r>
              <a:rPr lang="hu-HU" sz="1800" b="1" dirty="0" smtClean="0"/>
              <a:t> limited </a:t>
            </a:r>
            <a:r>
              <a:rPr lang="hu-HU" sz="1800" b="1" dirty="0" err="1" smtClean="0"/>
              <a:t>exceptions</a:t>
            </a:r>
            <a:r>
              <a:rPr lang="hu-HU" sz="1800" b="1" dirty="0" smtClean="0"/>
              <a:t>)</a:t>
            </a:r>
            <a:r>
              <a:rPr lang="en-US" sz="1800" dirty="0" smtClean="0"/>
              <a:t>, </a:t>
            </a:r>
            <a:r>
              <a:rPr lang="en-US" sz="1800" dirty="0"/>
              <a:t>and </a:t>
            </a:r>
            <a:r>
              <a:rPr lang="en-US" sz="1800" b="1" dirty="0"/>
              <a:t>any </a:t>
            </a:r>
            <a:r>
              <a:rPr lang="en-US" sz="1800" b="1" dirty="0" smtClean="0"/>
              <a:t>license </a:t>
            </a:r>
            <a:r>
              <a:rPr lang="hu-HU" sz="1800" b="1" dirty="0" smtClean="0"/>
              <a:t>is</a:t>
            </a:r>
            <a:r>
              <a:rPr lang="en-US" sz="1800" b="1" dirty="0" smtClean="0"/>
              <a:t> </a:t>
            </a:r>
            <a:r>
              <a:rPr lang="en-US" sz="1800" b="1" dirty="0"/>
              <a:t>valid only </a:t>
            </a:r>
            <a:r>
              <a:rPr lang="en-US" sz="1800" dirty="0"/>
              <a:t>for publication of the translation or of the </a:t>
            </a:r>
            <a:r>
              <a:rPr lang="en-US" sz="1800" dirty="0" smtClean="0"/>
              <a:t>reproduction</a:t>
            </a:r>
            <a:r>
              <a:rPr lang="hu-HU" sz="1800" dirty="0" smtClean="0"/>
              <a:t> </a:t>
            </a:r>
            <a:r>
              <a:rPr lang="hu-HU" sz="1800" b="1" dirty="0" err="1" smtClean="0"/>
              <a:t>in</a:t>
            </a:r>
            <a:r>
              <a:rPr lang="hu-HU" sz="1800" b="1" dirty="0" smtClean="0"/>
              <a:t> </a:t>
            </a:r>
            <a:r>
              <a:rPr lang="hu-HU" sz="1800" b="1" dirty="0" err="1" smtClean="0"/>
              <a:t>the</a:t>
            </a:r>
            <a:r>
              <a:rPr lang="hu-HU" sz="1800" b="1" dirty="0" smtClean="0"/>
              <a:t> </a:t>
            </a:r>
            <a:r>
              <a:rPr lang="hu-HU" sz="1800" b="1" dirty="0" err="1" smtClean="0"/>
              <a:t>territory</a:t>
            </a:r>
            <a:r>
              <a:rPr lang="hu-HU" sz="1800" b="1" dirty="0" smtClean="0"/>
              <a:t> of </a:t>
            </a:r>
            <a:r>
              <a:rPr lang="hu-HU" sz="1800" b="1" dirty="0" err="1" smtClean="0"/>
              <a:t>the</a:t>
            </a:r>
            <a:r>
              <a:rPr lang="hu-HU" sz="1800" b="1" dirty="0" smtClean="0"/>
              <a:t> country </a:t>
            </a:r>
            <a:r>
              <a:rPr lang="hu-HU" sz="1800" b="1" dirty="0" err="1" smtClean="0"/>
              <a:t>concerned</a:t>
            </a:r>
            <a:r>
              <a:rPr lang="hu-HU" sz="1800" dirty="0" smtClean="0"/>
              <a:t> (</a:t>
            </a:r>
            <a:r>
              <a:rPr lang="hu-HU" sz="1800" dirty="0" err="1" smtClean="0"/>
              <a:t>paragraph</a:t>
            </a:r>
            <a:r>
              <a:rPr lang="hu-HU" sz="1800" dirty="0" smtClean="0"/>
              <a:t> (4)). </a:t>
            </a:r>
          </a:p>
          <a:p>
            <a:pPr>
              <a:buFont typeface="Wingdings" pitchFamily="2" charset="2"/>
              <a:buChar char="§"/>
              <a:defRPr/>
            </a:pPr>
            <a:r>
              <a:rPr lang="hu-HU" sz="1800" b="1" dirty="0" err="1" smtClean="0"/>
              <a:t>Due</a:t>
            </a:r>
            <a:r>
              <a:rPr lang="hu-HU" sz="1800" b="1" dirty="0" smtClean="0"/>
              <a:t> </a:t>
            </a:r>
            <a:r>
              <a:rPr lang="hu-HU" sz="1800" b="1" dirty="0" err="1" smtClean="0"/>
              <a:t>provisions</a:t>
            </a:r>
            <a:r>
              <a:rPr lang="hu-HU" sz="1800" b="1" dirty="0" smtClean="0"/>
              <a:t> must be made </a:t>
            </a:r>
            <a:r>
              <a:rPr lang="hu-HU" sz="1800" b="1" dirty="0" err="1" smtClean="0"/>
              <a:t>for</a:t>
            </a:r>
            <a:r>
              <a:rPr lang="hu-HU" sz="1800" b="1" dirty="0" smtClean="0"/>
              <a:t> </a:t>
            </a:r>
            <a:r>
              <a:rPr lang="hu-HU" sz="1800" b="1" dirty="0" err="1" smtClean="0"/>
              <a:t>just</a:t>
            </a:r>
            <a:r>
              <a:rPr lang="hu-HU" sz="1800" b="1" dirty="0" smtClean="0"/>
              <a:t> </a:t>
            </a:r>
            <a:r>
              <a:rPr lang="hu-HU" sz="1800" b="1" dirty="0" err="1" smtClean="0"/>
              <a:t>compensation</a:t>
            </a:r>
            <a:r>
              <a:rPr lang="hu-HU" sz="1800" b="1" dirty="0" smtClean="0"/>
              <a:t> </a:t>
            </a:r>
            <a:r>
              <a:rPr lang="hu-HU" sz="1800" dirty="0" smtClean="0"/>
              <a:t>„</a:t>
            </a:r>
            <a:r>
              <a:rPr lang="en-US" sz="1800" dirty="0" smtClean="0"/>
              <a:t>that </a:t>
            </a:r>
            <a:r>
              <a:rPr lang="en-US" sz="1800" dirty="0"/>
              <a:t>is consistent with standards of royalties normally operating on licenses freely negotiated between persons in the two countries </a:t>
            </a:r>
            <a:r>
              <a:rPr lang="en-US" sz="1800" dirty="0" smtClean="0"/>
              <a:t>concerned</a:t>
            </a:r>
            <a:r>
              <a:rPr lang="hu-HU" sz="1800" dirty="0" smtClean="0"/>
              <a:t>” and </a:t>
            </a:r>
            <a:r>
              <a:rPr lang="hu-HU" sz="1800" dirty="0" err="1" smtClean="0"/>
              <a:t>for</a:t>
            </a:r>
            <a:r>
              <a:rPr lang="hu-HU" sz="1800" dirty="0" smtClean="0"/>
              <a:t> </a:t>
            </a:r>
            <a:r>
              <a:rPr lang="hu-HU" sz="1800" dirty="0" err="1" smtClean="0"/>
              <a:t>the</a:t>
            </a:r>
            <a:r>
              <a:rPr lang="hu-HU" sz="1800" dirty="0" smtClean="0"/>
              <a:t> </a:t>
            </a:r>
            <a:r>
              <a:rPr lang="hu-HU" sz="1800" dirty="0" err="1" smtClean="0"/>
              <a:t>payment</a:t>
            </a:r>
            <a:r>
              <a:rPr lang="hu-HU" sz="1800" dirty="0" smtClean="0"/>
              <a:t> </a:t>
            </a:r>
            <a:r>
              <a:rPr lang="hu-HU" sz="1800" dirty="0" err="1" smtClean="0"/>
              <a:t>and</a:t>
            </a:r>
            <a:r>
              <a:rPr lang="hu-HU" sz="1800" dirty="0" smtClean="0"/>
              <a:t> </a:t>
            </a:r>
            <a:r>
              <a:rPr lang="hu-HU" sz="1800" dirty="0" err="1" smtClean="0"/>
              <a:t>transmittal</a:t>
            </a:r>
            <a:r>
              <a:rPr lang="hu-HU" sz="1800" dirty="0" smtClean="0"/>
              <a:t> </a:t>
            </a:r>
            <a:r>
              <a:rPr lang="hu-HU" sz="1800" dirty="0" err="1" smtClean="0"/>
              <a:t>thereof</a:t>
            </a:r>
            <a:r>
              <a:rPr lang="hu-HU" sz="1800" dirty="0" smtClean="0"/>
              <a:t> (</a:t>
            </a:r>
            <a:r>
              <a:rPr lang="hu-HU" sz="1800" dirty="0" err="1" smtClean="0"/>
              <a:t>paragraph</a:t>
            </a:r>
            <a:r>
              <a:rPr lang="hu-HU" sz="1800" dirty="0" smtClean="0"/>
              <a:t> (6)).  </a:t>
            </a:r>
            <a:r>
              <a:rPr lang="en-US" sz="1800" dirty="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6076DAC9-049B-4853-9D98-555B9C3CB232}" type="slidenum">
              <a:rPr lang="hu-HU" smtClean="0"/>
              <a:pPr>
                <a:defRPr/>
              </a:pPr>
              <a:t>77</a:t>
            </a:fld>
            <a:endParaRPr lang="hu-HU"/>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(7)</a:t>
            </a:r>
            <a:endParaRPr lang="en-US" sz="2800" dirty="0"/>
          </a:p>
        </p:txBody>
      </p:sp>
      <p:sp>
        <p:nvSpPr>
          <p:cNvPr id="110595" name="Tartalom helye 2"/>
          <p:cNvSpPr>
            <a:spLocks noGrp="1"/>
          </p:cNvSpPr>
          <p:nvPr>
            <p:ph idx="1"/>
          </p:nvPr>
        </p:nvSpPr>
        <p:spPr>
          <a:xfrm>
            <a:off x="457200" y="1700213"/>
            <a:ext cx="8229600" cy="4425950"/>
          </a:xfrm>
        </p:spPr>
        <p:txBody>
          <a:bodyPr/>
          <a:lstStyle/>
          <a:p>
            <a:pPr marL="0" indent="0">
              <a:buFont typeface="Arial" pitchFamily="34" charset="0"/>
              <a:buNone/>
              <a:defRPr/>
            </a:pPr>
            <a:r>
              <a:rPr lang="en-US" sz="1800" b="1" dirty="0" smtClean="0"/>
              <a:t>Elements which seem to be out-of-date:</a:t>
            </a:r>
          </a:p>
          <a:p>
            <a:pPr>
              <a:buFont typeface="Wingdings" pitchFamily="2" charset="2"/>
              <a:buChar char="Ø"/>
              <a:defRPr/>
            </a:pPr>
            <a:r>
              <a:rPr lang="en-US" sz="1800" b="1" dirty="0" smtClean="0"/>
              <a:t>the compulsory </a:t>
            </a:r>
            <a:r>
              <a:rPr lang="en-US" sz="1800" b="1" dirty="0" err="1" smtClean="0"/>
              <a:t>licen</a:t>
            </a:r>
            <a:r>
              <a:rPr lang="hu-HU" sz="1800" b="1" dirty="0" smtClean="0"/>
              <a:t>s</a:t>
            </a:r>
            <a:r>
              <a:rPr lang="en-US" sz="1800" b="1" dirty="0" err="1" smtClean="0"/>
              <a:t>ing</a:t>
            </a:r>
            <a:r>
              <a:rPr lang="en-US" sz="1800" b="1" dirty="0" smtClean="0"/>
              <a:t> system is for</a:t>
            </a:r>
            <a:r>
              <a:rPr lang="hu-HU" sz="1800" b="1" dirty="0" smtClean="0"/>
              <a:t>e</a:t>
            </a:r>
            <a:r>
              <a:rPr lang="en-US" sz="1800" b="1" dirty="0" smtClean="0"/>
              <a:t>seen equally for all developing countries  under UN standards; </a:t>
            </a:r>
            <a:r>
              <a:rPr lang="en-US" sz="1800" dirty="0" smtClean="0"/>
              <a:t>since 1971,  important  differentiation has taken place (however, </a:t>
            </a:r>
            <a:r>
              <a:rPr lang="en-US" sz="1800" b="1" dirty="0" smtClean="0"/>
              <a:t>it is beyond any doubt that the principles on which the Appendix is based continue being fully applicable at</a:t>
            </a:r>
            <a:r>
              <a:rPr lang="hu-HU" sz="1800" b="1" dirty="0" smtClean="0"/>
              <a:t> </a:t>
            </a:r>
            <a:r>
              <a:rPr lang="en-US" sz="1800" b="1" dirty="0" smtClean="0"/>
              <a:t>least for LDCs</a:t>
            </a:r>
            <a:r>
              <a:rPr lang="en-US" sz="1800" dirty="0" smtClean="0"/>
              <a:t>);</a:t>
            </a:r>
            <a:r>
              <a:rPr lang="en-US" sz="1800" b="1" dirty="0" smtClean="0"/>
              <a:t> </a:t>
            </a:r>
          </a:p>
          <a:p>
            <a:pPr>
              <a:buFont typeface="Wingdings" pitchFamily="2" charset="2"/>
              <a:buChar char="Ø"/>
              <a:defRPr/>
            </a:pPr>
            <a:r>
              <a:rPr lang="en-US" sz="1800" b="1" dirty="0" smtClean="0"/>
              <a:t>in the case of the reprint (reproduction) licenses, the three- five- and seven-years period to be elapsed have become </a:t>
            </a:r>
            <a:r>
              <a:rPr lang="hu-HU" sz="1800" b="1" dirty="0" err="1" smtClean="0"/>
              <a:t>anachronistic</a:t>
            </a:r>
            <a:r>
              <a:rPr lang="en-US" sz="1800" b="1" dirty="0" smtClean="0"/>
              <a:t> </a:t>
            </a:r>
            <a:r>
              <a:rPr lang="en-US" sz="1800" dirty="0" smtClean="0"/>
              <a:t>with the advent of </a:t>
            </a:r>
            <a:r>
              <a:rPr lang="en-US" sz="1800" dirty="0" err="1" smtClean="0"/>
              <a:t>reprogra</a:t>
            </a:r>
            <a:r>
              <a:rPr lang="hu-HU" sz="1800" dirty="0" smtClean="0"/>
              <a:t>p</a:t>
            </a:r>
            <a:r>
              <a:rPr lang="en-US" sz="1800" dirty="0" smtClean="0"/>
              <a:t>hic and digital online </a:t>
            </a:r>
            <a:r>
              <a:rPr lang="en-US" sz="1800" dirty="0" err="1" smtClean="0"/>
              <a:t>technol</a:t>
            </a:r>
            <a:r>
              <a:rPr lang="hu-HU" sz="1800" dirty="0" smtClean="0"/>
              <a:t>o</a:t>
            </a:r>
            <a:r>
              <a:rPr lang="en-US" sz="1800" dirty="0" err="1" smtClean="0"/>
              <a:t>gies</a:t>
            </a:r>
            <a:r>
              <a:rPr lang="en-US" sz="1800" dirty="0" smtClean="0"/>
              <a:t>; </a:t>
            </a:r>
          </a:p>
          <a:p>
            <a:pPr>
              <a:buFont typeface="Wingdings" pitchFamily="2" charset="2"/>
              <a:buChar char="Ø"/>
              <a:defRPr/>
            </a:pPr>
            <a:r>
              <a:rPr lang="en-US" sz="1800" dirty="0" smtClean="0"/>
              <a:t>the</a:t>
            </a:r>
            <a:r>
              <a:rPr lang="en-US" sz="1800" b="1" dirty="0" smtClean="0"/>
              <a:t> administrative procedures </a:t>
            </a:r>
            <a:r>
              <a:rPr lang="en-US" sz="1800" dirty="0" smtClean="0"/>
              <a:t>and</a:t>
            </a:r>
            <a:r>
              <a:rPr lang="en-US" sz="1800" b="1" dirty="0" smtClean="0"/>
              <a:t> </a:t>
            </a:r>
            <a:r>
              <a:rPr lang="en-US" sz="1800" dirty="0" smtClean="0"/>
              <a:t>the different </a:t>
            </a:r>
            <a:r>
              <a:rPr lang="en-US" sz="1800" b="1" dirty="0" smtClean="0"/>
              <a:t>deadlines </a:t>
            </a:r>
            <a:r>
              <a:rPr lang="en-US" sz="1800" dirty="0" smtClean="0"/>
              <a:t>make the system</a:t>
            </a:r>
            <a:r>
              <a:rPr lang="en-US" sz="1800" b="1" dirty="0" smtClean="0"/>
              <a:t> </a:t>
            </a:r>
            <a:r>
              <a:rPr lang="hu-HU" sz="1800" b="1" dirty="0" smtClean="0"/>
              <a:t>u</a:t>
            </a:r>
            <a:r>
              <a:rPr lang="en-US" sz="1800" b="1" dirty="0" err="1" smtClean="0"/>
              <a:t>natt</a:t>
            </a:r>
            <a:r>
              <a:rPr lang="hu-HU" sz="1800" b="1" dirty="0" smtClean="0"/>
              <a:t>r</a:t>
            </a:r>
            <a:r>
              <a:rPr lang="en-US" sz="1800" b="1" dirty="0" smtClean="0"/>
              <a:t>active and badly workable; </a:t>
            </a:r>
          </a:p>
          <a:p>
            <a:pPr>
              <a:buFont typeface="Wingdings" pitchFamily="2" charset="2"/>
              <a:buChar char="Ø"/>
              <a:defRPr/>
            </a:pPr>
            <a:r>
              <a:rPr lang="en-US" sz="1800" dirty="0" smtClean="0"/>
              <a:t>in the case of translation licenses</a:t>
            </a:r>
            <a:r>
              <a:rPr lang="en-US" sz="1800" b="1" dirty="0" smtClean="0"/>
              <a:t>, the concept of „language general  used in the country” does not seem to take into account the problems of small et</a:t>
            </a:r>
            <a:r>
              <a:rPr lang="hu-HU" sz="1800" b="1" dirty="0" smtClean="0"/>
              <a:t>h</a:t>
            </a:r>
            <a:r>
              <a:rPr lang="en-US" sz="1800" b="1" dirty="0" err="1" smtClean="0"/>
              <a:t>nic</a:t>
            </a:r>
            <a:r>
              <a:rPr lang="en-US" sz="1800" b="1" dirty="0" smtClean="0"/>
              <a:t> groups </a:t>
            </a:r>
            <a:r>
              <a:rPr lang="en-US" sz="1800" dirty="0" smtClean="0"/>
              <a:t>(</a:t>
            </a:r>
            <a:r>
              <a:rPr lang="hu-HU" sz="1800" dirty="0" err="1" smtClean="0"/>
              <a:t>that</a:t>
            </a:r>
            <a:r>
              <a:rPr lang="hu-HU" sz="1800" dirty="0" smtClean="0"/>
              <a:t> </a:t>
            </a:r>
            <a:r>
              <a:rPr lang="hu-HU" sz="1800" dirty="0" err="1" smtClean="0"/>
              <a:t>may</a:t>
            </a:r>
            <a:r>
              <a:rPr lang="hu-HU" sz="1800" dirty="0" smtClean="0"/>
              <a:t> be </a:t>
            </a:r>
            <a:r>
              <a:rPr lang="hu-HU" sz="1800" dirty="0" err="1" smtClean="0"/>
              <a:t>found</a:t>
            </a:r>
            <a:r>
              <a:rPr lang="hu-HU" sz="1800" dirty="0" smtClean="0"/>
              <a:t> </a:t>
            </a:r>
            <a:r>
              <a:rPr lang="en-US" sz="1800" dirty="0" smtClean="0"/>
              <a:t>in different countries). </a:t>
            </a:r>
          </a:p>
          <a:p>
            <a:pPr marL="0" indent="0">
              <a:buFont typeface="Arial" pitchFamily="34" charset="0"/>
              <a:buNone/>
              <a:defRPr/>
            </a:pPr>
            <a:endParaRPr lang="en-US" sz="2000" b="1"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003E866-267A-4442-A6C1-0037E9C967CB}" type="slidenum">
              <a:rPr lang="hu-HU" smtClean="0"/>
              <a:pPr>
                <a:defRPr/>
              </a:pPr>
              <a:t>78</a:t>
            </a:fld>
            <a:endParaRPr lang="hu-HU"/>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ím 1"/>
          <p:cNvSpPr>
            <a:spLocks noGrp="1"/>
          </p:cNvSpPr>
          <p:nvPr>
            <p:ph type="title"/>
          </p:nvPr>
        </p:nvSpPr>
        <p:spPr>
          <a:solidFill>
            <a:srgbClr val="FFFF00"/>
          </a:solidFill>
          <a:ln>
            <a:solidFill>
              <a:schemeClr val="accent6">
                <a:lumMod val="50000"/>
              </a:schemeClr>
            </a:solidFill>
          </a:ln>
        </p:spPr>
        <p:txBody>
          <a:bodyPr/>
          <a:lstStyle/>
          <a:p>
            <a:pPr>
              <a:defRPr/>
            </a:pPr>
            <a:r>
              <a:rPr lang="hu-HU" sz="2800" b="1" dirty="0" smtClean="0"/>
              <a:t>Appendix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Berne</a:t>
            </a:r>
            <a:r>
              <a:rPr lang="hu-HU" sz="2800" b="1" dirty="0" smtClean="0"/>
              <a:t> </a:t>
            </a:r>
            <a:r>
              <a:rPr lang="hu-HU" sz="2800" b="1" dirty="0" err="1" smtClean="0"/>
              <a:t>Convention</a:t>
            </a:r>
            <a:r>
              <a:rPr lang="hu-HU" sz="2800" b="1" dirty="0" smtClean="0"/>
              <a:t>: </a:t>
            </a:r>
            <a:br>
              <a:rPr lang="hu-HU" sz="2800" b="1" dirty="0" smtClean="0"/>
            </a:br>
            <a:r>
              <a:rPr lang="hu-HU" sz="2800" b="1" dirty="0" err="1" smtClean="0"/>
              <a:t>out-of-date</a:t>
            </a:r>
            <a:r>
              <a:rPr lang="hu-HU" sz="2800" b="1" dirty="0" smtClean="0"/>
              <a:t> </a:t>
            </a:r>
            <a:r>
              <a:rPr lang="hu-HU" sz="2800" b="1" dirty="0" err="1" smtClean="0"/>
              <a:t>provisions</a:t>
            </a:r>
            <a:r>
              <a:rPr lang="hu-HU" sz="2800" b="1" dirty="0" smtClean="0"/>
              <a:t> – </a:t>
            </a:r>
            <a:r>
              <a:rPr lang="hu-HU" sz="2800" b="1" dirty="0" err="1" smtClean="0"/>
              <a:t>valid</a:t>
            </a:r>
            <a:r>
              <a:rPr lang="hu-HU" sz="2800" b="1" dirty="0" smtClean="0"/>
              <a:t> </a:t>
            </a:r>
            <a:r>
              <a:rPr lang="hu-HU" sz="2800" b="1" dirty="0" err="1" smtClean="0"/>
              <a:t>principles</a:t>
            </a:r>
            <a:r>
              <a:rPr lang="hu-HU" sz="2800" b="1" dirty="0" smtClean="0"/>
              <a:t> (8)</a:t>
            </a:r>
            <a:endParaRPr lang="en-US" sz="2800" dirty="0" smtClean="0"/>
          </a:p>
        </p:txBody>
      </p:sp>
      <p:sp>
        <p:nvSpPr>
          <p:cNvPr id="3" name="Tartalom helye 2"/>
          <p:cNvSpPr>
            <a:spLocks noGrp="1"/>
          </p:cNvSpPr>
          <p:nvPr>
            <p:ph idx="1"/>
          </p:nvPr>
        </p:nvSpPr>
        <p:spPr>
          <a:xfrm>
            <a:off x="250825" y="1600200"/>
            <a:ext cx="8497888" cy="4622800"/>
          </a:xfrm>
        </p:spPr>
        <p:txBody>
          <a:bodyPr/>
          <a:lstStyle/>
          <a:p>
            <a:pPr marL="0" indent="0">
              <a:buFont typeface="Arial" pitchFamily="34" charset="0"/>
              <a:buNone/>
              <a:defRPr/>
            </a:pPr>
            <a:r>
              <a:rPr lang="hu-HU" sz="1700" b="1" dirty="0" smtClean="0"/>
              <a:t>Valid </a:t>
            </a:r>
            <a:r>
              <a:rPr lang="hu-HU" sz="1700" b="1" dirty="0" err="1" smtClean="0"/>
              <a:t>principles</a:t>
            </a:r>
            <a:r>
              <a:rPr lang="hu-HU" sz="1700" b="1" dirty="0" smtClean="0"/>
              <a:t>:</a:t>
            </a:r>
          </a:p>
          <a:p>
            <a:pPr>
              <a:buFont typeface="Wingdings" pitchFamily="2" charset="2"/>
              <a:buChar char="Ø"/>
              <a:defRPr/>
            </a:pPr>
            <a:r>
              <a:rPr lang="hu-HU" sz="1700" dirty="0" err="1" smtClean="0"/>
              <a:t>the</a:t>
            </a:r>
            <a:r>
              <a:rPr lang="hu-HU" sz="1700" dirty="0" smtClean="0"/>
              <a:t> Appendix is </a:t>
            </a:r>
            <a:r>
              <a:rPr lang="hu-HU" sz="1700" dirty="0" err="1" smtClean="0"/>
              <a:t>applicable</a:t>
            </a:r>
            <a:r>
              <a:rPr lang="hu-HU" sz="1700" dirty="0" smtClean="0"/>
              <a:t> </a:t>
            </a:r>
            <a:r>
              <a:rPr lang="hu-HU" sz="1700" dirty="0" err="1" smtClean="0"/>
              <a:t>for</a:t>
            </a:r>
            <a:r>
              <a:rPr lang="hu-HU" sz="1700" dirty="0" smtClean="0"/>
              <a:t> a country </a:t>
            </a:r>
            <a:r>
              <a:rPr lang="hu-HU" sz="1700" dirty="0" err="1" smtClean="0"/>
              <a:t>that</a:t>
            </a:r>
            <a:r>
              <a:rPr lang="hu-HU" sz="1700" dirty="0" smtClean="0"/>
              <a:t> „</a:t>
            </a:r>
            <a:r>
              <a:rPr lang="en-US" sz="1700" b="1" dirty="0" smtClean="0"/>
              <a:t>having regard to its economic situation and its social or cultural needs, does not consider itself immediately in a position to make provision for the protection of all the rights as provided for in</a:t>
            </a:r>
            <a:r>
              <a:rPr lang="hu-HU" sz="1700" dirty="0" smtClean="0"/>
              <a:t> [</a:t>
            </a:r>
            <a:r>
              <a:rPr lang="hu-HU" sz="1700" dirty="0" err="1" smtClean="0"/>
              <a:t>the</a:t>
            </a:r>
            <a:r>
              <a:rPr lang="hu-HU" sz="1700" dirty="0" smtClean="0"/>
              <a:t> </a:t>
            </a:r>
            <a:r>
              <a:rPr lang="hu-HU" sz="1700" dirty="0" err="1" smtClean="0"/>
              <a:t>Convention</a:t>
            </a:r>
            <a:r>
              <a:rPr lang="hu-HU" sz="1700" dirty="0" smtClean="0"/>
              <a:t>]” </a:t>
            </a:r>
            <a:r>
              <a:rPr lang="hu-HU" sz="1700" dirty="0" smtClean="0">
                <a:sym typeface="Symbol"/>
              </a:rPr>
              <a:t> </a:t>
            </a:r>
            <a:r>
              <a:rPr lang="hu-HU" sz="1700" dirty="0" err="1" smtClean="0">
                <a:sym typeface="Symbol"/>
              </a:rPr>
              <a:t>see</a:t>
            </a:r>
            <a:r>
              <a:rPr lang="hu-HU" sz="1700" dirty="0" smtClean="0">
                <a:sym typeface="Symbol"/>
              </a:rPr>
              <a:t> </a:t>
            </a:r>
            <a:r>
              <a:rPr lang="hu-HU" sz="1700" dirty="0" err="1" smtClean="0">
                <a:sym typeface="Symbol"/>
              </a:rPr>
              <a:t>the</a:t>
            </a:r>
            <a:r>
              <a:rPr lang="hu-HU" sz="1700" dirty="0" smtClean="0">
                <a:sym typeface="Symbol"/>
              </a:rPr>
              <a:t> </a:t>
            </a:r>
            <a:r>
              <a:rPr lang="hu-HU" sz="1700" dirty="0" err="1" smtClean="0">
                <a:sym typeface="Symbol"/>
              </a:rPr>
              <a:t>special</a:t>
            </a:r>
            <a:r>
              <a:rPr lang="hu-HU" sz="1700" dirty="0" smtClean="0">
                <a:sym typeface="Symbol"/>
              </a:rPr>
              <a:t> status of </a:t>
            </a:r>
            <a:r>
              <a:rPr lang="hu-HU" sz="1700" b="1" dirty="0" err="1" smtClean="0">
                <a:sym typeface="Symbol"/>
              </a:rPr>
              <a:t>LDCs</a:t>
            </a:r>
            <a:r>
              <a:rPr lang="hu-HU" sz="1700" dirty="0" smtClean="0">
                <a:sym typeface="Symbol"/>
              </a:rPr>
              <a:t> </a:t>
            </a:r>
            <a:r>
              <a:rPr lang="hu-HU" sz="1700" dirty="0" err="1" smtClean="0">
                <a:sym typeface="Symbol"/>
              </a:rPr>
              <a:t>in</a:t>
            </a:r>
            <a:r>
              <a:rPr lang="hu-HU" sz="1700" dirty="0" smtClean="0">
                <a:sym typeface="Symbol"/>
              </a:rPr>
              <a:t> </a:t>
            </a:r>
            <a:r>
              <a:rPr lang="hu-HU" sz="1700" dirty="0" err="1" smtClean="0">
                <a:sym typeface="Symbol"/>
              </a:rPr>
              <a:t>the</a:t>
            </a:r>
            <a:r>
              <a:rPr lang="hu-HU" sz="1700" dirty="0" smtClean="0">
                <a:sym typeface="Symbol"/>
              </a:rPr>
              <a:t> WTO  (and </a:t>
            </a:r>
            <a:r>
              <a:rPr lang="hu-HU" sz="1700" dirty="0" err="1" smtClean="0">
                <a:sym typeface="Symbol"/>
              </a:rPr>
              <a:t>the</a:t>
            </a:r>
            <a:r>
              <a:rPr lang="hu-HU" sz="1700" dirty="0" smtClean="0">
                <a:sym typeface="Symbol"/>
              </a:rPr>
              <a:t> </a:t>
            </a:r>
            <a:r>
              <a:rPr lang="hu-HU" sz="1700" dirty="0" err="1" smtClean="0">
                <a:sym typeface="Symbol"/>
              </a:rPr>
              <a:t>references</a:t>
            </a:r>
            <a:r>
              <a:rPr lang="hu-HU" sz="1700" dirty="0" smtClean="0">
                <a:sym typeface="Symbol"/>
              </a:rPr>
              <a:t> </a:t>
            </a:r>
            <a:r>
              <a:rPr lang="hu-HU" sz="1700" dirty="0" err="1" smtClean="0">
                <a:sym typeface="Symbol"/>
              </a:rPr>
              <a:t>to</a:t>
            </a:r>
            <a:r>
              <a:rPr lang="hu-HU" sz="1700" dirty="0" smtClean="0">
                <a:sym typeface="Symbol"/>
              </a:rPr>
              <a:t> </a:t>
            </a:r>
            <a:r>
              <a:rPr lang="hu-HU" sz="1700" b="1" dirty="0" err="1" smtClean="0">
                <a:sym typeface="Symbol"/>
              </a:rPr>
              <a:t>LDCs</a:t>
            </a:r>
            <a:r>
              <a:rPr lang="hu-HU" sz="1700" dirty="0" smtClean="0">
                <a:sym typeface="Symbol"/>
              </a:rPr>
              <a:t> </a:t>
            </a:r>
            <a:r>
              <a:rPr lang="hu-HU" sz="1700" dirty="0" err="1" smtClean="0">
                <a:sym typeface="Symbol"/>
              </a:rPr>
              <a:t>in</a:t>
            </a:r>
            <a:r>
              <a:rPr lang="hu-HU" sz="1700" dirty="0" smtClean="0">
                <a:sym typeface="Symbol"/>
              </a:rPr>
              <a:t> </a:t>
            </a:r>
            <a:r>
              <a:rPr lang="hu-HU" sz="1700" dirty="0" err="1" smtClean="0">
                <a:sym typeface="Symbol"/>
              </a:rPr>
              <a:t>point</a:t>
            </a:r>
            <a:r>
              <a:rPr lang="hu-HU" sz="1700" dirty="0" smtClean="0">
                <a:sym typeface="Symbol"/>
              </a:rPr>
              <a:t> 17, 19 and 23 of </a:t>
            </a:r>
            <a:r>
              <a:rPr lang="hu-HU" sz="1700" dirty="0" err="1" smtClean="0">
                <a:sym typeface="Symbol"/>
              </a:rPr>
              <a:t>the</a:t>
            </a:r>
            <a:r>
              <a:rPr lang="hu-HU" sz="1700" dirty="0" smtClean="0">
                <a:sym typeface="Symbol"/>
              </a:rPr>
              <a:t> WIPO </a:t>
            </a:r>
            <a:r>
              <a:rPr lang="hu-HU" sz="1700" dirty="0" err="1" smtClean="0">
                <a:sym typeface="Symbol"/>
              </a:rPr>
              <a:t>Development</a:t>
            </a:r>
            <a:r>
              <a:rPr lang="hu-HU" sz="1700" dirty="0" smtClean="0">
                <a:sym typeface="Symbol"/>
              </a:rPr>
              <a:t> Agenda);</a:t>
            </a:r>
          </a:p>
          <a:p>
            <a:pPr>
              <a:buFont typeface="Wingdings" pitchFamily="2" charset="2"/>
              <a:buChar char="Ø"/>
              <a:defRPr/>
            </a:pPr>
            <a:r>
              <a:rPr lang="hu-HU" sz="1700" b="1" dirty="0" err="1" smtClean="0">
                <a:sym typeface="Symbol"/>
              </a:rPr>
              <a:t>the</a:t>
            </a:r>
            <a:r>
              <a:rPr lang="hu-HU" sz="1700" b="1" dirty="0" smtClean="0">
                <a:sym typeface="Symbol"/>
              </a:rPr>
              <a:t> </a:t>
            </a:r>
            <a:r>
              <a:rPr lang="hu-HU" sz="1700" b="1" dirty="0" err="1" smtClean="0">
                <a:sym typeface="Symbol"/>
              </a:rPr>
              <a:t>special</a:t>
            </a:r>
            <a:r>
              <a:rPr lang="hu-HU" sz="1700" b="1" dirty="0" smtClean="0">
                <a:sym typeface="Symbol"/>
              </a:rPr>
              <a:t> </a:t>
            </a:r>
            <a:r>
              <a:rPr lang="hu-HU" sz="1700" b="1" dirty="0" err="1" smtClean="0">
                <a:sym typeface="Symbol"/>
              </a:rPr>
              <a:t>treatment</a:t>
            </a:r>
            <a:r>
              <a:rPr lang="hu-HU" sz="1700" b="1" dirty="0" smtClean="0">
                <a:sym typeface="Symbol"/>
              </a:rPr>
              <a:t> </a:t>
            </a:r>
            <a:r>
              <a:rPr lang="hu-HU" sz="1700" dirty="0" smtClean="0">
                <a:sym typeface="Symbol"/>
              </a:rPr>
              <a:t>is </a:t>
            </a:r>
            <a:r>
              <a:rPr lang="hu-HU" sz="1700" dirty="0" err="1" smtClean="0">
                <a:sym typeface="Symbol"/>
              </a:rPr>
              <a:t>mainly</a:t>
            </a:r>
            <a:r>
              <a:rPr lang="hu-HU" sz="1700" dirty="0" smtClean="0">
                <a:sym typeface="Symbol"/>
              </a:rPr>
              <a:t> </a:t>
            </a:r>
            <a:r>
              <a:rPr lang="hu-HU" sz="1700" b="1" dirty="0" err="1" smtClean="0">
                <a:sym typeface="Symbol"/>
              </a:rPr>
              <a:t>justified</a:t>
            </a:r>
            <a:r>
              <a:rPr lang="hu-HU" sz="1700" b="1" dirty="0" smtClean="0">
                <a:sym typeface="Symbol"/>
              </a:rPr>
              <a:t> </a:t>
            </a:r>
            <a:r>
              <a:rPr lang="hu-HU" sz="1700" b="1" dirty="0" err="1" smtClean="0">
                <a:sym typeface="Symbol"/>
              </a:rPr>
              <a:t>for</a:t>
            </a:r>
            <a:r>
              <a:rPr lang="hu-HU" sz="1700" b="1" dirty="0" smtClean="0">
                <a:sym typeface="Symbol"/>
              </a:rPr>
              <a:t> </a:t>
            </a:r>
            <a:r>
              <a:rPr lang="hu-HU" sz="1700" b="1" dirty="0" err="1" smtClean="0">
                <a:sym typeface="Symbol"/>
              </a:rPr>
              <a:t>the</a:t>
            </a:r>
            <a:r>
              <a:rPr lang="hu-HU" sz="1700" b="1" dirty="0" smtClean="0">
                <a:sym typeface="Symbol"/>
              </a:rPr>
              <a:t> </a:t>
            </a:r>
            <a:r>
              <a:rPr lang="hu-HU" sz="1700" b="1" dirty="0" err="1" smtClean="0">
                <a:sym typeface="Symbol"/>
              </a:rPr>
              <a:t>purpose</a:t>
            </a:r>
            <a:r>
              <a:rPr lang="hu-HU" sz="1700" b="1" dirty="0" smtClean="0">
                <a:sym typeface="Symbol"/>
              </a:rPr>
              <a:t> of </a:t>
            </a:r>
            <a:r>
              <a:rPr lang="hu-HU" sz="1700" b="1" dirty="0" err="1" smtClean="0">
                <a:sym typeface="Symbol"/>
              </a:rPr>
              <a:t>teaching</a:t>
            </a:r>
            <a:r>
              <a:rPr lang="hu-HU" sz="1700" b="1" dirty="0" smtClean="0">
                <a:sym typeface="Symbol"/>
              </a:rPr>
              <a:t>/</a:t>
            </a:r>
            <a:r>
              <a:rPr lang="hu-HU" sz="1700" b="1" dirty="0" err="1" smtClean="0">
                <a:sym typeface="Symbol"/>
              </a:rPr>
              <a:t>systematic</a:t>
            </a:r>
            <a:r>
              <a:rPr lang="hu-HU" sz="1700" b="1" dirty="0" smtClean="0">
                <a:sym typeface="Symbol"/>
              </a:rPr>
              <a:t> </a:t>
            </a:r>
            <a:r>
              <a:rPr lang="hu-HU" sz="1700" b="1" dirty="0" err="1" smtClean="0">
                <a:sym typeface="Symbol"/>
              </a:rPr>
              <a:t>instructional</a:t>
            </a:r>
            <a:r>
              <a:rPr lang="hu-HU" sz="1700" b="1" dirty="0" smtClean="0">
                <a:sym typeface="Symbol"/>
              </a:rPr>
              <a:t> </a:t>
            </a:r>
            <a:r>
              <a:rPr lang="hu-HU" sz="1700" b="1" dirty="0" err="1" smtClean="0">
                <a:sym typeface="Symbol"/>
              </a:rPr>
              <a:t>activities</a:t>
            </a:r>
            <a:r>
              <a:rPr lang="hu-HU" sz="1700" b="1" dirty="0" smtClean="0">
                <a:sym typeface="Symbol"/>
              </a:rPr>
              <a:t>, </a:t>
            </a:r>
            <a:r>
              <a:rPr lang="hu-HU" sz="1700" b="1" dirty="0" err="1" smtClean="0">
                <a:sym typeface="Symbol"/>
              </a:rPr>
              <a:t>scolarship</a:t>
            </a:r>
            <a:r>
              <a:rPr lang="hu-HU" sz="1700" b="1" dirty="0" smtClean="0">
                <a:sym typeface="Symbol"/>
              </a:rPr>
              <a:t> and </a:t>
            </a:r>
            <a:r>
              <a:rPr lang="hu-HU" sz="1700" b="1" dirty="0" err="1" smtClean="0">
                <a:sym typeface="Symbol"/>
              </a:rPr>
              <a:t>research</a:t>
            </a:r>
            <a:r>
              <a:rPr lang="hu-HU" sz="1700" b="1" dirty="0" smtClean="0">
                <a:sym typeface="Symbol"/>
              </a:rPr>
              <a:t>;</a:t>
            </a:r>
          </a:p>
          <a:p>
            <a:pPr>
              <a:buFont typeface="Wingdings" pitchFamily="2" charset="2"/>
              <a:buChar char="Ø"/>
              <a:defRPr/>
            </a:pPr>
            <a:r>
              <a:rPr lang="hu-HU" sz="1700" dirty="0" err="1" smtClean="0">
                <a:sym typeface="Symbol"/>
              </a:rPr>
              <a:t>the</a:t>
            </a:r>
            <a:r>
              <a:rPr lang="hu-HU" sz="1700" dirty="0" smtClean="0">
                <a:sym typeface="Symbol"/>
              </a:rPr>
              <a:t> </a:t>
            </a:r>
            <a:r>
              <a:rPr lang="hu-HU" sz="1700" dirty="0" err="1" smtClean="0">
                <a:sym typeface="Symbol"/>
              </a:rPr>
              <a:t>compulsory</a:t>
            </a:r>
            <a:r>
              <a:rPr lang="hu-HU" sz="1700" dirty="0" smtClean="0">
                <a:sym typeface="Symbol"/>
              </a:rPr>
              <a:t> </a:t>
            </a:r>
            <a:r>
              <a:rPr lang="hu-HU" sz="1700" dirty="0" err="1" smtClean="0">
                <a:sym typeface="Symbol"/>
              </a:rPr>
              <a:t>license</a:t>
            </a:r>
            <a:r>
              <a:rPr lang="hu-HU" sz="1700" dirty="0" smtClean="0">
                <a:sym typeface="Symbol"/>
              </a:rPr>
              <a:t> </a:t>
            </a:r>
            <a:r>
              <a:rPr lang="hu-HU" sz="1700" dirty="0" err="1" smtClean="0">
                <a:sym typeface="Symbol"/>
              </a:rPr>
              <a:t>system</a:t>
            </a:r>
            <a:r>
              <a:rPr lang="hu-HU" sz="1700" dirty="0" smtClean="0">
                <a:sym typeface="Symbol"/>
              </a:rPr>
              <a:t> </a:t>
            </a:r>
            <a:r>
              <a:rPr lang="hu-HU" sz="1700" b="1" dirty="0" err="1" smtClean="0">
                <a:sym typeface="Symbol"/>
              </a:rPr>
              <a:t>should</a:t>
            </a:r>
            <a:r>
              <a:rPr lang="hu-HU" sz="1700" b="1" dirty="0" smtClean="0">
                <a:sym typeface="Symbol"/>
              </a:rPr>
              <a:t> </a:t>
            </a:r>
            <a:r>
              <a:rPr lang="hu-HU" sz="1700" b="1" dirty="0" err="1" smtClean="0">
                <a:sym typeface="Symbol"/>
              </a:rPr>
              <a:t>not</a:t>
            </a:r>
            <a:r>
              <a:rPr lang="hu-HU" sz="1700" b="1" dirty="0" smtClean="0">
                <a:sym typeface="Symbol"/>
              </a:rPr>
              <a:t> </a:t>
            </a:r>
            <a:r>
              <a:rPr lang="hu-HU" sz="1700" b="1" dirty="0" err="1" smtClean="0">
                <a:sym typeface="Symbol"/>
              </a:rPr>
              <a:t>endanger</a:t>
            </a:r>
            <a:r>
              <a:rPr lang="hu-HU" sz="1700" b="1" dirty="0" smtClean="0">
                <a:sym typeface="Symbol"/>
              </a:rPr>
              <a:t> </a:t>
            </a:r>
            <a:r>
              <a:rPr lang="hu-HU" sz="1700" b="1" dirty="0" err="1" smtClean="0">
                <a:sym typeface="Symbol"/>
              </a:rPr>
              <a:t>the</a:t>
            </a:r>
            <a:r>
              <a:rPr lang="hu-HU" sz="1700" b="1" dirty="0" smtClean="0">
                <a:sym typeface="Symbol"/>
              </a:rPr>
              <a:t> </a:t>
            </a:r>
            <a:r>
              <a:rPr lang="hu-HU" sz="1700" b="1" dirty="0" err="1" smtClean="0">
                <a:sym typeface="Symbol"/>
              </a:rPr>
              <a:t>primary</a:t>
            </a:r>
            <a:r>
              <a:rPr lang="hu-HU" sz="1700" b="1" dirty="0" smtClean="0">
                <a:sym typeface="Symbol"/>
              </a:rPr>
              <a:t> </a:t>
            </a:r>
            <a:r>
              <a:rPr lang="hu-HU" sz="1700" b="1" dirty="0" err="1" smtClean="0">
                <a:sym typeface="Symbol"/>
              </a:rPr>
              <a:t>markets</a:t>
            </a:r>
            <a:r>
              <a:rPr lang="hu-HU" sz="1700" b="1" dirty="0" smtClean="0">
                <a:sym typeface="Symbol"/>
              </a:rPr>
              <a:t> </a:t>
            </a:r>
            <a:r>
              <a:rPr lang="hu-HU" sz="1700" b="1" dirty="0" err="1" smtClean="0">
                <a:sym typeface="Symbol"/>
              </a:rPr>
              <a:t>from</a:t>
            </a:r>
            <a:r>
              <a:rPr lang="hu-HU" sz="1700" b="1" dirty="0" smtClean="0">
                <a:sym typeface="Symbol"/>
              </a:rPr>
              <a:t> </a:t>
            </a:r>
            <a:r>
              <a:rPr lang="hu-HU" sz="1700" b="1" dirty="0" err="1" smtClean="0">
                <a:sym typeface="Symbol"/>
              </a:rPr>
              <a:t>where</a:t>
            </a:r>
            <a:r>
              <a:rPr lang="hu-HU" sz="1700" b="1" dirty="0" smtClean="0">
                <a:sym typeface="Symbol"/>
              </a:rPr>
              <a:t> </a:t>
            </a:r>
            <a:r>
              <a:rPr lang="hu-HU" sz="1700" b="1" dirty="0" err="1" smtClean="0">
                <a:sym typeface="Symbol"/>
              </a:rPr>
              <a:t>the</a:t>
            </a:r>
            <a:r>
              <a:rPr lang="hu-HU" sz="1700" b="1" dirty="0" smtClean="0">
                <a:sym typeface="Symbol"/>
              </a:rPr>
              <a:t> </a:t>
            </a:r>
            <a:r>
              <a:rPr lang="hu-HU" sz="1700" b="1" dirty="0" err="1" smtClean="0">
                <a:sym typeface="Symbol"/>
              </a:rPr>
              <a:t>works</a:t>
            </a:r>
            <a:r>
              <a:rPr lang="hu-HU" sz="1700" b="1" dirty="0" smtClean="0">
                <a:sym typeface="Symbol"/>
              </a:rPr>
              <a:t> </a:t>
            </a:r>
            <a:r>
              <a:rPr lang="hu-HU" sz="1700" b="1" dirty="0" err="1" smtClean="0">
                <a:sym typeface="Symbol"/>
              </a:rPr>
              <a:t>originate</a:t>
            </a:r>
            <a:r>
              <a:rPr lang="hu-HU" sz="1700" dirty="0" smtClean="0">
                <a:sym typeface="Symbol"/>
              </a:rPr>
              <a:t> (</a:t>
            </a:r>
            <a:r>
              <a:rPr lang="hu-HU" sz="1700" dirty="0" err="1" smtClean="0">
                <a:sym typeface="Symbol"/>
              </a:rPr>
              <a:t>non-exclusive</a:t>
            </a:r>
            <a:r>
              <a:rPr lang="hu-HU" sz="1700" dirty="0" smtClean="0">
                <a:sym typeface="Symbol"/>
              </a:rPr>
              <a:t>, </a:t>
            </a:r>
            <a:r>
              <a:rPr lang="hu-HU" sz="1700" dirty="0" err="1" smtClean="0">
                <a:sym typeface="Symbol"/>
              </a:rPr>
              <a:t>non-transferable</a:t>
            </a:r>
            <a:r>
              <a:rPr lang="hu-HU" sz="1700" dirty="0" smtClean="0">
                <a:sym typeface="Symbol"/>
              </a:rPr>
              <a:t> </a:t>
            </a:r>
            <a:r>
              <a:rPr lang="hu-HU" sz="1700" dirty="0" err="1" smtClean="0">
                <a:sym typeface="Symbol"/>
              </a:rPr>
              <a:t>licenses</a:t>
            </a:r>
            <a:r>
              <a:rPr lang="hu-HU" sz="1700" dirty="0" smtClean="0">
                <a:sym typeface="Symbol"/>
              </a:rPr>
              <a:t>, </a:t>
            </a:r>
            <a:r>
              <a:rPr lang="hu-HU" sz="1700" dirty="0" err="1" smtClean="0">
                <a:sym typeface="Symbol"/>
              </a:rPr>
              <a:t>in</a:t>
            </a:r>
            <a:r>
              <a:rPr lang="hu-HU" sz="1700" dirty="0" smtClean="0">
                <a:sym typeface="Symbol"/>
              </a:rPr>
              <a:t> </a:t>
            </a:r>
            <a:r>
              <a:rPr lang="hu-HU" sz="1700" dirty="0" err="1" smtClean="0">
                <a:sym typeface="Symbol"/>
              </a:rPr>
              <a:t>general</a:t>
            </a:r>
            <a:r>
              <a:rPr lang="hu-HU" sz="1700" dirty="0" smtClean="0">
                <a:sym typeface="Symbol"/>
              </a:rPr>
              <a:t> no export is </a:t>
            </a:r>
            <a:r>
              <a:rPr lang="hu-HU" sz="1700" dirty="0" err="1" smtClean="0">
                <a:sym typeface="Symbol"/>
              </a:rPr>
              <a:t>allowed</a:t>
            </a:r>
            <a:r>
              <a:rPr lang="hu-HU" sz="1700" dirty="0" smtClean="0">
                <a:sym typeface="Symbol"/>
              </a:rPr>
              <a:t>); </a:t>
            </a:r>
          </a:p>
          <a:p>
            <a:pPr>
              <a:buFont typeface="Wingdings" pitchFamily="2" charset="2"/>
              <a:buChar char="Ø"/>
              <a:defRPr/>
            </a:pPr>
            <a:r>
              <a:rPr lang="hu-HU" sz="1700" b="1" dirty="0" smtClean="0">
                <a:sym typeface="Symbol"/>
              </a:rPr>
              <a:t>(</a:t>
            </a:r>
            <a:r>
              <a:rPr lang="hu-HU" sz="1700" b="1" dirty="0" err="1" smtClean="0">
                <a:sym typeface="Symbol"/>
              </a:rPr>
              <a:t>in</a:t>
            </a:r>
            <a:r>
              <a:rPr lang="hu-HU" sz="1700" b="1" dirty="0" smtClean="0">
                <a:sym typeface="Symbol"/>
              </a:rPr>
              <a:t> </a:t>
            </a:r>
            <a:r>
              <a:rPr lang="hu-HU" sz="1700" b="1" dirty="0" err="1" smtClean="0">
                <a:sym typeface="Symbol"/>
              </a:rPr>
              <a:t>cases</a:t>
            </a:r>
            <a:r>
              <a:rPr lang="hu-HU" sz="1700" b="1" dirty="0" smtClean="0">
                <a:sym typeface="Symbol"/>
              </a:rPr>
              <a:t> </a:t>
            </a:r>
            <a:r>
              <a:rPr lang="hu-HU" sz="1700" b="1" dirty="0" err="1" smtClean="0">
                <a:sym typeface="Symbol"/>
              </a:rPr>
              <a:t>where</a:t>
            </a:r>
            <a:r>
              <a:rPr lang="hu-HU" sz="1700" b="1" dirty="0" smtClean="0">
                <a:sym typeface="Symbol"/>
              </a:rPr>
              <a:t> </a:t>
            </a:r>
            <a:r>
              <a:rPr lang="hu-HU" sz="1700" b="1" dirty="0" err="1" smtClean="0">
                <a:sym typeface="Symbol"/>
              </a:rPr>
              <a:t>otherwise</a:t>
            </a:r>
            <a:r>
              <a:rPr lang="hu-HU" sz="1700" b="1" dirty="0" smtClean="0">
                <a:sym typeface="Symbol"/>
              </a:rPr>
              <a:t> no </a:t>
            </a:r>
            <a:r>
              <a:rPr lang="hu-HU" sz="1700" b="1" dirty="0" err="1" smtClean="0">
                <a:sym typeface="Symbol"/>
              </a:rPr>
              <a:t>exception</a:t>
            </a:r>
            <a:r>
              <a:rPr lang="hu-HU" sz="1700" b="1" dirty="0" smtClean="0">
                <a:sym typeface="Symbol"/>
              </a:rPr>
              <a:t> is </a:t>
            </a:r>
            <a:r>
              <a:rPr lang="hu-HU" sz="1700" b="1" dirty="0" err="1" smtClean="0">
                <a:sym typeface="Symbol"/>
              </a:rPr>
              <a:t>applicable</a:t>
            </a:r>
            <a:r>
              <a:rPr lang="hu-HU" sz="1700" b="1" dirty="0" smtClean="0">
                <a:sym typeface="Symbol"/>
              </a:rPr>
              <a:t>) </a:t>
            </a:r>
            <a:r>
              <a:rPr lang="hu-HU" sz="1700" b="1" dirty="0" err="1" smtClean="0">
                <a:sym typeface="Symbol"/>
              </a:rPr>
              <a:t>some</a:t>
            </a:r>
            <a:r>
              <a:rPr lang="hu-HU" sz="1700" b="1" dirty="0" smtClean="0">
                <a:sym typeface="Symbol"/>
              </a:rPr>
              <a:t> </a:t>
            </a:r>
            <a:r>
              <a:rPr lang="hu-HU" sz="1700" b="1" dirty="0" err="1" smtClean="0">
                <a:sym typeface="Symbol"/>
              </a:rPr>
              <a:t>just</a:t>
            </a:r>
            <a:r>
              <a:rPr lang="hu-HU" sz="1700" b="1" dirty="0" smtClean="0">
                <a:sym typeface="Symbol"/>
              </a:rPr>
              <a:t> </a:t>
            </a:r>
            <a:r>
              <a:rPr lang="hu-HU" sz="1700" b="1" dirty="0" err="1" smtClean="0">
                <a:sym typeface="Symbol"/>
              </a:rPr>
              <a:t>compensation</a:t>
            </a:r>
            <a:r>
              <a:rPr lang="hu-HU" sz="1700" b="1" dirty="0" smtClean="0">
                <a:sym typeface="Symbol"/>
              </a:rPr>
              <a:t> </a:t>
            </a:r>
            <a:r>
              <a:rPr lang="hu-HU" sz="1700" b="1" dirty="0" err="1" smtClean="0">
                <a:sym typeface="Symbol"/>
              </a:rPr>
              <a:t>is</a:t>
            </a:r>
            <a:r>
              <a:rPr lang="hu-HU" sz="1700" b="1" dirty="0" smtClean="0">
                <a:sym typeface="Symbol"/>
              </a:rPr>
              <a:t> </a:t>
            </a:r>
            <a:r>
              <a:rPr lang="hu-HU" sz="1700" b="1" dirty="0" err="1" smtClean="0">
                <a:sym typeface="Symbol"/>
              </a:rPr>
              <a:t>to</a:t>
            </a:r>
            <a:r>
              <a:rPr lang="hu-HU" sz="1700" b="1" dirty="0" smtClean="0">
                <a:sym typeface="Symbol"/>
              </a:rPr>
              <a:t> be </a:t>
            </a:r>
            <a:r>
              <a:rPr lang="hu-HU" sz="1700" b="1" dirty="0" err="1" smtClean="0">
                <a:sym typeface="Symbol"/>
              </a:rPr>
              <a:t>paid</a:t>
            </a:r>
            <a:r>
              <a:rPr lang="hu-HU" sz="1700" b="1" dirty="0" smtClean="0">
                <a:sym typeface="Symbol"/>
              </a:rPr>
              <a:t> </a:t>
            </a:r>
            <a:r>
              <a:rPr lang="hu-HU" sz="1700" dirty="0" smtClean="0">
                <a:sym typeface="Symbol"/>
              </a:rPr>
              <a:t>(</a:t>
            </a:r>
            <a:r>
              <a:rPr lang="hu-HU" sz="1700" dirty="0" err="1" smtClean="0">
                <a:sym typeface="Symbol"/>
              </a:rPr>
              <a:t>however</a:t>
            </a:r>
            <a:r>
              <a:rPr lang="hu-HU" sz="1700" dirty="0" smtClean="0">
                <a:sym typeface="Symbol"/>
              </a:rPr>
              <a:t>, </a:t>
            </a:r>
            <a:r>
              <a:rPr lang="hu-HU" sz="1700" dirty="0" err="1" smtClean="0">
                <a:sym typeface="Symbol"/>
              </a:rPr>
              <a:t>the</a:t>
            </a:r>
            <a:r>
              <a:rPr lang="hu-HU" sz="1700" dirty="0" smtClean="0">
                <a:sym typeface="Symbol"/>
              </a:rPr>
              <a:t> </a:t>
            </a:r>
            <a:r>
              <a:rPr lang="hu-HU" sz="1700" dirty="0" err="1" smtClean="0">
                <a:sym typeface="Symbol"/>
              </a:rPr>
              <a:t>condition</a:t>
            </a:r>
            <a:r>
              <a:rPr lang="hu-HU" sz="1700" dirty="0" smtClean="0">
                <a:sym typeface="Symbol"/>
              </a:rPr>
              <a:t> </a:t>
            </a:r>
            <a:r>
              <a:rPr lang="hu-HU" sz="1700" dirty="0" err="1" smtClean="0">
                <a:sym typeface="Symbol"/>
              </a:rPr>
              <a:t>that</a:t>
            </a:r>
            <a:r>
              <a:rPr lang="hu-HU" sz="1700" dirty="0" smtClean="0">
                <a:sym typeface="Symbol"/>
              </a:rPr>
              <a:t> </a:t>
            </a:r>
            <a:r>
              <a:rPr lang="hu-HU" sz="1700" dirty="0" err="1" smtClean="0">
                <a:sym typeface="Symbol"/>
              </a:rPr>
              <a:t>it</a:t>
            </a:r>
            <a:r>
              <a:rPr lang="hu-HU" sz="1700" dirty="0" smtClean="0">
                <a:sym typeface="Symbol"/>
              </a:rPr>
              <a:t> must  be „c</a:t>
            </a:r>
            <a:r>
              <a:rPr lang="en-US" sz="1700" dirty="0" err="1" smtClean="0"/>
              <a:t>onsistent</a:t>
            </a:r>
            <a:r>
              <a:rPr lang="en-US" sz="1700" dirty="0" smtClean="0"/>
              <a:t> </a:t>
            </a:r>
            <a:r>
              <a:rPr lang="en-US" sz="1700" dirty="0"/>
              <a:t>with standards of royalties normally operating on licenses freely negotiated between persons in the two countries concerned</a:t>
            </a:r>
            <a:r>
              <a:rPr lang="hu-HU" sz="1700" dirty="0"/>
              <a:t>”</a:t>
            </a:r>
            <a:r>
              <a:rPr lang="hu-HU" sz="1700" dirty="0" smtClean="0">
                <a:sym typeface="Symbol"/>
              </a:rPr>
              <a:t> </a:t>
            </a:r>
            <a:r>
              <a:rPr lang="hu-HU" sz="1700" dirty="0" err="1" smtClean="0">
                <a:sym typeface="Symbol"/>
              </a:rPr>
              <a:t>requires</a:t>
            </a:r>
            <a:r>
              <a:rPr lang="hu-HU" sz="1700" dirty="0" smtClean="0">
                <a:sym typeface="Symbol"/>
              </a:rPr>
              <a:t> </a:t>
            </a:r>
            <a:r>
              <a:rPr lang="hu-HU" sz="1700" dirty="0" err="1" smtClean="0">
                <a:sym typeface="Symbol"/>
              </a:rPr>
              <a:t>flexible</a:t>
            </a:r>
            <a:r>
              <a:rPr lang="hu-HU" sz="1700" dirty="0" smtClean="0">
                <a:sym typeface="Symbol"/>
              </a:rPr>
              <a:t> </a:t>
            </a:r>
            <a:r>
              <a:rPr lang="hu-HU" sz="1700" dirty="0" err="1" smtClean="0">
                <a:sym typeface="Symbol"/>
              </a:rPr>
              <a:t>interpretation</a:t>
            </a:r>
            <a:r>
              <a:rPr lang="hu-HU" sz="1700" dirty="0" smtClean="0">
                <a:sym typeface="Symbol"/>
              </a:rPr>
              <a:t> ).       </a:t>
            </a:r>
          </a:p>
          <a:p>
            <a:pPr>
              <a:buFont typeface="Wingdings" pitchFamily="2" charset="2"/>
              <a:buChar char="Ø"/>
              <a:defRPr/>
            </a:pPr>
            <a:endParaRPr lang="hu-HU" sz="1800" dirty="0" smtClean="0">
              <a:sym typeface="Symbol"/>
            </a:endParaRPr>
          </a:p>
          <a:p>
            <a:pPr>
              <a:buFont typeface="Wingdings" pitchFamily="2" charset="2"/>
              <a:buChar char="Ø"/>
              <a:defRPr/>
            </a:pPr>
            <a:endParaRPr lang="hu-HU" sz="1800" dirty="0" smtClean="0">
              <a:sym typeface="Symbol"/>
            </a:endParaRPr>
          </a:p>
          <a:p>
            <a:pPr>
              <a:buFont typeface="Wingdings" pitchFamily="2" charset="2"/>
              <a:buChar char="Ø"/>
              <a:defRPr/>
            </a:pPr>
            <a:endParaRPr lang="hu-HU" sz="1800" dirty="0" smtClean="0">
              <a:sym typeface="Symbol"/>
            </a:endParaRPr>
          </a:p>
          <a:p>
            <a:pPr>
              <a:buFont typeface="Wingdings" pitchFamily="2" charset="2"/>
              <a:buChar char="Ø"/>
              <a:defRPr/>
            </a:pPr>
            <a:endParaRPr lang="hu-HU" sz="1800" dirty="0"/>
          </a:p>
          <a:p>
            <a:pPr marL="0" indent="0">
              <a:buFont typeface="Arial" pitchFamily="34" charset="0"/>
              <a:buNone/>
              <a:defRPr/>
            </a:pPr>
            <a:r>
              <a:rPr lang="hu-HU" sz="1800" dirty="0" smtClean="0"/>
              <a:t> </a:t>
            </a:r>
            <a:endParaRPr lang="en-US" sz="18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CEEDD948-1238-4741-A7EE-69A4B1C4BD1D}" type="slidenum">
              <a:rPr lang="hu-HU" smtClean="0"/>
              <a:pPr>
                <a:defRPr/>
              </a:pPr>
              <a:t>79</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accent4">
                <a:lumMod val="50000"/>
              </a:schemeClr>
            </a:solidFill>
          </a:ln>
        </p:spPr>
        <p:txBody>
          <a:bodyPr/>
          <a:lstStyle/>
          <a:p>
            <a:pPr>
              <a:defRPr/>
            </a:pPr>
            <a:r>
              <a:rPr lang="hu-HU" sz="3200" b="1" dirty="0" smtClean="0"/>
              <a:t>„</a:t>
            </a:r>
            <a:r>
              <a:rPr lang="hu-HU" sz="3200" b="1" dirty="0" err="1" smtClean="0"/>
              <a:t>Guided</a:t>
            </a:r>
            <a:r>
              <a:rPr lang="hu-HU" sz="3200" b="1" dirty="0" smtClean="0"/>
              <a:t> </a:t>
            </a:r>
            <a:r>
              <a:rPr lang="hu-HU" sz="3200" b="1" dirty="0" err="1" smtClean="0"/>
              <a:t>development</a:t>
            </a:r>
            <a:r>
              <a:rPr lang="hu-HU" sz="3200" b="1" dirty="0" smtClean="0"/>
              <a:t>” </a:t>
            </a:r>
            <a:r>
              <a:rPr lang="hu-HU" sz="3200" b="1" dirty="0" err="1" smtClean="0"/>
              <a:t>period</a:t>
            </a:r>
            <a:r>
              <a:rPr lang="hu-HU" sz="3200" b="1" dirty="0" smtClean="0"/>
              <a:t> (2)</a:t>
            </a:r>
            <a:endParaRPr lang="en-US" sz="3200" dirty="0"/>
          </a:p>
        </p:txBody>
      </p:sp>
      <p:sp>
        <p:nvSpPr>
          <p:cNvPr id="16387" name="Tartalom helye 2"/>
          <p:cNvSpPr>
            <a:spLocks noGrp="1"/>
          </p:cNvSpPr>
          <p:nvPr>
            <p:ph idx="1"/>
          </p:nvPr>
        </p:nvSpPr>
        <p:spPr/>
        <p:txBody>
          <a:bodyPr/>
          <a:lstStyle/>
          <a:p>
            <a:pPr>
              <a:buFont typeface="Wingdings" pitchFamily="2" charset="2"/>
              <a:buChar char="§"/>
            </a:pPr>
            <a:r>
              <a:rPr lang="en-US" sz="2000" b="1" smtClean="0"/>
              <a:t>1982, Paris: Working Group on Access by the Visually and Auditory Handicapped to Works Protected by Copyright:  Model Provisions</a:t>
            </a:r>
            <a:r>
              <a:rPr lang="en-US" sz="2000" smtClean="0"/>
              <a:t> concerning the </a:t>
            </a:r>
            <a:r>
              <a:rPr lang="hu-HU" sz="2000" b="1" smtClean="0"/>
              <a:t>Access </a:t>
            </a:r>
            <a:r>
              <a:rPr lang="en-US" sz="2000" b="1" smtClean="0"/>
              <a:t>by Handicapped People to Works Protected by Copyright.  </a:t>
            </a:r>
            <a:endParaRPr lang="hu-HU" sz="2000" b="1" smtClean="0"/>
          </a:p>
          <a:p>
            <a:pPr>
              <a:buFont typeface="Wingdings" pitchFamily="2" charset="2"/>
              <a:buChar char="§"/>
            </a:pPr>
            <a:r>
              <a:rPr lang="en-US" sz="2000" b="1" smtClean="0"/>
              <a:t>1986 - 1988, Paris and Geneva, Committee of Governmental Experts on Audiovisual Works and Phonograms and the „Printed Word”: Guiding principles </a:t>
            </a:r>
            <a:r>
              <a:rPr lang="en-US" sz="2000" smtClean="0"/>
              <a:t>clarifying, </a:t>
            </a:r>
            <a:r>
              <a:rPr lang="en-US" sz="2000" i="1" smtClean="0"/>
              <a:t>inter alia</a:t>
            </a:r>
            <a:r>
              <a:rPr lang="en-US" sz="2000" smtClean="0"/>
              <a:t>, that </a:t>
            </a:r>
            <a:r>
              <a:rPr lang="en-US" sz="2000" b="1" smtClean="0"/>
              <a:t>there is no such thing as </a:t>
            </a:r>
            <a:r>
              <a:rPr lang="hu-HU" sz="2000" b="1" smtClean="0"/>
              <a:t>an unlimited </a:t>
            </a:r>
            <a:r>
              <a:rPr lang="en-US" sz="2000" b="1" i="1" smtClean="0"/>
              <a:t>right</a:t>
            </a:r>
            <a:r>
              <a:rPr lang="en-US" sz="2000" b="1" smtClean="0"/>
              <a:t> to make free private copies</a:t>
            </a:r>
            <a:r>
              <a:rPr lang="hu-HU" sz="2000" b="1" smtClean="0"/>
              <a:t> in any way whatsoever</a:t>
            </a:r>
            <a:r>
              <a:rPr lang="en-US" sz="2000" b="1" smtClean="0"/>
              <a:t>; </a:t>
            </a:r>
            <a:r>
              <a:rPr lang="hu-HU" sz="2000" b="1" smtClean="0"/>
              <a:t>broad exceptions are possible but </a:t>
            </a:r>
            <a:r>
              <a:rPr lang="en-US" sz="2000" b="1" smtClean="0"/>
              <a:t>the three-step test also applies for private reproduction.   </a:t>
            </a:r>
          </a:p>
          <a:p>
            <a:pPr>
              <a:buFont typeface="Wingdings" pitchFamily="2" charset="2"/>
              <a:buChar char="§"/>
            </a:pPr>
            <a:r>
              <a:rPr lang="en-US" sz="2000" b="1" smtClean="0"/>
              <a:t>1989- 1990: WIPO Model Provisions for Legislation in the Field of Copyright: detailed provisions on exceptions and limitations </a:t>
            </a:r>
            <a:r>
              <a:rPr lang="en-US" sz="2000" smtClean="0"/>
              <a:t>(the program was abandoned due to the prep</a:t>
            </a:r>
            <a:r>
              <a:rPr lang="hu-HU" sz="2000" smtClean="0"/>
              <a:t>a</a:t>
            </a:r>
            <a:r>
              <a:rPr lang="en-US" sz="2000" smtClean="0"/>
              <a:t>ratory work leading to the later adoption of the TRIPS Agreement and the WIPO „Internet Treaties”</a:t>
            </a:r>
            <a:r>
              <a:rPr lang="hu-HU" sz="2000" smtClean="0"/>
              <a:t>). </a:t>
            </a:r>
            <a:r>
              <a:rPr lang="en-US" sz="2000" smtClean="0"/>
              <a:t> </a:t>
            </a:r>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47E1101F-0F90-42E3-B987-502A30EDDCB8}" type="slidenum">
              <a:rPr lang="hu-HU" smtClean="0"/>
              <a:pPr>
                <a:defRPr/>
              </a:pPr>
              <a:t>8</a:t>
            </a:fld>
            <a:endParaRPr lang="hu-HU"/>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pt-BR"/>
              <a:t>M. Ficsor, Brasilia, August 8-10, 2012</a:t>
            </a:r>
            <a:endParaRPr lang="hu-HU"/>
          </a:p>
        </p:txBody>
      </p:sp>
      <p:sp>
        <p:nvSpPr>
          <p:cNvPr id="3" name="Dia számának helye 2"/>
          <p:cNvSpPr>
            <a:spLocks noGrp="1"/>
          </p:cNvSpPr>
          <p:nvPr>
            <p:ph type="sldNum" sz="quarter" idx="12"/>
          </p:nvPr>
        </p:nvSpPr>
        <p:spPr/>
        <p:txBody>
          <a:bodyPr/>
          <a:lstStyle/>
          <a:p>
            <a:pPr>
              <a:defRPr/>
            </a:pPr>
            <a:fld id="{1E832391-6ECE-4DD6-85AD-EA1C4BC583A0}" type="slidenum">
              <a:rPr lang="hu-HU" smtClean="0"/>
              <a:pPr>
                <a:defRPr/>
              </a:pPr>
              <a:t>80</a:t>
            </a:fld>
            <a:endParaRPr lang="hu-HU"/>
          </a:p>
        </p:txBody>
      </p:sp>
      <p:sp>
        <p:nvSpPr>
          <p:cNvPr id="94212" name="Szövegdoboz 3"/>
          <p:cNvSpPr txBox="1">
            <a:spLocks noChangeArrowheads="1"/>
          </p:cNvSpPr>
          <p:nvPr/>
        </p:nvSpPr>
        <p:spPr bwMode="auto">
          <a:xfrm>
            <a:off x="1619250" y="2924175"/>
            <a:ext cx="6192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hu-HU" sz="4000" b="1">
                <a:solidFill>
                  <a:srgbClr val="C00000"/>
                </a:solidFill>
              </a:rPr>
              <a:t>V. CONCLUSIONS </a:t>
            </a:r>
            <a:endParaRPr lang="en-US" sz="4000" b="1">
              <a:solidFill>
                <a:srgbClr val="C000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ím 1"/>
          <p:cNvSpPr>
            <a:spLocks noGrp="1"/>
          </p:cNvSpPr>
          <p:nvPr>
            <p:ph type="title"/>
          </p:nvPr>
        </p:nvSpPr>
        <p:spPr>
          <a:solidFill>
            <a:schemeClr val="tx2">
              <a:lumMod val="20000"/>
              <a:lumOff val="80000"/>
            </a:schemeClr>
          </a:solidFill>
          <a:ln>
            <a:solidFill>
              <a:schemeClr val="tx2">
                <a:lumMod val="50000"/>
              </a:schemeClr>
            </a:solidFill>
          </a:ln>
        </p:spPr>
        <p:txBody>
          <a:bodyPr/>
          <a:lstStyle/>
          <a:p>
            <a:pPr>
              <a:defRPr/>
            </a:pPr>
            <a:r>
              <a:rPr lang="hu-HU" sz="2800" b="1" dirty="0" smtClean="0"/>
              <a:t>Francis </a:t>
            </a:r>
            <a:r>
              <a:rPr lang="hu-HU" sz="2800" b="1" dirty="0" err="1" smtClean="0"/>
              <a:t>Gurry</a:t>
            </a:r>
            <a:r>
              <a:rPr lang="hu-HU" sz="2800" b="1" dirty="0" smtClean="0"/>
              <a:t> </a:t>
            </a:r>
            <a:r>
              <a:rPr lang="hu-HU" sz="2800" b="1" dirty="0" err="1" smtClean="0"/>
              <a:t>on</a:t>
            </a:r>
            <a:r>
              <a:rPr lang="hu-HU" sz="2800" b="1" dirty="0" smtClean="0"/>
              <a:t> </a:t>
            </a:r>
            <a:r>
              <a:rPr lang="hu-HU" sz="2800" b="1" dirty="0" err="1" smtClean="0"/>
              <a:t>the</a:t>
            </a:r>
            <a:r>
              <a:rPr lang="hu-HU" sz="2800" b="1" dirty="0" smtClean="0"/>
              <a:t> </a:t>
            </a:r>
            <a:r>
              <a:rPr lang="hu-HU" sz="2800" b="1" dirty="0" err="1" smtClean="0"/>
              <a:t>balancing</a:t>
            </a:r>
            <a:r>
              <a:rPr lang="hu-HU" sz="2800" b="1" dirty="0" smtClean="0"/>
              <a:t> of </a:t>
            </a:r>
            <a:r>
              <a:rPr lang="hu-HU" sz="2800" b="1" dirty="0" err="1" smtClean="0"/>
              <a:t>interests</a:t>
            </a:r>
            <a:r>
              <a:rPr lang="hu-HU" sz="2800" b="1" dirty="0" smtClean="0"/>
              <a:t> </a:t>
            </a:r>
            <a:r>
              <a:rPr lang="hu-HU" sz="2800" b="1" dirty="0" err="1" smtClean="0"/>
              <a:t>in</a:t>
            </a:r>
            <a:r>
              <a:rPr lang="hu-HU" sz="2800" b="1" dirty="0" smtClean="0"/>
              <a:t> </a:t>
            </a:r>
            <a:r>
              <a:rPr lang="hu-HU" sz="2800" b="1" dirty="0" err="1" smtClean="0"/>
              <a:t>the</a:t>
            </a:r>
            <a:r>
              <a:rPr lang="hu-HU" sz="2800" b="1" dirty="0" smtClean="0"/>
              <a:t> </a:t>
            </a:r>
            <a:r>
              <a:rPr lang="hu-HU" sz="2800" b="1" dirty="0" err="1" smtClean="0"/>
              <a:t>digital</a:t>
            </a:r>
            <a:r>
              <a:rPr lang="hu-HU" sz="2800" b="1" dirty="0" smtClean="0"/>
              <a:t> online </a:t>
            </a:r>
            <a:r>
              <a:rPr lang="hu-HU" sz="2800" b="1" dirty="0" err="1" smtClean="0"/>
              <a:t>environment</a:t>
            </a:r>
            <a:r>
              <a:rPr lang="hu-HU" sz="2800" b="1" dirty="0" smtClean="0"/>
              <a:t> </a:t>
            </a:r>
            <a:endParaRPr lang="en-US" sz="2800" b="1" dirty="0" smtClean="0"/>
          </a:p>
        </p:txBody>
      </p:sp>
      <p:sp>
        <p:nvSpPr>
          <p:cNvPr id="114691" name="Tartalom helye 2"/>
          <p:cNvSpPr>
            <a:spLocks noGrp="1"/>
          </p:cNvSpPr>
          <p:nvPr>
            <p:ph idx="1"/>
          </p:nvPr>
        </p:nvSpPr>
        <p:spPr/>
        <p:txBody>
          <a:bodyPr/>
          <a:lstStyle/>
          <a:p>
            <a:pPr marL="0" indent="0" eaLnBrk="1" fontAlgn="auto" hangingPunct="1">
              <a:spcAft>
                <a:spcPts val="0"/>
              </a:spcAft>
              <a:buFont typeface="Arial" pitchFamily="34" charset="0"/>
              <a:buNone/>
              <a:defRPr/>
            </a:pPr>
            <a:r>
              <a:rPr lang="hu-HU" sz="1900" b="1" dirty="0"/>
              <a:t>Francis </a:t>
            </a:r>
            <a:r>
              <a:rPr lang="hu-HU" sz="1900" b="1" dirty="0" err="1"/>
              <a:t>Gurry</a:t>
            </a:r>
            <a:r>
              <a:rPr lang="hu-HU" sz="1900" b="1" dirty="0"/>
              <a:t>, </a:t>
            </a:r>
            <a:r>
              <a:rPr lang="hu-HU" sz="1900" b="1" dirty="0" err="1"/>
              <a:t>Director</a:t>
            </a:r>
            <a:r>
              <a:rPr lang="hu-HU" sz="1900" b="1" dirty="0"/>
              <a:t> General of WIPO, </a:t>
            </a:r>
            <a:r>
              <a:rPr lang="hu-HU" sz="1900" b="1" dirty="0" err="1"/>
              <a:t>about</a:t>
            </a:r>
            <a:r>
              <a:rPr lang="hu-HU" sz="1900" b="1" dirty="0"/>
              <a:t> </a:t>
            </a:r>
            <a:r>
              <a:rPr lang="hu-HU" sz="1900" b="1" dirty="0" err="1"/>
              <a:t>the</a:t>
            </a:r>
            <a:r>
              <a:rPr lang="hu-HU" sz="1900" b="1" dirty="0"/>
              <a:t> </a:t>
            </a:r>
            <a:r>
              <a:rPr lang="hu-HU" sz="1900" b="1" dirty="0" err="1"/>
              <a:t>future</a:t>
            </a:r>
            <a:r>
              <a:rPr lang="hu-HU" sz="1900" b="1" dirty="0"/>
              <a:t> of copyright </a:t>
            </a:r>
            <a:r>
              <a:rPr lang="hu-HU" sz="1900" b="1" dirty="0" err="1"/>
              <a:t>on</a:t>
            </a:r>
            <a:r>
              <a:rPr lang="hu-HU" sz="1900" b="1" dirty="0"/>
              <a:t> </a:t>
            </a:r>
            <a:r>
              <a:rPr lang="hu-HU" sz="1900" b="1" dirty="0" err="1"/>
              <a:t>the</a:t>
            </a:r>
            <a:r>
              <a:rPr lang="hu-HU" sz="1900" b="1" dirty="0"/>
              <a:t> Internet  </a:t>
            </a:r>
            <a:r>
              <a:rPr lang="hu-HU" sz="1900" b="1" dirty="0" err="1"/>
              <a:t>at</a:t>
            </a:r>
            <a:r>
              <a:rPr lang="hu-HU" sz="1900" b="1" dirty="0"/>
              <a:t> </a:t>
            </a:r>
            <a:r>
              <a:rPr lang="hu-HU" sz="1900" b="1" dirty="0" err="1"/>
              <a:t>the</a:t>
            </a:r>
            <a:r>
              <a:rPr lang="hu-HU" sz="1900" b="1" dirty="0"/>
              <a:t> „</a:t>
            </a:r>
            <a:r>
              <a:rPr lang="hu-HU" sz="1900" b="1" dirty="0" err="1"/>
              <a:t>Blue</a:t>
            </a:r>
            <a:r>
              <a:rPr lang="hu-HU" sz="1900" b="1" dirty="0"/>
              <a:t> </a:t>
            </a:r>
            <a:r>
              <a:rPr lang="hu-HU" sz="1900" b="1" dirty="0" err="1"/>
              <a:t>Sky</a:t>
            </a:r>
            <a:r>
              <a:rPr lang="hu-HU" sz="1900" b="1" dirty="0"/>
              <a:t> </a:t>
            </a:r>
            <a:r>
              <a:rPr lang="hu-HU" sz="1900" b="1" dirty="0" err="1"/>
              <a:t>Conference</a:t>
            </a:r>
            <a:r>
              <a:rPr lang="hu-HU" sz="1900" b="1" dirty="0"/>
              <a:t>” </a:t>
            </a:r>
            <a:r>
              <a:rPr lang="hu-HU" sz="1900" b="1" dirty="0" err="1"/>
              <a:t>in</a:t>
            </a:r>
            <a:r>
              <a:rPr lang="hu-HU" sz="1900" b="1" dirty="0"/>
              <a:t> </a:t>
            </a:r>
            <a:r>
              <a:rPr lang="hu-HU" sz="1900" b="1" dirty="0" err="1"/>
              <a:t>Sidney</a:t>
            </a:r>
            <a:r>
              <a:rPr lang="hu-HU" sz="1900" b="1" dirty="0"/>
              <a:t> </a:t>
            </a:r>
            <a:r>
              <a:rPr lang="hu-HU" sz="1900" b="1" dirty="0" err="1"/>
              <a:t>in</a:t>
            </a:r>
            <a:r>
              <a:rPr lang="hu-HU" sz="1900" b="1" dirty="0"/>
              <a:t> </a:t>
            </a:r>
            <a:r>
              <a:rPr lang="hu-HU" sz="1900" b="1" dirty="0" err="1"/>
              <a:t>February</a:t>
            </a:r>
            <a:r>
              <a:rPr lang="hu-HU" sz="1900" b="1" dirty="0"/>
              <a:t> 2011:  </a:t>
            </a:r>
            <a:endParaRPr lang="hu-HU" sz="1900" b="1" dirty="0" smtClean="0"/>
          </a:p>
          <a:p>
            <a:pPr marL="0" indent="0" eaLnBrk="1" fontAlgn="auto" hangingPunct="1">
              <a:spcAft>
                <a:spcPts val="0"/>
              </a:spcAft>
              <a:buFont typeface="Arial" pitchFamily="34" charset="0"/>
              <a:buNone/>
              <a:defRPr/>
            </a:pPr>
            <a:endParaRPr lang="hu-HU" sz="1900" b="1" dirty="0"/>
          </a:p>
          <a:p>
            <a:pPr marL="0" indent="0" eaLnBrk="1" fontAlgn="auto" hangingPunct="1">
              <a:spcAft>
                <a:spcPts val="0"/>
              </a:spcAft>
              <a:buFont typeface="Arial" pitchFamily="34" charset="0"/>
              <a:buNone/>
              <a:defRPr/>
            </a:pPr>
            <a:r>
              <a:rPr lang="hu-HU" sz="1900" dirty="0"/>
              <a:t>„</a:t>
            </a:r>
            <a:r>
              <a:rPr lang="en-US" sz="1900" dirty="0"/>
              <a:t>It is a question that </a:t>
            </a:r>
            <a:r>
              <a:rPr lang="en-US" sz="1900" b="1" dirty="0"/>
              <a:t>implies a series of balances</a:t>
            </a:r>
            <a:r>
              <a:rPr lang="en-US" sz="1900" dirty="0"/>
              <a:t>: between </a:t>
            </a:r>
            <a:r>
              <a:rPr lang="en-US" sz="1900" b="1" dirty="0"/>
              <a:t>availability</a:t>
            </a:r>
            <a:r>
              <a:rPr lang="en-US" sz="1900" dirty="0"/>
              <a:t>, on the one hand, </a:t>
            </a:r>
            <a:r>
              <a:rPr lang="en-US" sz="1900" b="1" dirty="0"/>
              <a:t>and control of the distribution of works </a:t>
            </a:r>
            <a:r>
              <a:rPr lang="en-US" sz="1900" dirty="0"/>
              <a:t>as a means of extracting value, on the other hand; between </a:t>
            </a:r>
            <a:r>
              <a:rPr lang="en-US" sz="1900" b="1" dirty="0"/>
              <a:t>consumers and producers</a:t>
            </a:r>
            <a:r>
              <a:rPr lang="en-US" sz="1900" dirty="0"/>
              <a:t>; between </a:t>
            </a:r>
            <a:r>
              <a:rPr lang="en-US" sz="1900" b="1" dirty="0"/>
              <a:t>the interests of society and those of the individual creator</a:t>
            </a:r>
            <a:r>
              <a:rPr lang="en-US" sz="1900" dirty="0"/>
              <a:t>; and between the </a:t>
            </a:r>
            <a:r>
              <a:rPr lang="en-US" sz="1900" b="1" dirty="0"/>
              <a:t>short-term gratification of immediate consumption and the long-term process of providing economic incentives that reward creativity and foster a dynamic culture</a:t>
            </a:r>
            <a:r>
              <a:rPr lang="en-US" sz="1900" dirty="0"/>
              <a:t>.</a:t>
            </a:r>
            <a:r>
              <a:rPr lang="hu-HU" sz="1900" dirty="0"/>
              <a:t>” </a:t>
            </a:r>
          </a:p>
          <a:p>
            <a:pPr marL="0" indent="0" eaLnBrk="1" fontAlgn="auto" hangingPunct="1">
              <a:spcAft>
                <a:spcPts val="0"/>
              </a:spcAft>
              <a:buFont typeface="Arial" pitchFamily="34" charset="0"/>
              <a:buNone/>
              <a:defRPr/>
            </a:pPr>
            <a:r>
              <a:rPr lang="hu-HU" sz="1900" dirty="0"/>
              <a:t>„</a:t>
            </a:r>
            <a:r>
              <a:rPr lang="en-US" sz="1900" b="1" dirty="0"/>
              <a:t>Recognizing the limitation of law, and its inability to provide a comprehensive answer, should not mean that we abandon </a:t>
            </a:r>
            <a:r>
              <a:rPr lang="en-US" sz="1900" dirty="0"/>
              <a:t>it…I believe that </a:t>
            </a:r>
            <a:r>
              <a:rPr lang="en-US" sz="1900" b="1" dirty="0"/>
              <a:t>the question of</a:t>
            </a:r>
            <a:r>
              <a:rPr lang="hu-HU" sz="1900" b="1" dirty="0"/>
              <a:t>…</a:t>
            </a:r>
            <a:r>
              <a:rPr lang="en-US" sz="1900" b="1" dirty="0"/>
              <a:t> the responsibility of intermediaries is paramount. </a:t>
            </a:r>
            <a:r>
              <a:rPr lang="en-US" sz="1900" dirty="0"/>
              <a:t>The position of intermediaries is key.</a:t>
            </a:r>
            <a:r>
              <a:rPr lang="hu-HU" sz="1900" dirty="0"/>
              <a:t>”</a:t>
            </a:r>
          </a:p>
          <a:p>
            <a:pPr>
              <a:buFont typeface="Arial" pitchFamily="34" charset="0"/>
              <a:buChar char="•"/>
              <a:defRPr/>
            </a:pPr>
            <a:endParaRPr lang="en-US" sz="1900" dirty="0" smtClean="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10BC339F-5D4B-43E4-A321-1095C1AD6EDD}" type="slidenum">
              <a:rPr lang="hu-HU" smtClean="0"/>
              <a:pPr>
                <a:defRPr/>
              </a:pPr>
              <a:t>81</a:t>
            </a:fld>
            <a:endParaRPr lang="hu-HU"/>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a:ln>
            <a:solidFill>
              <a:schemeClr val="accent5">
                <a:lumMod val="75000"/>
              </a:schemeClr>
            </a:solidFill>
          </a:ln>
        </p:spPr>
        <p:txBody>
          <a:bodyPr/>
          <a:lstStyle/>
          <a:p>
            <a:pPr>
              <a:defRPr/>
            </a:pPr>
            <a:r>
              <a:rPr lang="hu-HU" sz="2800" b="1" dirty="0" smtClean="0"/>
              <a:t>Francis </a:t>
            </a:r>
            <a:r>
              <a:rPr lang="hu-HU" sz="2800" b="1" dirty="0" err="1" smtClean="0"/>
              <a:t>Gurry</a:t>
            </a:r>
            <a:r>
              <a:rPr lang="hu-HU" sz="2800" b="1" dirty="0" smtClean="0"/>
              <a:t> </a:t>
            </a:r>
            <a:r>
              <a:rPr lang="hu-HU" sz="2800" b="1" dirty="0" err="1" smtClean="0"/>
              <a:t>on</a:t>
            </a:r>
            <a:r>
              <a:rPr lang="hu-HU" sz="2800" b="1" dirty="0" smtClean="0"/>
              <a:t> </a:t>
            </a:r>
            <a:r>
              <a:rPr lang="hu-HU" sz="2800" b="1" dirty="0" err="1" smtClean="0"/>
              <a:t>the</a:t>
            </a:r>
            <a:r>
              <a:rPr lang="hu-HU" sz="2800" b="1" dirty="0" smtClean="0"/>
              <a:t> </a:t>
            </a:r>
            <a:r>
              <a:rPr lang="hu-HU" sz="2800" b="1" dirty="0" err="1" smtClean="0"/>
              <a:t>balancing</a:t>
            </a:r>
            <a:r>
              <a:rPr lang="hu-HU" sz="2800" b="1" dirty="0" smtClean="0"/>
              <a:t> of </a:t>
            </a:r>
            <a:r>
              <a:rPr lang="hu-HU" sz="2800" b="1" dirty="0" err="1" smtClean="0"/>
              <a:t>interests</a:t>
            </a:r>
            <a:r>
              <a:rPr lang="hu-HU" sz="2800" b="1" dirty="0" smtClean="0"/>
              <a:t> </a:t>
            </a:r>
            <a:r>
              <a:rPr lang="hu-HU" sz="2800" b="1" dirty="0" err="1" smtClean="0"/>
              <a:t>in</a:t>
            </a:r>
            <a:r>
              <a:rPr lang="hu-HU" sz="2800" b="1" dirty="0" smtClean="0"/>
              <a:t> </a:t>
            </a:r>
            <a:r>
              <a:rPr lang="hu-HU" sz="2800" b="1" dirty="0" err="1" smtClean="0"/>
              <a:t>the</a:t>
            </a:r>
            <a:r>
              <a:rPr lang="hu-HU" sz="2800" b="1" dirty="0" smtClean="0"/>
              <a:t> </a:t>
            </a:r>
            <a:r>
              <a:rPr lang="hu-HU" sz="2800" b="1" dirty="0" err="1" smtClean="0"/>
              <a:t>digital</a:t>
            </a:r>
            <a:r>
              <a:rPr lang="hu-HU" sz="2800" b="1" dirty="0" smtClean="0"/>
              <a:t> online </a:t>
            </a:r>
            <a:r>
              <a:rPr lang="hu-HU" sz="2800" b="1" dirty="0" err="1" smtClean="0"/>
              <a:t>environment</a:t>
            </a:r>
            <a:r>
              <a:rPr lang="hu-HU" sz="2800" b="1" dirty="0" smtClean="0"/>
              <a:t> </a:t>
            </a:r>
            <a:endParaRPr lang="hu-HU" sz="2800" dirty="0"/>
          </a:p>
        </p:txBody>
      </p:sp>
      <p:sp>
        <p:nvSpPr>
          <p:cNvPr id="96259" name="Tartalom helye 2"/>
          <p:cNvSpPr>
            <a:spLocks noGrp="1"/>
          </p:cNvSpPr>
          <p:nvPr>
            <p:ph idx="1"/>
          </p:nvPr>
        </p:nvSpPr>
        <p:spPr/>
        <p:txBody>
          <a:bodyPr/>
          <a:lstStyle/>
          <a:p>
            <a:pPr marL="0" indent="0">
              <a:buFont typeface="Arial" charset="0"/>
              <a:buNone/>
            </a:pPr>
            <a:r>
              <a:rPr lang="hu-HU" sz="2000" b="1" smtClean="0"/>
              <a:t>Francis Gurry, Director General of WIPO, about the future of copyright on the Internet  at the „Blue Sky Conference” in Sidney in February 2011:  </a:t>
            </a:r>
          </a:p>
          <a:p>
            <a:pPr marL="0" indent="0">
              <a:buFont typeface="Arial" charset="0"/>
              <a:buNone/>
            </a:pPr>
            <a:endParaRPr lang="hu-HU" sz="2000" smtClean="0"/>
          </a:p>
          <a:p>
            <a:pPr marL="0" indent="0">
              <a:buFont typeface="Arial" charset="0"/>
              <a:buNone/>
            </a:pPr>
            <a:endParaRPr lang="hu-HU" smtClean="0"/>
          </a:p>
          <a:p>
            <a:pPr marL="0" indent="0">
              <a:buFont typeface="Arial" charset="0"/>
              <a:buNone/>
            </a:pPr>
            <a:r>
              <a:rPr lang="en-US" sz="2400" b="1" smtClean="0"/>
              <a:t>I do not think that there is any single magical answer</a:t>
            </a:r>
            <a:r>
              <a:rPr lang="en-US" sz="2400" smtClean="0"/>
              <a:t>. Rather, </a:t>
            </a:r>
            <a:r>
              <a:rPr lang="en-US" sz="2400" b="1" smtClean="0"/>
              <a:t>an adequate response is more likely to come from a combination </a:t>
            </a:r>
            <a:r>
              <a:rPr lang="en-US" sz="2400" smtClean="0"/>
              <a:t>of law, infrastructure, cultural change, institutional collaboration and better business models. </a:t>
            </a:r>
            <a:endParaRPr lang="hu-HU" sz="2400" smtClean="0"/>
          </a:p>
        </p:txBody>
      </p:sp>
      <p:sp>
        <p:nvSpPr>
          <p:cNvPr id="4" name="Élőláb helye 3"/>
          <p:cNvSpPr>
            <a:spLocks noGrp="1"/>
          </p:cNvSpPr>
          <p:nvPr>
            <p:ph type="ftr" sz="quarter" idx="11"/>
          </p:nvPr>
        </p:nvSpPr>
        <p:spPr/>
        <p:txBody>
          <a:bodyPr/>
          <a:lstStyle/>
          <a:p>
            <a:pPr>
              <a:defRPr/>
            </a:pPr>
            <a:r>
              <a:rPr lang="pt-BR" smtClean="0"/>
              <a:t>M. Ficsor, Brasilia, August 8-10, 2012</a:t>
            </a:r>
            <a:endParaRPr lang="hu-HU"/>
          </a:p>
        </p:txBody>
      </p:sp>
      <p:sp>
        <p:nvSpPr>
          <p:cNvPr id="5" name="Dia számának helye 4"/>
          <p:cNvSpPr>
            <a:spLocks noGrp="1"/>
          </p:cNvSpPr>
          <p:nvPr>
            <p:ph type="sldNum" sz="quarter" idx="12"/>
          </p:nvPr>
        </p:nvSpPr>
        <p:spPr/>
        <p:txBody>
          <a:bodyPr/>
          <a:lstStyle/>
          <a:p>
            <a:pPr>
              <a:defRPr/>
            </a:pPr>
            <a:fld id="{9B771E4A-48D7-45E9-A9B5-33C348D20DB3}" type="slidenum">
              <a:rPr lang="hu-HU" smtClean="0"/>
              <a:pPr>
                <a:defRPr/>
              </a:pPr>
              <a:t>82</a:t>
            </a:fld>
            <a:endParaRPr lang="hu-HU"/>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188" y="1268413"/>
            <a:ext cx="7993062" cy="3508375"/>
          </a:xfrm>
          <a:prstGeom prst="rect">
            <a:avLst/>
          </a:prstGeom>
          <a:noFill/>
        </p:spPr>
        <p:txBody>
          <a:bodyPr>
            <a:spAutoFit/>
          </a:bodyPr>
          <a:lstStyle/>
          <a:p>
            <a:pPr algn="ctr">
              <a:defRPr/>
            </a:pPr>
            <a:endParaRPr lang="hu-HU" sz="4800" b="1" dirty="0">
              <a:solidFill>
                <a:schemeClr val="accent3">
                  <a:lumMod val="50000"/>
                </a:schemeClr>
              </a:solidFill>
              <a:latin typeface="Calibri"/>
              <a:cs typeface="+mn-cs"/>
            </a:endParaRPr>
          </a:p>
          <a:p>
            <a:pPr algn="ctr">
              <a:defRPr/>
            </a:pPr>
            <a:r>
              <a:rPr lang="hu-HU" sz="4800" b="1" dirty="0">
                <a:solidFill>
                  <a:srgbClr val="C00000"/>
                </a:solidFill>
                <a:latin typeface="Calibri"/>
                <a:cs typeface="+mn-cs"/>
              </a:rPr>
              <a:t>THANK YOU FOR</a:t>
            </a:r>
          </a:p>
          <a:p>
            <a:pPr algn="ctr">
              <a:defRPr/>
            </a:pPr>
            <a:r>
              <a:rPr lang="hu-HU" sz="4800" b="1" dirty="0">
                <a:solidFill>
                  <a:srgbClr val="C00000"/>
                </a:solidFill>
                <a:latin typeface="Calibri"/>
                <a:cs typeface="+mn-cs"/>
              </a:rPr>
              <a:t>YOUR ATTENTION </a:t>
            </a:r>
          </a:p>
          <a:p>
            <a:pPr algn="ctr">
              <a:defRPr/>
            </a:pPr>
            <a:endParaRPr lang="hu-HU" sz="2000" b="1" dirty="0">
              <a:solidFill>
                <a:schemeClr val="accent1">
                  <a:lumMod val="75000"/>
                </a:schemeClr>
              </a:solidFill>
              <a:latin typeface="Calibri"/>
              <a:cs typeface="+mn-cs"/>
            </a:endParaRPr>
          </a:p>
          <a:p>
            <a:pPr algn="ctr">
              <a:defRPr/>
            </a:pPr>
            <a:r>
              <a:rPr lang="hu-HU" sz="2000" b="1" dirty="0" err="1">
                <a:latin typeface="Calibri"/>
                <a:cs typeface="+mn-cs"/>
              </a:rPr>
              <a:t>www.copyrightseesaw.net</a:t>
            </a:r>
            <a:endParaRPr lang="hu-HU" sz="2000" b="1" dirty="0">
              <a:latin typeface="Calibri"/>
              <a:cs typeface="+mn-cs"/>
            </a:endParaRPr>
          </a:p>
          <a:p>
            <a:pPr algn="ctr">
              <a:defRPr/>
            </a:pPr>
            <a:r>
              <a:rPr lang="hu-HU" sz="2000" b="1" dirty="0" err="1">
                <a:latin typeface="Calibri"/>
                <a:cs typeface="+mn-cs"/>
              </a:rPr>
              <a:t>ceeca</a:t>
            </a:r>
            <a:r>
              <a:rPr lang="hu-HU" sz="2000" b="1" dirty="0">
                <a:latin typeface="Calibri"/>
                <a:cs typeface="+mn-cs"/>
              </a:rPr>
              <a:t>@</a:t>
            </a:r>
            <a:r>
              <a:rPr lang="hu-HU" sz="2000" b="1" dirty="0" err="1">
                <a:latin typeface="Calibri"/>
                <a:cs typeface="+mn-cs"/>
              </a:rPr>
              <a:t>t-online.hu</a:t>
            </a:r>
            <a:endParaRPr lang="hu-HU" sz="2000" b="1" dirty="0">
              <a:latin typeface="Calibri"/>
              <a:cs typeface="+mn-cs"/>
            </a:endParaRPr>
          </a:p>
          <a:p>
            <a:pPr>
              <a:defRPr/>
            </a:pPr>
            <a:endParaRPr lang="hu-HU" dirty="0">
              <a:latin typeface="Calibri"/>
              <a:cs typeface="+mn-cs"/>
            </a:endParaRPr>
          </a:p>
        </p:txBody>
      </p:sp>
      <p:sp>
        <p:nvSpPr>
          <p:cNvPr id="3" name="Élőláb helye 2"/>
          <p:cNvSpPr>
            <a:spLocks noGrp="1"/>
          </p:cNvSpPr>
          <p:nvPr>
            <p:ph type="ftr" sz="quarter" idx="11"/>
          </p:nvPr>
        </p:nvSpPr>
        <p:spPr/>
        <p:txBody>
          <a:bodyPr/>
          <a:lstStyle/>
          <a:p>
            <a:pPr>
              <a:defRPr/>
            </a:pPr>
            <a:r>
              <a:rPr lang="pt-BR"/>
              <a:t>M. Ficsor, Brasilia, August 8-10, 2012</a:t>
            </a:r>
            <a:endParaRPr lang="hu-HU"/>
          </a:p>
        </p:txBody>
      </p:sp>
      <p:sp>
        <p:nvSpPr>
          <p:cNvPr id="4" name="Dia számának helye 3"/>
          <p:cNvSpPr>
            <a:spLocks noGrp="1"/>
          </p:cNvSpPr>
          <p:nvPr>
            <p:ph type="sldNum" sz="quarter" idx="12"/>
          </p:nvPr>
        </p:nvSpPr>
        <p:spPr/>
        <p:txBody>
          <a:bodyPr/>
          <a:lstStyle/>
          <a:p>
            <a:pPr>
              <a:defRPr/>
            </a:pPr>
            <a:fld id="{5CFF1674-75A4-4BB6-94FE-951FF1C32924}" type="slidenum">
              <a:rPr lang="hu-HU" smtClean="0"/>
              <a:pPr>
                <a:defRPr/>
              </a:pPr>
              <a:t>83</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3200" b="1" dirty="0" smtClean="0"/>
              <a:t>The TRIPS </a:t>
            </a:r>
            <a:r>
              <a:rPr lang="hu-HU" sz="3200" b="1" dirty="0" err="1" smtClean="0"/>
              <a:t>Agreement</a:t>
            </a:r>
            <a:r>
              <a:rPr lang="hu-HU" sz="3200" b="1" dirty="0" smtClean="0"/>
              <a:t> – </a:t>
            </a:r>
            <a:br>
              <a:rPr lang="hu-HU" sz="3200" b="1" dirty="0" smtClean="0"/>
            </a:br>
            <a:r>
              <a:rPr lang="hu-HU" sz="3200" b="1" dirty="0" err="1" smtClean="0"/>
              <a:t>general</a:t>
            </a:r>
            <a:r>
              <a:rPr lang="hu-HU" sz="3200" b="1" dirty="0" smtClean="0"/>
              <a:t> </a:t>
            </a:r>
            <a:r>
              <a:rPr lang="hu-HU" sz="3200" b="1" dirty="0" err="1" smtClean="0"/>
              <a:t>provisions</a:t>
            </a:r>
            <a:r>
              <a:rPr lang="hu-HU" sz="3200" b="1" dirty="0" smtClean="0"/>
              <a:t>  </a:t>
            </a:r>
            <a:endParaRPr lang="en-US" sz="3200" dirty="0"/>
          </a:p>
        </p:txBody>
      </p:sp>
      <p:sp>
        <p:nvSpPr>
          <p:cNvPr id="3" name="Tartalom helye 2"/>
          <p:cNvSpPr>
            <a:spLocks noGrp="1"/>
          </p:cNvSpPr>
          <p:nvPr>
            <p:ph idx="1"/>
          </p:nvPr>
        </p:nvSpPr>
        <p:spPr/>
        <p:txBody>
          <a:bodyPr/>
          <a:lstStyle/>
          <a:p>
            <a:pPr marL="0" indent="0">
              <a:buFont typeface="Arial" pitchFamily="34" charset="0"/>
              <a:buNone/>
              <a:defRPr/>
            </a:pPr>
            <a:r>
              <a:rPr lang="en-GB" sz="1600" b="1" dirty="0"/>
              <a:t>Article </a:t>
            </a:r>
            <a:r>
              <a:rPr lang="en-GB" sz="1600" b="1" dirty="0" smtClean="0"/>
              <a:t>7</a:t>
            </a:r>
            <a:r>
              <a:rPr lang="hu-HU" sz="1600" b="1" dirty="0" smtClean="0"/>
              <a:t>. </a:t>
            </a:r>
            <a:r>
              <a:rPr lang="en-GB" sz="1600" b="1" dirty="0" smtClean="0"/>
              <a:t>Objectives</a:t>
            </a:r>
            <a:endParaRPr lang="hu-HU" sz="1600" b="1" dirty="0"/>
          </a:p>
          <a:p>
            <a:pPr marL="0" indent="0">
              <a:buFont typeface="Arial" pitchFamily="34" charset="0"/>
              <a:buNone/>
              <a:defRPr/>
            </a:pPr>
            <a:r>
              <a:rPr lang="en-GB" sz="1600" b="1" dirty="0" smtClean="0"/>
              <a:t>The </a:t>
            </a:r>
            <a:r>
              <a:rPr lang="en-GB" sz="1600" b="1" dirty="0"/>
              <a:t>protection and enforcement of intellectual property rights should contribute to </a:t>
            </a:r>
            <a:r>
              <a:rPr lang="en-GB" sz="1600" dirty="0"/>
              <a:t>the promotion of technological innovation and to the transfer and dissemination of technology, to the mutual advantage of producers and users of technological knowledge and in a manner conducive to social and economic welfare, and to </a:t>
            </a:r>
            <a:r>
              <a:rPr lang="en-GB" sz="1600" b="1" dirty="0"/>
              <a:t>a balance of rights and obligations</a:t>
            </a:r>
            <a:r>
              <a:rPr lang="en-GB" sz="1600" b="1" dirty="0" smtClean="0"/>
              <a:t>.</a:t>
            </a:r>
            <a:r>
              <a:rPr lang="hu-HU" sz="1600" b="1" dirty="0" smtClean="0"/>
              <a:t> </a:t>
            </a:r>
            <a:r>
              <a:rPr lang="en-US" sz="1600" dirty="0" smtClean="0"/>
              <a:t>(Emphasis added).</a:t>
            </a:r>
          </a:p>
          <a:p>
            <a:pPr marL="0" indent="0">
              <a:buFont typeface="Arial" pitchFamily="34" charset="0"/>
              <a:buNone/>
              <a:defRPr/>
            </a:pPr>
            <a:r>
              <a:rPr lang="en-GB" sz="1600" dirty="0"/>
              <a:t> </a:t>
            </a:r>
            <a:endParaRPr lang="hu-HU" sz="1600" dirty="0" smtClean="0"/>
          </a:p>
          <a:p>
            <a:pPr marL="0" indent="0">
              <a:buFont typeface="Arial" pitchFamily="34" charset="0"/>
              <a:buNone/>
              <a:defRPr/>
            </a:pPr>
            <a:r>
              <a:rPr lang="en-GB" sz="1600" b="1" dirty="0" smtClean="0"/>
              <a:t>Article 8</a:t>
            </a:r>
            <a:r>
              <a:rPr lang="hu-HU" sz="1600" b="1" dirty="0" smtClean="0"/>
              <a:t>. </a:t>
            </a:r>
            <a:r>
              <a:rPr lang="en-GB" sz="1600" b="1" dirty="0" smtClean="0"/>
              <a:t>Principles</a:t>
            </a:r>
            <a:endParaRPr lang="hu-HU" sz="1600" b="1" dirty="0"/>
          </a:p>
          <a:p>
            <a:pPr marL="0" indent="0">
              <a:buFont typeface="Arial" pitchFamily="34" charset="0"/>
              <a:buNone/>
              <a:defRPr/>
            </a:pPr>
            <a:r>
              <a:rPr lang="en-GB" sz="1600" dirty="0"/>
              <a:t> </a:t>
            </a:r>
            <a:r>
              <a:rPr lang="en-GB" sz="1600" dirty="0" smtClean="0"/>
              <a:t>1</a:t>
            </a:r>
            <a:r>
              <a:rPr lang="en-GB" sz="1600" dirty="0"/>
              <a:t>. </a:t>
            </a:r>
            <a:r>
              <a:rPr lang="en-GB" sz="1600" b="1" dirty="0"/>
              <a:t>Members may, in formulating or amending their laws and regulations, adopt measures </a:t>
            </a:r>
            <a:r>
              <a:rPr lang="en-GB" sz="1600" dirty="0"/>
              <a:t>necessary to protect public health and nutrition, and </a:t>
            </a:r>
            <a:r>
              <a:rPr lang="en-GB" sz="1600" b="1" dirty="0"/>
              <a:t>to promote the public interest in sectors of vital importance to their socio-economic and technological development, provided that such measures are consistent with the provisions of this Agreement.  </a:t>
            </a:r>
            <a:endParaRPr lang="hu-HU" sz="1600" b="1" dirty="0"/>
          </a:p>
          <a:p>
            <a:pPr marL="0" indent="0">
              <a:buFont typeface="Arial" pitchFamily="34" charset="0"/>
              <a:buNone/>
              <a:defRPr/>
            </a:pPr>
            <a:r>
              <a:rPr lang="en-GB" sz="1600" dirty="0" smtClean="0"/>
              <a:t>2</a:t>
            </a:r>
            <a:r>
              <a:rPr lang="en-GB" sz="1600" dirty="0"/>
              <a:t>. </a:t>
            </a:r>
            <a:r>
              <a:rPr lang="en-GB" sz="1600" b="1" dirty="0"/>
              <a:t>Appropriate measures, provided that they are consistent with the provisions of this Agreement, may be needed to prevent the abuse of intellectual property rights by right holders or the resort to practices which unreasonably restrain trade or adversely affect the international transfer of technology. </a:t>
            </a:r>
            <a:r>
              <a:rPr lang="en-US" sz="1600" b="1" dirty="0" smtClean="0"/>
              <a:t>(Emphasis added.)</a:t>
            </a:r>
          </a:p>
          <a:p>
            <a:pPr>
              <a:buFont typeface="Arial" pitchFamily="34" charset="0"/>
              <a:buChar char="•"/>
              <a:defRPr/>
            </a:pPr>
            <a:endParaRPr lang="en-US" sz="1400" dirty="0"/>
          </a:p>
        </p:txBody>
      </p:sp>
      <p:sp>
        <p:nvSpPr>
          <p:cNvPr id="4" name="Élőláb helye 3"/>
          <p:cNvSpPr>
            <a:spLocks noGrp="1"/>
          </p:cNvSpPr>
          <p:nvPr>
            <p:ph type="ftr" sz="quarter" idx="11"/>
          </p:nvPr>
        </p:nvSpPr>
        <p:spPr/>
        <p:txBody>
          <a:bodyPr/>
          <a:lstStyle/>
          <a:p>
            <a:pPr>
              <a:defRPr/>
            </a:pPr>
            <a:r>
              <a:rPr lang="pt-BR"/>
              <a:t>M. Ficsor, Brasilia, August 8-10, 2012</a:t>
            </a:r>
            <a:endParaRPr lang="hu-HU"/>
          </a:p>
        </p:txBody>
      </p:sp>
      <p:sp>
        <p:nvSpPr>
          <p:cNvPr id="5" name="Dia számának helye 4"/>
          <p:cNvSpPr>
            <a:spLocks noGrp="1"/>
          </p:cNvSpPr>
          <p:nvPr>
            <p:ph type="sldNum" sz="quarter" idx="12"/>
          </p:nvPr>
        </p:nvSpPr>
        <p:spPr/>
        <p:txBody>
          <a:bodyPr/>
          <a:lstStyle/>
          <a:p>
            <a:pPr>
              <a:defRPr/>
            </a:pPr>
            <a:fld id="{A6CB9813-BDE7-42D3-9974-2CEC4C95C031}" type="slidenum">
              <a:rPr lang="hu-HU" smtClean="0"/>
              <a:pPr>
                <a:defRPr/>
              </a:pPr>
              <a:t>9</a:t>
            </a:fld>
            <a:endParaRPr lang="hu-HU"/>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1517</TotalTime>
  <Words>11496</Words>
  <Application>Microsoft Office PowerPoint</Application>
  <PresentationFormat>Diavetítés a képernyőre (4:3 oldalarány)</PresentationFormat>
  <Paragraphs>676</Paragraphs>
  <Slides>83</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83</vt:i4>
      </vt:variant>
    </vt:vector>
  </HeadingPairs>
  <TitlesOfParts>
    <vt:vector size="88" baseType="lpstr">
      <vt:lpstr>Calibri</vt:lpstr>
      <vt:lpstr>Arial</vt:lpstr>
      <vt:lpstr>Wingdings</vt:lpstr>
      <vt:lpstr>Symbol</vt:lpstr>
      <vt:lpstr>Office-téma</vt:lpstr>
      <vt:lpstr>First WIPO Interregional Meeting on South-South Cooperation on Intellectual Property (IP) Governance; Genetic Resources, Traditional Knowledge and Folklore (GRTKF) and  Copyright and Related Rights jointly organized by the World Intellectual Property Organization (WIPO) and the Government of Brazil Brasilia, August 8 to 10, 2012</vt:lpstr>
      <vt:lpstr>PowerPoint bemutató</vt:lpstr>
      <vt:lpstr>Three „layers” – and a half – of the international copyright and related rights norms  </vt:lpstr>
      <vt:lpstr>Berne Convention (1)</vt:lpstr>
      <vt:lpstr>Berne Convention (2)</vt:lpstr>
      <vt:lpstr>Rome Convention </vt:lpstr>
      <vt:lpstr>„Guided development” period (1)</vt:lpstr>
      <vt:lpstr>„Guided development” period (2)</vt:lpstr>
      <vt:lpstr>The TRIPS Agreement –  general provisions  </vt:lpstr>
      <vt:lpstr>The TRIPS Agreement –  provisions on copyright</vt:lpstr>
      <vt:lpstr>The WIPO „Internet Treaties” </vt:lpstr>
      <vt:lpstr>Characterization of the  WIPO „Internet Treaties”</vt:lpstr>
      <vt:lpstr>The „digital agenda:” clarification, adaptation and new means of exercise and enforcement (1)</vt:lpstr>
      <vt:lpstr>The „digital agenda:” clarification, adaptation and new means of exercise and enforcement (2)</vt:lpstr>
      <vt:lpstr>The „third WIPO Internet Treaty”: Beijing Treaty on Audiovisual Performances</vt:lpstr>
      <vt:lpstr>PowerPoint bemutató</vt:lpstr>
      <vt:lpstr>Balancing of interests –  the „three-step test” (1)  </vt:lpstr>
      <vt:lpstr>Balancing of interests –  the „three-step test”  (2) </vt:lpstr>
      <vt:lpstr>Balancing of interests – exceptions and limitations in the digital online environment   </vt:lpstr>
      <vt:lpstr>The „Munich Declaration” – respectable objective, wrong way to try to reach it           </vt:lpstr>
      <vt:lpstr>Structure of the test (1)</vt:lpstr>
      <vt:lpstr>Structure of the test (2)</vt:lpstr>
      <vt:lpstr>Structure of the test (3)</vt:lpstr>
      <vt:lpstr>Structure of the test (4)</vt:lpstr>
      <vt:lpstr>Structure of the test (5)</vt:lpstr>
      <vt:lpstr>Structure of the test (6)</vt:lpstr>
      <vt:lpstr>Structure of the test (7)</vt:lpstr>
      <vt:lpstr>Structure of the test (8)</vt:lpstr>
      <vt:lpstr>What is desisive in the interpretation and application of the „three-step test” </vt:lpstr>
      <vt:lpstr>The first „step” (1)</vt:lpstr>
      <vt:lpstr>The first „step” (2)</vt:lpstr>
      <vt:lpstr>The first „step” (3)</vt:lpstr>
      <vt:lpstr>The second „step” (1)</vt:lpstr>
      <vt:lpstr>The second „step” (2)</vt:lpstr>
      <vt:lpstr>The second „step” (3)</vt:lpstr>
      <vt:lpstr>The second „step” (4)</vt:lpstr>
      <vt:lpstr>The second „step” (5)</vt:lpstr>
      <vt:lpstr>The third „step” (1)</vt:lpstr>
      <vt:lpstr>The third „test” (2)</vt:lpstr>
      <vt:lpstr>The third „test” (3)</vt:lpstr>
      <vt:lpstr>Fair use and the three-step test </vt:lpstr>
      <vt:lpstr>The three-step test and Articles 7 and 8 of the TRIPS Agreement (1)</vt:lpstr>
      <vt:lpstr>The three-step test and Articles 7 and 8 of the TRIPS Agreement (2)</vt:lpstr>
      <vt:lpstr>The three-step test and Articles 7 and 8 of the TRIPS Agreement (3)</vt:lpstr>
      <vt:lpstr>Fresh new confirmation of  the „three-step test”   </vt:lpstr>
      <vt:lpstr>PowerPoint bemutató</vt:lpstr>
      <vt:lpstr>Digital rights management (DRM)</vt:lpstr>
      <vt:lpstr>Debates about DRM  – alleged „access rights” (1)</vt:lpstr>
      <vt:lpstr>Debates about DRM  – alleged „access rights” (2)</vt:lpstr>
      <vt:lpstr>Debates about DRM  – scope of protection (1)</vt:lpstr>
      <vt:lpstr>Debates about DRM  – scope of protection (2)</vt:lpstr>
      <vt:lpstr>Debates about DRM –  scope of  protection (3)</vt:lpstr>
      <vt:lpstr>Debates about DRM  – scope of protection (4)</vt:lpstr>
      <vt:lpstr>Debates about DRM  – scope of protection (5)</vt:lpstr>
      <vt:lpstr>Debates about DRM  – exceptions and limitations (1)</vt:lpstr>
      <vt:lpstr>Debates about DRM  – exceptions and limitations (2)</vt:lpstr>
      <vt:lpstr>Debates about DRM  – exceptions and limitations (3)</vt:lpstr>
      <vt:lpstr>Debates about DRM  – exceptions and limitations (4)</vt:lpstr>
      <vt:lpstr>Debates about DRM  – exceptions and limitations (5)</vt:lpstr>
      <vt:lpstr>Debates about DRM  – exceptions and limitations (6)</vt:lpstr>
      <vt:lpstr>Debates about DRM  – exceptions and limitations (7)</vt:lpstr>
      <vt:lpstr>Debates about DRM  – exceptions and limitations (8)</vt:lpstr>
      <vt:lpstr>The BTAP on technological measures</vt:lpstr>
      <vt:lpstr>Agreed statement adopted in Beijing</vt:lpstr>
      <vt:lpstr>PowerPoint bemutató</vt:lpstr>
      <vt:lpstr>Special treatment for developing countries,  in particular for LDCs – TRIPS (1)</vt:lpstr>
      <vt:lpstr>Special treatment for developing countries,  in particular for LDCs – TRIPS (2)</vt:lpstr>
      <vt:lpstr>Special treatment for developing countries,  in particular for LDCs – TRIPS (3)</vt:lpstr>
      <vt:lpstr>Special treatment for developing countries,  in particular for LDCs – WIPO (1)</vt:lpstr>
      <vt:lpstr>Special treatment for developing countries,  in particular for LDCs – WIPO (2)</vt:lpstr>
      <vt:lpstr>Special treatment for developing countries,  in particular for LDCs – WIPO (3)</vt:lpstr>
      <vt:lpstr>Appendix to the Berne Convention:  out-of-date provisions – valid principles (1)  </vt:lpstr>
      <vt:lpstr>Appendix to the Berne Convention:  out-of-date provisions – valid principles (2)</vt:lpstr>
      <vt:lpstr>Appendix to the Berne Convention:  out-of-date provisions – valid principles (3)</vt:lpstr>
      <vt:lpstr>Appendix to the Berne Convention:  out-of-date provisions – valid principles (4)</vt:lpstr>
      <vt:lpstr>Appendix to the Berne Convention:  out-of-date provisions – valid principles (5)</vt:lpstr>
      <vt:lpstr>Appendix to the Berne Convention:  out-of-date provisions – valid principles (6)</vt:lpstr>
      <vt:lpstr>Appendix to the Berne Convention:  out-of-date provisions – valid principles (7)</vt:lpstr>
      <vt:lpstr>Appendix to the Berne Convention:  out-of-date provisions – valid principles (8)</vt:lpstr>
      <vt:lpstr>PowerPoint bemutató</vt:lpstr>
      <vt:lpstr>Francis Gurry on the balancing of interests in the digital online environment </vt:lpstr>
      <vt:lpstr>Francis Gurry on the balancing of interests in the digital online environment </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CMOs and the Antitrust rules of the European Union</dc:title>
  <dc:creator>Ficsor Mihály</dc:creator>
  <cp:lastModifiedBy>User</cp:lastModifiedBy>
  <cp:revision>360</cp:revision>
  <dcterms:created xsi:type="dcterms:W3CDTF">2009-08-28T07:28:58Z</dcterms:created>
  <dcterms:modified xsi:type="dcterms:W3CDTF">2012-08-09T18:30:01Z</dcterms:modified>
</cp:coreProperties>
</file>