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80" r:id="rId3"/>
    <p:sldId id="282" r:id="rId4"/>
    <p:sldId id="283" r:id="rId5"/>
    <p:sldId id="305" r:id="rId6"/>
    <p:sldId id="294" r:id="rId7"/>
    <p:sldId id="306" r:id="rId8"/>
    <p:sldId id="310" r:id="rId9"/>
    <p:sldId id="313" r:id="rId10"/>
    <p:sldId id="308" r:id="rId11"/>
    <p:sldId id="304" r:id="rId12"/>
    <p:sldId id="299" r:id="rId13"/>
    <p:sldId id="301" r:id="rId14"/>
    <p:sldId id="312" r:id="rId15"/>
    <p:sldId id="309" r:id="rId16"/>
    <p:sldId id="314" r:id="rId17"/>
    <p:sldId id="303" r:id="rId18"/>
    <p:sldId id="265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dro Roffe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A14"/>
    <a:srgbClr val="4B731F"/>
    <a:srgbClr val="FF0000"/>
    <a:srgbClr val="B02F0C"/>
    <a:srgbClr val="F04A5A"/>
    <a:srgbClr val="92D050"/>
    <a:srgbClr val="395FB5"/>
    <a:srgbClr val="1E4EAE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1398" autoAdjust="0"/>
  </p:normalViewPr>
  <p:slideViewPr>
    <p:cSldViewPr>
      <p:cViewPr>
        <p:scale>
          <a:sx n="60" d="100"/>
          <a:sy n="60" d="100"/>
        </p:scale>
        <p:origin x="-1854" y="-7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4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BAC2219-AEA3-4935-B20D-BDECC8C38105}" type="doc">
      <dgm:prSet loTypeId="urn:microsoft.com/office/officeart/2005/8/layout/hierarchy2" loCatId="hierarchy" qsTypeId="urn:microsoft.com/office/officeart/2005/8/quickstyle/simple1#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29D0CA26-1649-482A-998F-6357A61D862A}">
      <dgm:prSet phldrT="[Text]"/>
      <dgm:spPr/>
      <dgm:t>
        <a:bodyPr/>
        <a:lstStyle/>
        <a:p>
          <a:r>
            <a:rPr lang="en-GB" dirty="0" smtClean="0"/>
            <a:t>Mapping of renewable energy technologies</a:t>
          </a:r>
          <a:endParaRPr lang="en-GB" dirty="0"/>
        </a:p>
      </dgm:t>
    </dgm:pt>
    <dgm:pt modelId="{B14835C0-CC84-46D3-9054-D98096716893}" type="parTrans" cxnId="{B7EACB52-FDBE-4B5A-A92D-C288588B5141}">
      <dgm:prSet/>
      <dgm:spPr/>
      <dgm:t>
        <a:bodyPr/>
        <a:lstStyle/>
        <a:p>
          <a:endParaRPr lang="en-GB"/>
        </a:p>
      </dgm:t>
    </dgm:pt>
    <dgm:pt modelId="{00090100-3450-43F2-BB3A-4E3362885A0D}" type="sibTrans" cxnId="{B7EACB52-FDBE-4B5A-A92D-C288588B5141}">
      <dgm:prSet/>
      <dgm:spPr/>
      <dgm:t>
        <a:bodyPr/>
        <a:lstStyle/>
        <a:p>
          <a:endParaRPr lang="en-GB"/>
        </a:p>
      </dgm:t>
    </dgm:pt>
    <dgm:pt modelId="{78A3F612-E595-4B22-BED8-8EC283C05C93}">
      <dgm:prSet phldrT="[Text]"/>
      <dgm:spPr/>
      <dgm:t>
        <a:bodyPr/>
        <a:lstStyle/>
        <a:p>
          <a:r>
            <a:rPr lang="en-GB" b="0" dirty="0" smtClean="0"/>
            <a:t>Patent landscape of clean energy generation technologies</a:t>
          </a:r>
          <a:endParaRPr lang="en-GB" b="0" dirty="0"/>
        </a:p>
      </dgm:t>
    </dgm:pt>
    <dgm:pt modelId="{656B1753-5D61-49F5-8B57-8DFBDC702B38}" type="parTrans" cxnId="{496E2450-9BE3-464C-BEEC-FB594A868A9E}">
      <dgm:prSet/>
      <dgm:spPr/>
      <dgm:t>
        <a:bodyPr/>
        <a:lstStyle/>
        <a:p>
          <a:endParaRPr lang="en-GB"/>
        </a:p>
      </dgm:t>
    </dgm:pt>
    <dgm:pt modelId="{AC4D504D-4E40-44FD-97FA-3A95797EC619}" type="sibTrans" cxnId="{496E2450-9BE3-464C-BEEC-FB594A868A9E}">
      <dgm:prSet/>
      <dgm:spPr/>
      <dgm:t>
        <a:bodyPr/>
        <a:lstStyle/>
        <a:p>
          <a:endParaRPr lang="en-GB"/>
        </a:p>
      </dgm:t>
    </dgm:pt>
    <dgm:pt modelId="{9B095FEB-4CA5-433D-97A4-FD334DFAAAF5}">
      <dgm:prSet phldrT="[Text]"/>
      <dgm:spPr/>
      <dgm:t>
        <a:bodyPr/>
        <a:lstStyle/>
        <a:p>
          <a:r>
            <a:rPr lang="en-GB" dirty="0" smtClean="0"/>
            <a:t>New patent classification for  clean energy technologies (Y02C, Y02E)</a:t>
          </a:r>
          <a:endParaRPr lang="en-GB" dirty="0"/>
        </a:p>
      </dgm:t>
    </dgm:pt>
    <dgm:pt modelId="{5AA3B14F-12BA-49F2-BED5-7C0640771357}" type="parTrans" cxnId="{98874FF9-BE98-4FE2-AAF0-20E61C4F25F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51FAED36-B77B-4990-87BA-57EDEFA21075}" type="sibTrans" cxnId="{98874FF9-BE98-4FE2-AAF0-20E61C4F25F0}">
      <dgm:prSet/>
      <dgm:spPr/>
      <dgm:t>
        <a:bodyPr/>
        <a:lstStyle/>
        <a:p>
          <a:endParaRPr lang="en-GB"/>
        </a:p>
      </dgm:t>
    </dgm:pt>
    <dgm:pt modelId="{B9A10439-B46C-453A-8AA6-8F743240AC20}">
      <dgm:prSet phldrT="[Text]"/>
      <dgm:spPr/>
      <dgm:t>
        <a:bodyPr/>
        <a:lstStyle/>
        <a:p>
          <a:r>
            <a:rPr lang="en-GB" b="0" dirty="0" smtClean="0"/>
            <a:t>Survey of licensing practices in clean energy technologies</a:t>
          </a:r>
          <a:endParaRPr lang="en-GB" b="0" dirty="0"/>
        </a:p>
      </dgm:t>
    </dgm:pt>
    <dgm:pt modelId="{C364A255-1703-4044-B166-ED95B31CA212}" type="parTrans" cxnId="{8DB4BDD7-A378-48BD-A9D0-2920343B3B45}">
      <dgm:prSet/>
      <dgm:spPr/>
      <dgm:t>
        <a:bodyPr/>
        <a:lstStyle/>
        <a:p>
          <a:endParaRPr lang="en-GB"/>
        </a:p>
      </dgm:t>
    </dgm:pt>
    <dgm:pt modelId="{0675F9E7-774E-4B3E-B15D-45DB98594CAE}" type="sibTrans" cxnId="{8DB4BDD7-A378-48BD-A9D0-2920343B3B45}">
      <dgm:prSet/>
      <dgm:spPr/>
      <dgm:t>
        <a:bodyPr/>
        <a:lstStyle/>
        <a:p>
          <a:endParaRPr lang="en-GB"/>
        </a:p>
      </dgm:t>
    </dgm:pt>
    <dgm:pt modelId="{3446DA8E-10C9-4FBA-AEDB-C8AE420683BB}">
      <dgm:prSet custT="1"/>
      <dgm:spPr>
        <a:solidFill>
          <a:schemeClr val="accent3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GB" sz="1400" b="1" dirty="0" smtClean="0"/>
            <a:t>OECD Environment Division: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GB" sz="1400" b="1" dirty="0" smtClean="0"/>
            <a:t>statistical analysis of patent data</a:t>
          </a:r>
        </a:p>
      </dgm:t>
    </dgm:pt>
    <dgm:pt modelId="{0AFF22B1-FE16-4169-AA84-5A39A8481931}" type="parTrans" cxnId="{90E9DF88-33C8-4D86-94EB-FD759E94D6CF}">
      <dgm:prSet/>
      <dgm:spPr/>
      <dgm:t>
        <a:bodyPr/>
        <a:lstStyle/>
        <a:p>
          <a:endParaRPr lang="en-GB"/>
        </a:p>
      </dgm:t>
    </dgm:pt>
    <dgm:pt modelId="{62181355-11EA-45AC-9F99-02286C844229}" type="sibTrans" cxnId="{90E9DF88-33C8-4D86-94EB-FD759E94D6CF}">
      <dgm:prSet/>
      <dgm:spPr/>
      <dgm:t>
        <a:bodyPr/>
        <a:lstStyle/>
        <a:p>
          <a:endParaRPr lang="en-GB"/>
        </a:p>
      </dgm:t>
    </dgm:pt>
    <dgm:pt modelId="{A34E5EF0-5777-4A91-A464-2FEBFAFFDF68}" type="pres">
      <dgm:prSet presAssocID="{BBAC2219-AEA3-4935-B20D-BDECC8C381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D2917410-F6DB-4456-8A86-9AB68BAB8BB2}" type="pres">
      <dgm:prSet presAssocID="{29D0CA26-1649-482A-998F-6357A61D862A}" presName="root1" presStyleCnt="0"/>
      <dgm:spPr/>
    </dgm:pt>
    <dgm:pt modelId="{B2CFFCC6-2993-43D2-8020-CADECBCC3359}" type="pres">
      <dgm:prSet presAssocID="{29D0CA26-1649-482A-998F-6357A61D862A}" presName="LevelOneTextNode" presStyleLbl="node0" presStyleIdx="0" presStyleCnt="2" custLinFactNeighborX="-7387" custLinFactNeighborY="5821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4E94529C-B1EC-414F-B4CA-6BD1EC1E5C05}" type="pres">
      <dgm:prSet presAssocID="{29D0CA26-1649-482A-998F-6357A61D862A}" presName="level2hierChild" presStyleCnt="0"/>
      <dgm:spPr/>
    </dgm:pt>
    <dgm:pt modelId="{A54124B5-752E-4819-9E05-F78712EF3F06}" type="pres">
      <dgm:prSet presAssocID="{656B1753-5D61-49F5-8B57-8DFBDC702B38}" presName="conn2-1" presStyleLbl="parChTrans1D2" presStyleIdx="0" presStyleCnt="2"/>
      <dgm:spPr/>
      <dgm:t>
        <a:bodyPr/>
        <a:lstStyle/>
        <a:p>
          <a:endParaRPr lang="en-GB"/>
        </a:p>
      </dgm:t>
    </dgm:pt>
    <dgm:pt modelId="{D9827097-8F88-4E6D-A522-A71590E9BA04}" type="pres">
      <dgm:prSet presAssocID="{656B1753-5D61-49F5-8B57-8DFBDC702B38}" presName="connTx" presStyleLbl="parChTrans1D2" presStyleIdx="0" presStyleCnt="2"/>
      <dgm:spPr/>
      <dgm:t>
        <a:bodyPr/>
        <a:lstStyle/>
        <a:p>
          <a:endParaRPr lang="en-GB"/>
        </a:p>
      </dgm:t>
    </dgm:pt>
    <dgm:pt modelId="{0E702C89-AA19-4A69-9B61-BABF32781173}" type="pres">
      <dgm:prSet presAssocID="{78A3F612-E595-4B22-BED8-8EC283C05C93}" presName="root2" presStyleCnt="0"/>
      <dgm:spPr/>
    </dgm:pt>
    <dgm:pt modelId="{91347294-D719-42F5-972B-A0661660297B}" type="pres">
      <dgm:prSet presAssocID="{78A3F612-E595-4B22-BED8-8EC283C05C93}" presName="LevelTwoTextNode" presStyleLbl="node2" presStyleIdx="0" presStyleCnt="2" custLinFactNeighborX="682" custLinFactNeighborY="163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BA34A416-4678-4DB9-B86C-8F55A4D6D01D}" type="pres">
      <dgm:prSet presAssocID="{78A3F612-E595-4B22-BED8-8EC283C05C93}" presName="level3hierChild" presStyleCnt="0"/>
      <dgm:spPr/>
    </dgm:pt>
    <dgm:pt modelId="{59FEDD15-4183-460E-8A57-038C4D8CE9E6}" type="pres">
      <dgm:prSet presAssocID="{5AA3B14F-12BA-49F2-BED5-7C0640771357}" presName="conn2-1" presStyleLbl="parChTrans1D3" presStyleIdx="0" presStyleCnt="1"/>
      <dgm:spPr/>
      <dgm:t>
        <a:bodyPr/>
        <a:lstStyle/>
        <a:p>
          <a:endParaRPr lang="en-GB"/>
        </a:p>
      </dgm:t>
    </dgm:pt>
    <dgm:pt modelId="{52A6E32B-6906-42B8-AD5D-32BA4DC28908}" type="pres">
      <dgm:prSet presAssocID="{5AA3B14F-12BA-49F2-BED5-7C0640771357}" presName="connTx" presStyleLbl="parChTrans1D3" presStyleIdx="0" presStyleCnt="1"/>
      <dgm:spPr/>
      <dgm:t>
        <a:bodyPr/>
        <a:lstStyle/>
        <a:p>
          <a:endParaRPr lang="en-GB"/>
        </a:p>
      </dgm:t>
    </dgm:pt>
    <dgm:pt modelId="{ED761677-0D20-406C-9C7E-28E1D4950132}" type="pres">
      <dgm:prSet presAssocID="{9B095FEB-4CA5-433D-97A4-FD334DFAAAF5}" presName="root2" presStyleCnt="0"/>
      <dgm:spPr/>
    </dgm:pt>
    <dgm:pt modelId="{EFFCAC6A-5850-4516-BB10-C0A5AC9F7FC6}" type="pres">
      <dgm:prSet presAssocID="{9B095FEB-4CA5-433D-97A4-FD334DFAAAF5}" presName="LevelTwoTextNode" presStyleLbl="node3" presStyleIdx="0" presStyleCnt="1" custLinFactNeighborX="-1933" custLinFactNeighborY="16305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5FC2454-0CFE-41E9-9526-2EF0A93765A2}" type="pres">
      <dgm:prSet presAssocID="{9B095FEB-4CA5-433D-97A4-FD334DFAAAF5}" presName="level3hierChild" presStyleCnt="0"/>
      <dgm:spPr/>
    </dgm:pt>
    <dgm:pt modelId="{38D044A7-5114-480C-89B0-3A83E3732718}" type="pres">
      <dgm:prSet presAssocID="{C364A255-1703-4044-B166-ED95B31CA212}" presName="conn2-1" presStyleLbl="parChTrans1D2" presStyleIdx="1" presStyleCnt="2"/>
      <dgm:spPr/>
      <dgm:t>
        <a:bodyPr/>
        <a:lstStyle/>
        <a:p>
          <a:endParaRPr lang="en-GB"/>
        </a:p>
      </dgm:t>
    </dgm:pt>
    <dgm:pt modelId="{BE12CB26-4BAA-4424-AF55-434A30816B92}" type="pres">
      <dgm:prSet presAssocID="{C364A255-1703-4044-B166-ED95B31CA212}" presName="connTx" presStyleLbl="parChTrans1D2" presStyleIdx="1" presStyleCnt="2"/>
      <dgm:spPr/>
      <dgm:t>
        <a:bodyPr/>
        <a:lstStyle/>
        <a:p>
          <a:endParaRPr lang="en-GB"/>
        </a:p>
      </dgm:t>
    </dgm:pt>
    <dgm:pt modelId="{5FC37DB8-05F0-4DDD-87B1-FA1AD8369C2F}" type="pres">
      <dgm:prSet presAssocID="{B9A10439-B46C-453A-8AA6-8F743240AC20}" presName="root2" presStyleCnt="0"/>
      <dgm:spPr/>
    </dgm:pt>
    <dgm:pt modelId="{6654668E-748B-480C-BF41-720F47165AF8}" type="pres">
      <dgm:prSet presAssocID="{B9A10439-B46C-453A-8AA6-8F743240AC20}" presName="LevelTwoTextNode" presStyleLbl="node2" presStyleIdx="1" presStyleCnt="2" custLinFactNeighborX="4214" custLinFactNeighborY="86774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8906292-ED54-49A6-B158-079977760948}" type="pres">
      <dgm:prSet presAssocID="{B9A10439-B46C-453A-8AA6-8F743240AC20}" presName="level3hierChild" presStyleCnt="0"/>
      <dgm:spPr/>
    </dgm:pt>
    <dgm:pt modelId="{BE0DCFAE-3650-4BA2-9E03-90F396FE1B42}" type="pres">
      <dgm:prSet presAssocID="{3446DA8E-10C9-4FBA-AEDB-C8AE420683BB}" presName="root1" presStyleCnt="0"/>
      <dgm:spPr/>
    </dgm:pt>
    <dgm:pt modelId="{252B59D9-7937-40D2-834F-0D17E1E77A8F}" type="pres">
      <dgm:prSet presAssocID="{3446DA8E-10C9-4FBA-AEDB-C8AE420683BB}" presName="LevelOneTextNode" presStyleLbl="node0" presStyleIdx="1" presStyleCnt="2" custScaleX="146675" custScaleY="46779" custLinFactX="19477" custLinFactY="-100000" custLinFactNeighborX="100000" custLinFactNeighborY="-185790">
        <dgm:presLayoutVars>
          <dgm:chPref val="3"/>
        </dgm:presLayoutVars>
      </dgm:prSet>
      <dgm:spPr/>
      <dgm:t>
        <a:bodyPr/>
        <a:lstStyle/>
        <a:p>
          <a:endParaRPr lang="en-GB"/>
        </a:p>
      </dgm:t>
    </dgm:pt>
    <dgm:pt modelId="{6259C0A9-0303-49B8-BCBA-F7DB604BE047}" type="pres">
      <dgm:prSet presAssocID="{3446DA8E-10C9-4FBA-AEDB-C8AE420683BB}" presName="level2hierChild" presStyleCnt="0"/>
      <dgm:spPr/>
    </dgm:pt>
  </dgm:ptLst>
  <dgm:cxnLst>
    <dgm:cxn modelId="{90E9DF88-33C8-4D86-94EB-FD759E94D6CF}" srcId="{BBAC2219-AEA3-4935-B20D-BDECC8C38105}" destId="{3446DA8E-10C9-4FBA-AEDB-C8AE420683BB}" srcOrd="1" destOrd="0" parTransId="{0AFF22B1-FE16-4169-AA84-5A39A8481931}" sibTransId="{62181355-11EA-45AC-9F99-02286C844229}"/>
    <dgm:cxn modelId="{72514373-1AAF-4F52-83F7-A96FB5A9C5C3}" type="presOf" srcId="{656B1753-5D61-49F5-8B57-8DFBDC702B38}" destId="{D9827097-8F88-4E6D-A522-A71590E9BA04}" srcOrd="1" destOrd="0" presId="urn:microsoft.com/office/officeart/2005/8/layout/hierarchy2"/>
    <dgm:cxn modelId="{216C068F-0681-4022-A21A-D64100AA408F}" type="presOf" srcId="{656B1753-5D61-49F5-8B57-8DFBDC702B38}" destId="{A54124B5-752E-4819-9E05-F78712EF3F06}" srcOrd="0" destOrd="0" presId="urn:microsoft.com/office/officeart/2005/8/layout/hierarchy2"/>
    <dgm:cxn modelId="{D7C4961F-ABF3-46B1-8F34-A8435FC23658}" type="presOf" srcId="{78A3F612-E595-4B22-BED8-8EC283C05C93}" destId="{91347294-D719-42F5-972B-A0661660297B}" srcOrd="0" destOrd="0" presId="urn:microsoft.com/office/officeart/2005/8/layout/hierarchy2"/>
    <dgm:cxn modelId="{8DB4BDD7-A378-48BD-A9D0-2920343B3B45}" srcId="{29D0CA26-1649-482A-998F-6357A61D862A}" destId="{B9A10439-B46C-453A-8AA6-8F743240AC20}" srcOrd="1" destOrd="0" parTransId="{C364A255-1703-4044-B166-ED95B31CA212}" sibTransId="{0675F9E7-774E-4B3E-B15D-45DB98594CAE}"/>
    <dgm:cxn modelId="{00656BF5-467E-4199-BC45-6C1EE8AB1E4D}" type="presOf" srcId="{5AA3B14F-12BA-49F2-BED5-7C0640771357}" destId="{52A6E32B-6906-42B8-AD5D-32BA4DC28908}" srcOrd="1" destOrd="0" presId="urn:microsoft.com/office/officeart/2005/8/layout/hierarchy2"/>
    <dgm:cxn modelId="{BF96D035-EC0B-4D72-BD18-9555D82859D0}" type="presOf" srcId="{C364A255-1703-4044-B166-ED95B31CA212}" destId="{BE12CB26-4BAA-4424-AF55-434A30816B92}" srcOrd="1" destOrd="0" presId="urn:microsoft.com/office/officeart/2005/8/layout/hierarchy2"/>
    <dgm:cxn modelId="{496E2450-9BE3-464C-BEEC-FB594A868A9E}" srcId="{29D0CA26-1649-482A-998F-6357A61D862A}" destId="{78A3F612-E595-4B22-BED8-8EC283C05C93}" srcOrd="0" destOrd="0" parTransId="{656B1753-5D61-49F5-8B57-8DFBDC702B38}" sibTransId="{AC4D504D-4E40-44FD-97FA-3A95797EC619}"/>
    <dgm:cxn modelId="{97B922D1-7DDA-4AD8-ADA6-C3A2CD149142}" type="presOf" srcId="{5AA3B14F-12BA-49F2-BED5-7C0640771357}" destId="{59FEDD15-4183-460E-8A57-038C4D8CE9E6}" srcOrd="0" destOrd="0" presId="urn:microsoft.com/office/officeart/2005/8/layout/hierarchy2"/>
    <dgm:cxn modelId="{B7EACB52-FDBE-4B5A-A92D-C288588B5141}" srcId="{BBAC2219-AEA3-4935-B20D-BDECC8C38105}" destId="{29D0CA26-1649-482A-998F-6357A61D862A}" srcOrd="0" destOrd="0" parTransId="{B14835C0-CC84-46D3-9054-D98096716893}" sibTransId="{00090100-3450-43F2-BB3A-4E3362885A0D}"/>
    <dgm:cxn modelId="{84B703FB-A18A-4D93-9525-3C52C7DD8037}" type="presOf" srcId="{C364A255-1703-4044-B166-ED95B31CA212}" destId="{38D044A7-5114-480C-89B0-3A83E3732718}" srcOrd="0" destOrd="0" presId="urn:microsoft.com/office/officeart/2005/8/layout/hierarchy2"/>
    <dgm:cxn modelId="{946E13F8-66C2-4636-B93F-67834BDE79A6}" type="presOf" srcId="{29D0CA26-1649-482A-998F-6357A61D862A}" destId="{B2CFFCC6-2993-43D2-8020-CADECBCC3359}" srcOrd="0" destOrd="0" presId="urn:microsoft.com/office/officeart/2005/8/layout/hierarchy2"/>
    <dgm:cxn modelId="{9A533ACF-CEE8-422B-B8B6-DAF5D87D3C88}" type="presOf" srcId="{B9A10439-B46C-453A-8AA6-8F743240AC20}" destId="{6654668E-748B-480C-BF41-720F47165AF8}" srcOrd="0" destOrd="0" presId="urn:microsoft.com/office/officeart/2005/8/layout/hierarchy2"/>
    <dgm:cxn modelId="{F67EB253-79AD-40D7-8711-EFBD6642DD59}" type="presOf" srcId="{3446DA8E-10C9-4FBA-AEDB-C8AE420683BB}" destId="{252B59D9-7937-40D2-834F-0D17E1E77A8F}" srcOrd="0" destOrd="0" presId="urn:microsoft.com/office/officeart/2005/8/layout/hierarchy2"/>
    <dgm:cxn modelId="{ACE026D0-8338-44E7-BB97-66E648301F85}" type="presOf" srcId="{BBAC2219-AEA3-4935-B20D-BDECC8C38105}" destId="{A34E5EF0-5777-4A91-A464-2FEBFAFFDF68}" srcOrd="0" destOrd="0" presId="urn:microsoft.com/office/officeart/2005/8/layout/hierarchy2"/>
    <dgm:cxn modelId="{98874FF9-BE98-4FE2-AAF0-20E61C4F25F0}" srcId="{78A3F612-E595-4B22-BED8-8EC283C05C93}" destId="{9B095FEB-4CA5-433D-97A4-FD334DFAAAF5}" srcOrd="0" destOrd="0" parTransId="{5AA3B14F-12BA-49F2-BED5-7C0640771357}" sibTransId="{51FAED36-B77B-4990-87BA-57EDEFA21075}"/>
    <dgm:cxn modelId="{E345A121-48B2-45BB-8F0A-C6AAD61D11C0}" type="presOf" srcId="{9B095FEB-4CA5-433D-97A4-FD334DFAAAF5}" destId="{EFFCAC6A-5850-4516-BB10-C0A5AC9F7FC6}" srcOrd="0" destOrd="0" presId="urn:microsoft.com/office/officeart/2005/8/layout/hierarchy2"/>
    <dgm:cxn modelId="{539BC21A-2D0F-4442-B485-76182E035206}" type="presParOf" srcId="{A34E5EF0-5777-4A91-A464-2FEBFAFFDF68}" destId="{D2917410-F6DB-4456-8A86-9AB68BAB8BB2}" srcOrd="0" destOrd="0" presId="urn:microsoft.com/office/officeart/2005/8/layout/hierarchy2"/>
    <dgm:cxn modelId="{29F8F333-87D0-45FA-8E45-703E2CB05064}" type="presParOf" srcId="{D2917410-F6DB-4456-8A86-9AB68BAB8BB2}" destId="{B2CFFCC6-2993-43D2-8020-CADECBCC3359}" srcOrd="0" destOrd="0" presId="urn:microsoft.com/office/officeart/2005/8/layout/hierarchy2"/>
    <dgm:cxn modelId="{9815ECAA-9DE6-47EC-90C4-38662206548A}" type="presParOf" srcId="{D2917410-F6DB-4456-8A86-9AB68BAB8BB2}" destId="{4E94529C-B1EC-414F-B4CA-6BD1EC1E5C05}" srcOrd="1" destOrd="0" presId="urn:microsoft.com/office/officeart/2005/8/layout/hierarchy2"/>
    <dgm:cxn modelId="{D1A761FE-E145-4501-BF77-4A7BB7871602}" type="presParOf" srcId="{4E94529C-B1EC-414F-B4CA-6BD1EC1E5C05}" destId="{A54124B5-752E-4819-9E05-F78712EF3F06}" srcOrd="0" destOrd="0" presId="urn:microsoft.com/office/officeart/2005/8/layout/hierarchy2"/>
    <dgm:cxn modelId="{5C02114F-0B1C-41D4-AE33-10365333230A}" type="presParOf" srcId="{A54124B5-752E-4819-9E05-F78712EF3F06}" destId="{D9827097-8F88-4E6D-A522-A71590E9BA04}" srcOrd="0" destOrd="0" presId="urn:microsoft.com/office/officeart/2005/8/layout/hierarchy2"/>
    <dgm:cxn modelId="{658E824F-0CC5-4124-A0A2-6946A306017A}" type="presParOf" srcId="{4E94529C-B1EC-414F-B4CA-6BD1EC1E5C05}" destId="{0E702C89-AA19-4A69-9B61-BABF32781173}" srcOrd="1" destOrd="0" presId="urn:microsoft.com/office/officeart/2005/8/layout/hierarchy2"/>
    <dgm:cxn modelId="{952CEC77-8FA0-40B3-9365-52C760B32348}" type="presParOf" srcId="{0E702C89-AA19-4A69-9B61-BABF32781173}" destId="{91347294-D719-42F5-972B-A0661660297B}" srcOrd="0" destOrd="0" presId="urn:microsoft.com/office/officeart/2005/8/layout/hierarchy2"/>
    <dgm:cxn modelId="{AC1D8CA5-5544-497F-BC00-263E6F7F0A98}" type="presParOf" srcId="{0E702C89-AA19-4A69-9B61-BABF32781173}" destId="{BA34A416-4678-4DB9-B86C-8F55A4D6D01D}" srcOrd="1" destOrd="0" presId="urn:microsoft.com/office/officeart/2005/8/layout/hierarchy2"/>
    <dgm:cxn modelId="{2652E594-77ED-4D22-A39E-002C34722BE0}" type="presParOf" srcId="{BA34A416-4678-4DB9-B86C-8F55A4D6D01D}" destId="{59FEDD15-4183-460E-8A57-038C4D8CE9E6}" srcOrd="0" destOrd="0" presId="urn:microsoft.com/office/officeart/2005/8/layout/hierarchy2"/>
    <dgm:cxn modelId="{96CDD04A-6FE7-4BCA-AC85-C9D6EFBE784F}" type="presParOf" srcId="{59FEDD15-4183-460E-8A57-038C4D8CE9E6}" destId="{52A6E32B-6906-42B8-AD5D-32BA4DC28908}" srcOrd="0" destOrd="0" presId="urn:microsoft.com/office/officeart/2005/8/layout/hierarchy2"/>
    <dgm:cxn modelId="{ACD1C95B-CD36-4CA7-AB37-CE3CFF0A7156}" type="presParOf" srcId="{BA34A416-4678-4DB9-B86C-8F55A4D6D01D}" destId="{ED761677-0D20-406C-9C7E-28E1D4950132}" srcOrd="1" destOrd="0" presId="urn:microsoft.com/office/officeart/2005/8/layout/hierarchy2"/>
    <dgm:cxn modelId="{6CBE2B0D-30C1-46A1-B6F7-A6CA7F8E6924}" type="presParOf" srcId="{ED761677-0D20-406C-9C7E-28E1D4950132}" destId="{EFFCAC6A-5850-4516-BB10-C0A5AC9F7FC6}" srcOrd="0" destOrd="0" presId="urn:microsoft.com/office/officeart/2005/8/layout/hierarchy2"/>
    <dgm:cxn modelId="{D8062F07-C23D-4659-9666-DE7833DFF5FA}" type="presParOf" srcId="{ED761677-0D20-406C-9C7E-28E1D4950132}" destId="{65FC2454-0CFE-41E9-9526-2EF0A93765A2}" srcOrd="1" destOrd="0" presId="urn:microsoft.com/office/officeart/2005/8/layout/hierarchy2"/>
    <dgm:cxn modelId="{90B9CAA5-3E1F-4597-B359-7BC6142BD794}" type="presParOf" srcId="{4E94529C-B1EC-414F-B4CA-6BD1EC1E5C05}" destId="{38D044A7-5114-480C-89B0-3A83E3732718}" srcOrd="2" destOrd="0" presId="urn:microsoft.com/office/officeart/2005/8/layout/hierarchy2"/>
    <dgm:cxn modelId="{F7A4A469-C1D3-4652-A873-3FD1AB3F553B}" type="presParOf" srcId="{38D044A7-5114-480C-89B0-3A83E3732718}" destId="{BE12CB26-4BAA-4424-AF55-434A30816B92}" srcOrd="0" destOrd="0" presId="urn:microsoft.com/office/officeart/2005/8/layout/hierarchy2"/>
    <dgm:cxn modelId="{87D99146-36D3-43EB-9F4A-2DE4BB45540B}" type="presParOf" srcId="{4E94529C-B1EC-414F-B4CA-6BD1EC1E5C05}" destId="{5FC37DB8-05F0-4DDD-87B1-FA1AD8369C2F}" srcOrd="3" destOrd="0" presId="urn:microsoft.com/office/officeart/2005/8/layout/hierarchy2"/>
    <dgm:cxn modelId="{DF45394B-BD8D-48F2-B55A-24CF24471B15}" type="presParOf" srcId="{5FC37DB8-05F0-4DDD-87B1-FA1AD8369C2F}" destId="{6654668E-748B-480C-BF41-720F47165AF8}" srcOrd="0" destOrd="0" presId="urn:microsoft.com/office/officeart/2005/8/layout/hierarchy2"/>
    <dgm:cxn modelId="{0B75B259-83CD-4186-B264-9E071696D8EB}" type="presParOf" srcId="{5FC37DB8-05F0-4DDD-87B1-FA1AD8369C2F}" destId="{68906292-ED54-49A6-B158-079977760948}" srcOrd="1" destOrd="0" presId="urn:microsoft.com/office/officeart/2005/8/layout/hierarchy2"/>
    <dgm:cxn modelId="{C13B8E35-87E3-403C-BE16-017CD7DF23F5}" type="presParOf" srcId="{A34E5EF0-5777-4A91-A464-2FEBFAFFDF68}" destId="{BE0DCFAE-3650-4BA2-9E03-90F396FE1B42}" srcOrd="1" destOrd="0" presId="urn:microsoft.com/office/officeart/2005/8/layout/hierarchy2"/>
    <dgm:cxn modelId="{3AC153AD-88CD-4238-BF28-B085A55B0BE0}" type="presParOf" srcId="{BE0DCFAE-3650-4BA2-9E03-90F396FE1B42}" destId="{252B59D9-7937-40D2-834F-0D17E1E77A8F}" srcOrd="0" destOrd="0" presId="urn:microsoft.com/office/officeart/2005/8/layout/hierarchy2"/>
    <dgm:cxn modelId="{2DA29270-5EDB-4629-A537-AB35B47522A5}" type="presParOf" srcId="{BE0DCFAE-3650-4BA2-9E03-90F396FE1B42}" destId="{6259C0A9-0303-49B8-BCBA-F7DB604BE047}" srcOrd="1" destOrd="0" presId="urn:microsoft.com/office/officeart/2005/8/layout/hierarchy2"/>
  </dgm:cxnLst>
  <dgm:bg/>
  <dgm:whole/>
  <dgm:extLst>
    <a:ext uri="http://schemas.microsoft.com/office/drawing/2008/diagram"/>
  </dgm:extLst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24303F2-0D85-4755-8E8D-331673814BBD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4242C8B-9AF4-48CA-9F3A-53E6A9B5E1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77CEE49-A858-4F97-BCA6-9DD3D842DD0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876B692-8F21-4B34-80B1-DE83CEA645FC}" type="slidenum">
              <a:rPr lang="en-US" sz="1200">
                <a:latin typeface="+mn-lt"/>
              </a:rPr>
              <a:pPr algn="r">
                <a:defRPr/>
              </a:pPr>
              <a:t>14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39A6D9-0E3F-48FE-A5AD-B41F79F236C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AF8CD39-8529-4BF6-8EF3-9B485FF9F38B}" type="slidenum">
              <a:rPr lang="en-US" sz="1200">
                <a:latin typeface="+mn-lt"/>
              </a:rPr>
              <a:pPr algn="r">
                <a:defRPr/>
              </a:pPr>
              <a:t>17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70589F-7FCD-455A-A934-FD02D0C726FA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6771EFA2-74FB-490E-98F5-7E5A18BAA7EC}" type="slidenum">
              <a:rPr lang="en-US" sz="1200">
                <a:latin typeface="+mn-lt"/>
              </a:rPr>
              <a:pPr algn="r">
                <a:defRPr/>
              </a:pPr>
              <a:t>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F273ED0-93AC-4FF1-A9A2-02205B057146}" type="slidenum">
              <a:rPr lang="en-US" sz="1200">
                <a:latin typeface="+mn-lt"/>
              </a:rPr>
              <a:pPr algn="r">
                <a:defRPr/>
              </a:pPr>
              <a:t>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47B57EE1-DE9E-481E-8EAD-21DDCF8D1CC4}" type="slidenum">
              <a:rPr lang="en-US" sz="1200">
                <a:latin typeface="+mn-lt"/>
              </a:rPr>
              <a:pPr algn="r">
                <a:defRPr/>
              </a:pPr>
              <a:t>4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5CFDFE8-DA55-4D1F-9A6E-27EF3CED8AA1}" type="slidenum">
              <a:rPr lang="en-US" sz="1200">
                <a:latin typeface="+mn-lt"/>
              </a:rPr>
              <a:pPr algn="r">
                <a:defRPr/>
              </a:pPr>
              <a:t>6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992938B5-273C-412B-81B8-A565F9DEF126}" type="slidenum">
              <a:rPr lang="en-US" sz="1200">
                <a:latin typeface="+mn-lt"/>
              </a:rPr>
              <a:pPr algn="r">
                <a:defRPr/>
              </a:pPr>
              <a:t>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876B91-58A0-4753-9874-9C333771358A}" type="slidenum">
              <a:rPr lang="en-GB">
                <a:latin typeface="Arial" pitchFamily="34" charset="0"/>
              </a:rPr>
              <a:pPr>
                <a:defRPr/>
              </a:pPr>
              <a:t>11</a:t>
            </a:fld>
            <a:endParaRPr lang="en-GB">
              <a:latin typeface="Arial" pitchFamily="34" charset="0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C0CD656E-3DF2-41AA-8F13-2388352FD040}" type="slidenum">
              <a:rPr lang="en-US" sz="1200">
                <a:latin typeface="+mn-lt"/>
              </a:rPr>
              <a:pPr algn="r">
                <a:defRPr/>
              </a:pPr>
              <a:t>12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12972781-5E4F-48DB-9F95-17AEC7E69F18}" type="slidenum">
              <a:rPr lang="en-US" sz="1200">
                <a:latin typeface="+mn-lt"/>
              </a:rPr>
              <a:pPr algn="r">
                <a:defRPr/>
              </a:pPr>
              <a:t>13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32F8FF-B556-4AA6-BFF2-FC8E608DAFEE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1823E-726A-4636-8558-6E9C3E5E09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C3556-7269-41B7-8326-FE8A2C3BAA96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2C31E-B85F-4E47-8FF9-EE541EC50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71FC7-AE73-4A62-ADD4-03D5A6BDE647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A6D83-ECB3-41FB-A3B9-F28E08E0C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1BFF4-234C-4979-9F1E-B752AEF70E05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9113FE-592A-4796-B4FB-D3B98C7902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B45F-4E57-49B0-B1F7-3EE7B61A9BEE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BD74E-4857-4E43-83B6-A29121F7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048DE0-42F2-4847-8B0A-37E90803435C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E7FD92-9BF1-4335-BC77-C80EA7EE3E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6E4C1-C782-4B63-9A55-6FA8465A4EE5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F904E-B46B-493D-BB9F-8FC7DF270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C8B49B-6FD9-44DA-9A8A-AEF1E3BC5E8B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53B109-680E-4165-8AD6-B8832C2EF0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F5856-A9CB-41EA-B4BB-C51474355019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8F6B5-F559-4D13-84AF-B314DDB55A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23BB39-5A32-4E4A-9657-17510577ACF9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694589-9228-4093-9885-4E5A8D7725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24339-DB29-4C9F-8E5E-235BA4645C3A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4943D-4987-475C-975B-6F5ABB00BB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76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EE7CBE-BE8B-4BBB-AF1C-6207C233F9AB}" type="datetimeFigureOut">
              <a:rPr lang="en-US"/>
              <a:pPr>
                <a:defRPr/>
              </a:pPr>
              <a:t>10/17/2011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34E034F-B58C-4452-8743-4ABEB8576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5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.png"/><Relationship Id="rId4" Type="http://schemas.openxmlformats.org/officeDocument/2006/relationships/oleObject" Target="../embeddings/oleObject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>
          <a:xfrm>
            <a:off x="304800" y="2133600"/>
            <a:ext cx="5105400" cy="3581400"/>
          </a:xfrm>
        </p:spPr>
        <p:txBody>
          <a:bodyPr/>
          <a:lstStyle/>
          <a:p>
            <a:pPr algn="l" eaLnBrk="1" hangingPunct="1"/>
            <a:r>
              <a:rPr lang="en-US" b="1" smtClean="0">
                <a:solidFill>
                  <a:srgbClr val="92D050"/>
                </a:solidFill>
              </a:rPr>
              <a:t>Evaluating the impact of IP:</a:t>
            </a:r>
          </a:p>
          <a:p>
            <a:pPr algn="l" eaLnBrk="1" hangingPunct="1"/>
            <a:r>
              <a:rPr lang="en-US" b="1" smtClean="0">
                <a:solidFill>
                  <a:srgbClr val="92D050"/>
                </a:solidFill>
              </a:rPr>
              <a:t>The ICTSD experience</a:t>
            </a:r>
          </a:p>
          <a:p>
            <a:pPr algn="l" eaLnBrk="1" hangingPunct="1"/>
            <a:endParaRPr lang="en-GB" sz="240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en-GB" sz="2400" smtClean="0">
                <a:solidFill>
                  <a:schemeClr val="bg1"/>
                </a:solidFill>
              </a:rPr>
              <a:t>Christophe Bellmann</a:t>
            </a:r>
          </a:p>
          <a:p>
            <a:pPr algn="l" eaLnBrk="1" hangingPunct="1"/>
            <a:r>
              <a:rPr lang="en-GB" sz="2400" smtClean="0">
                <a:solidFill>
                  <a:schemeClr val="bg1"/>
                </a:solidFill>
              </a:rPr>
              <a:t>Programmes Director</a:t>
            </a:r>
            <a:endParaRPr lang="en-US" sz="2400" smtClean="0">
              <a:solidFill>
                <a:schemeClr val="bg1"/>
              </a:solidFill>
            </a:endParaRPr>
          </a:p>
          <a:p>
            <a:pPr algn="l" eaLnBrk="1" hangingPunct="1"/>
            <a:endParaRPr lang="en-US" sz="2400" smtClean="0">
              <a:solidFill>
                <a:schemeClr val="bg1"/>
              </a:solidFill>
            </a:endParaRPr>
          </a:p>
          <a:p>
            <a:pPr algn="l" eaLnBrk="1" hangingPunct="1"/>
            <a:r>
              <a:rPr lang="en-US" sz="2400" smtClean="0">
                <a:solidFill>
                  <a:schemeClr val="bg1"/>
                </a:solidFill>
              </a:rPr>
              <a:t>WIPO seminar on evaluation of IP</a:t>
            </a:r>
          </a:p>
          <a:p>
            <a:pPr algn="l" eaLnBrk="1" hangingPunct="1"/>
            <a:r>
              <a:rPr lang="en-US" sz="2000" smtClean="0">
                <a:solidFill>
                  <a:schemeClr val="bg1"/>
                </a:solidFill>
              </a:rPr>
              <a:t>6</a:t>
            </a:r>
            <a:r>
              <a:rPr lang="en-US" sz="2000" baseline="30000" smtClean="0">
                <a:solidFill>
                  <a:schemeClr val="bg1"/>
                </a:solidFill>
              </a:rPr>
              <a:t>th</a:t>
            </a:r>
            <a:r>
              <a:rPr lang="en-US" sz="2000" smtClean="0">
                <a:solidFill>
                  <a:schemeClr val="bg1"/>
                </a:solidFill>
              </a:rPr>
              <a:t> October 2011</a:t>
            </a:r>
          </a:p>
        </p:txBody>
      </p:sp>
      <p:pic>
        <p:nvPicPr>
          <p:cNvPr id="6" name="Picture 5" descr="5166056931_9f24e383eb.jpg"/>
          <p:cNvPicPr>
            <a:picLocks noChangeAspect="1"/>
          </p:cNvPicPr>
          <p:nvPr/>
        </p:nvPicPr>
        <p:blipFill>
          <a:blip r:embed="rId3" cstate="print"/>
          <a:srcRect t="5333"/>
          <a:stretch>
            <a:fillRect/>
          </a:stretch>
        </p:blipFill>
        <p:spPr>
          <a:xfrm>
            <a:off x="457200" y="457200"/>
            <a:ext cx="1905000" cy="1352550"/>
          </a:xfrm>
          <a:prstGeom prst="roundRect">
            <a:avLst/>
          </a:prstGeom>
        </p:spPr>
      </p:pic>
      <p:pic>
        <p:nvPicPr>
          <p:cNvPr id="7" name="Picture 6" descr="4402105046_0c6954e2fd.jpg"/>
          <p:cNvPicPr>
            <a:picLocks noChangeAspect="1"/>
          </p:cNvPicPr>
          <p:nvPr/>
        </p:nvPicPr>
        <p:blipFill>
          <a:blip r:embed="rId4" cstate="print"/>
          <a:srcRect r="19744"/>
          <a:stretch>
            <a:fillRect/>
          </a:stretch>
        </p:blipFill>
        <p:spPr>
          <a:xfrm>
            <a:off x="2590800" y="457200"/>
            <a:ext cx="2362200" cy="1371600"/>
          </a:xfrm>
          <a:prstGeom prst="roundRect">
            <a:avLst/>
          </a:prstGeom>
        </p:spPr>
      </p:pic>
      <p:pic>
        <p:nvPicPr>
          <p:cNvPr id="14341" name="Picture 11" descr="ictsd-logo_transperent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4800" y="6172200"/>
            <a:ext cx="762000" cy="58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2" name="Rectangle 12"/>
          <p:cNvSpPr>
            <a:spLocks noChangeArrowheads="1"/>
          </p:cNvSpPr>
          <p:nvPr/>
        </p:nvSpPr>
        <p:spPr bwMode="auto">
          <a:xfrm>
            <a:off x="381000" y="6324600"/>
            <a:ext cx="685323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chemeClr val="bg1"/>
                </a:solidFill>
                <a:latin typeface="Calibri" pitchFamily="34" charset="0"/>
              </a:rPr>
              <a:t>International Centre for Trade and Sustainable Development           www.ictsd.org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5943600"/>
            <a:ext cx="9144000" cy="76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srgbClr val="92D050"/>
              </a:solidFill>
            </a:endParaRPr>
          </a:p>
        </p:txBody>
      </p:sp>
      <p:pic>
        <p:nvPicPr>
          <p:cNvPr id="14344" name="Picture 10" descr="ICTSD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400800" y="533400"/>
            <a:ext cx="2057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Key Findings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3657600"/>
          </a:xfrm>
        </p:spPr>
        <p:txBody>
          <a:bodyPr/>
          <a:lstStyle/>
          <a:p>
            <a:r>
              <a:rPr lang="en-GB" sz="2800" smtClean="0"/>
              <a:t>Dominance of OECD countries in CET patenting</a:t>
            </a:r>
          </a:p>
          <a:p>
            <a:r>
              <a:rPr lang="en-GB" sz="2800" smtClean="0"/>
              <a:t>But increasing patenting activity in some emerging economies (China, Korea)</a:t>
            </a:r>
          </a:p>
          <a:p>
            <a:r>
              <a:rPr lang="en-GB" sz="2800" smtClean="0"/>
              <a:t>Untapped licensing potential in developing countries</a:t>
            </a:r>
          </a:p>
          <a:p>
            <a:r>
              <a:rPr lang="en-GB" sz="2800" smtClean="0"/>
              <a:t>Relative role of IP in licensing of CET</a:t>
            </a:r>
          </a:p>
          <a:p>
            <a:r>
              <a:rPr lang="en-GB" sz="2800" smtClean="0"/>
              <a:t>Need for easier access and availability of patent information</a:t>
            </a:r>
          </a:p>
          <a:p>
            <a:endParaRPr lang="en-GB" smtClean="0"/>
          </a:p>
          <a:p>
            <a:endParaRPr lang="en-GB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6868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6" name="Rectangle 5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36871" name="Picture 9" descr="ictsd-logo_transper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Rectangle 56"/>
          <p:cNvSpPr/>
          <p:nvPr/>
        </p:nvSpPr>
        <p:spPr>
          <a:xfrm>
            <a:off x="0" y="836613"/>
            <a:ext cx="9144000" cy="60213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37890" name="Text Box 63"/>
          <p:cNvSpPr txBox="1">
            <a:spLocks noChangeArrowheads="1"/>
          </p:cNvSpPr>
          <p:nvPr/>
        </p:nvSpPr>
        <p:spPr bwMode="auto">
          <a:xfrm>
            <a:off x="0" y="381000"/>
            <a:ext cx="9144000" cy="461963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ctr"/>
            <a:r>
              <a:rPr lang="en-US" sz="2400" b="1">
                <a:solidFill>
                  <a:srgbClr val="4B731F"/>
                </a:solidFill>
              </a:rPr>
              <a:t>Impact of IP standards in FTAs on prices of medicines </a:t>
            </a:r>
          </a:p>
        </p:txBody>
      </p:sp>
      <p:grpSp>
        <p:nvGrpSpPr>
          <p:cNvPr id="37891" name="Group 65"/>
          <p:cNvGrpSpPr>
            <a:grpSpLocks/>
          </p:cNvGrpSpPr>
          <p:nvPr/>
        </p:nvGrpSpPr>
        <p:grpSpPr bwMode="auto">
          <a:xfrm>
            <a:off x="381000" y="914400"/>
            <a:ext cx="8077200" cy="5181600"/>
            <a:chOff x="250825" y="838200"/>
            <a:chExt cx="8716962" cy="5607724"/>
          </a:xfrm>
        </p:grpSpPr>
        <p:sp>
          <p:nvSpPr>
            <p:cNvPr id="9219" name="Text Box 3"/>
            <p:cNvSpPr txBox="1">
              <a:spLocks noChangeArrowheads="1"/>
            </p:cNvSpPr>
            <p:nvPr/>
          </p:nvSpPr>
          <p:spPr bwMode="auto">
            <a:xfrm>
              <a:off x="250825" y="2205770"/>
              <a:ext cx="1223253" cy="565240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The Doha Declaration 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20" name="Text Box 4"/>
            <p:cNvSpPr txBox="1">
              <a:spLocks noChangeArrowheads="1"/>
            </p:cNvSpPr>
            <p:nvPr/>
          </p:nvSpPr>
          <p:spPr bwMode="auto">
            <a:xfrm>
              <a:off x="250825" y="2997793"/>
              <a:ext cx="1223253" cy="798894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New generation of FTAs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9221" name="Text Box 5"/>
            <p:cNvSpPr txBox="1">
              <a:spLocks noChangeArrowheads="1"/>
            </p:cNvSpPr>
            <p:nvPr/>
          </p:nvSpPr>
          <p:spPr bwMode="auto">
            <a:xfrm>
              <a:off x="1763616" y="2923916"/>
              <a:ext cx="1511077" cy="1048012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Need to assess impact of TRIPS + on public health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22" name="Text Box 6"/>
            <p:cNvSpPr txBox="1">
              <a:spLocks noChangeArrowheads="1"/>
            </p:cNvSpPr>
            <p:nvPr/>
          </p:nvSpPr>
          <p:spPr bwMode="auto">
            <a:xfrm>
              <a:off x="250825" y="4004572"/>
              <a:ext cx="1223253" cy="800613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>
                  <a:solidFill>
                    <a:schemeClr val="bg1"/>
                  </a:solidFill>
                </a:rPr>
                <a:t> WHO CIPH Report 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901" name="Text Box 7"/>
            <p:cNvSpPr txBox="1">
              <a:spLocks noChangeArrowheads="1"/>
            </p:cNvSpPr>
            <p:nvPr/>
          </p:nvSpPr>
          <p:spPr bwMode="auto">
            <a:xfrm>
              <a:off x="3657600" y="1447800"/>
              <a:ext cx="1223963" cy="566249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Expert meeting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902" name="Text Box 8"/>
            <p:cNvSpPr txBox="1">
              <a:spLocks noChangeArrowheads="1"/>
            </p:cNvSpPr>
            <p:nvPr/>
          </p:nvSpPr>
          <p:spPr bwMode="auto">
            <a:xfrm>
              <a:off x="3704716" y="4384261"/>
              <a:ext cx="1296988" cy="566249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Literature review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9225" name="Text Box 9"/>
            <p:cNvSpPr txBox="1">
              <a:spLocks noChangeArrowheads="1"/>
            </p:cNvSpPr>
            <p:nvPr/>
          </p:nvSpPr>
          <p:spPr bwMode="auto">
            <a:xfrm>
              <a:off x="7239129" y="2590614"/>
              <a:ext cx="1728658" cy="56695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Refined methodology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26" name="Text Box 10"/>
            <p:cNvSpPr txBox="1">
              <a:spLocks noChangeArrowheads="1"/>
            </p:cNvSpPr>
            <p:nvPr/>
          </p:nvSpPr>
          <p:spPr bwMode="auto">
            <a:xfrm>
              <a:off x="7235703" y="3501182"/>
              <a:ext cx="1728658" cy="79889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Accurate data on impact assessment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9227" name="Text Box 11"/>
            <p:cNvSpPr txBox="1">
              <a:spLocks noChangeArrowheads="1"/>
            </p:cNvSpPr>
            <p:nvPr/>
          </p:nvSpPr>
          <p:spPr bwMode="auto">
            <a:xfrm>
              <a:off x="7239129" y="4724435"/>
              <a:ext cx="1692681" cy="103255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Negotiations and implementation of new IP standards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37906" name="Text Box 20"/>
            <p:cNvSpPr txBox="1">
              <a:spLocks noChangeArrowheads="1"/>
            </p:cNvSpPr>
            <p:nvPr/>
          </p:nvSpPr>
          <p:spPr bwMode="auto">
            <a:xfrm>
              <a:off x="5638800" y="3068638"/>
              <a:ext cx="1295400" cy="56624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 Testing the methodology 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907" name="Text Box 21"/>
            <p:cNvSpPr txBox="1">
              <a:spLocks noChangeArrowheads="1"/>
            </p:cNvSpPr>
            <p:nvPr/>
          </p:nvSpPr>
          <p:spPr bwMode="auto">
            <a:xfrm>
              <a:off x="5760603" y="4301794"/>
              <a:ext cx="1008112" cy="56624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Costa Rica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37908" name="Text Box 22"/>
            <p:cNvSpPr txBox="1">
              <a:spLocks noChangeArrowheads="1"/>
            </p:cNvSpPr>
            <p:nvPr/>
          </p:nvSpPr>
          <p:spPr bwMode="auto">
            <a:xfrm>
              <a:off x="5638800" y="2133600"/>
              <a:ext cx="1150937" cy="566249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Dominican Republic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grpSp>
          <p:nvGrpSpPr>
            <p:cNvPr id="37909" name="Group 62"/>
            <p:cNvGrpSpPr>
              <a:grpSpLocks/>
            </p:cNvGrpSpPr>
            <p:nvPr/>
          </p:nvGrpSpPr>
          <p:grpSpPr bwMode="auto">
            <a:xfrm>
              <a:off x="3810000" y="4800600"/>
              <a:ext cx="3402253" cy="1645324"/>
              <a:chOff x="3810000" y="4653012"/>
              <a:chExt cx="3402253" cy="1645324"/>
            </a:xfrm>
          </p:grpSpPr>
          <p:sp>
            <p:nvSpPr>
              <p:cNvPr id="9245" name="Text Box 29"/>
              <p:cNvSpPr txBox="1">
                <a:spLocks noChangeArrowheads="1"/>
              </p:cNvSpPr>
              <p:nvPr/>
            </p:nvSpPr>
            <p:spPr bwMode="auto">
              <a:xfrm>
                <a:off x="5866824" y="5947853"/>
                <a:ext cx="1344894" cy="288633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CH" sz="1200" b="1"/>
                  <a:t>Trade Min.</a:t>
                </a:r>
                <a:endParaRPr lang="en-US" sz="1200" b="1"/>
              </a:p>
            </p:txBody>
          </p:sp>
          <p:sp>
            <p:nvSpPr>
              <p:cNvPr id="9246" name="Text Box 30"/>
              <p:cNvSpPr txBox="1">
                <a:spLocks noChangeArrowheads="1"/>
              </p:cNvSpPr>
              <p:nvPr/>
            </p:nvSpPr>
            <p:spPr bwMode="auto">
              <a:xfrm>
                <a:off x="3809224" y="6021730"/>
                <a:ext cx="1481952" cy="276606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fr-CH" sz="1200" b="1" dirty="0" err="1"/>
                  <a:t>Health</a:t>
                </a:r>
                <a:r>
                  <a:rPr lang="fr-CH" sz="1200" b="1" dirty="0"/>
                  <a:t> Min.</a:t>
                </a:r>
                <a:endParaRPr lang="en-US" sz="1200" b="1" dirty="0"/>
              </a:p>
            </p:txBody>
          </p:sp>
          <p:sp>
            <p:nvSpPr>
              <p:cNvPr id="9247" name="Text Box 31"/>
              <p:cNvSpPr txBox="1">
                <a:spLocks noChangeArrowheads="1"/>
              </p:cNvSpPr>
              <p:nvPr/>
            </p:nvSpPr>
            <p:spPr bwMode="auto">
              <a:xfrm>
                <a:off x="3809224" y="4941074"/>
                <a:ext cx="1480239" cy="276607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fr-CH" sz="1200" b="1" dirty="0" err="1"/>
                  <a:t>NGOs</a:t>
                </a:r>
                <a:endParaRPr lang="en-US" sz="1200" b="1" dirty="0"/>
              </a:p>
            </p:txBody>
          </p:sp>
          <p:sp>
            <p:nvSpPr>
              <p:cNvPr id="9248" name="Text Box 32"/>
              <p:cNvSpPr txBox="1">
                <a:spLocks noChangeArrowheads="1"/>
              </p:cNvSpPr>
              <p:nvPr/>
            </p:nvSpPr>
            <p:spPr bwMode="auto">
              <a:xfrm>
                <a:off x="5865111" y="5588781"/>
                <a:ext cx="1346606" cy="288633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CH" sz="1200" b="1" dirty="0"/>
                  <a:t>IP </a:t>
                </a:r>
                <a:r>
                  <a:rPr lang="fr-CH" sz="1200" b="1" dirty="0" err="1"/>
                  <a:t>Authorities</a:t>
                </a:r>
                <a:endParaRPr lang="en-US" sz="1200" b="1" dirty="0"/>
              </a:p>
            </p:txBody>
          </p:sp>
          <p:sp>
            <p:nvSpPr>
              <p:cNvPr id="9249" name="Text Box 33"/>
              <p:cNvSpPr txBox="1">
                <a:spLocks noChangeArrowheads="1"/>
              </p:cNvSpPr>
              <p:nvPr/>
            </p:nvSpPr>
            <p:spPr bwMode="auto">
              <a:xfrm>
                <a:off x="3809224" y="5300148"/>
                <a:ext cx="1481952" cy="278325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fr-CH" sz="1200" b="1" dirty="0" err="1"/>
                  <a:t>Private</a:t>
                </a:r>
                <a:r>
                  <a:rPr lang="fr-CH" sz="1200" b="1" dirty="0"/>
                  <a:t> </a:t>
                </a:r>
                <a:r>
                  <a:rPr lang="fr-CH" sz="1200" b="1" dirty="0" err="1"/>
                  <a:t>Sector</a:t>
                </a:r>
                <a:endParaRPr lang="en-US" sz="1200" b="1" dirty="0"/>
              </a:p>
            </p:txBody>
          </p:sp>
          <p:sp>
            <p:nvSpPr>
              <p:cNvPr id="9250" name="Text Box 34"/>
              <p:cNvSpPr txBox="1">
                <a:spLocks noChangeArrowheads="1"/>
              </p:cNvSpPr>
              <p:nvPr/>
            </p:nvSpPr>
            <p:spPr bwMode="auto">
              <a:xfrm>
                <a:off x="3809224" y="5660939"/>
                <a:ext cx="1481952" cy="276606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>
                  <a:spcBef>
                    <a:spcPct val="50000"/>
                  </a:spcBef>
                  <a:defRPr/>
                </a:pPr>
                <a:r>
                  <a:rPr lang="fr-CH" sz="1200" b="1" dirty="0" err="1"/>
                  <a:t>Academia</a:t>
                </a:r>
                <a:endParaRPr lang="en-US" sz="1200" b="1" dirty="0"/>
              </a:p>
            </p:txBody>
          </p:sp>
          <p:sp>
            <p:nvSpPr>
              <p:cNvPr id="9251" name="Line 35"/>
              <p:cNvSpPr>
                <a:spLocks noChangeShapeType="1"/>
              </p:cNvSpPr>
              <p:nvPr/>
            </p:nvSpPr>
            <p:spPr bwMode="auto">
              <a:xfrm>
                <a:off x="5579000" y="4652442"/>
                <a:ext cx="0" cy="1584044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37947" name="Line 36"/>
              <p:cNvSpPr>
                <a:spLocks noChangeShapeType="1"/>
              </p:cNvSpPr>
              <p:nvPr/>
            </p:nvSpPr>
            <p:spPr bwMode="auto">
              <a:xfrm>
                <a:off x="5579219" y="4653012"/>
                <a:ext cx="28733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53" name="Line 37"/>
              <p:cNvSpPr>
                <a:spLocks noChangeShapeType="1"/>
              </p:cNvSpPr>
              <p:nvPr/>
            </p:nvSpPr>
            <p:spPr bwMode="auto">
              <a:xfrm>
                <a:off x="5289463" y="5155832"/>
                <a:ext cx="28782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54" name="Line 38"/>
              <p:cNvSpPr>
                <a:spLocks noChangeShapeType="1"/>
              </p:cNvSpPr>
              <p:nvPr/>
            </p:nvSpPr>
            <p:spPr bwMode="auto">
              <a:xfrm>
                <a:off x="5289463" y="5516623"/>
                <a:ext cx="28782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55" name="Line 39"/>
              <p:cNvSpPr>
                <a:spLocks noChangeShapeType="1"/>
              </p:cNvSpPr>
              <p:nvPr/>
            </p:nvSpPr>
            <p:spPr bwMode="auto">
              <a:xfrm>
                <a:off x="5289463" y="5877414"/>
                <a:ext cx="28782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56" name="Line 40"/>
              <p:cNvSpPr>
                <a:spLocks noChangeShapeType="1"/>
              </p:cNvSpPr>
              <p:nvPr/>
            </p:nvSpPr>
            <p:spPr bwMode="auto">
              <a:xfrm>
                <a:off x="5289463" y="6236486"/>
                <a:ext cx="28782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57" name="Line 41"/>
              <p:cNvSpPr>
                <a:spLocks noChangeShapeType="1"/>
              </p:cNvSpPr>
              <p:nvPr/>
            </p:nvSpPr>
            <p:spPr bwMode="auto">
              <a:xfrm>
                <a:off x="5579000" y="5733097"/>
                <a:ext cx="286112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58" name="Line 42"/>
              <p:cNvSpPr>
                <a:spLocks noChangeShapeType="1"/>
              </p:cNvSpPr>
              <p:nvPr/>
            </p:nvSpPr>
            <p:spPr bwMode="auto">
              <a:xfrm>
                <a:off x="5579000" y="6092170"/>
                <a:ext cx="286112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grpSp>
          <p:nvGrpSpPr>
            <p:cNvPr id="37910" name="Group 58"/>
            <p:cNvGrpSpPr>
              <a:grpSpLocks/>
            </p:cNvGrpSpPr>
            <p:nvPr/>
          </p:nvGrpSpPr>
          <p:grpSpPr bwMode="auto">
            <a:xfrm>
              <a:off x="5257800" y="838200"/>
              <a:ext cx="3276600" cy="1605878"/>
              <a:chOff x="5105400" y="908721"/>
              <a:chExt cx="3276600" cy="1605878"/>
            </a:xfrm>
          </p:grpSpPr>
          <p:sp>
            <p:nvSpPr>
              <p:cNvPr id="9239" name="Text Box 23"/>
              <p:cNvSpPr txBox="1">
                <a:spLocks noChangeArrowheads="1"/>
              </p:cNvSpPr>
              <p:nvPr/>
            </p:nvSpPr>
            <p:spPr bwMode="auto">
              <a:xfrm>
                <a:off x="5106225" y="1295283"/>
                <a:ext cx="1339753" cy="288633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CH" sz="1200" b="1"/>
                  <a:t>Trade Min.</a:t>
                </a:r>
                <a:endParaRPr lang="en-US" sz="1200" b="1"/>
              </a:p>
            </p:txBody>
          </p:sp>
          <p:sp>
            <p:nvSpPr>
              <p:cNvPr id="9240" name="Text Box 24"/>
              <p:cNvSpPr txBox="1">
                <a:spLocks noChangeArrowheads="1"/>
              </p:cNvSpPr>
              <p:nvPr/>
            </p:nvSpPr>
            <p:spPr bwMode="auto">
              <a:xfrm>
                <a:off x="7019913" y="2133693"/>
                <a:ext cx="1362026" cy="286914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CH" sz="1200" b="1"/>
                  <a:t>Health Min.</a:t>
                </a:r>
                <a:endParaRPr lang="en-US" sz="1200" b="1"/>
              </a:p>
            </p:txBody>
          </p:sp>
          <p:sp>
            <p:nvSpPr>
              <p:cNvPr id="9241" name="Text Box 25"/>
              <p:cNvSpPr txBox="1">
                <a:spLocks noChangeArrowheads="1"/>
              </p:cNvSpPr>
              <p:nvPr/>
            </p:nvSpPr>
            <p:spPr bwMode="auto">
              <a:xfrm>
                <a:off x="7019913" y="1053037"/>
                <a:ext cx="1362026" cy="288633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CH" sz="1200" b="1"/>
                  <a:t>NGOs</a:t>
                </a:r>
                <a:endParaRPr lang="en-US" sz="1200" b="1"/>
              </a:p>
            </p:txBody>
          </p:sp>
          <p:sp>
            <p:nvSpPr>
              <p:cNvPr id="9242" name="Text Box 26"/>
              <p:cNvSpPr txBox="1">
                <a:spLocks noChangeArrowheads="1"/>
              </p:cNvSpPr>
              <p:nvPr/>
            </p:nvSpPr>
            <p:spPr bwMode="auto">
              <a:xfrm>
                <a:off x="5106225" y="908721"/>
                <a:ext cx="1339753" cy="276607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CH" sz="1200" b="1"/>
                  <a:t>IP Authorities</a:t>
                </a:r>
                <a:endParaRPr lang="en-US" sz="1200" b="1"/>
              </a:p>
            </p:txBody>
          </p:sp>
          <p:sp>
            <p:nvSpPr>
              <p:cNvPr id="9243" name="Text Box 27"/>
              <p:cNvSpPr txBox="1">
                <a:spLocks noChangeArrowheads="1"/>
              </p:cNvSpPr>
              <p:nvPr/>
            </p:nvSpPr>
            <p:spPr bwMode="auto">
              <a:xfrm>
                <a:off x="7019913" y="1412111"/>
                <a:ext cx="1362026" cy="278325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CH" sz="1200" b="1" dirty="0" err="1"/>
                  <a:t>Private</a:t>
                </a:r>
                <a:r>
                  <a:rPr lang="fr-CH" sz="1200" b="1" dirty="0"/>
                  <a:t> </a:t>
                </a:r>
                <a:r>
                  <a:rPr lang="fr-CH" sz="1200" b="1" dirty="0" err="1"/>
                  <a:t>Sector</a:t>
                </a:r>
                <a:endParaRPr lang="en-US" sz="1200" b="1" dirty="0"/>
              </a:p>
            </p:txBody>
          </p:sp>
          <p:sp>
            <p:nvSpPr>
              <p:cNvPr id="9244" name="Text Box 28"/>
              <p:cNvSpPr txBox="1">
                <a:spLocks noChangeArrowheads="1"/>
              </p:cNvSpPr>
              <p:nvPr/>
            </p:nvSpPr>
            <p:spPr bwMode="auto">
              <a:xfrm>
                <a:off x="7019913" y="1772902"/>
                <a:ext cx="1362026" cy="276606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fr-CH" sz="1200" b="1"/>
                  <a:t>Academia</a:t>
                </a:r>
                <a:endParaRPr lang="en-US" sz="1200" b="1"/>
              </a:p>
            </p:txBody>
          </p:sp>
          <p:sp>
            <p:nvSpPr>
              <p:cNvPr id="9259" name="Line 43"/>
              <p:cNvSpPr>
                <a:spLocks noChangeShapeType="1"/>
              </p:cNvSpPr>
              <p:nvPr/>
            </p:nvSpPr>
            <p:spPr bwMode="auto">
              <a:xfrm>
                <a:off x="6733802" y="1053037"/>
                <a:ext cx="0" cy="1439728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60" name="Line 44"/>
              <p:cNvSpPr>
                <a:spLocks noChangeShapeType="1"/>
              </p:cNvSpPr>
              <p:nvPr/>
            </p:nvSpPr>
            <p:spPr bwMode="auto">
              <a:xfrm>
                <a:off x="6733802" y="2276291"/>
                <a:ext cx="28611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9261" name="Line 45"/>
              <p:cNvSpPr>
                <a:spLocks noChangeShapeType="1"/>
              </p:cNvSpPr>
              <p:nvPr/>
            </p:nvSpPr>
            <p:spPr bwMode="auto">
              <a:xfrm>
                <a:off x="6733802" y="1917219"/>
                <a:ext cx="28611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9262" name="Line 46"/>
              <p:cNvSpPr>
                <a:spLocks noChangeShapeType="1"/>
              </p:cNvSpPr>
              <p:nvPr/>
            </p:nvSpPr>
            <p:spPr bwMode="auto">
              <a:xfrm>
                <a:off x="6733802" y="1558145"/>
                <a:ext cx="28611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63" name="Line 47"/>
              <p:cNvSpPr>
                <a:spLocks noChangeShapeType="1"/>
              </p:cNvSpPr>
              <p:nvPr/>
            </p:nvSpPr>
            <p:spPr bwMode="auto">
              <a:xfrm>
                <a:off x="6733802" y="1197354"/>
                <a:ext cx="286110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64" name="Line 48"/>
              <p:cNvSpPr>
                <a:spLocks noChangeShapeType="1"/>
              </p:cNvSpPr>
              <p:nvPr/>
            </p:nvSpPr>
            <p:spPr bwMode="auto">
              <a:xfrm>
                <a:off x="6444264" y="1053037"/>
                <a:ext cx="28782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65" name="Line 49"/>
              <p:cNvSpPr>
                <a:spLocks noChangeShapeType="1"/>
              </p:cNvSpPr>
              <p:nvPr/>
            </p:nvSpPr>
            <p:spPr bwMode="auto">
              <a:xfrm>
                <a:off x="6476816" y="1448190"/>
                <a:ext cx="229574" cy="0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  <p:sp>
            <p:nvSpPr>
              <p:cNvPr id="9266" name="Line 50"/>
              <p:cNvSpPr>
                <a:spLocks noChangeShapeType="1"/>
              </p:cNvSpPr>
              <p:nvPr/>
            </p:nvSpPr>
            <p:spPr bwMode="auto">
              <a:xfrm flipV="1">
                <a:off x="6629294" y="2492766"/>
                <a:ext cx="102794" cy="22335"/>
              </a:xfrm>
              <a:prstGeom prst="line">
                <a:avLst/>
              </a:prstGeom>
              <a:noFill/>
              <a:ln w="5397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9267" name="Line 51"/>
            <p:cNvSpPr>
              <a:spLocks noChangeShapeType="1"/>
            </p:cNvSpPr>
            <p:nvPr/>
          </p:nvSpPr>
          <p:spPr bwMode="auto">
            <a:xfrm>
              <a:off x="1475792" y="3356865"/>
              <a:ext cx="287824" cy="0"/>
            </a:xfrm>
            <a:prstGeom prst="line">
              <a:avLst/>
            </a:prstGeom>
            <a:noFill/>
            <a:ln w="444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268" name="Line 52"/>
            <p:cNvSpPr>
              <a:spLocks noChangeShapeType="1"/>
            </p:cNvSpPr>
            <p:nvPr/>
          </p:nvSpPr>
          <p:spPr bwMode="auto">
            <a:xfrm flipV="1">
              <a:off x="3201023" y="3353429"/>
              <a:ext cx="304957" cy="0"/>
            </a:xfrm>
            <a:prstGeom prst="line">
              <a:avLst/>
            </a:prstGeom>
            <a:noFill/>
            <a:ln w="5080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/>
            </a:p>
          </p:txBody>
        </p:sp>
        <p:sp>
          <p:nvSpPr>
            <p:cNvPr id="37913" name="Line 54"/>
            <p:cNvSpPr>
              <a:spLocks noChangeShapeType="1"/>
            </p:cNvSpPr>
            <p:nvPr/>
          </p:nvSpPr>
          <p:spPr bwMode="auto">
            <a:xfrm flipV="1">
              <a:off x="6877050" y="2895600"/>
              <a:ext cx="361950" cy="173038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4" name="Line 55"/>
            <p:cNvSpPr>
              <a:spLocks noChangeShapeType="1"/>
            </p:cNvSpPr>
            <p:nvPr/>
          </p:nvSpPr>
          <p:spPr bwMode="auto">
            <a:xfrm>
              <a:off x="6877050" y="3573463"/>
              <a:ext cx="361950" cy="160337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2" name="Line 56"/>
            <p:cNvSpPr>
              <a:spLocks noChangeShapeType="1"/>
            </p:cNvSpPr>
            <p:nvPr/>
          </p:nvSpPr>
          <p:spPr bwMode="auto">
            <a:xfrm>
              <a:off x="8153999" y="4191839"/>
              <a:ext cx="0" cy="532596"/>
            </a:xfrm>
            <a:prstGeom prst="line">
              <a:avLst/>
            </a:prstGeom>
            <a:noFill/>
            <a:ln w="50800">
              <a:solidFill>
                <a:schemeClr val="accent6">
                  <a:lumMod val="75000"/>
                </a:schemeClr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273" name="Line 57"/>
            <p:cNvSpPr>
              <a:spLocks noChangeShapeType="1"/>
            </p:cNvSpPr>
            <p:nvPr/>
          </p:nvSpPr>
          <p:spPr bwMode="auto">
            <a:xfrm flipH="1">
              <a:off x="4343754" y="2437708"/>
              <a:ext cx="0" cy="15290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274" name="Line 58"/>
            <p:cNvSpPr>
              <a:spLocks noChangeShapeType="1"/>
            </p:cNvSpPr>
            <p:nvPr/>
          </p:nvSpPr>
          <p:spPr bwMode="auto">
            <a:xfrm flipV="1">
              <a:off x="4355747" y="4004572"/>
              <a:ext cx="0" cy="144316"/>
            </a:xfrm>
            <a:prstGeom prst="line">
              <a:avLst/>
            </a:prstGeom>
            <a:noFill/>
            <a:ln w="9525">
              <a:solidFill>
                <a:schemeClr val="accent4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37918" name="Line 59"/>
            <p:cNvSpPr>
              <a:spLocks noChangeShapeType="1"/>
            </p:cNvSpPr>
            <p:nvPr/>
          </p:nvSpPr>
          <p:spPr bwMode="auto">
            <a:xfrm flipH="1">
              <a:off x="6248400" y="2667000"/>
              <a:ext cx="0" cy="457200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19" name="Line 60"/>
            <p:cNvSpPr>
              <a:spLocks noChangeShapeType="1"/>
            </p:cNvSpPr>
            <p:nvPr/>
          </p:nvSpPr>
          <p:spPr bwMode="auto">
            <a:xfrm flipV="1">
              <a:off x="6248400" y="3581400"/>
              <a:ext cx="0" cy="838200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7" name="Line 61"/>
            <p:cNvSpPr>
              <a:spLocks noChangeShapeType="1"/>
            </p:cNvSpPr>
            <p:nvPr/>
          </p:nvSpPr>
          <p:spPr bwMode="auto">
            <a:xfrm>
              <a:off x="1475792" y="2707441"/>
              <a:ext cx="287824" cy="216475"/>
            </a:xfrm>
            <a:prstGeom prst="line">
              <a:avLst/>
            </a:prstGeom>
            <a:noFill/>
            <a:ln w="444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9278" name="Line 62"/>
            <p:cNvSpPr>
              <a:spLocks noChangeShapeType="1"/>
            </p:cNvSpPr>
            <p:nvPr/>
          </p:nvSpPr>
          <p:spPr bwMode="auto">
            <a:xfrm flipV="1">
              <a:off x="1402122" y="3889462"/>
              <a:ext cx="287824" cy="144316"/>
            </a:xfrm>
            <a:prstGeom prst="line">
              <a:avLst/>
            </a:prstGeom>
            <a:noFill/>
            <a:ln w="444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3428885" y="2362113"/>
              <a:ext cx="1980505" cy="175241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800" dirty="0"/>
                <a:t>ICTSD/WHO/ WBI/PAHO</a:t>
              </a:r>
            </a:p>
            <a:p>
              <a:pPr algn="ctr">
                <a:defRPr/>
              </a:pPr>
              <a:r>
                <a:rPr lang="en-GB" sz="1800" dirty="0"/>
                <a:t>Methodology</a:t>
              </a:r>
            </a:p>
            <a:p>
              <a:pPr marL="457200" indent="-457200" algn="ctr">
                <a:defRPr/>
              </a:pPr>
              <a:r>
                <a:rPr lang="en-GB" sz="1800" dirty="0"/>
                <a:t>1. Aggregate</a:t>
              </a:r>
            </a:p>
            <a:p>
              <a:pPr marL="457200" indent="-457200" algn="ctr">
                <a:defRPr/>
              </a:pPr>
              <a:r>
                <a:rPr lang="en-GB" sz="1800" dirty="0"/>
                <a:t>2. Disaggregate</a:t>
              </a:r>
              <a:endParaRPr lang="en-GB" sz="1800" dirty="0"/>
            </a:p>
          </p:txBody>
        </p:sp>
        <p:sp>
          <p:nvSpPr>
            <p:cNvPr id="37923" name="Line 51"/>
            <p:cNvSpPr>
              <a:spLocks noChangeShapeType="1"/>
            </p:cNvSpPr>
            <p:nvPr/>
          </p:nvSpPr>
          <p:spPr bwMode="auto">
            <a:xfrm>
              <a:off x="4267200" y="1905000"/>
              <a:ext cx="0" cy="457200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4" name="Line 51"/>
            <p:cNvSpPr>
              <a:spLocks noChangeShapeType="1"/>
            </p:cNvSpPr>
            <p:nvPr/>
          </p:nvSpPr>
          <p:spPr bwMode="auto">
            <a:xfrm flipH="1" flipV="1">
              <a:off x="4343400" y="4114800"/>
              <a:ext cx="0" cy="304800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925" name="Line 55"/>
            <p:cNvSpPr>
              <a:spLocks noChangeShapeType="1"/>
            </p:cNvSpPr>
            <p:nvPr/>
          </p:nvSpPr>
          <p:spPr bwMode="auto">
            <a:xfrm>
              <a:off x="5334000" y="3276600"/>
              <a:ext cx="304800" cy="1"/>
            </a:xfrm>
            <a:prstGeom prst="line">
              <a:avLst/>
            </a:prstGeom>
            <a:noFill/>
            <a:ln w="539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Rectangle 66"/>
          <p:cNvSpPr/>
          <p:nvPr/>
        </p:nvSpPr>
        <p:spPr>
          <a:xfrm>
            <a:off x="0" y="0"/>
            <a:ext cx="9144000" cy="3810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7893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69" name="Rectangle 68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37896" name="Picture 9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077200" cy="4953000"/>
          </a:xfrm>
        </p:spPr>
        <p:txBody>
          <a:bodyPr/>
          <a:lstStyle/>
          <a:p>
            <a:pPr marL="609600" indent="-609600" algn="just" eaLnBrk="1" hangingPunct="1">
              <a:lnSpc>
                <a:spcPct val="50000"/>
              </a:lnSpc>
              <a:buFont typeface="Arial" charset="0"/>
              <a:buNone/>
              <a:defRPr/>
            </a:pPr>
            <a:endParaRPr lang="en-US" sz="2000" b="1" dirty="0" smtClean="0"/>
          </a:p>
          <a:p>
            <a:pPr eaLnBrk="1" hangingPunct="1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Font typeface="Arial" charset="0"/>
              <a:buNone/>
              <a:defRPr/>
            </a:pPr>
            <a:endParaRPr lang="en-GB" sz="1800" dirty="0" smtClean="0">
              <a:solidFill>
                <a:srgbClr val="FF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ahoma"/>
            </a:endParaRP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There will be a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modest price increase of 9% to 15%</a:t>
            </a:r>
            <a:r>
              <a:rPr lang="en-US" sz="1800" dirty="0" smtClean="0">
                <a:ea typeface="ＭＳ Ｐゴシック" pitchFamily="34" charset="-128"/>
              </a:rPr>
              <a:t> in absolute terms over covered AI by 2027.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endParaRPr lang="en-US" sz="1800" dirty="0" smtClean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Strongest impact per measure: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data exclusivity (80% of the impact)</a:t>
            </a:r>
          </a:p>
          <a:p>
            <a:pPr lvl="1">
              <a:defRPr/>
            </a:pP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Huge price differences between private and public markets</a:t>
            </a:r>
            <a:r>
              <a:rPr lang="en-US" sz="1800" dirty="0" smtClean="0">
                <a:ea typeface="ＭＳ Ｐゴシック" pitchFamily="34" charset="-128"/>
              </a:rPr>
              <a:t> (80% of the purchases today are out -of -pocket). </a:t>
            </a: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If the public budget does not increase,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consumption will decrease by 8% </a:t>
            </a:r>
            <a:r>
              <a:rPr lang="en-US" sz="1800" dirty="0" smtClean="0">
                <a:ea typeface="ＭＳ Ｐゴシック" pitchFamily="34" charset="-128"/>
              </a:rPr>
              <a:t>in the worst-case scenario.</a:t>
            </a: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There will be a reduction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of 14% in the public market share and 24% in the private market for local generic industry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1800" dirty="0" smtClean="0">
                <a:ea typeface="ＭＳ Ｐゴシック" pitchFamily="34" charset="-128"/>
              </a:rPr>
              <a:t>by 2027. </a:t>
            </a:r>
          </a:p>
          <a:p>
            <a:pPr lvl="1">
              <a:defRPr/>
            </a:pP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I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nformation asymmetries and government imperfections,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have a higher impact on prices than regulatory changes in intellectual property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.   </a:t>
            </a:r>
          </a:p>
          <a:p>
            <a:pPr lvl="1" eaLnBrk="1" hangingPunct="1">
              <a:spcBef>
                <a:spcPts val="480"/>
              </a:spcBef>
              <a:spcAft>
                <a:spcPts val="0"/>
              </a:spcAft>
              <a:defRPr/>
            </a:pPr>
            <a:endParaRPr lang="en-US" sz="1800" dirty="0" smtClean="0">
              <a:latin typeface="Tahoma"/>
            </a:endParaRPr>
          </a:p>
          <a:p>
            <a:pPr eaLnBrk="1" hangingPunct="1">
              <a:spcBef>
                <a:spcPts val="48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rgbClr val="FF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39943" name="Picture 9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9940" name="TextBox 10"/>
          <p:cNvSpPr txBox="1">
            <a:spLocks noChangeArrowheads="1"/>
          </p:cNvSpPr>
          <p:nvPr/>
        </p:nvSpPr>
        <p:spPr bwMode="auto">
          <a:xfrm>
            <a:off x="304800" y="6858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4B731F"/>
                </a:solidFill>
                <a:latin typeface="Calibri" pitchFamily="34" charset="0"/>
              </a:rPr>
              <a:t>Key Findings : Dominican Republic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077200" cy="4953000"/>
          </a:xfrm>
        </p:spPr>
        <p:txBody>
          <a:bodyPr/>
          <a:lstStyle/>
          <a:p>
            <a:pPr lvl="1">
              <a:defRPr/>
            </a:pPr>
            <a:endParaRPr lang="en-US" sz="1800" dirty="0" smtClean="0">
              <a:ea typeface="ＭＳ Ｐゴシック" pitchFamily="34" charset="-128"/>
            </a:endParaRP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By 2030, the price will increase between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18%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 and more than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40%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 yearly </a:t>
            </a:r>
            <a:r>
              <a:rPr lang="en-US" sz="1800" dirty="0" smtClean="0">
                <a:ea typeface="ＭＳ Ｐゴシック" pitchFamily="34" charset="-128"/>
              </a:rPr>
              <a:t>for covered active ingredients. </a:t>
            </a: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There will be a need for increased public spending from about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2.008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to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3.357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 million USD </a:t>
            </a:r>
            <a:r>
              <a:rPr lang="en-US" sz="1800" dirty="0" smtClean="0">
                <a:ea typeface="ＭＳ Ｐゴシック" pitchFamily="34" charset="-128"/>
              </a:rPr>
              <a:t>by 2030, depending on the scenario. </a:t>
            </a: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Strongest impact per measure: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patentability criteria (about 55% of the impact), data exclusivity (about 40%), linkage, and patent term restoration (about 5%). </a:t>
            </a: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Concentration in the supply is putting at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risk the sustainability of the universal access and procurement system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. </a:t>
            </a: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If the public budget is not increased,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consumption will decrease by 24% </a:t>
            </a:r>
            <a:r>
              <a:rPr lang="en-US" sz="1800" dirty="0" smtClean="0">
                <a:ea typeface="ＭＳ Ｐゴシック" pitchFamily="34" charset="-128"/>
              </a:rPr>
              <a:t>in the worst-case scenario.</a:t>
            </a:r>
          </a:p>
          <a:p>
            <a:pPr lvl="1">
              <a:defRPr/>
            </a:pPr>
            <a:r>
              <a:rPr lang="en-US" sz="1800" dirty="0" smtClean="0">
                <a:ea typeface="ＭＳ Ｐゴシック" pitchFamily="34" charset="-128"/>
              </a:rPr>
              <a:t>By 2030, there will be 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a </a:t>
            </a:r>
            <a:r>
              <a:rPr lang="en-US" sz="1800" b="1" dirty="0" smtClean="0">
                <a:solidFill>
                  <a:srgbClr val="FF0000"/>
                </a:solidFill>
                <a:ea typeface="ＭＳ Ｐゴシック" pitchFamily="34" charset="-128"/>
              </a:rPr>
              <a:t>reduction between 24% to 27% in market share for the local generic industry</a:t>
            </a:r>
            <a:r>
              <a:rPr lang="en-US" sz="1800" dirty="0" smtClean="0">
                <a:solidFill>
                  <a:srgbClr val="FF0000"/>
                </a:solidFill>
                <a:ea typeface="ＭＳ Ｐゴシック" pitchFamily="34" charset="-128"/>
              </a:rPr>
              <a:t>. </a:t>
            </a:r>
          </a:p>
          <a:p>
            <a:pPr eaLnBrk="1" hangingPunct="1">
              <a:spcBef>
                <a:spcPts val="480"/>
              </a:spcBef>
              <a:spcAft>
                <a:spcPts val="0"/>
              </a:spcAft>
              <a:defRPr/>
            </a:pPr>
            <a:endParaRPr lang="en-GB" sz="2000" dirty="0" smtClean="0">
              <a:solidFill>
                <a:srgbClr val="FF0000"/>
              </a:solidFill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ahoma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41991" name="Picture 9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1988" name="TextBox 10"/>
          <p:cNvSpPr txBox="1">
            <a:spLocks noChangeArrowheads="1"/>
          </p:cNvSpPr>
          <p:nvPr/>
        </p:nvSpPr>
        <p:spPr bwMode="auto">
          <a:xfrm>
            <a:off x="304800" y="6858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4B731F"/>
                </a:solidFill>
                <a:latin typeface="Calibri" pitchFamily="34" charset="0"/>
              </a:rPr>
              <a:t>Key Findings : Costa Rica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44034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44065" name="Picture 9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35" name="Rectangle 9"/>
          <p:cNvSpPr>
            <a:spLocks noChangeArrowheads="1"/>
          </p:cNvSpPr>
          <p:nvPr/>
        </p:nvSpPr>
        <p:spPr bwMode="auto">
          <a:xfrm>
            <a:off x="0" y="685800"/>
            <a:ext cx="9144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09600" indent="-609600" algn="just"/>
            <a:r>
              <a:rPr lang="en-US" b="1"/>
              <a:t>	</a:t>
            </a:r>
            <a:r>
              <a:rPr lang="en-US" b="1">
                <a:solidFill>
                  <a:srgbClr val="4B731F"/>
                </a:solidFill>
              </a:rPr>
              <a:t>Assessing LDCs technical needs assistance in the areas of IP</a:t>
            </a:r>
            <a:endParaRPr lang="en-US" sz="1800" b="1">
              <a:solidFill>
                <a:srgbClr val="4B731F"/>
              </a:solidFill>
            </a:endParaRPr>
          </a:p>
        </p:txBody>
      </p:sp>
      <p:grpSp>
        <p:nvGrpSpPr>
          <p:cNvPr id="44036" name="Group 10"/>
          <p:cNvGrpSpPr>
            <a:grpSpLocks/>
          </p:cNvGrpSpPr>
          <p:nvPr/>
        </p:nvGrpSpPr>
        <p:grpSpPr bwMode="auto">
          <a:xfrm>
            <a:off x="533400" y="1524000"/>
            <a:ext cx="7697788" cy="4391025"/>
            <a:chOff x="250825" y="1497932"/>
            <a:chExt cx="8307628" cy="4752972"/>
          </a:xfrm>
        </p:grpSpPr>
        <p:sp>
          <p:nvSpPr>
            <p:cNvPr id="13" name="Text Box 4"/>
            <p:cNvSpPr txBox="1">
              <a:spLocks noChangeArrowheads="1"/>
            </p:cNvSpPr>
            <p:nvPr/>
          </p:nvSpPr>
          <p:spPr bwMode="auto">
            <a:xfrm>
              <a:off x="250825" y="2998057"/>
              <a:ext cx="1223272" cy="1031013"/>
            </a:xfrm>
            <a:prstGeom prst="rect">
              <a:avLst/>
            </a:prstGeom>
            <a:solidFill>
              <a:schemeClr val="accent3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TRIPS Council Decision 2005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44043" name="Text Box 7"/>
            <p:cNvSpPr txBox="1">
              <a:spLocks noChangeArrowheads="1"/>
            </p:cNvSpPr>
            <p:nvPr/>
          </p:nvSpPr>
          <p:spPr bwMode="auto">
            <a:xfrm>
              <a:off x="2142241" y="1497932"/>
              <a:ext cx="1223963" cy="566249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LDC Group in Gva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4044" name="Text Box 8"/>
            <p:cNvSpPr txBox="1">
              <a:spLocks noChangeArrowheads="1"/>
            </p:cNvSpPr>
            <p:nvPr/>
          </p:nvSpPr>
          <p:spPr bwMode="auto">
            <a:xfrm>
              <a:off x="2060006" y="4549194"/>
              <a:ext cx="1296988" cy="333088"/>
            </a:xfrm>
            <a:prstGeom prst="rect">
              <a:avLst/>
            </a:prstGeom>
            <a:solidFill>
              <a:schemeClr val="accent1"/>
            </a:solidFill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DFID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19" name="Text Box 10"/>
            <p:cNvSpPr txBox="1">
              <a:spLocks noChangeArrowheads="1"/>
            </p:cNvSpPr>
            <p:nvPr/>
          </p:nvSpPr>
          <p:spPr bwMode="auto">
            <a:xfrm>
              <a:off x="6829767" y="1910337"/>
              <a:ext cx="1728686" cy="1266429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Uganda, Sierra Leone, Rwanda submit IP needs assessment to TRIPS Council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 Box 11"/>
            <p:cNvSpPr txBox="1">
              <a:spLocks noChangeArrowheads="1"/>
            </p:cNvSpPr>
            <p:nvPr/>
          </p:nvSpPr>
          <p:spPr bwMode="auto">
            <a:xfrm>
              <a:off x="6829767" y="3312516"/>
              <a:ext cx="1726972" cy="196408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 w="508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sz="1400" dirty="0">
                  <a:solidFill>
                    <a:schemeClr val="bg1"/>
                  </a:solidFill>
                </a:rPr>
                <a:t>Bangladesh, Tanzania submit IP needs Assessment to TRIPS Council based on ICTSD/</a:t>
              </a:r>
              <a:r>
                <a:rPr lang="en-GB" sz="1400" dirty="0" err="1">
                  <a:solidFill>
                    <a:schemeClr val="bg1"/>
                  </a:solidFill>
                </a:rPr>
                <a:t>Sanaa</a:t>
              </a:r>
              <a:r>
                <a:rPr lang="en-GB" sz="1400" dirty="0">
                  <a:solidFill>
                    <a:schemeClr val="bg1"/>
                  </a:solidFill>
                </a:rPr>
                <a:t> Diagnostic Toolkit</a:t>
              </a:r>
              <a:endParaRPr lang="en-US" sz="1400" dirty="0">
                <a:solidFill>
                  <a:schemeClr val="bg1"/>
                </a:solidFill>
              </a:endParaRPr>
            </a:p>
          </p:txBody>
        </p:sp>
        <p:sp>
          <p:nvSpPr>
            <p:cNvPr id="44047" name="Text Box 20"/>
            <p:cNvSpPr txBox="1">
              <a:spLocks noChangeArrowheads="1"/>
            </p:cNvSpPr>
            <p:nvPr/>
          </p:nvSpPr>
          <p:spPr bwMode="auto">
            <a:xfrm>
              <a:off x="4033658" y="2405064"/>
              <a:ext cx="1726945" cy="196521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 Country IP needs assessments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Cambodia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Uganda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Sierra Leone</a:t>
              </a:r>
            </a:p>
            <a:p>
              <a:pPr algn="ctr">
                <a:spcBef>
                  <a:spcPct val="50000"/>
                </a:spcBef>
              </a:pPr>
              <a:r>
                <a:rPr lang="en-GB" sz="1400">
                  <a:solidFill>
                    <a:schemeClr val="bg1"/>
                  </a:solidFill>
                </a:rPr>
                <a:t>Rwanda</a:t>
              </a:r>
              <a:endParaRPr lang="en-US" sz="1400">
                <a:solidFill>
                  <a:schemeClr val="bg1"/>
                </a:solidFill>
              </a:endParaRPr>
            </a:p>
          </p:txBody>
        </p:sp>
        <p:sp>
          <p:nvSpPr>
            <p:cNvPr id="44048" name="Text Box 21"/>
            <p:cNvSpPr txBox="1">
              <a:spLocks noChangeArrowheads="1"/>
            </p:cNvSpPr>
            <p:nvPr/>
          </p:nvSpPr>
          <p:spPr bwMode="auto">
            <a:xfrm>
              <a:off x="4198129" y="4631660"/>
              <a:ext cx="1480239" cy="56624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GB" sz="1400" b="1">
                  <a:solidFill>
                    <a:schemeClr val="bg1"/>
                  </a:solidFill>
                </a:rPr>
                <a:t>National Consultations</a:t>
              </a:r>
              <a:endParaRPr lang="en-US" sz="1400" b="1">
                <a:solidFill>
                  <a:schemeClr val="bg1"/>
                </a:solidFill>
              </a:endParaRPr>
            </a:p>
          </p:txBody>
        </p:sp>
        <p:grpSp>
          <p:nvGrpSpPr>
            <p:cNvPr id="44049" name="Group 62"/>
            <p:cNvGrpSpPr>
              <a:grpSpLocks/>
            </p:cNvGrpSpPr>
            <p:nvPr/>
          </p:nvGrpSpPr>
          <p:grpSpPr bwMode="auto">
            <a:xfrm>
              <a:off x="2635654" y="5208926"/>
              <a:ext cx="4358481" cy="1041978"/>
              <a:chOff x="2635654" y="5061338"/>
              <a:chExt cx="4358481" cy="1041978"/>
            </a:xfrm>
          </p:grpSpPr>
          <p:sp>
            <p:nvSpPr>
              <p:cNvPr id="55" name="Text Box 29"/>
              <p:cNvSpPr txBox="1">
                <a:spLocks noChangeArrowheads="1"/>
              </p:cNvSpPr>
              <p:nvPr/>
            </p:nvSpPr>
            <p:spPr bwMode="auto">
              <a:xfrm>
                <a:off x="5678452" y="5804322"/>
                <a:ext cx="1315788" cy="298994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CH" sz="1200" b="1" dirty="0"/>
                  <a:t>Trade Min.</a:t>
                </a:r>
                <a:endParaRPr lang="en-US" sz="1200" b="1" dirty="0"/>
              </a:p>
            </p:txBody>
          </p:sp>
          <p:sp>
            <p:nvSpPr>
              <p:cNvPr id="57" name="Text Box 31"/>
              <p:cNvSpPr txBox="1">
                <a:spLocks noChangeArrowheads="1"/>
              </p:cNvSpPr>
              <p:nvPr/>
            </p:nvSpPr>
            <p:spPr bwMode="auto">
              <a:xfrm>
                <a:off x="2635692" y="5474398"/>
                <a:ext cx="1315788" cy="298994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CH" sz="1200" b="1" dirty="0" err="1"/>
                  <a:t>NGOs</a:t>
                </a:r>
                <a:endParaRPr lang="en-US" sz="1200" b="1" dirty="0"/>
              </a:p>
            </p:txBody>
          </p:sp>
          <p:sp>
            <p:nvSpPr>
              <p:cNvPr id="58" name="Text Box 32"/>
              <p:cNvSpPr txBox="1">
                <a:spLocks noChangeArrowheads="1"/>
              </p:cNvSpPr>
              <p:nvPr/>
            </p:nvSpPr>
            <p:spPr bwMode="auto">
              <a:xfrm>
                <a:off x="5678452" y="5474398"/>
                <a:ext cx="1315788" cy="298994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CH" sz="1200" b="1" dirty="0"/>
                  <a:t>IP </a:t>
                </a:r>
                <a:r>
                  <a:rPr lang="fr-CH" sz="1200" b="1" dirty="0" err="1"/>
                  <a:t>Authorities</a:t>
                </a:r>
                <a:endParaRPr lang="en-US" sz="1200" b="1" dirty="0"/>
              </a:p>
            </p:txBody>
          </p:sp>
          <p:sp>
            <p:nvSpPr>
              <p:cNvPr id="59" name="Text Box 33"/>
              <p:cNvSpPr txBox="1">
                <a:spLocks noChangeArrowheads="1"/>
              </p:cNvSpPr>
              <p:nvPr/>
            </p:nvSpPr>
            <p:spPr bwMode="auto">
              <a:xfrm>
                <a:off x="4033717" y="5474398"/>
                <a:ext cx="1480262" cy="298994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CH" sz="1200" b="1" dirty="0" err="1"/>
                  <a:t>Private</a:t>
                </a:r>
                <a:r>
                  <a:rPr lang="fr-CH" sz="1200" b="1" dirty="0"/>
                  <a:t> </a:t>
                </a:r>
                <a:r>
                  <a:rPr lang="fr-CH" sz="1200" b="1" dirty="0" err="1"/>
                  <a:t>Sector</a:t>
                </a:r>
                <a:endParaRPr lang="en-US" sz="1200" b="1" dirty="0"/>
              </a:p>
            </p:txBody>
          </p:sp>
          <p:sp>
            <p:nvSpPr>
              <p:cNvPr id="60" name="Text Box 34"/>
              <p:cNvSpPr txBox="1">
                <a:spLocks noChangeArrowheads="1"/>
              </p:cNvSpPr>
              <p:nvPr/>
            </p:nvSpPr>
            <p:spPr bwMode="auto">
              <a:xfrm>
                <a:off x="2635692" y="5804322"/>
                <a:ext cx="1317502" cy="298994"/>
              </a:xfrm>
              <a:prstGeom prst="rect">
                <a:avLst/>
              </a:prstGeom>
              <a:noFill/>
              <a:ln w="9525">
                <a:solidFill>
                  <a:schemeClr val="accent4"/>
                </a:solidFill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fr-CH" sz="1200" b="1" dirty="0" err="1"/>
                  <a:t>Academia</a:t>
                </a:r>
                <a:endParaRPr lang="en-US" sz="1200" b="1" dirty="0"/>
              </a:p>
            </p:txBody>
          </p:sp>
          <p:sp>
            <p:nvSpPr>
              <p:cNvPr id="64" name="Line 38"/>
              <p:cNvSpPr>
                <a:spLocks noChangeShapeType="1"/>
              </p:cNvSpPr>
              <p:nvPr/>
            </p:nvSpPr>
            <p:spPr bwMode="auto">
              <a:xfrm flipV="1">
                <a:off x="4938321" y="5061993"/>
                <a:ext cx="0" cy="329924"/>
              </a:xfrm>
              <a:prstGeom prst="line">
                <a:avLst/>
              </a:prstGeom>
              <a:noFill/>
              <a:ln w="9525">
                <a:solidFill>
                  <a:schemeClr val="accent4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/>
              </a:p>
            </p:txBody>
          </p:sp>
        </p:grpSp>
        <p:sp>
          <p:nvSpPr>
            <p:cNvPr id="26" name="Line 51"/>
            <p:cNvSpPr>
              <a:spLocks noChangeShapeType="1"/>
            </p:cNvSpPr>
            <p:nvPr/>
          </p:nvSpPr>
          <p:spPr bwMode="auto">
            <a:xfrm>
              <a:off x="1475811" y="3357193"/>
              <a:ext cx="287829" cy="0"/>
            </a:xfrm>
            <a:prstGeom prst="line">
              <a:avLst/>
            </a:prstGeom>
            <a:noFill/>
            <a:ln w="44450">
              <a:solidFill>
                <a:schemeClr val="accent3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solidFill>
                  <a:schemeClr val="bg1"/>
                </a:solidFill>
              </a:endParaRPr>
            </a:p>
          </p:txBody>
        </p:sp>
        <p:sp>
          <p:nvSpPr>
            <p:cNvPr id="44051" name="Line 54"/>
            <p:cNvSpPr>
              <a:spLocks noChangeShapeType="1"/>
            </p:cNvSpPr>
            <p:nvPr/>
          </p:nvSpPr>
          <p:spPr bwMode="auto">
            <a:xfrm>
              <a:off x="4938248" y="2075199"/>
              <a:ext cx="1" cy="329866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2" name="Line 55"/>
            <p:cNvSpPr>
              <a:spLocks noChangeShapeType="1"/>
            </p:cNvSpPr>
            <p:nvPr/>
          </p:nvSpPr>
          <p:spPr bwMode="auto">
            <a:xfrm flipV="1">
              <a:off x="4938248" y="4384260"/>
              <a:ext cx="1" cy="247398"/>
            </a:xfrm>
            <a:prstGeom prst="line">
              <a:avLst/>
            </a:prstGeom>
            <a:noFill/>
            <a:ln w="539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1731087" y="2487705"/>
              <a:ext cx="1980536" cy="1752723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800" dirty="0"/>
                <a:t>ICTSD/</a:t>
              </a:r>
              <a:r>
                <a:rPr lang="en-GB" sz="1800" dirty="0" err="1"/>
                <a:t>Sanaa</a:t>
              </a:r>
              <a:r>
                <a:rPr lang="en-GB" sz="1800" dirty="0"/>
                <a:t> Consulting</a:t>
              </a:r>
            </a:p>
            <a:p>
              <a:pPr algn="ctr">
                <a:defRPr/>
              </a:pPr>
              <a:r>
                <a:rPr lang="en-GB" sz="1800" dirty="0"/>
                <a:t>Diagnostic Toolkit</a:t>
              </a:r>
            </a:p>
          </p:txBody>
        </p:sp>
        <p:sp>
          <p:nvSpPr>
            <p:cNvPr id="44054" name="Line 51"/>
            <p:cNvSpPr>
              <a:spLocks noChangeShapeType="1"/>
            </p:cNvSpPr>
            <p:nvPr/>
          </p:nvSpPr>
          <p:spPr bwMode="auto">
            <a:xfrm>
              <a:off x="2717890" y="2075198"/>
              <a:ext cx="0" cy="457200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5" name="Line 51"/>
            <p:cNvSpPr>
              <a:spLocks noChangeShapeType="1"/>
            </p:cNvSpPr>
            <p:nvPr/>
          </p:nvSpPr>
          <p:spPr bwMode="auto">
            <a:xfrm flipH="1" flipV="1">
              <a:off x="2717890" y="4219328"/>
              <a:ext cx="0" cy="304800"/>
            </a:xfrm>
            <a:prstGeom prst="line">
              <a:avLst/>
            </a:prstGeom>
            <a:noFill/>
            <a:ln w="4445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56" name="Line 55"/>
            <p:cNvSpPr>
              <a:spLocks noChangeShapeType="1"/>
            </p:cNvSpPr>
            <p:nvPr/>
          </p:nvSpPr>
          <p:spPr bwMode="auto">
            <a:xfrm>
              <a:off x="3704716" y="3394662"/>
              <a:ext cx="304800" cy="1"/>
            </a:xfrm>
            <a:prstGeom prst="line">
              <a:avLst/>
            </a:prstGeom>
            <a:noFill/>
            <a:ln w="53975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9" name="Text Box 29"/>
          <p:cNvSpPr txBox="1">
            <a:spLocks noChangeArrowheads="1"/>
          </p:cNvSpPr>
          <p:nvPr/>
        </p:nvSpPr>
        <p:spPr bwMode="auto">
          <a:xfrm>
            <a:off x="4038600" y="5638800"/>
            <a:ext cx="1371600" cy="2762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fr-CH" sz="1200" b="1" dirty="0" err="1"/>
              <a:t>Other</a:t>
            </a:r>
            <a:r>
              <a:rPr lang="fr-CH" sz="1200" b="1" dirty="0"/>
              <a:t> </a:t>
            </a:r>
            <a:r>
              <a:rPr lang="fr-CH" sz="1200" b="1" dirty="0" err="1"/>
              <a:t>Ministries</a:t>
            </a:r>
            <a:endParaRPr lang="en-US" sz="1200" b="1" dirty="0"/>
          </a:p>
        </p:txBody>
      </p:sp>
      <p:sp>
        <p:nvSpPr>
          <p:cNvPr id="70" name="Rectangle 69"/>
          <p:cNvSpPr/>
          <p:nvPr/>
        </p:nvSpPr>
        <p:spPr>
          <a:xfrm>
            <a:off x="2590800" y="5257800"/>
            <a:ext cx="4267200" cy="762000"/>
          </a:xfrm>
          <a:prstGeom prst="rect">
            <a:avLst/>
          </a:prstGeom>
          <a:noFill/>
          <a:ln w="63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44039" name="Text Box 21"/>
          <p:cNvSpPr txBox="1">
            <a:spLocks noChangeArrowheads="1"/>
          </p:cNvSpPr>
          <p:nvPr/>
        </p:nvSpPr>
        <p:spPr bwMode="auto">
          <a:xfrm>
            <a:off x="4191000" y="1524000"/>
            <a:ext cx="1371600" cy="523875"/>
          </a:xfrm>
          <a:prstGeom prst="rect">
            <a:avLst/>
          </a:prstGeom>
          <a:solidFill>
            <a:schemeClr val="accent2"/>
          </a:solidFill>
          <a:ln w="127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400" b="1">
                <a:solidFill>
                  <a:schemeClr val="bg1"/>
                </a:solidFill>
              </a:rPr>
              <a:t>UNCTAD DDIP</a:t>
            </a:r>
            <a:endParaRPr lang="en-US" sz="1400" b="1">
              <a:solidFill>
                <a:schemeClr val="bg1"/>
              </a:solidFill>
            </a:endParaRPr>
          </a:p>
        </p:txBody>
      </p:sp>
      <p:sp>
        <p:nvSpPr>
          <p:cNvPr id="73" name="Line 56"/>
          <p:cNvSpPr>
            <a:spLocks noChangeShapeType="1"/>
          </p:cNvSpPr>
          <p:nvPr/>
        </p:nvSpPr>
        <p:spPr bwMode="auto">
          <a:xfrm>
            <a:off x="5638800" y="3352800"/>
            <a:ext cx="914400" cy="381000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74" name="Line 56"/>
          <p:cNvSpPr>
            <a:spLocks noChangeShapeType="1"/>
          </p:cNvSpPr>
          <p:nvPr/>
        </p:nvSpPr>
        <p:spPr bwMode="auto">
          <a:xfrm flipV="1">
            <a:off x="5638800" y="2667000"/>
            <a:ext cx="914400" cy="457200"/>
          </a:xfrm>
          <a:prstGeom prst="line">
            <a:avLst/>
          </a:prstGeom>
          <a:noFill/>
          <a:ln w="50800">
            <a:solidFill>
              <a:schemeClr val="accent6">
                <a:lumMod val="75000"/>
              </a:schemeClr>
            </a:solidFill>
            <a:round/>
            <a:headEnd/>
            <a:tailEnd type="triangle" w="med" len="med"/>
          </a:ln>
        </p:spPr>
        <p:txBody>
          <a:bodyPr/>
          <a:lstStyle/>
          <a:p>
            <a:pPr>
              <a:defRPr/>
            </a:pPr>
            <a:endParaRPr lang="en-GB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b="1" dirty="0" smtClean="0">
                <a:solidFill>
                  <a:schemeClr val="accent2">
                    <a:lumMod val="75000"/>
                  </a:schemeClr>
                </a:solidFill>
              </a:rPr>
              <a:t>Key Findings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581400"/>
          </a:xfrm>
        </p:spPr>
        <p:txBody>
          <a:bodyPr/>
          <a:lstStyle/>
          <a:p>
            <a:r>
              <a:rPr lang="en-GB" sz="2400" b="1" smtClean="0"/>
              <a:t>Institutional fragmentation in dealing with IP</a:t>
            </a:r>
          </a:p>
          <a:p>
            <a:r>
              <a:rPr lang="en-GB" sz="2400" b="1" smtClean="0"/>
              <a:t>Coherence between IP laws and development objectives (including public health, agriculture, technology transfer, education etc. )</a:t>
            </a:r>
          </a:p>
          <a:p>
            <a:r>
              <a:rPr lang="en-GB" sz="2400" b="1" smtClean="0"/>
              <a:t>Different options and flexibilities available to LDCs under TRIPS not always taken into account </a:t>
            </a:r>
          </a:p>
          <a:p>
            <a:r>
              <a:rPr lang="en-GB" sz="2400" b="1" smtClean="0"/>
              <a:t>Need to facilitate access and use of IP system</a:t>
            </a:r>
          </a:p>
          <a:p>
            <a:r>
              <a:rPr lang="en-GB" sz="2400" b="1" smtClean="0"/>
              <a:t>Identification of priority sectors (agriculture, education, handicraft, TK, low-cost technologies) </a:t>
            </a:r>
          </a:p>
          <a:p>
            <a:r>
              <a:rPr lang="en-GB" sz="2400" b="1" smtClean="0"/>
              <a:t>Better integration and identification of IPRs related capacity building needs into EIF and AfT </a:t>
            </a:r>
          </a:p>
          <a:p>
            <a:r>
              <a:rPr lang="en-GB" sz="2400" b="1" smtClean="0"/>
              <a:t>Challenges in follow-up and donor mobilization </a:t>
            </a:r>
          </a:p>
          <a:p>
            <a:endParaRPr lang="en-GB" sz="2400" smtClean="0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46084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6" name="Rectangle 5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46087" name="Picture 9" descr="ictsd-logo_transperent.png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71600"/>
            <a:ext cx="8058150" cy="454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609600"/>
            <a:ext cx="80645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Enhancing technology transfer to LDCs through more effective implementation of TRIPS Article 66.2 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447800"/>
            <a:ext cx="8382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47109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7" name="Rectangle 6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47112" name="Picture 9" descr="ictsd-logo_transperent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219200"/>
            <a:ext cx="8077200" cy="5029200"/>
          </a:xfrm>
        </p:spPr>
        <p:txBody>
          <a:bodyPr/>
          <a:lstStyle/>
          <a:p>
            <a:pPr marL="609600" indent="-609600" algn="just" eaLnBrk="1" hangingPunct="1">
              <a:buFont typeface="Arial" charset="0"/>
              <a:buAutoNum type="arabicPeriod"/>
            </a:pPr>
            <a:endParaRPr lang="en-GB" sz="2000" b="1" smtClean="0"/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n-GB" sz="2000" b="1" smtClean="0"/>
              <a:t>Evaluation not an end in itself but a means to advance policy processes and to assist policy makers in making more informed decisions.</a:t>
            </a:r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n-GB" sz="2000" b="1" smtClean="0"/>
              <a:t>Partnerships are important to ensure diversity and complementarily of perspectives, expertise and resources.</a:t>
            </a:r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n-GB" sz="2000" b="1" smtClean="0"/>
              <a:t>Consultations with relevant stakeholders help ensure ownership. </a:t>
            </a:r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n-GB" sz="2000" b="1" smtClean="0"/>
              <a:t>Development of tailor made tools and methodologies is needed. Their elaboration should go through a sound peer review process which incorporates a diversity of views on the topic. </a:t>
            </a:r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n-GB" sz="2000" b="1" smtClean="0"/>
              <a:t>Findings and data are valuable but also process in terms of awareness raising, capacity building and outreach.</a:t>
            </a:r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n-GB" sz="2000" b="1" smtClean="0"/>
              <a:t>Evaluation is  foremost a knowledge building and learning exercise.</a:t>
            </a:r>
            <a:endParaRPr lang="en-GB" sz="2400" b="1" smtClean="0"/>
          </a:p>
          <a:p>
            <a:pPr marL="609600" indent="-609600" algn="just" eaLnBrk="1" hangingPunct="1">
              <a:buFont typeface="Arial" charset="0"/>
              <a:buAutoNum type="arabicPeriod"/>
            </a:pPr>
            <a:endParaRPr lang="en-US" sz="2400" b="1" smtClean="0"/>
          </a:p>
          <a:p>
            <a:pPr marL="609600" indent="-609600" algn="just" eaLnBrk="1" hangingPunct="1">
              <a:buFont typeface="Arial" charset="0"/>
              <a:buAutoNum type="arabicPeriod"/>
            </a:pPr>
            <a:endParaRPr lang="en-US" sz="24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0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0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0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000" b="1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49155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49159" name="Picture 9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9156" name="TextBox 10"/>
          <p:cNvSpPr txBox="1">
            <a:spLocks noChangeArrowheads="1"/>
          </p:cNvSpPr>
          <p:nvPr/>
        </p:nvSpPr>
        <p:spPr bwMode="auto">
          <a:xfrm>
            <a:off x="304800" y="60960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4B731F"/>
                </a:solidFill>
                <a:latin typeface="Calibri" pitchFamily="34" charset="0"/>
              </a:rPr>
              <a:t>Lessons from ICTSD’s experience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51202" name="Rectangle 7"/>
          <p:cNvSpPr>
            <a:spLocks noChangeArrowheads="1"/>
          </p:cNvSpPr>
          <p:nvPr/>
        </p:nvSpPr>
        <p:spPr bwMode="auto">
          <a:xfrm>
            <a:off x="457200" y="914400"/>
            <a:ext cx="62484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>
                <a:solidFill>
                  <a:srgbClr val="4B731F"/>
                </a:solidFill>
                <a:latin typeface="Calibri" pitchFamily="34" charset="0"/>
              </a:rPr>
              <a:t>Thank you</a:t>
            </a:r>
          </a:p>
          <a:p>
            <a:endParaRPr lang="en-GB" sz="4800">
              <a:solidFill>
                <a:srgbClr val="92D050"/>
              </a:solidFill>
              <a:latin typeface="Calibri" pitchFamily="34" charset="0"/>
            </a:endParaRPr>
          </a:p>
          <a:p>
            <a:endParaRPr lang="en-US" sz="4800">
              <a:solidFill>
                <a:srgbClr val="92D050"/>
              </a:solidFill>
              <a:latin typeface="Calibri" pitchFamily="34" charset="0"/>
            </a:endParaRPr>
          </a:p>
          <a:p>
            <a:endParaRPr lang="en-US" sz="4800">
              <a:solidFill>
                <a:srgbClr val="92D050"/>
              </a:solidFill>
              <a:latin typeface="Calibri" pitchFamily="34" charset="0"/>
            </a:endParaRPr>
          </a:p>
          <a:p>
            <a:endParaRPr lang="en-US" sz="1800">
              <a:latin typeface="Calibri" pitchFamily="34" charset="0"/>
            </a:endParaRPr>
          </a:p>
        </p:txBody>
      </p:sp>
      <p:grpSp>
        <p:nvGrpSpPr>
          <p:cNvPr id="51203" name="Group 8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10" name="Rectangle 9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51213" name="Picture 11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1204" name="TextBox 12"/>
          <p:cNvSpPr txBox="1">
            <a:spLocks noChangeArrowheads="1"/>
          </p:cNvSpPr>
          <p:nvPr/>
        </p:nvSpPr>
        <p:spPr bwMode="auto">
          <a:xfrm>
            <a:off x="457200" y="5334000"/>
            <a:ext cx="81534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alibri" pitchFamily="34" charset="0"/>
              </a:rPr>
              <a:t>Follow us on Twitter</a:t>
            </a:r>
            <a:r>
              <a:rPr lang="en-US">
                <a:latin typeface="Calibri" pitchFamily="34" charset="0"/>
              </a:rPr>
              <a:t>: </a:t>
            </a:r>
            <a:r>
              <a:rPr lang="en-US" b="1">
                <a:solidFill>
                  <a:srgbClr val="395FB5"/>
                </a:solidFill>
                <a:latin typeface="Calibri" pitchFamily="34" charset="0"/>
              </a:rPr>
              <a:t>ICTSDIP </a:t>
            </a:r>
          </a:p>
          <a:p>
            <a:pPr algn="r"/>
            <a:r>
              <a:rPr lang="en-US" b="1">
                <a:latin typeface="Calibri" pitchFamily="34" charset="0"/>
              </a:rPr>
              <a:t>Find us on Facebook</a:t>
            </a:r>
            <a:r>
              <a:rPr lang="en-US">
                <a:latin typeface="Calibri" pitchFamily="34" charset="0"/>
              </a:rPr>
              <a:t>: </a:t>
            </a:r>
            <a:r>
              <a:rPr lang="en-US" b="1">
                <a:solidFill>
                  <a:srgbClr val="395FB5"/>
                </a:solidFill>
                <a:latin typeface="Calibri" pitchFamily="34" charset="0"/>
              </a:rPr>
              <a:t>Innovation, Technology and IP Programme (ICTSD)</a:t>
            </a:r>
          </a:p>
        </p:txBody>
      </p:sp>
      <p:sp>
        <p:nvSpPr>
          <p:cNvPr id="51205" name="Rectangle 8"/>
          <p:cNvSpPr>
            <a:spLocks noChangeArrowheads="1"/>
          </p:cNvSpPr>
          <p:nvPr/>
        </p:nvSpPr>
        <p:spPr bwMode="auto">
          <a:xfrm>
            <a:off x="762000" y="2362200"/>
            <a:ext cx="50514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4B731F"/>
                </a:solidFill>
              </a:rPr>
              <a:t>cbellmann@ictsd.ch</a:t>
            </a:r>
          </a:p>
        </p:txBody>
      </p:sp>
      <p:pic>
        <p:nvPicPr>
          <p:cNvPr id="12" name="Picture 11"/>
          <p:cNvPicPr/>
          <p:nvPr/>
        </p:nvPicPr>
        <p:blipFill>
          <a:blip r:embed="rId4"/>
          <a:srcRect l="1096" t="29532" r="80702" b="33021"/>
          <a:stretch>
            <a:fillRect/>
          </a:stretch>
        </p:blipFill>
        <p:spPr bwMode="auto">
          <a:xfrm>
            <a:off x="4953000" y="1295400"/>
            <a:ext cx="1066800" cy="1219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/>
          <p:nvPr/>
        </p:nvPicPr>
        <p:blipFill>
          <a:blip r:embed="rId5"/>
          <a:srcRect l="36866" t="25875" r="34278" b="16438"/>
          <a:stretch>
            <a:fillRect/>
          </a:stretch>
        </p:blipFill>
        <p:spPr bwMode="auto">
          <a:xfrm rot="21272815">
            <a:off x="7369175" y="1697038"/>
            <a:ext cx="992188" cy="1414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/>
          <p:nvPr/>
        </p:nvPicPr>
        <p:blipFill>
          <a:blip r:embed="rId6"/>
          <a:srcRect l="36427" t="25571" r="34058" b="16542"/>
          <a:stretch>
            <a:fillRect/>
          </a:stretch>
        </p:blipFill>
        <p:spPr bwMode="auto">
          <a:xfrm rot="516298">
            <a:off x="8054975" y="1697038"/>
            <a:ext cx="990600" cy="1398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/>
          <p:nvPr/>
        </p:nvPicPr>
        <p:blipFill>
          <a:blip r:embed="rId7"/>
          <a:srcRect l="34069" t="27261" r="31301" b="5772"/>
          <a:stretch>
            <a:fillRect/>
          </a:stretch>
        </p:blipFill>
        <p:spPr bwMode="auto">
          <a:xfrm rot="21006106">
            <a:off x="6073775" y="3525838"/>
            <a:ext cx="1271588" cy="1776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5"/>
          <p:cNvPicPr/>
          <p:nvPr/>
        </p:nvPicPr>
        <p:blipFill>
          <a:blip r:embed="rId8"/>
          <a:srcRect l="33662" t="26657" r="31721" b="5327"/>
          <a:stretch>
            <a:fillRect/>
          </a:stretch>
        </p:blipFill>
        <p:spPr bwMode="auto">
          <a:xfrm rot="918133">
            <a:off x="6988175" y="3525838"/>
            <a:ext cx="1266825" cy="1800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077200" cy="4343400"/>
          </a:xfrm>
        </p:spPr>
        <p:txBody>
          <a:bodyPr/>
          <a:lstStyle/>
          <a:p>
            <a:pPr algn="just" eaLnBrk="1" hangingPunct="1">
              <a:lnSpc>
                <a:spcPct val="50000"/>
              </a:lnSpc>
            </a:pPr>
            <a:endParaRPr lang="en-US" sz="20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000" b="1" smtClean="0"/>
              <a:t>Independent non-partisan and non-profit NGO based in Geneva (1996)</a:t>
            </a:r>
          </a:p>
          <a:p>
            <a:pPr algn="just" eaLnBrk="1" hangingPunct="1">
              <a:lnSpc>
                <a:spcPct val="90000"/>
              </a:lnSpc>
            </a:pPr>
            <a:endParaRPr lang="en-US" sz="20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000" b="1" smtClean="0">
                <a:solidFill>
                  <a:srgbClr val="4B731F"/>
                </a:solidFill>
              </a:rPr>
              <a:t>Mission</a:t>
            </a:r>
            <a:r>
              <a:rPr lang="en-US" sz="2000" b="1" smtClean="0"/>
              <a:t>: to empower stakeholders to promote sustainable development in the international  trade and intellectual property system through:</a:t>
            </a:r>
          </a:p>
          <a:p>
            <a:pPr lvl="4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b="1" smtClean="0"/>
              <a:t>- Non-partisan reporting</a:t>
            </a:r>
          </a:p>
          <a:p>
            <a:pPr lvl="4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b="1" smtClean="0"/>
              <a:t>- Multi-Stakeholder Dialogue</a:t>
            </a:r>
          </a:p>
          <a:p>
            <a:pPr lvl="4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b="1" smtClean="0"/>
              <a:t>- Well-targeted Policy Research</a:t>
            </a:r>
          </a:p>
          <a:p>
            <a:pPr lvl="4" algn="just" eaLnBrk="1" hangingPunct="1">
              <a:lnSpc>
                <a:spcPct val="90000"/>
              </a:lnSpc>
              <a:buFont typeface="Arial" charset="0"/>
              <a:buNone/>
            </a:pPr>
            <a:r>
              <a:rPr lang="en-US" sz="1800" b="1" smtClean="0"/>
              <a:t>- Capacity Building</a:t>
            </a:r>
          </a:p>
          <a:p>
            <a:pPr algn="just" eaLnBrk="1" hangingPunct="1">
              <a:lnSpc>
                <a:spcPct val="50000"/>
              </a:lnSpc>
            </a:pPr>
            <a:endParaRPr lang="en-US" sz="1800" b="1" smtClean="0"/>
          </a:p>
          <a:p>
            <a:pPr algn="just" eaLnBrk="1" hangingPunct="1">
              <a:lnSpc>
                <a:spcPct val="90000"/>
              </a:lnSpc>
            </a:pPr>
            <a:r>
              <a:rPr lang="en-US" sz="2000" b="1" smtClean="0"/>
              <a:t>ICTSD engages with a broad range of stakeholders, including governmental, non-governmental and inter-governmental actors.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6387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16391" name="Picture 9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88" name="TextBox 10"/>
          <p:cNvSpPr txBox="1">
            <a:spLocks noChangeArrowheads="1"/>
          </p:cNvSpPr>
          <p:nvPr/>
        </p:nvSpPr>
        <p:spPr bwMode="auto">
          <a:xfrm>
            <a:off x="304800" y="762000"/>
            <a:ext cx="868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solidFill>
                  <a:srgbClr val="4B731F"/>
                </a:solidFill>
                <a:latin typeface="Calibri" pitchFamily="34" charset="0"/>
              </a:rPr>
              <a:t>The International Centre for Trade and Sustainable Development (ICTSD)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Content Placeholder 2"/>
          <p:cNvSpPr>
            <a:spLocks noGrp="1"/>
          </p:cNvSpPr>
          <p:nvPr>
            <p:ph idx="4294967295"/>
          </p:nvPr>
        </p:nvSpPr>
        <p:spPr>
          <a:xfrm>
            <a:off x="381000" y="1828800"/>
            <a:ext cx="8458200" cy="3276600"/>
          </a:xfrm>
        </p:spPr>
        <p:txBody>
          <a:bodyPr/>
          <a:lstStyle/>
          <a:p>
            <a:pPr marL="609600" indent="-609600" algn="just" eaLnBrk="1" hangingPunct="1">
              <a:lnSpc>
                <a:spcPct val="50000"/>
              </a:lnSpc>
              <a:buFont typeface="Arial" charset="0"/>
              <a:buNone/>
            </a:pPr>
            <a:endParaRPr lang="en-US" sz="20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None/>
            </a:pPr>
            <a:r>
              <a:rPr lang="en-US" sz="2400" b="1" smtClean="0"/>
              <a:t>1. 	Basic Assumption: the need for evidence-based policies</a:t>
            </a:r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4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 startAt="2"/>
            </a:pPr>
            <a:r>
              <a:rPr lang="en-US" sz="2400" b="1" smtClean="0"/>
              <a:t>General challenge in assessing the impact of IP: </a:t>
            </a:r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 startAt="2"/>
            </a:pPr>
            <a:endParaRPr lang="en-US" sz="2400" b="1" smtClean="0"/>
          </a:p>
          <a:p>
            <a:pPr marL="1009650" lvl="1" indent="-609600" algn="just" eaLnBrk="1" hangingPunct="1">
              <a:lnSpc>
                <a:spcPct val="50000"/>
              </a:lnSpc>
            </a:pPr>
            <a:r>
              <a:rPr lang="en-US" sz="2400" b="1" smtClean="0"/>
              <a:t>Lack of evaluation ‘culture’</a:t>
            </a:r>
          </a:p>
          <a:p>
            <a:pPr marL="609600" indent="-609600" algn="just" eaLnBrk="1" hangingPunct="1">
              <a:lnSpc>
                <a:spcPct val="50000"/>
              </a:lnSpc>
            </a:pPr>
            <a:endParaRPr lang="en-US" sz="2400" b="1" smtClean="0"/>
          </a:p>
          <a:p>
            <a:pPr marL="1009650" lvl="1" indent="-609600" algn="just" eaLnBrk="1" hangingPunct="1">
              <a:lnSpc>
                <a:spcPct val="50000"/>
              </a:lnSpc>
            </a:pPr>
            <a:r>
              <a:rPr lang="en-US" sz="2400" b="1" smtClean="0"/>
              <a:t>Lack of research methodologies and measurement tools</a:t>
            </a:r>
          </a:p>
          <a:p>
            <a:pPr marL="609600" indent="-609600" algn="just" eaLnBrk="1" hangingPunct="1">
              <a:lnSpc>
                <a:spcPct val="50000"/>
              </a:lnSpc>
            </a:pPr>
            <a:endParaRPr lang="en-US" sz="2400" b="1" smtClean="0"/>
          </a:p>
          <a:p>
            <a:pPr marL="1009650" lvl="1" indent="-609600" algn="just" eaLnBrk="1" hangingPunct="1">
              <a:lnSpc>
                <a:spcPct val="50000"/>
              </a:lnSpc>
            </a:pPr>
            <a:r>
              <a:rPr lang="en-US" sz="2400" b="1" smtClean="0"/>
              <a:t>Challenges in obtaining reliable data</a:t>
            </a:r>
          </a:p>
          <a:p>
            <a:pPr marL="609600" indent="-609600" algn="just" eaLnBrk="1" hangingPunct="1">
              <a:lnSpc>
                <a:spcPct val="50000"/>
              </a:lnSpc>
            </a:pPr>
            <a:endParaRPr lang="en-US" sz="2400" b="1" smtClean="0"/>
          </a:p>
          <a:p>
            <a:pPr marL="1009650" lvl="1" indent="-609600" algn="just" eaLnBrk="1" hangingPunct="1">
              <a:lnSpc>
                <a:spcPct val="50000"/>
              </a:lnSpc>
            </a:pPr>
            <a:r>
              <a:rPr lang="en-US" sz="2400" b="1" smtClean="0"/>
              <a:t>Difficulty in carrying out cross regional comparisons</a:t>
            </a:r>
          </a:p>
          <a:p>
            <a:pPr marL="609600" indent="-609600" algn="just" eaLnBrk="1" hangingPunct="1">
              <a:lnSpc>
                <a:spcPct val="50000"/>
              </a:lnSpc>
            </a:pPr>
            <a:endParaRPr lang="en-US" sz="2400" b="1" smtClean="0"/>
          </a:p>
          <a:p>
            <a:pPr marL="1009650" lvl="1" indent="-609600" algn="just" eaLnBrk="1" hangingPunct="1">
              <a:lnSpc>
                <a:spcPct val="50000"/>
              </a:lnSpc>
            </a:pPr>
            <a:r>
              <a:rPr lang="en-US" sz="2400" b="1" smtClean="0"/>
              <a:t>Significant expertise and resources required 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8435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18439" name="Picture 9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36" name="TextBox 10"/>
          <p:cNvSpPr txBox="1">
            <a:spLocks noChangeArrowheads="1"/>
          </p:cNvSpPr>
          <p:nvPr/>
        </p:nvSpPr>
        <p:spPr bwMode="auto">
          <a:xfrm>
            <a:off x="3048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B731F"/>
                </a:solidFill>
                <a:latin typeface="Calibri" pitchFamily="34" charset="0"/>
              </a:rPr>
              <a:t>General challenges in evaluating the impact of IP</a:t>
            </a:r>
            <a:r>
              <a:rPr lang="en-US" sz="2400" b="1">
                <a:solidFill>
                  <a:srgbClr val="92D050"/>
                </a:solidFill>
                <a:latin typeface="Calibri" pitchFamily="34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Content Placeholder 2"/>
          <p:cNvSpPr>
            <a:spLocks noGrp="1"/>
          </p:cNvSpPr>
          <p:nvPr>
            <p:ph idx="4294967295"/>
          </p:nvPr>
        </p:nvSpPr>
        <p:spPr>
          <a:xfrm>
            <a:off x="381000" y="1524000"/>
            <a:ext cx="8077200" cy="4191000"/>
          </a:xfrm>
        </p:spPr>
        <p:txBody>
          <a:bodyPr/>
          <a:lstStyle/>
          <a:p>
            <a:pPr marL="609600" indent="-609600" algn="just" eaLnBrk="1" hangingPunct="1">
              <a:lnSpc>
                <a:spcPct val="50000"/>
              </a:lnSpc>
              <a:buFont typeface="Arial" charset="0"/>
              <a:buNone/>
            </a:pPr>
            <a:endParaRPr lang="en-US" sz="20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None/>
            </a:pPr>
            <a:endParaRPr lang="en-US" sz="2000" b="1" smtClean="0"/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n-US" sz="2400" b="1" smtClean="0"/>
              <a:t>Impact of patent on transfer of clean energy technologies</a:t>
            </a:r>
            <a:endParaRPr lang="en-US" sz="2000" b="1" smtClean="0"/>
          </a:p>
          <a:p>
            <a:pPr marL="609600" indent="-609600" algn="just" eaLnBrk="1" hangingPunct="1">
              <a:buFont typeface="Arial" charset="0"/>
              <a:buAutoNum type="arabicPeriod"/>
            </a:pPr>
            <a:endParaRPr lang="en-US" sz="2400" b="1" smtClean="0"/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n-US" sz="2400" b="1" smtClean="0"/>
              <a:t>Impact of IP standards in FTAs on public health and prices of medicines</a:t>
            </a:r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400" b="1" smtClean="0"/>
          </a:p>
          <a:p>
            <a:pPr marL="609600" indent="-609600" algn="just" eaLnBrk="1" hangingPunct="1">
              <a:buFont typeface="Arial" charset="0"/>
              <a:buAutoNum type="arabicPeriod"/>
            </a:pPr>
            <a:r>
              <a:rPr lang="en-US" sz="2400" b="1" smtClean="0"/>
              <a:t>Evaluating the needs of LDCs in the areas of IP technical assistance and capacity building</a:t>
            </a:r>
            <a:endParaRPr lang="en-US" sz="20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0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0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000" b="1" smtClean="0"/>
          </a:p>
          <a:p>
            <a:pPr marL="609600" indent="-609600" algn="just" eaLnBrk="1" hangingPunct="1">
              <a:lnSpc>
                <a:spcPct val="50000"/>
              </a:lnSpc>
              <a:buFont typeface="Arial" charset="0"/>
              <a:buAutoNum type="arabicPeriod"/>
            </a:pPr>
            <a:endParaRPr lang="en-US" sz="2000" b="1" smtClean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20483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20487" name="Picture 9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4" name="TextBox 10"/>
          <p:cNvSpPr txBox="1">
            <a:spLocks noChangeArrowheads="1"/>
          </p:cNvSpPr>
          <p:nvPr/>
        </p:nvSpPr>
        <p:spPr bwMode="auto">
          <a:xfrm>
            <a:off x="304800" y="762000"/>
            <a:ext cx="7772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B731F"/>
                </a:solidFill>
                <a:latin typeface="Calibri" pitchFamily="34" charset="0"/>
              </a:rPr>
              <a:t>ICTSD’s work involving evaluating the impact of 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7" name="Straight Arrow Connector 66"/>
          <p:cNvCxnSpPr/>
          <p:nvPr/>
        </p:nvCxnSpPr>
        <p:spPr>
          <a:xfrm flipV="1">
            <a:off x="4495800" y="1676400"/>
            <a:ext cx="0" cy="457200"/>
          </a:xfrm>
          <a:prstGeom prst="straightConnector1">
            <a:avLst/>
          </a:prstGeom>
          <a:ln w="50800">
            <a:solidFill>
              <a:schemeClr val="accent3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838200" y="1828800"/>
            <a:ext cx="1295400" cy="83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600" dirty="0"/>
              <a:t>Peer reviewed by IPCC experts</a:t>
            </a:r>
            <a:endParaRPr lang="en-GB" sz="1600" dirty="0"/>
          </a:p>
        </p:txBody>
      </p:sp>
      <p:cxnSp>
        <p:nvCxnSpPr>
          <p:cNvPr id="46" name="Straight Arrow Connector 45"/>
          <p:cNvCxnSpPr/>
          <p:nvPr/>
        </p:nvCxnSpPr>
        <p:spPr>
          <a:xfrm flipV="1">
            <a:off x="1447800" y="2590800"/>
            <a:ext cx="0" cy="685800"/>
          </a:xfrm>
          <a:prstGeom prst="straightConnector1">
            <a:avLst/>
          </a:prstGeom>
          <a:ln w="50800"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532" name="Group 86"/>
          <p:cNvGrpSpPr>
            <a:grpSpLocks/>
          </p:cNvGrpSpPr>
          <p:nvPr/>
        </p:nvGrpSpPr>
        <p:grpSpPr bwMode="auto">
          <a:xfrm>
            <a:off x="228600" y="3505200"/>
            <a:ext cx="2514600" cy="2133600"/>
            <a:chOff x="228600" y="3962400"/>
            <a:chExt cx="2514600" cy="2133600"/>
          </a:xfrm>
        </p:grpSpPr>
        <p:sp>
          <p:nvSpPr>
            <p:cNvPr id="12" name="Rectangle 11"/>
            <p:cNvSpPr/>
            <p:nvPr/>
          </p:nvSpPr>
          <p:spPr>
            <a:xfrm>
              <a:off x="1828800" y="4953000"/>
              <a:ext cx="914400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/>
                <a:t>TERI (India)</a:t>
              </a:r>
              <a:endParaRPr lang="en-GB" sz="1600" dirty="0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228600" y="4953000"/>
              <a:ext cx="914400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/>
                <a:t>ERI  (China)</a:t>
              </a:r>
              <a:endParaRPr lang="en-GB" sz="16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609600" y="5562600"/>
              <a:ext cx="1600200" cy="5334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GB" sz="1600" dirty="0"/>
                <a:t>ECN</a:t>
              </a:r>
            </a:p>
            <a:p>
              <a:pPr algn="ctr">
                <a:defRPr/>
              </a:pPr>
              <a:r>
                <a:rPr lang="en-GB" sz="1600" dirty="0"/>
                <a:t>(Netherlands)</a:t>
              </a:r>
              <a:endParaRPr lang="en-GB" sz="16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1447800" y="3962400"/>
              <a:ext cx="0" cy="1600200"/>
            </a:xfrm>
            <a:prstGeom prst="straightConnector1">
              <a:avLst/>
            </a:prstGeom>
            <a:ln w="508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stCxn id="12" idx="1"/>
              <a:endCxn id="13" idx="3"/>
            </p:cNvCxnSpPr>
            <p:nvPr/>
          </p:nvCxnSpPr>
          <p:spPr>
            <a:xfrm flipH="1">
              <a:off x="1143000" y="5219700"/>
              <a:ext cx="685800" cy="0"/>
            </a:xfrm>
            <a:prstGeom prst="straightConnector1">
              <a:avLst/>
            </a:prstGeom>
            <a:ln w="50800"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533" name="Group 87"/>
          <p:cNvGrpSpPr>
            <a:grpSpLocks/>
          </p:cNvGrpSpPr>
          <p:nvPr/>
        </p:nvGrpSpPr>
        <p:grpSpPr bwMode="auto">
          <a:xfrm>
            <a:off x="3124200" y="4800600"/>
            <a:ext cx="3048000" cy="1143000"/>
            <a:chOff x="3048000" y="5029200"/>
            <a:chExt cx="3048000" cy="1143000"/>
          </a:xfrm>
        </p:grpSpPr>
        <p:grpSp>
          <p:nvGrpSpPr>
            <p:cNvPr id="22543" name="Group 28"/>
            <p:cNvGrpSpPr>
              <a:grpSpLocks/>
            </p:cNvGrpSpPr>
            <p:nvPr/>
          </p:nvGrpSpPr>
          <p:grpSpPr bwMode="auto">
            <a:xfrm>
              <a:off x="3048000" y="5867400"/>
              <a:ext cx="3048000" cy="304800"/>
              <a:chOff x="3048000" y="5715000"/>
              <a:chExt cx="3048000" cy="304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3048000" y="5715000"/>
                <a:ext cx="685800" cy="304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dirty="0"/>
                  <a:t>ICC</a:t>
                </a:r>
                <a:endParaRPr lang="en-GB" dirty="0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4038600" y="5715000"/>
                <a:ext cx="1066800" cy="304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dirty="0"/>
                  <a:t>WBCSD</a:t>
                </a:r>
                <a:endParaRPr lang="en-GB" dirty="0"/>
              </a:p>
            </p:txBody>
          </p:sp>
          <p:sp>
            <p:nvSpPr>
              <p:cNvPr id="11" name="Rectangle 10"/>
              <p:cNvSpPr/>
              <p:nvPr/>
            </p:nvSpPr>
            <p:spPr>
              <a:xfrm>
                <a:off x="5410200" y="5715000"/>
                <a:ext cx="685800" cy="3048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GB" dirty="0"/>
                  <a:t>LESI</a:t>
                </a:r>
                <a:endParaRPr lang="en-GB" dirty="0"/>
              </a:p>
            </p:txBody>
          </p:sp>
        </p:grpSp>
        <p:cxnSp>
          <p:nvCxnSpPr>
            <p:cNvPr id="51" name="Straight Arrow Connector 50"/>
            <p:cNvCxnSpPr/>
            <p:nvPr/>
          </p:nvCxnSpPr>
          <p:spPr>
            <a:xfrm flipV="1">
              <a:off x="4495800" y="5029200"/>
              <a:ext cx="0" cy="68580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H="1">
              <a:off x="3352800" y="5715000"/>
              <a:ext cx="2362200" cy="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 flipV="1">
              <a:off x="3352800" y="5715000"/>
              <a:ext cx="0" cy="15240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/>
            <p:nvPr/>
          </p:nvCxnSpPr>
          <p:spPr>
            <a:xfrm flipV="1">
              <a:off x="4495800" y="5715000"/>
              <a:ext cx="0" cy="15240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715000" y="5715000"/>
              <a:ext cx="0" cy="152400"/>
            </a:xfrm>
            <a:prstGeom prst="straightConnector1">
              <a:avLst/>
            </a:prstGeom>
            <a:ln w="50800">
              <a:solidFill>
                <a:schemeClr val="accent3"/>
              </a:solidFill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534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</p:spPr>
        <p:txBody>
          <a:bodyPr/>
          <a:lstStyle/>
          <a:p>
            <a:r>
              <a:rPr lang="en-US" sz="2800" b="1" smtClean="0">
                <a:solidFill>
                  <a:srgbClr val="4B731F"/>
                </a:solidFill>
              </a:rPr>
              <a:t>UNEP-EPO-ICTSD Report on Patents and Clean Energy</a:t>
            </a:r>
            <a:br>
              <a:rPr lang="en-US" sz="2800" b="1" smtClean="0">
                <a:solidFill>
                  <a:srgbClr val="4B731F"/>
                </a:solidFill>
              </a:rPr>
            </a:br>
            <a:endParaRPr lang="en-GB" sz="2800" smtClean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381000" y="457200"/>
          <a:ext cx="8153400" cy="57451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1" name="Rectangle 80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22537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3" name="Rectangle 82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22542" name="Picture 9" descr="ictsd-logo_transperent.png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2538" name="Picture 1" descr="C:\Users\cbellmann\Desktop\Picture1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4213" y="3352800"/>
            <a:ext cx="3379787" cy="2014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5" name="Straight Arrow Connector 34"/>
          <p:cNvCxnSpPr>
            <a:endCxn id="6145" idx="0"/>
          </p:cNvCxnSpPr>
          <p:nvPr/>
        </p:nvCxnSpPr>
        <p:spPr>
          <a:xfrm flipH="1">
            <a:off x="7453313" y="3124200"/>
            <a:ext cx="14287" cy="228600"/>
          </a:xfrm>
          <a:prstGeom prst="straightConnector1">
            <a:avLst/>
          </a:prstGeom>
          <a:ln w="38100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Microsoft PowerPoint - [Trends.Reports.Clean energies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29038" y="3124200"/>
            <a:ext cx="5414962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5124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5132" name="Picture 9" descr="ictsd-logo_transperen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685800" y="533400"/>
            <a:ext cx="7162800" cy="33813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4B731F"/>
                </a:solidFill>
                <a:latin typeface="+mn-lt"/>
              </a:rPr>
              <a:t>Countries leading patenting activity in clean energy technologies </a:t>
            </a:r>
            <a:endParaRPr lang="en-GB" sz="1600" b="1" dirty="0">
              <a:solidFill>
                <a:srgbClr val="4B731F"/>
              </a:solidFill>
              <a:latin typeface="+mn-lt"/>
            </a:endParaRPr>
          </a:p>
        </p:txBody>
      </p:sp>
      <p:graphicFrame>
        <p:nvGraphicFramePr>
          <p:cNvPr id="5121" name="Object 1"/>
          <p:cNvGraphicFramePr>
            <a:graphicFrameLocks noChangeAspect="1"/>
          </p:cNvGraphicFramePr>
          <p:nvPr/>
        </p:nvGraphicFramePr>
        <p:xfrm>
          <a:off x="0" y="3810000"/>
          <a:ext cx="4267200" cy="2338388"/>
        </p:xfrm>
        <a:graphic>
          <a:graphicData uri="http://schemas.openxmlformats.org/presentationml/2006/ole">
            <p:oleObj spid="_x0000_s5121" name="Chart" r:id="rId6" imgW="7078980" imgH="3520440" progId="Excel.Sheet.8">
              <p:embed/>
            </p:oleObj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381000" y="3352800"/>
            <a:ext cx="41148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4B731F"/>
                </a:solidFill>
                <a:latin typeface="+mn-lt"/>
              </a:rPr>
              <a:t>Leading applicants (Wind Energy 2009)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10000" y="3124200"/>
            <a:ext cx="38862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4800600" y="3352800"/>
            <a:ext cx="396240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600" b="1" dirty="0">
                <a:solidFill>
                  <a:srgbClr val="4B731F"/>
                </a:solidFill>
                <a:latin typeface="+mn-lt"/>
              </a:rPr>
              <a:t>Patenting trends, Solar PV 2009</a:t>
            </a:r>
          </a:p>
        </p:txBody>
      </p:sp>
      <p:pic>
        <p:nvPicPr>
          <p:cNvPr id="5129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57200" y="838200"/>
            <a:ext cx="8321675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1066800" y="2057400"/>
          <a:ext cx="6991350" cy="4267200"/>
        </p:xfrm>
        <a:graphic>
          <a:graphicData uri="http://schemas.openxmlformats.org/presentationml/2006/ole">
            <p:oleObj spid="_x0000_s1028" name="Chart" r:id="rId3" imgW="6164428" imgH="3924148" progId="Excel.Sheet.8">
              <p:embed/>
            </p:oleObj>
          </a:graphicData>
        </a:graphic>
      </p:graphicFrame>
      <p:sp>
        <p:nvSpPr>
          <p:cNvPr id="1029" name="Rectangle 7"/>
          <p:cNvSpPr>
            <a:spLocks noChangeArrowheads="1"/>
          </p:cNvSpPr>
          <p:nvPr/>
        </p:nvSpPr>
        <p:spPr bwMode="auto">
          <a:xfrm>
            <a:off x="381000" y="2133600"/>
            <a:ext cx="6858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70C0"/>
                </a:solidFill>
                <a:ea typeface="ＭＳ Ｐゴシック" pitchFamily="34" charset="-128"/>
              </a:rPr>
              <a:t>'To what extent has your organization entered licensing agreements that involve licensees (which are not majority-controlled subsidiaries) based in developing countries in the last three years?'</a:t>
            </a:r>
            <a:endParaRPr lang="en-GB" sz="1400" b="1" i="1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304800" y="1219200"/>
            <a:ext cx="8839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marL="271463" indent="-271463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en-US" sz="1800" b="1" dirty="0">
                <a:solidFill>
                  <a:schemeClr val="accent2">
                    <a:lumMod val="75000"/>
                  </a:schemeClr>
                </a:solidFill>
                <a:latin typeface="+mn-lt"/>
                <a:cs typeface="+mn-cs"/>
              </a:rPr>
              <a:t>Some 150 questionnaires received from 600 entities contacted (50% via on-line survey). Respondents represented a wide range of organizations (multinationals, universities, government agencies)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1032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18" name="Rectangle 1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1036" name="Picture 9" descr="ictsd-logo_transperent.png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3" name="TextBox 10"/>
          <p:cNvSpPr txBox="1">
            <a:spLocks noChangeArrowheads="1"/>
          </p:cNvSpPr>
          <p:nvPr/>
        </p:nvSpPr>
        <p:spPr bwMode="auto">
          <a:xfrm>
            <a:off x="304800" y="609600"/>
            <a:ext cx="7772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4B731F"/>
                </a:solidFill>
                <a:latin typeface="Calibri" pitchFamily="34" charset="0"/>
              </a:rPr>
              <a:t>Licensing Survey – Questions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5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828800" y="1143000"/>
            <a:ext cx="8943975" cy="538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3794" name="Object 3"/>
          <p:cNvGraphicFramePr>
            <a:graphicFrameLocks noChangeAspect="1"/>
          </p:cNvGraphicFramePr>
          <p:nvPr/>
        </p:nvGraphicFramePr>
        <p:xfrm>
          <a:off x="3962400" y="1143000"/>
          <a:ext cx="6977063" cy="6013450"/>
        </p:xfrm>
        <a:graphic>
          <a:graphicData uri="http://schemas.openxmlformats.org/presentationml/2006/ole">
            <p:oleObj spid="_x0000_s33794" name="Chart" r:id="rId4" imgW="6477000" imgH="5257800" progId="Excel.Sheet.8">
              <p:embed/>
            </p:oleObj>
          </a:graphicData>
        </a:graphic>
      </p:graphicFrame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0" y="1447800"/>
            <a:ext cx="48006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1" i="1">
                <a:solidFill>
                  <a:srgbClr val="0070C0"/>
                </a:solidFill>
                <a:ea typeface="ＭＳ Ｐゴシック" pitchFamily="34" charset="-128"/>
              </a:rPr>
              <a:t>Monetary terms when entering into an out-license agreement with parties that are based in developing countries</a:t>
            </a:r>
            <a:endParaRPr lang="en-GB" sz="1400" b="1" i="1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33797" name="Rectangle 4"/>
          <p:cNvSpPr>
            <a:spLocks noChangeArrowheads="1"/>
          </p:cNvSpPr>
          <p:nvPr/>
        </p:nvSpPr>
        <p:spPr bwMode="auto">
          <a:xfrm>
            <a:off x="4572000" y="1524000"/>
            <a:ext cx="457200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 b="1" i="1">
                <a:solidFill>
                  <a:srgbClr val="0070C0"/>
                </a:solidFill>
                <a:ea typeface="ＭＳ Ｐゴシック" pitchFamily="34" charset="-128"/>
              </a:rPr>
              <a:t>Developing countries important for IP and licensing</a:t>
            </a:r>
          </a:p>
        </p:txBody>
      </p:sp>
      <p:grpSp>
        <p:nvGrpSpPr>
          <p:cNvPr id="33798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7" name="Rectangle 6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33803" name="Picture 9" descr="ictsd-logo_transperent.png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Rectangle 9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TextBox 10"/>
          <p:cNvSpPr txBox="1"/>
          <p:nvPr/>
        </p:nvSpPr>
        <p:spPr>
          <a:xfrm>
            <a:off x="57150" y="762000"/>
            <a:ext cx="90868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b="1" dirty="0">
                <a:solidFill>
                  <a:schemeClr val="accent2">
                    <a:lumMod val="75000"/>
                  </a:schemeClr>
                </a:solidFill>
              </a:rPr>
              <a:t>Among those entering into licensing agreements in developing countries</a:t>
            </a:r>
            <a:endParaRPr lang="en-GB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334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grpSp>
        <p:nvGrpSpPr>
          <p:cNvPr id="34818" name="Group 4"/>
          <p:cNvGrpSpPr>
            <a:grpSpLocks/>
          </p:cNvGrpSpPr>
          <p:nvPr/>
        </p:nvGrpSpPr>
        <p:grpSpPr bwMode="auto">
          <a:xfrm>
            <a:off x="0" y="6248400"/>
            <a:ext cx="9144000" cy="609600"/>
            <a:chOff x="0" y="6248400"/>
            <a:chExt cx="9144000" cy="609600"/>
          </a:xfrm>
        </p:grpSpPr>
        <p:sp>
          <p:nvSpPr>
            <p:cNvPr id="8" name="Rectangle 7"/>
            <p:cNvSpPr/>
            <p:nvPr/>
          </p:nvSpPr>
          <p:spPr>
            <a:xfrm>
              <a:off x="0" y="6248400"/>
              <a:ext cx="9144000" cy="6096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400800" y="6400800"/>
              <a:ext cx="2514600" cy="338138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spc="600" dirty="0">
                  <a:solidFill>
                    <a:schemeClr val="bg1"/>
                  </a:solidFill>
                  <a:latin typeface="+mn-lt"/>
                  <a:cs typeface="+mn-cs"/>
                </a:rPr>
                <a:t>www.ictsd.org</a:t>
              </a:r>
              <a:endParaRPr lang="en-US" sz="1600" spc="600" dirty="0">
                <a:latin typeface="+mn-lt"/>
                <a:cs typeface="+mn-cs"/>
              </a:endParaRPr>
            </a:p>
          </p:txBody>
        </p:sp>
        <p:pic>
          <p:nvPicPr>
            <p:cNvPr id="34825" name="Picture 9" descr="ictsd-logo_transperent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04800" y="6324600"/>
              <a:ext cx="609600" cy="4663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19" name="TextBox 10"/>
          <p:cNvSpPr txBox="1">
            <a:spLocks noChangeArrowheads="1"/>
          </p:cNvSpPr>
          <p:nvPr/>
        </p:nvSpPr>
        <p:spPr bwMode="auto">
          <a:xfrm>
            <a:off x="304800" y="609600"/>
            <a:ext cx="7772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4B731F"/>
                </a:solidFill>
              </a:rPr>
              <a:t>Factors affecting Licensing with developing countries</a:t>
            </a:r>
          </a:p>
        </p:txBody>
      </p:sp>
      <p:sp>
        <p:nvSpPr>
          <p:cNvPr id="34820" name="Rectangle 8"/>
          <p:cNvSpPr>
            <a:spLocks noChangeArrowheads="1"/>
          </p:cNvSpPr>
          <p:nvPr/>
        </p:nvSpPr>
        <p:spPr bwMode="auto">
          <a:xfrm>
            <a:off x="228600" y="1066800"/>
            <a:ext cx="8305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800" i="1">
                <a:solidFill>
                  <a:srgbClr val="4563A5"/>
                </a:solidFill>
                <a:sym typeface="Gill Sans"/>
              </a:rPr>
              <a:t>When your organisation is making a decision whether or not to enter into a licensing or co-operative development agreement with a party in a developing country, to what  extent would the following factors positively affect your assessment?</a:t>
            </a:r>
            <a:endParaRPr lang="en-US" sz="1800" i="1">
              <a:solidFill>
                <a:srgbClr val="4563A5"/>
              </a:solidFill>
              <a:sym typeface="Gill Sans"/>
            </a:endParaRPr>
          </a:p>
        </p:txBody>
      </p:sp>
      <p:pic>
        <p:nvPicPr>
          <p:cNvPr id="34821" name="Picture 5" descr="Graphs 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2362200"/>
            <a:ext cx="70104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8" descr="dreilogo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458200" y="2514600"/>
            <a:ext cx="51435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pex">
      <a:dk1>
        <a:sysClr val="windowText" lastClr="000000"/>
      </a:dk1>
      <a:lt1>
        <a:sysClr val="window" lastClr="D8D0C8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D8D0C8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3356</TotalTime>
  <Words>1006</Words>
  <Application>Microsoft Office PowerPoint</Application>
  <PresentationFormat>On-screen Show (4:3)</PresentationFormat>
  <Paragraphs>195</Paragraphs>
  <Slides>18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Arial</vt:lpstr>
      <vt:lpstr>Calibri</vt:lpstr>
      <vt:lpstr>ＭＳ Ｐゴシック</vt:lpstr>
      <vt:lpstr>Gill Sans</vt:lpstr>
      <vt:lpstr>Tahoma</vt:lpstr>
      <vt:lpstr>Office Theme</vt:lpstr>
      <vt:lpstr>Chart</vt:lpstr>
      <vt:lpstr>Slide 1</vt:lpstr>
      <vt:lpstr>Slide 2</vt:lpstr>
      <vt:lpstr>Slide 3</vt:lpstr>
      <vt:lpstr>Slide 4</vt:lpstr>
      <vt:lpstr>UNEP-EPO-ICTSD Report on Patents and Clean Energy </vt:lpstr>
      <vt:lpstr>Slide 6</vt:lpstr>
      <vt:lpstr>Slide 7</vt:lpstr>
      <vt:lpstr>Slide 8</vt:lpstr>
      <vt:lpstr>Slide 9</vt:lpstr>
      <vt:lpstr>Key Findings</vt:lpstr>
      <vt:lpstr>Slide 11</vt:lpstr>
      <vt:lpstr>Slide 12</vt:lpstr>
      <vt:lpstr>Slide 13</vt:lpstr>
      <vt:lpstr>Slide 14</vt:lpstr>
      <vt:lpstr>Key Findings</vt:lpstr>
      <vt:lpstr>Slide 16</vt:lpstr>
      <vt:lpstr>Slide 17</vt:lpstr>
      <vt:lpstr>Slide 18</vt:lpstr>
    </vt:vector>
  </TitlesOfParts>
  <Company>ICTSD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dallam</dc:creator>
  <cp:lastModifiedBy>Winter</cp:lastModifiedBy>
  <cp:revision>170</cp:revision>
  <dcterms:created xsi:type="dcterms:W3CDTF">2011-07-23T11:54:19Z</dcterms:created>
  <dcterms:modified xsi:type="dcterms:W3CDTF">2011-10-17T06:27:24Z</dcterms:modified>
</cp:coreProperties>
</file>