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088198238" r:id="rId5"/>
    <p:sldId id="2088198241" r:id="rId6"/>
    <p:sldId id="2088198259" r:id="rId7"/>
    <p:sldId id="2088198261" r:id="rId8"/>
    <p:sldId id="2088198251" r:id="rId9"/>
    <p:sldId id="2088198257" r:id="rId10"/>
    <p:sldId id="2088198260" r:id="rId11"/>
    <p:sldId id="2088198258" r:id="rId12"/>
    <p:sldId id="2088198253" r:id="rId13"/>
    <p:sldId id="537" r:id="rId14"/>
    <p:sldId id="259" r:id="rId15"/>
    <p:sldId id="261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E8EC0F-757E-49B6-9231-4B51AF5BADE5}" v="3" dt="2023-09-18T10:59:55.9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85956" autoAdjust="0"/>
  </p:normalViewPr>
  <p:slideViewPr>
    <p:cSldViewPr snapToGrid="0" snapToObjects="1">
      <p:cViewPr varScale="1">
        <p:scale>
          <a:sx n="126" d="100"/>
          <a:sy n="126" d="100"/>
        </p:scale>
        <p:origin x="1110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5BB59-9295-4FC2-991E-5C567F590A38}" type="datetimeFigureOut">
              <a:rPr lang="en-IE" smtClean="0"/>
              <a:t>18/09/2023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F1AEE-5E1F-487E-80EB-FA1E6EDC63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88875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F1AEE-5E1F-487E-80EB-FA1E6EDC6334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3648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A39A2-D923-49A0-A758-77475EA68465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9387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F1AEE-5E1F-487E-80EB-FA1E6EDC6334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6226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F1AEE-5E1F-487E-80EB-FA1E6EDC6334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96220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F1AEE-5E1F-487E-80EB-FA1E6EDC6334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1988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F1AEE-5E1F-487E-80EB-FA1E6EDC6334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95264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F1AEE-5E1F-487E-80EB-FA1E6EDC6334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41904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F1AEE-5E1F-487E-80EB-FA1E6EDC6334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83907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F1AEE-5E1F-487E-80EB-FA1E6EDC6334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2827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F1AEE-5E1F-487E-80EB-FA1E6EDC6334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2002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1B8F-1533-C54E-AA52-E1B7E4925B1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CF0A-C2A7-714A-9FE8-A737F5D64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24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1B8F-1533-C54E-AA52-E1B7E4925B1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CF0A-C2A7-714A-9FE8-A737F5D64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83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1B8F-1533-C54E-AA52-E1B7E4925B1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CF0A-C2A7-714A-9FE8-A737F5D64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55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0600B5-A75E-44EF-8FB8-2BE108060FF2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2428821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1B8F-1533-C54E-AA52-E1B7E4925B1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CF0A-C2A7-714A-9FE8-A737F5D64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3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1B8F-1533-C54E-AA52-E1B7E4925B1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CF0A-C2A7-714A-9FE8-A737F5D64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3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1B8F-1533-C54E-AA52-E1B7E4925B1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CF0A-C2A7-714A-9FE8-A737F5D64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6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1B8F-1533-C54E-AA52-E1B7E4925B1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CF0A-C2A7-714A-9FE8-A737F5D64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14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1B8F-1533-C54E-AA52-E1B7E4925B1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CF0A-C2A7-714A-9FE8-A737F5D64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77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1B8F-1533-C54E-AA52-E1B7E4925B1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CF0A-C2A7-714A-9FE8-A737F5D64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5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1B8F-1533-C54E-AA52-E1B7E4925B1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CF0A-C2A7-714A-9FE8-A737F5D64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6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1B8F-1533-C54E-AA52-E1B7E4925B1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CF0A-C2A7-714A-9FE8-A737F5D64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71B8F-1533-C54E-AA52-E1B7E4925B1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9CF0A-C2A7-714A-9FE8-A737F5D64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0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EU_IPO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acebook.com/EUIPO.eu" TargetMode="External"/><Relationship Id="rId4" Type="http://schemas.openxmlformats.org/officeDocument/2006/relationships/hyperlink" Target="https://www.linkedin.com/company/euipo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C4B44C-056F-7CE3-B110-65847CC8A926}"/>
              </a:ext>
            </a:extLst>
          </p:cNvPr>
          <p:cNvSpPr txBox="1">
            <a:spLocks/>
          </p:cNvSpPr>
          <p:nvPr/>
        </p:nvSpPr>
        <p:spPr>
          <a:xfrm>
            <a:off x="786734" y="1521648"/>
            <a:ext cx="7795278" cy="4004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pc="-150" dirty="0">
                <a:solidFill>
                  <a:srgbClr val="024DA1"/>
                </a:solidFill>
                <a:latin typeface="Arial"/>
                <a:ea typeface="Open Sans Semibold" panose="020B0706030804020204" pitchFamily="34" charset="0"/>
                <a:cs typeface="Arial"/>
              </a:rPr>
              <a:t>Managing Intellectual Property in the Age of Generative AI</a:t>
            </a:r>
            <a:endParaRPr lang="en-IE" sz="2800" b="1" spc="-150" dirty="0">
              <a:solidFill>
                <a:srgbClr val="024DA1"/>
              </a:solidFill>
              <a:latin typeface="Arial"/>
              <a:ea typeface="Open Sans Semibold" panose="020B0706030804020204" pitchFamily="34" charset="0"/>
              <a:cs typeface="Arial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1D97E75-71D8-F025-6B37-BF8BA48A3AC5}"/>
              </a:ext>
            </a:extLst>
          </p:cNvPr>
          <p:cNvSpPr txBox="1">
            <a:spLocks/>
          </p:cNvSpPr>
          <p:nvPr/>
        </p:nvSpPr>
        <p:spPr>
          <a:xfrm>
            <a:off x="501782" y="4109403"/>
            <a:ext cx="8365182" cy="5593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IE" sz="1400" dirty="0">
                <a:solidFill>
                  <a:srgbClr val="024DA1"/>
                </a:solidFill>
                <a:latin typeface="Arial"/>
                <a:ea typeface="Open Sans Light" panose="020B0306030504020204" pitchFamily="34" charset="0"/>
                <a:cs typeface="Arial"/>
              </a:rPr>
              <a:t>Fernando S. Peregrino</a:t>
            </a:r>
          </a:p>
          <a:p>
            <a:pPr algn="r"/>
            <a:r>
              <a:rPr lang="en-US" sz="1400" dirty="0">
                <a:solidFill>
                  <a:srgbClr val="024DA1"/>
                </a:solidFill>
                <a:latin typeface="Arial"/>
                <a:ea typeface="Open Sans Light" panose="020B0306030504020204" pitchFamily="34" charset="0"/>
                <a:cs typeface="Arial"/>
              </a:rPr>
              <a:t>21</a:t>
            </a:r>
            <a:r>
              <a:rPr lang="es-ES" sz="1400" dirty="0">
                <a:solidFill>
                  <a:srgbClr val="024DA1"/>
                </a:solidFill>
                <a:latin typeface="Arial"/>
                <a:ea typeface="Open Sans Light" panose="020B0306030504020204" pitchFamily="34" charset="0"/>
                <a:cs typeface="Arial"/>
              </a:rPr>
              <a:t>.0</a:t>
            </a:r>
            <a:r>
              <a:rPr lang="en-US" sz="1400" dirty="0">
                <a:solidFill>
                  <a:srgbClr val="024DA1"/>
                </a:solidFill>
                <a:latin typeface="Arial"/>
                <a:ea typeface="Open Sans Light" panose="020B0306030504020204" pitchFamily="34" charset="0"/>
                <a:cs typeface="Arial"/>
              </a:rPr>
              <a:t>9</a:t>
            </a:r>
            <a:r>
              <a:rPr lang="es-ES" sz="1400" dirty="0">
                <a:solidFill>
                  <a:srgbClr val="024DA1"/>
                </a:solidFill>
                <a:latin typeface="Arial"/>
                <a:ea typeface="Open Sans Light" panose="020B0306030504020204" pitchFamily="34" charset="0"/>
                <a:cs typeface="Arial"/>
              </a:rPr>
              <a:t>.202</a:t>
            </a:r>
            <a:r>
              <a:rPr lang="en-150" sz="1400" dirty="0">
                <a:solidFill>
                  <a:srgbClr val="024DA1"/>
                </a:solidFill>
                <a:latin typeface="Arial"/>
                <a:ea typeface="Open Sans Light" panose="020B0306030504020204" pitchFamily="34" charset="0"/>
                <a:cs typeface="Arial"/>
              </a:rPr>
              <a:t>3</a:t>
            </a:r>
            <a:endParaRPr lang="en-IE" sz="1400" dirty="0">
              <a:solidFill>
                <a:srgbClr val="024DA1"/>
              </a:solidFill>
              <a:latin typeface="Arial"/>
              <a:ea typeface="Open Sans Light" panose="020B0306030504020204" pitchFamily="34" charset="0"/>
              <a:cs typeface="Arial"/>
            </a:endParaRPr>
          </a:p>
        </p:txBody>
      </p:sp>
      <p:pic>
        <p:nvPicPr>
          <p:cNvPr id="7" name="Picture 2" descr="Please provide an image that visually represents the cutting-edge world of generative AI in a workshop setting">
            <a:extLst>
              <a:ext uri="{FF2B5EF4-FFF2-40B4-BE49-F238E27FC236}">
                <a16:creationId xmlns:a16="http://schemas.microsoft.com/office/drawing/2014/main" id="{7500AD92-3F6D-71BC-85C9-BD39B1CE5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455" y="2016187"/>
            <a:ext cx="2762557" cy="276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971EA6-6FD8-90F9-7E51-86547628E2FC}"/>
              </a:ext>
            </a:extLst>
          </p:cNvPr>
          <p:cNvSpPr txBox="1"/>
          <p:nvPr/>
        </p:nvSpPr>
        <p:spPr>
          <a:xfrm>
            <a:off x="572326" y="4891242"/>
            <a:ext cx="84229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24DA1"/>
                </a:solidFill>
                <a:latin typeface="Arial"/>
                <a:ea typeface="Open Sans Light" panose="020B0306030504020204" pitchFamily="34" charset="0"/>
                <a:cs typeface="Arial"/>
              </a:rPr>
              <a:t>Prompt</a:t>
            </a:r>
            <a:r>
              <a:rPr lang="en-US" sz="1200" dirty="0">
                <a:solidFill>
                  <a:srgbClr val="024DA1"/>
                </a:solidFill>
                <a:latin typeface="Arial"/>
                <a:ea typeface="Open Sans Light" panose="020B0306030504020204" pitchFamily="34" charset="0"/>
                <a:cs typeface="Arial"/>
              </a:rPr>
              <a:t>: “</a:t>
            </a:r>
            <a:r>
              <a:rPr lang="en-US" sz="1200" i="1" dirty="0">
                <a:solidFill>
                  <a:srgbClr val="024DA1"/>
                </a:solidFill>
                <a:latin typeface="Arial"/>
                <a:ea typeface="Open Sans Light" panose="020B0306030504020204" pitchFamily="34" charset="0"/>
                <a:cs typeface="Arial"/>
              </a:rPr>
              <a:t>Please provide an image that visually represents the cutting-edge world of generative AI in a workshop setting</a:t>
            </a:r>
            <a:r>
              <a:rPr lang="en-US" sz="1200" dirty="0">
                <a:solidFill>
                  <a:srgbClr val="024DA1"/>
                </a:solidFill>
                <a:latin typeface="Arial"/>
                <a:ea typeface="Open Sans Light" panose="020B0306030504020204" pitchFamily="34" charset="0"/>
                <a:cs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3644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84AF29-8155-4008-BF83-A082E0D72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050" y="1213484"/>
            <a:ext cx="2640588" cy="3864275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3EA957-73E4-455D-BAFC-972B1E994443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543465" y="1149075"/>
            <a:ext cx="5658928" cy="2780941"/>
          </a:xfrm>
        </p:spPr>
        <p:txBody>
          <a:bodyPr>
            <a:normAutofit fontScale="40000" lnSpcReduction="20000"/>
          </a:bodyPr>
          <a:lstStyle/>
          <a:p>
            <a:endParaRPr lang="es-ES" sz="2400" dirty="0"/>
          </a:p>
          <a:p>
            <a:endParaRPr lang="es-ES" sz="2400" dirty="0"/>
          </a:p>
          <a:p>
            <a:pPr marL="0" indent="0">
              <a:buNone/>
            </a:pPr>
            <a:r>
              <a:rPr lang="es-ES" sz="20000" b="1" dirty="0"/>
              <a:t>THANK YOU</a:t>
            </a:r>
          </a:p>
          <a:p>
            <a:endParaRPr lang="en-IE" sz="2400" dirty="0"/>
          </a:p>
        </p:txBody>
      </p:sp>
      <p:pic>
        <p:nvPicPr>
          <p:cNvPr id="7" name="Picture 10" descr="question_mark">
            <a:extLst>
              <a:ext uri="{FF2B5EF4-FFF2-40B4-BE49-F238E27FC236}">
                <a16:creationId xmlns:a16="http://schemas.microsoft.com/office/drawing/2014/main" id="{E18BE37B-2AEA-478B-9279-94428EB9F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53" y="2785253"/>
            <a:ext cx="2074795" cy="207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03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ctrTitle"/>
          </p:nvPr>
        </p:nvSpPr>
        <p:spPr>
          <a:xfrm>
            <a:off x="4178775" y="3464659"/>
            <a:ext cx="1791835" cy="346643"/>
          </a:xfrm>
        </p:spPr>
        <p:txBody>
          <a:bodyPr anchor="b">
            <a:noAutofit/>
          </a:bodyPr>
          <a:lstStyle/>
          <a:p>
            <a:pPr algn="l"/>
            <a:r>
              <a:rPr lang="en-IE" sz="1800" b="1" spc="-150" dirty="0">
                <a:solidFill>
                  <a:srgbClr val="024DA1"/>
                </a:solidFill>
                <a:latin typeface="Arial"/>
                <a:ea typeface="Open Sans Semibold" panose="020B0706030804020204" pitchFamily="34" charset="0"/>
                <a:cs typeface="Arial"/>
              </a:rPr>
              <a:t>THANK YOU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482257" y="2377094"/>
            <a:ext cx="4152688" cy="2449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cap="all" dirty="0">
                <a:solidFill>
                  <a:srgbClr val="024DA1"/>
                </a:solidFill>
                <a:latin typeface="Arial"/>
                <a:cs typeface="Arial"/>
                <a:hlinkClick r:id="rId3"/>
              </a:rPr>
              <a:t>@EU_IPO</a:t>
            </a:r>
            <a:endParaRPr lang="en-US" sz="1400" dirty="0">
              <a:solidFill>
                <a:srgbClr val="024DA1"/>
              </a:solidFill>
              <a:latin typeface="Arial"/>
              <a:cs typeface="Arial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482257" y="2774488"/>
            <a:ext cx="4152688" cy="2449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cap="all" dirty="0" err="1">
                <a:solidFill>
                  <a:srgbClr val="024DA1"/>
                </a:solidFill>
                <a:latin typeface="Arial"/>
                <a:cs typeface="Arial"/>
                <a:hlinkClick r:id="rId4"/>
              </a:rPr>
              <a:t>euipo</a:t>
            </a:r>
            <a:endParaRPr lang="en-US" sz="1400" dirty="0">
              <a:solidFill>
                <a:srgbClr val="024DA1"/>
              </a:solidFill>
              <a:latin typeface="Arial"/>
              <a:cs typeface="Arial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4482257" y="3151739"/>
            <a:ext cx="4152688" cy="2449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cap="all" dirty="0" err="1">
                <a:solidFill>
                  <a:srgbClr val="000090"/>
                </a:solidFill>
                <a:latin typeface="Arial"/>
                <a:cs typeface="Arial"/>
                <a:hlinkClick r:id="rId5"/>
              </a:rPr>
              <a:t>EUIPO.eu</a:t>
            </a:r>
            <a:endParaRPr lang="en-US" sz="1400" dirty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008844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778435"/>
              </p:ext>
            </p:extLst>
          </p:nvPr>
        </p:nvGraphicFramePr>
        <p:xfrm>
          <a:off x="629130" y="1817996"/>
          <a:ext cx="8064896" cy="1546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8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259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11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8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cs typeface="Arial" charset="0"/>
                        </a:rPr>
                        <a:t>Presentation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</a:rPr>
                        <a:t>Managing Intellectual Property in the Age of Generative AI</a:t>
                      </a:r>
                      <a:r>
                        <a:rPr lang="es-ES" sz="8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</a:rPr>
                        <a:t> – 21.09.202</a:t>
                      </a:r>
                      <a:r>
                        <a:rPr lang="en-150" sz="8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endParaRPr lang="en-IE" sz="8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8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cs typeface="Arial" charset="0"/>
                        </a:rPr>
                        <a:t>Status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85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cs typeface="Arial" charset="0"/>
                        </a:rPr>
                        <a:t>DRAFT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85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5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8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cs typeface="Arial" charset="0"/>
                        </a:rPr>
                        <a:t>Approved by owner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5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cs typeface="Arial" charset="0"/>
                        </a:rPr>
                        <a:t>FP</a:t>
                      </a:r>
                      <a:endParaRPr lang="en-IE" sz="85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50" dirty="0">
                          <a:latin typeface="Arial Narrow" panose="020B0606020202030204" pitchFamily="34" charset="0"/>
                        </a:rPr>
                        <a:t>Fernando Peregrino</a:t>
                      </a:r>
                      <a:endParaRPr lang="en-IE" sz="85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85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505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8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cs typeface="Arial" charset="0"/>
                        </a:rPr>
                        <a:t>Authors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5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cs typeface="Arial" charset="0"/>
                        </a:rPr>
                        <a:t>FP</a:t>
                      </a:r>
                      <a:endParaRPr lang="en-IE" sz="85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50" dirty="0">
                          <a:latin typeface="Arial Narrow" panose="020B0606020202030204" pitchFamily="34" charset="0"/>
                        </a:rPr>
                        <a:t>Fernando Peregrino</a:t>
                      </a:r>
                      <a:endParaRPr lang="en-IE" sz="85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85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937"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85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85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85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886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8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cs typeface="Arial" charset="0"/>
                        </a:rPr>
                        <a:t>Contributors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85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85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85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337"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85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85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85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271870"/>
              </p:ext>
            </p:extLst>
          </p:nvPr>
        </p:nvGraphicFramePr>
        <p:xfrm>
          <a:off x="629130" y="3585005"/>
          <a:ext cx="8064896" cy="110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237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8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cs typeface="Arial" charset="0"/>
                        </a:rPr>
                        <a:t>Revision history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sz="95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370"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en-IE" sz="8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cs typeface="Arial" charset="0"/>
                        </a:rPr>
                        <a:t>Version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en-IE" sz="8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cs typeface="Arial" charset="0"/>
                        </a:rPr>
                        <a:t>Date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8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cs typeface="Arial" charset="0"/>
                        </a:rPr>
                        <a:t>Author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8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cs typeface="Arial" charset="0"/>
                        </a:rPr>
                        <a:t>Description</a:t>
                      </a:r>
                      <a:endParaRPr lang="en-IE" sz="85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85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cs typeface="Arial" charset="0"/>
                        </a:rPr>
                        <a:t>0.2</a:t>
                      </a:r>
                      <a:endParaRPr lang="en-IE" sz="85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5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cs typeface="Arial" charset="0"/>
                        </a:rPr>
                        <a:t>18</a:t>
                      </a:r>
                      <a:r>
                        <a:rPr lang="en-IE" sz="85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cs typeface="Arial" charset="0"/>
                        </a:rPr>
                        <a:t>/0</a:t>
                      </a:r>
                      <a:r>
                        <a:rPr lang="es-ES" sz="85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cs typeface="Arial" charset="0"/>
                        </a:rPr>
                        <a:t>9</a:t>
                      </a:r>
                      <a:r>
                        <a:rPr lang="en-IE" sz="85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cs typeface="Arial" charset="0"/>
                        </a:rPr>
                        <a:t>/202</a:t>
                      </a:r>
                      <a:r>
                        <a:rPr lang="en-150" sz="85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cs typeface="Arial" charset="0"/>
                        </a:rPr>
                        <a:t>3</a:t>
                      </a:r>
                      <a:endParaRPr lang="en-IE" sz="85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50" dirty="0">
                          <a:latin typeface="Arial Narrow" panose="020B0606020202030204" pitchFamily="34" charset="0"/>
                        </a:rPr>
                        <a:t>FP</a:t>
                      </a:r>
                      <a:endParaRPr lang="en-IE" sz="85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50" dirty="0" err="1">
                          <a:latin typeface="Arial Narrow" panose="020B0606020202030204" pitchFamily="34" charset="0"/>
                        </a:rPr>
                        <a:t>First</a:t>
                      </a:r>
                      <a:r>
                        <a:rPr lang="es-ES" sz="850" dirty="0">
                          <a:latin typeface="Arial Narrow" panose="020B0606020202030204" pitchFamily="34" charset="0"/>
                        </a:rPr>
                        <a:t> draft</a:t>
                      </a:r>
                      <a:endParaRPr lang="en-IE" sz="85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85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cs typeface="Arial" charset="0"/>
                        </a:rPr>
                        <a:t>0.1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85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cs typeface="Arial" charset="0"/>
                        </a:rPr>
                        <a:t>DD/MM/YYYY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85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85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8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85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cs typeface="Arial" charset="0"/>
                        </a:rPr>
                        <a:t>0.1</a:t>
                      </a:r>
                      <a:endParaRPr lang="en-IE" sz="85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85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cs typeface="Arial" charset="0"/>
                        </a:rPr>
                        <a:t>DD/MM/YYYY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85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85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411650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4105D12B-F468-9A96-0D10-FBAAF18D1A0E}"/>
              </a:ext>
            </a:extLst>
          </p:cNvPr>
          <p:cNvSpPr txBox="1">
            <a:spLocks/>
          </p:cNvSpPr>
          <p:nvPr/>
        </p:nvSpPr>
        <p:spPr>
          <a:xfrm>
            <a:off x="1295111" y="3538189"/>
            <a:ext cx="7795278" cy="10506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spc="-150" dirty="0">
                <a:solidFill>
                  <a:srgbClr val="024DA1"/>
                </a:solidFill>
                <a:latin typeface="Arial"/>
                <a:ea typeface="Open Sans Semibold" panose="020B0706030804020204" pitchFamily="34" charset="0"/>
                <a:cs typeface="Arial"/>
              </a:rPr>
              <a:t>EUIPO Generative AI Guidelines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spc="-150" dirty="0">
                <a:solidFill>
                  <a:srgbClr val="024DA1"/>
                </a:solidFill>
                <a:latin typeface="Arial"/>
                <a:ea typeface="Open Sans Semibold" panose="020B0706030804020204" pitchFamily="34" charset="0"/>
                <a:cs typeface="Arial"/>
              </a:rPr>
              <a:t>Application of Generative AI in IP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spc="-150" dirty="0">
                <a:solidFill>
                  <a:srgbClr val="024DA1"/>
                </a:solidFill>
                <a:latin typeface="Arial"/>
                <a:ea typeface="Open Sans Semibold" panose="020B0706030804020204" pitchFamily="34" charset="0"/>
                <a:cs typeface="Arial"/>
              </a:rPr>
              <a:t>Conclusion</a:t>
            </a:r>
            <a:endParaRPr lang="en-IE" sz="2800" spc="-150" dirty="0">
              <a:solidFill>
                <a:srgbClr val="024DA1"/>
              </a:solidFill>
              <a:latin typeface="Arial"/>
              <a:ea typeface="Open Sans Semibold" panose="020B0706030804020204" pitchFamily="34" charset="0"/>
              <a:cs typeface="Arial"/>
            </a:endParaRPr>
          </a:p>
        </p:txBody>
      </p:sp>
      <p:pic>
        <p:nvPicPr>
          <p:cNvPr id="5" name="Picture 2" descr="What Is Generative AI and How Your Business Can Use It ">
            <a:extLst>
              <a:ext uri="{FF2B5EF4-FFF2-40B4-BE49-F238E27FC236}">
                <a16:creationId xmlns:a16="http://schemas.microsoft.com/office/drawing/2014/main" id="{FC2210BC-3409-B25F-1593-AB6AC77DD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205"/>
            <a:ext cx="9144000" cy="448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DC4B44C-056F-7CE3-B110-65847CC8A926}"/>
              </a:ext>
            </a:extLst>
          </p:cNvPr>
          <p:cNvSpPr txBox="1">
            <a:spLocks/>
          </p:cNvSpPr>
          <p:nvPr/>
        </p:nvSpPr>
        <p:spPr>
          <a:xfrm>
            <a:off x="2919472" y="1"/>
            <a:ext cx="6075845" cy="7211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spc="-150" dirty="0">
                <a:solidFill>
                  <a:srgbClr val="024DA1"/>
                </a:solidFill>
                <a:latin typeface="Arial"/>
                <a:ea typeface="Open Sans Semibold" panose="020B0706030804020204" pitchFamily="34" charset="0"/>
                <a:cs typeface="Arial"/>
              </a:rPr>
              <a:t>INDEX</a:t>
            </a:r>
            <a:endParaRPr lang="en-IE" sz="2800" spc="-150" dirty="0">
              <a:solidFill>
                <a:srgbClr val="024DA1"/>
              </a:solidFill>
              <a:latin typeface="Arial"/>
              <a:ea typeface="Open Sans Semibold" panose="020B0706030804020204" pitchFamily="34" charset="0"/>
              <a:cs typeface="Arial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D2040238-69DE-60A6-666E-E8D900CE9396}"/>
              </a:ext>
            </a:extLst>
          </p:cNvPr>
          <p:cNvSpPr txBox="1">
            <a:spLocks/>
          </p:cNvSpPr>
          <p:nvPr/>
        </p:nvSpPr>
        <p:spPr>
          <a:xfrm>
            <a:off x="328672" y="966440"/>
            <a:ext cx="7795278" cy="10506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spc="-150" dirty="0">
                <a:solidFill>
                  <a:schemeClr val="bg1"/>
                </a:solidFill>
                <a:latin typeface="Arial"/>
                <a:ea typeface="Open Sans Semibold" panose="020B0706030804020204" pitchFamily="34" charset="0"/>
                <a:cs typeface="Arial"/>
              </a:rPr>
              <a:t>EUIPO Generative AI Guidelines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spc="-150" dirty="0">
                <a:solidFill>
                  <a:schemeClr val="bg1"/>
                </a:solidFill>
                <a:latin typeface="Arial"/>
                <a:ea typeface="Open Sans Semibold" panose="020B0706030804020204" pitchFamily="34" charset="0"/>
                <a:cs typeface="Arial"/>
              </a:rPr>
              <a:t>Application of Generative AI in IP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spc="-150" dirty="0">
                <a:solidFill>
                  <a:schemeClr val="bg1"/>
                </a:solidFill>
                <a:latin typeface="Arial"/>
                <a:ea typeface="Open Sans Semibold" panose="020B0706030804020204" pitchFamily="34" charset="0"/>
                <a:cs typeface="Arial"/>
              </a:rPr>
              <a:t>Conclusion</a:t>
            </a:r>
            <a:endParaRPr lang="en-IE" sz="2800" spc="-150" dirty="0">
              <a:solidFill>
                <a:schemeClr val="bg1"/>
              </a:solidFill>
              <a:latin typeface="Arial"/>
              <a:ea typeface="Open Sans Semibold" panose="020B0706030804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2745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4105D12B-F468-9A96-0D10-FBAAF18D1A0E}"/>
              </a:ext>
            </a:extLst>
          </p:cNvPr>
          <p:cNvSpPr txBox="1">
            <a:spLocks/>
          </p:cNvSpPr>
          <p:nvPr/>
        </p:nvSpPr>
        <p:spPr>
          <a:xfrm>
            <a:off x="1295111" y="3538189"/>
            <a:ext cx="7795278" cy="10506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spc="-150" dirty="0">
                <a:solidFill>
                  <a:srgbClr val="024DA1"/>
                </a:solidFill>
                <a:latin typeface="Arial"/>
                <a:ea typeface="Open Sans Semibold" panose="020B0706030804020204" pitchFamily="34" charset="0"/>
                <a:cs typeface="Arial"/>
              </a:rPr>
              <a:t>EUIPO Generative AI Guidelines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spc="-150" dirty="0">
                <a:solidFill>
                  <a:srgbClr val="024DA1"/>
                </a:solidFill>
                <a:latin typeface="Arial"/>
                <a:ea typeface="Open Sans Semibold" panose="020B0706030804020204" pitchFamily="34" charset="0"/>
                <a:cs typeface="Arial"/>
              </a:rPr>
              <a:t>Application of Generative AI in IP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spc="-150" dirty="0">
                <a:solidFill>
                  <a:srgbClr val="024DA1"/>
                </a:solidFill>
                <a:latin typeface="Arial"/>
                <a:ea typeface="Open Sans Semibold" panose="020B0706030804020204" pitchFamily="34" charset="0"/>
                <a:cs typeface="Arial"/>
              </a:rPr>
              <a:t>Conclusion</a:t>
            </a:r>
            <a:endParaRPr lang="en-IE" sz="2800" spc="-150" dirty="0">
              <a:solidFill>
                <a:srgbClr val="024DA1"/>
              </a:solidFill>
              <a:latin typeface="Arial"/>
              <a:ea typeface="Open Sans Semibold" panose="020B0706030804020204" pitchFamily="34" charset="0"/>
              <a:cs typeface="Arial"/>
            </a:endParaRPr>
          </a:p>
        </p:txBody>
      </p:sp>
      <p:pic>
        <p:nvPicPr>
          <p:cNvPr id="5" name="Picture 2" descr="What Is Generative AI and How Your Business Can Use It ">
            <a:extLst>
              <a:ext uri="{FF2B5EF4-FFF2-40B4-BE49-F238E27FC236}">
                <a16:creationId xmlns:a16="http://schemas.microsoft.com/office/drawing/2014/main" id="{FC2210BC-3409-B25F-1593-AB6AC77DD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205"/>
            <a:ext cx="9144000" cy="448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DC4B44C-056F-7CE3-B110-65847CC8A926}"/>
              </a:ext>
            </a:extLst>
          </p:cNvPr>
          <p:cNvSpPr txBox="1">
            <a:spLocks/>
          </p:cNvSpPr>
          <p:nvPr/>
        </p:nvSpPr>
        <p:spPr>
          <a:xfrm>
            <a:off x="2919472" y="1"/>
            <a:ext cx="6075845" cy="7211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spc="-150" dirty="0">
                <a:solidFill>
                  <a:srgbClr val="024DA1"/>
                </a:solidFill>
                <a:latin typeface="Arial"/>
                <a:ea typeface="Open Sans Semibold" panose="020B0706030804020204" pitchFamily="34" charset="0"/>
                <a:cs typeface="Arial"/>
              </a:rPr>
              <a:t>INDEX</a:t>
            </a:r>
            <a:endParaRPr lang="en-IE" sz="2800" spc="-150" dirty="0">
              <a:solidFill>
                <a:srgbClr val="024DA1"/>
              </a:solidFill>
              <a:latin typeface="Arial"/>
              <a:ea typeface="Open Sans Semibold" panose="020B0706030804020204" pitchFamily="34" charset="0"/>
              <a:cs typeface="Arial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D2040238-69DE-60A6-666E-E8D900CE9396}"/>
              </a:ext>
            </a:extLst>
          </p:cNvPr>
          <p:cNvSpPr txBox="1">
            <a:spLocks/>
          </p:cNvSpPr>
          <p:nvPr/>
        </p:nvSpPr>
        <p:spPr>
          <a:xfrm>
            <a:off x="328672" y="966440"/>
            <a:ext cx="7795278" cy="10506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spc="-150" dirty="0">
                <a:solidFill>
                  <a:srgbClr val="FF0000"/>
                </a:solidFill>
                <a:latin typeface="Arial"/>
                <a:ea typeface="Open Sans Semibold" panose="020B0706030804020204" pitchFamily="34" charset="0"/>
                <a:cs typeface="Arial"/>
              </a:rPr>
              <a:t>EUIPO Generative AI Guidelines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spc="-150" dirty="0">
                <a:solidFill>
                  <a:schemeClr val="bg1"/>
                </a:solidFill>
                <a:latin typeface="Arial"/>
                <a:ea typeface="Open Sans Semibold" panose="020B0706030804020204" pitchFamily="34" charset="0"/>
                <a:cs typeface="Arial"/>
              </a:rPr>
              <a:t>Application of Generative AI in IP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spc="-150" dirty="0">
                <a:solidFill>
                  <a:schemeClr val="bg1"/>
                </a:solidFill>
                <a:latin typeface="Arial"/>
                <a:ea typeface="Open Sans Semibold" panose="020B0706030804020204" pitchFamily="34" charset="0"/>
                <a:cs typeface="Arial"/>
              </a:rPr>
              <a:t>Conclusion</a:t>
            </a:r>
            <a:endParaRPr lang="en-IE" sz="2800" spc="-150" dirty="0">
              <a:solidFill>
                <a:schemeClr val="bg1"/>
              </a:solidFill>
              <a:latin typeface="Arial"/>
              <a:ea typeface="Open Sans Semibold" panose="020B0706030804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6194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2919B9-1456-D70E-4DC8-E5BDA604EDB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1" y="646305"/>
            <a:ext cx="9144000" cy="449905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DC4B44C-056F-7CE3-B110-65847CC8A926}"/>
              </a:ext>
            </a:extLst>
          </p:cNvPr>
          <p:cNvSpPr txBox="1">
            <a:spLocks/>
          </p:cNvSpPr>
          <p:nvPr/>
        </p:nvSpPr>
        <p:spPr>
          <a:xfrm>
            <a:off x="2088996" y="1"/>
            <a:ext cx="6906322" cy="7211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spc="-150" dirty="0">
                <a:solidFill>
                  <a:srgbClr val="024DA1"/>
                </a:solidFill>
                <a:latin typeface="Arial"/>
                <a:ea typeface="Open Sans Semibold" panose="020B0706030804020204" pitchFamily="34" charset="0"/>
                <a:cs typeface="Arial"/>
              </a:rPr>
              <a:t>EUIPO Generative AI Guidelines</a:t>
            </a:r>
            <a:endParaRPr lang="en-IE" sz="2800" spc="-150" dirty="0">
              <a:solidFill>
                <a:srgbClr val="024DA1"/>
              </a:solidFill>
              <a:latin typeface="Arial"/>
              <a:ea typeface="Open Sans Semibold" panose="020B0706030804020204" pitchFamily="34" charset="0"/>
              <a:cs typeface="Arial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D2040238-69DE-60A6-666E-E8D900CE9396}"/>
              </a:ext>
            </a:extLst>
          </p:cNvPr>
          <p:cNvSpPr txBox="1">
            <a:spLocks/>
          </p:cNvSpPr>
          <p:nvPr/>
        </p:nvSpPr>
        <p:spPr>
          <a:xfrm>
            <a:off x="328672" y="797491"/>
            <a:ext cx="8309806" cy="14996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Font typeface="+mj-lt"/>
              <a:buAutoNum type="arabicPeriod"/>
            </a:pPr>
            <a:r>
              <a:rPr lang="en-US" sz="2800" spc="-150" dirty="0">
                <a:solidFill>
                  <a:srgbClr val="024DA1"/>
                </a:solidFill>
                <a:latin typeface="Arial"/>
                <a:ea typeface="Open Sans Semibold" panose="020B0706030804020204" pitchFamily="34" charset="0"/>
                <a:cs typeface="Arial"/>
              </a:rPr>
              <a:t>The discussed risks and limitations are not necessarily relevant for internally developed generative AI tools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spc="-150" dirty="0">
                <a:solidFill>
                  <a:srgbClr val="024DA1"/>
                </a:solidFill>
                <a:latin typeface="Arial"/>
                <a:ea typeface="Open Sans Semibold" panose="020B0706030804020204" pitchFamily="34" charset="0"/>
                <a:cs typeface="Arial"/>
              </a:rPr>
              <a:t>Risks and Limitations</a:t>
            </a:r>
            <a:endParaRPr lang="en-IE" sz="2800" spc="-150" dirty="0">
              <a:solidFill>
                <a:srgbClr val="024DA1"/>
              </a:solidFill>
              <a:latin typeface="Arial"/>
              <a:ea typeface="Open Sans Semibold" panose="020B0706030804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8088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en Commandments Standing In The Desert">
            <a:extLst>
              <a:ext uri="{FF2B5EF4-FFF2-40B4-BE49-F238E27FC236}">
                <a16:creationId xmlns:a16="http://schemas.microsoft.com/office/drawing/2014/main" id="{E0907C66-4CFC-4B9D-E3E9-9B9CC42BD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0" y="654205"/>
            <a:ext cx="9145769" cy="448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DC4B44C-056F-7CE3-B110-65847CC8A926}"/>
              </a:ext>
            </a:extLst>
          </p:cNvPr>
          <p:cNvSpPr txBox="1">
            <a:spLocks/>
          </p:cNvSpPr>
          <p:nvPr/>
        </p:nvSpPr>
        <p:spPr>
          <a:xfrm>
            <a:off x="2088996" y="1"/>
            <a:ext cx="6906322" cy="7211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spc="-150" dirty="0">
                <a:solidFill>
                  <a:srgbClr val="024DA1"/>
                </a:solidFill>
                <a:latin typeface="Arial"/>
                <a:ea typeface="Open Sans Semibold" panose="020B0706030804020204" pitchFamily="34" charset="0"/>
                <a:cs typeface="Arial"/>
              </a:rPr>
              <a:t>Risks and Limitations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D2040238-69DE-60A6-666E-E8D900CE9396}"/>
              </a:ext>
            </a:extLst>
          </p:cNvPr>
          <p:cNvSpPr txBox="1">
            <a:spLocks/>
          </p:cNvSpPr>
          <p:nvPr/>
        </p:nvSpPr>
        <p:spPr>
          <a:xfrm>
            <a:off x="328672" y="869797"/>
            <a:ext cx="8599738" cy="37691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u="sng" spc="-150" dirty="0">
                <a:solidFill>
                  <a:srgbClr val="024DA1"/>
                </a:solidFill>
                <a:latin typeface="Arial"/>
                <a:ea typeface="Open Sans Semibold" panose="020B0706030804020204" pitchFamily="34" charset="0"/>
                <a:cs typeface="Arial"/>
              </a:rPr>
              <a:t>5 Rules for the EUIPO staff regarding Generative AI third-party tools:</a:t>
            </a:r>
          </a:p>
          <a:p>
            <a:pPr algn="l"/>
            <a:endParaRPr lang="en-US" sz="2400" u="sng" spc="-150" dirty="0">
              <a:solidFill>
                <a:srgbClr val="024DA1"/>
              </a:solidFill>
              <a:latin typeface="Arial"/>
              <a:ea typeface="Open Sans Semibold" panose="020B0706030804020204" pitchFamily="34" charset="0"/>
              <a:cs typeface="Arial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400" spc="-150" dirty="0">
                <a:solidFill>
                  <a:srgbClr val="024DA1"/>
                </a:solidFill>
                <a:latin typeface="Arial"/>
                <a:ea typeface="Open Sans Semibold" panose="020B0706030804020204" pitchFamily="34" charset="0"/>
                <a:cs typeface="Arial"/>
              </a:rPr>
              <a:t>Never </a:t>
            </a:r>
            <a:r>
              <a:rPr lang="en-US" sz="2400" b="1" spc="-150" dirty="0">
                <a:solidFill>
                  <a:srgbClr val="024DA1"/>
                </a:solidFill>
                <a:latin typeface="Arial"/>
                <a:ea typeface="Open Sans Semibold" panose="020B0706030804020204" pitchFamily="34" charset="0"/>
                <a:cs typeface="Arial"/>
              </a:rPr>
              <a:t>share any information </a:t>
            </a:r>
            <a:r>
              <a:rPr lang="en-US" sz="2400" spc="-150" dirty="0">
                <a:solidFill>
                  <a:srgbClr val="024DA1"/>
                </a:solidFill>
                <a:latin typeface="Arial"/>
                <a:ea typeface="Open Sans Semibold" panose="020B0706030804020204" pitchFamily="34" charset="0"/>
                <a:cs typeface="Arial"/>
              </a:rPr>
              <a:t>that is not already in the public domain, nor personal data.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spc="-150" dirty="0">
                <a:solidFill>
                  <a:srgbClr val="024DA1"/>
                </a:solidFill>
                <a:latin typeface="Arial"/>
                <a:ea typeface="Open Sans Semibold" panose="020B0706030804020204" pitchFamily="34" charset="0"/>
                <a:cs typeface="Arial"/>
              </a:rPr>
              <a:t>Always critically assess any response for </a:t>
            </a:r>
            <a:r>
              <a:rPr lang="en-US" sz="2400" b="1" spc="-150" dirty="0">
                <a:solidFill>
                  <a:srgbClr val="024DA1"/>
                </a:solidFill>
                <a:latin typeface="Arial"/>
                <a:ea typeface="Open Sans Semibold" panose="020B0706030804020204" pitchFamily="34" charset="0"/>
                <a:cs typeface="Arial"/>
              </a:rPr>
              <a:t>potential biases </a:t>
            </a:r>
            <a:r>
              <a:rPr lang="en-US" sz="2400" spc="-150" dirty="0">
                <a:solidFill>
                  <a:srgbClr val="024DA1"/>
                </a:solidFill>
                <a:latin typeface="Arial"/>
                <a:ea typeface="Open Sans Semibold" panose="020B0706030804020204" pitchFamily="34" charset="0"/>
                <a:cs typeface="Arial"/>
              </a:rPr>
              <a:t>and factually </a:t>
            </a:r>
            <a:r>
              <a:rPr lang="en-US" sz="2400" b="1" spc="-150" dirty="0">
                <a:solidFill>
                  <a:srgbClr val="024DA1"/>
                </a:solidFill>
                <a:latin typeface="Arial"/>
                <a:ea typeface="Open Sans Semibold" panose="020B0706030804020204" pitchFamily="34" charset="0"/>
                <a:cs typeface="Arial"/>
              </a:rPr>
              <a:t>inaccurate information</a:t>
            </a:r>
            <a:r>
              <a:rPr lang="en-US" sz="2400" spc="-150" dirty="0">
                <a:solidFill>
                  <a:srgbClr val="024DA1"/>
                </a:solidFill>
                <a:latin typeface="Arial"/>
                <a:ea typeface="Open Sans Semibold" panose="020B0706030804020204" pitchFamily="34" charset="0"/>
                <a:cs typeface="Arial"/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spc="-150" dirty="0">
                <a:solidFill>
                  <a:srgbClr val="024DA1"/>
                </a:solidFill>
                <a:latin typeface="Arial"/>
                <a:ea typeface="Open Sans Semibold" panose="020B0706030804020204" pitchFamily="34" charset="0"/>
                <a:cs typeface="Arial"/>
              </a:rPr>
              <a:t>Always critically assess whether the outputs are </a:t>
            </a:r>
            <a:r>
              <a:rPr lang="en-US" sz="2400" b="1" spc="-150" dirty="0">
                <a:solidFill>
                  <a:srgbClr val="024DA1"/>
                </a:solidFill>
                <a:latin typeface="Arial"/>
                <a:ea typeface="Open Sans Semibold" panose="020B0706030804020204" pitchFamily="34" charset="0"/>
                <a:cs typeface="Arial"/>
              </a:rPr>
              <a:t>not violating IP rights</a:t>
            </a:r>
            <a:r>
              <a:rPr lang="en-US" sz="2400" spc="-150" dirty="0">
                <a:solidFill>
                  <a:srgbClr val="024DA1"/>
                </a:solidFill>
                <a:latin typeface="Arial"/>
                <a:ea typeface="Open Sans Semibold" panose="020B0706030804020204" pitchFamily="34" charset="0"/>
                <a:cs typeface="Arial"/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spc="-150" dirty="0">
                <a:solidFill>
                  <a:srgbClr val="024DA1"/>
                </a:solidFill>
                <a:latin typeface="Arial"/>
                <a:ea typeface="Open Sans Semibold" panose="020B0706030804020204" pitchFamily="34" charset="0"/>
                <a:cs typeface="Arial"/>
              </a:rPr>
              <a:t>Never directly replicate the output in </a:t>
            </a:r>
            <a:r>
              <a:rPr lang="en-US" sz="2400" b="1" spc="-150" dirty="0">
                <a:solidFill>
                  <a:srgbClr val="024DA1"/>
                </a:solidFill>
                <a:latin typeface="Arial"/>
                <a:ea typeface="Open Sans Semibold" panose="020B0706030804020204" pitchFamily="34" charset="0"/>
                <a:cs typeface="Arial"/>
              </a:rPr>
              <a:t>public documents</a:t>
            </a:r>
            <a:r>
              <a:rPr lang="en-US" sz="2400" spc="-150" dirty="0">
                <a:solidFill>
                  <a:srgbClr val="024DA1"/>
                </a:solidFill>
                <a:latin typeface="Arial"/>
                <a:ea typeface="Open Sans Semibold" panose="020B0706030804020204" pitchFamily="34" charset="0"/>
                <a:cs typeface="Arial"/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spc="-150" dirty="0">
                <a:solidFill>
                  <a:srgbClr val="024DA1"/>
                </a:solidFill>
                <a:latin typeface="Arial"/>
                <a:ea typeface="Open Sans Semibold" panose="020B0706030804020204" pitchFamily="34" charset="0"/>
                <a:cs typeface="Arial"/>
              </a:rPr>
              <a:t>Never rely on these models for </a:t>
            </a:r>
            <a:r>
              <a:rPr lang="en-US" sz="2400" b="1" spc="-150" dirty="0">
                <a:solidFill>
                  <a:srgbClr val="024DA1"/>
                </a:solidFill>
                <a:latin typeface="Arial"/>
                <a:ea typeface="Open Sans Semibold" panose="020B0706030804020204" pitchFamily="34" charset="0"/>
                <a:cs typeface="Arial"/>
              </a:rPr>
              <a:t>critical and time-sensitive processes</a:t>
            </a:r>
            <a:r>
              <a:rPr lang="en-US" sz="2400" spc="-150" dirty="0">
                <a:solidFill>
                  <a:srgbClr val="024DA1"/>
                </a:solidFill>
                <a:latin typeface="Arial"/>
                <a:ea typeface="Open Sans Semibold" panose="020B0706030804020204" pitchFamily="34" charset="0"/>
                <a:cs typeface="Arial"/>
              </a:rPr>
              <a:t>.</a:t>
            </a:r>
          </a:p>
          <a:p>
            <a:pPr algn="l"/>
            <a:endParaRPr lang="en-IE" sz="2400" spc="-150" dirty="0">
              <a:solidFill>
                <a:srgbClr val="024DA1"/>
              </a:solidFill>
              <a:latin typeface="Arial"/>
              <a:ea typeface="Open Sans Semibold" panose="020B0706030804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4091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4105D12B-F468-9A96-0D10-FBAAF18D1A0E}"/>
              </a:ext>
            </a:extLst>
          </p:cNvPr>
          <p:cNvSpPr txBox="1">
            <a:spLocks/>
          </p:cNvSpPr>
          <p:nvPr/>
        </p:nvSpPr>
        <p:spPr>
          <a:xfrm>
            <a:off x="1295111" y="3538189"/>
            <a:ext cx="7795278" cy="10506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spc="-150" dirty="0">
                <a:solidFill>
                  <a:srgbClr val="024DA1"/>
                </a:solidFill>
                <a:latin typeface="Arial"/>
                <a:ea typeface="Open Sans Semibold" panose="020B0706030804020204" pitchFamily="34" charset="0"/>
                <a:cs typeface="Arial"/>
              </a:rPr>
              <a:t>EUIPO Generative AI Guidelines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spc="-150" dirty="0">
                <a:solidFill>
                  <a:srgbClr val="024DA1"/>
                </a:solidFill>
                <a:latin typeface="Arial"/>
                <a:ea typeface="Open Sans Semibold" panose="020B0706030804020204" pitchFamily="34" charset="0"/>
                <a:cs typeface="Arial"/>
              </a:rPr>
              <a:t>Application of Generative AI in IP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spc="-150" dirty="0">
                <a:solidFill>
                  <a:srgbClr val="024DA1"/>
                </a:solidFill>
                <a:latin typeface="Arial"/>
                <a:ea typeface="Open Sans Semibold" panose="020B0706030804020204" pitchFamily="34" charset="0"/>
                <a:cs typeface="Arial"/>
              </a:rPr>
              <a:t>Conclusion</a:t>
            </a:r>
            <a:endParaRPr lang="en-IE" sz="2800" spc="-150" dirty="0">
              <a:solidFill>
                <a:srgbClr val="024DA1"/>
              </a:solidFill>
              <a:latin typeface="Arial"/>
              <a:ea typeface="Open Sans Semibold" panose="020B0706030804020204" pitchFamily="34" charset="0"/>
              <a:cs typeface="Arial"/>
            </a:endParaRPr>
          </a:p>
        </p:txBody>
      </p:sp>
      <p:pic>
        <p:nvPicPr>
          <p:cNvPr id="5" name="Picture 2" descr="What Is Generative AI and How Your Business Can Use It ">
            <a:extLst>
              <a:ext uri="{FF2B5EF4-FFF2-40B4-BE49-F238E27FC236}">
                <a16:creationId xmlns:a16="http://schemas.microsoft.com/office/drawing/2014/main" id="{FC2210BC-3409-B25F-1593-AB6AC77DD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205"/>
            <a:ext cx="9144000" cy="448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DC4B44C-056F-7CE3-B110-65847CC8A926}"/>
              </a:ext>
            </a:extLst>
          </p:cNvPr>
          <p:cNvSpPr txBox="1">
            <a:spLocks/>
          </p:cNvSpPr>
          <p:nvPr/>
        </p:nvSpPr>
        <p:spPr>
          <a:xfrm>
            <a:off x="2919472" y="1"/>
            <a:ext cx="6075845" cy="7211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spc="-150" dirty="0">
                <a:solidFill>
                  <a:srgbClr val="024DA1"/>
                </a:solidFill>
                <a:latin typeface="Arial"/>
                <a:ea typeface="Open Sans Semibold" panose="020B0706030804020204" pitchFamily="34" charset="0"/>
                <a:cs typeface="Arial"/>
              </a:rPr>
              <a:t>INDEX</a:t>
            </a:r>
            <a:endParaRPr lang="en-IE" sz="2800" spc="-150" dirty="0">
              <a:solidFill>
                <a:srgbClr val="024DA1"/>
              </a:solidFill>
              <a:latin typeface="Arial"/>
              <a:ea typeface="Open Sans Semibold" panose="020B0706030804020204" pitchFamily="34" charset="0"/>
              <a:cs typeface="Arial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D2040238-69DE-60A6-666E-E8D900CE9396}"/>
              </a:ext>
            </a:extLst>
          </p:cNvPr>
          <p:cNvSpPr txBox="1">
            <a:spLocks/>
          </p:cNvSpPr>
          <p:nvPr/>
        </p:nvSpPr>
        <p:spPr>
          <a:xfrm>
            <a:off x="328672" y="966440"/>
            <a:ext cx="7795278" cy="10506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spc="-150" dirty="0">
                <a:solidFill>
                  <a:schemeClr val="bg1"/>
                </a:solidFill>
                <a:latin typeface="Arial"/>
                <a:ea typeface="Open Sans Semibold" panose="020B0706030804020204" pitchFamily="34" charset="0"/>
                <a:cs typeface="Arial"/>
              </a:rPr>
              <a:t>EUIPO Generative AI Guidelines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spc="-150" dirty="0">
                <a:solidFill>
                  <a:srgbClr val="FF0000"/>
                </a:solidFill>
                <a:latin typeface="Arial"/>
                <a:ea typeface="Open Sans Semibold" panose="020B0706030804020204" pitchFamily="34" charset="0"/>
                <a:cs typeface="Arial"/>
              </a:rPr>
              <a:t>Application of Generative AI in IP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spc="-150" dirty="0">
                <a:solidFill>
                  <a:schemeClr val="bg1"/>
                </a:solidFill>
                <a:latin typeface="Arial"/>
                <a:ea typeface="Open Sans Semibold" panose="020B0706030804020204" pitchFamily="34" charset="0"/>
                <a:cs typeface="Arial"/>
              </a:rPr>
              <a:t>Conclusion</a:t>
            </a:r>
            <a:endParaRPr lang="en-IE" sz="2800" spc="-150" dirty="0">
              <a:solidFill>
                <a:schemeClr val="bg1"/>
              </a:solidFill>
              <a:latin typeface="Arial"/>
              <a:ea typeface="Open Sans Semibold" panose="020B0706030804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8025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FA24EC48-6805-CC13-8B55-7FD98569E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638"/>
            <a:ext cx="9144000" cy="448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D2040238-69DE-60A6-666E-E8D900CE9396}"/>
              </a:ext>
            </a:extLst>
          </p:cNvPr>
          <p:cNvSpPr txBox="1">
            <a:spLocks/>
          </p:cNvSpPr>
          <p:nvPr/>
        </p:nvSpPr>
        <p:spPr>
          <a:xfrm>
            <a:off x="148682" y="721113"/>
            <a:ext cx="5536869" cy="26391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E" sz="2800" spc="-150" dirty="0">
                <a:solidFill>
                  <a:srgbClr val="024DA1"/>
                </a:solidFill>
                <a:latin typeface="Arial"/>
                <a:ea typeface="Open Sans Semibold" panose="020B0706030804020204" pitchFamily="34" charset="0"/>
                <a:cs typeface="Arial"/>
              </a:rPr>
              <a:t>Generation of draft text under certain conditions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E" sz="2800" spc="-150" dirty="0">
                <a:solidFill>
                  <a:srgbClr val="024DA1"/>
                </a:solidFill>
                <a:latin typeface="Arial"/>
                <a:ea typeface="Open Sans Semibold" panose="020B0706030804020204" pitchFamily="34" charset="0"/>
                <a:cs typeface="Arial"/>
              </a:rPr>
              <a:t>Interpretation of customers feedback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E" sz="2800" spc="-150" dirty="0">
                <a:solidFill>
                  <a:srgbClr val="024DA1"/>
                </a:solidFill>
                <a:latin typeface="Arial"/>
                <a:ea typeface="Open Sans Semibold" panose="020B0706030804020204" pitchFamily="34" charset="0"/>
                <a:cs typeface="Arial"/>
              </a:rPr>
              <a:t>Supporting pre-processing of IP translations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E" sz="2800" spc="-150" dirty="0">
                <a:solidFill>
                  <a:srgbClr val="024DA1"/>
                </a:solidFill>
                <a:latin typeface="Arial"/>
                <a:ea typeface="Open Sans Semibold" panose="020B0706030804020204" pitchFamily="34" charset="0"/>
                <a:cs typeface="Arial"/>
              </a:rPr>
              <a:t>Guide user behaviour when filing in the G&amp;Ss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E" sz="2800" spc="-150" dirty="0">
                <a:solidFill>
                  <a:srgbClr val="024DA1"/>
                </a:solidFill>
                <a:latin typeface="Arial"/>
                <a:ea typeface="Open Sans Semibold" panose="020B0706030804020204" pitchFamily="34" charset="0"/>
                <a:cs typeface="Arial"/>
              </a:rPr>
              <a:t>Summarisation of long documents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E" sz="2800" spc="-150" dirty="0">
                <a:solidFill>
                  <a:srgbClr val="024DA1"/>
                </a:solidFill>
                <a:latin typeface="Arial"/>
                <a:ea typeface="Open Sans Semibold" panose="020B0706030804020204" pitchFamily="34" charset="0"/>
                <a:cs typeface="Arial"/>
              </a:rPr>
              <a:t>Etc.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EBC46058-6D9E-6149-14D7-9A1AFBB20386}"/>
              </a:ext>
            </a:extLst>
          </p:cNvPr>
          <p:cNvSpPr txBox="1">
            <a:spLocks/>
          </p:cNvSpPr>
          <p:nvPr/>
        </p:nvSpPr>
        <p:spPr>
          <a:xfrm>
            <a:off x="2088996" y="1"/>
            <a:ext cx="6906322" cy="7211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spc="-150" dirty="0">
                <a:solidFill>
                  <a:srgbClr val="024DA1"/>
                </a:solidFill>
                <a:latin typeface="Arial"/>
                <a:ea typeface="Open Sans Semibold" panose="020B0706030804020204" pitchFamily="34" charset="0"/>
                <a:cs typeface="Arial"/>
              </a:rPr>
              <a:t>Application of Generative AI in IP</a:t>
            </a:r>
          </a:p>
        </p:txBody>
      </p:sp>
    </p:spTree>
    <p:extLst>
      <p:ext uri="{BB962C8B-B14F-4D97-AF65-F5344CB8AC3E}">
        <p14:creationId xmlns:p14="http://schemas.microsoft.com/office/powerpoint/2010/main" val="142769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4105D12B-F468-9A96-0D10-FBAAF18D1A0E}"/>
              </a:ext>
            </a:extLst>
          </p:cNvPr>
          <p:cNvSpPr txBox="1">
            <a:spLocks/>
          </p:cNvSpPr>
          <p:nvPr/>
        </p:nvSpPr>
        <p:spPr>
          <a:xfrm>
            <a:off x="1295111" y="3538189"/>
            <a:ext cx="7795278" cy="10506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spc="-150" dirty="0">
                <a:solidFill>
                  <a:srgbClr val="024DA1"/>
                </a:solidFill>
                <a:latin typeface="Arial"/>
                <a:ea typeface="Open Sans Semibold" panose="020B0706030804020204" pitchFamily="34" charset="0"/>
                <a:cs typeface="Arial"/>
              </a:rPr>
              <a:t>EUIPO Generative AI Guidelines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spc="-150" dirty="0">
                <a:solidFill>
                  <a:srgbClr val="024DA1"/>
                </a:solidFill>
                <a:latin typeface="Arial"/>
                <a:ea typeface="Open Sans Semibold" panose="020B0706030804020204" pitchFamily="34" charset="0"/>
                <a:cs typeface="Arial"/>
              </a:rPr>
              <a:t>Application of Generative AI in IP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spc="-150" dirty="0">
                <a:solidFill>
                  <a:srgbClr val="024DA1"/>
                </a:solidFill>
                <a:latin typeface="Arial"/>
                <a:ea typeface="Open Sans Semibold" panose="020B0706030804020204" pitchFamily="34" charset="0"/>
                <a:cs typeface="Arial"/>
              </a:rPr>
              <a:t>Conclusion</a:t>
            </a:r>
            <a:endParaRPr lang="en-IE" sz="2800" spc="-150" dirty="0">
              <a:solidFill>
                <a:srgbClr val="024DA1"/>
              </a:solidFill>
              <a:latin typeface="Arial"/>
              <a:ea typeface="Open Sans Semibold" panose="020B0706030804020204" pitchFamily="34" charset="0"/>
              <a:cs typeface="Arial"/>
            </a:endParaRPr>
          </a:p>
        </p:txBody>
      </p:sp>
      <p:pic>
        <p:nvPicPr>
          <p:cNvPr id="5" name="Picture 2" descr="What Is Generative AI and How Your Business Can Use It ">
            <a:extLst>
              <a:ext uri="{FF2B5EF4-FFF2-40B4-BE49-F238E27FC236}">
                <a16:creationId xmlns:a16="http://schemas.microsoft.com/office/drawing/2014/main" id="{FC2210BC-3409-B25F-1593-AB6AC77DD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205"/>
            <a:ext cx="9144000" cy="448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DC4B44C-056F-7CE3-B110-65847CC8A926}"/>
              </a:ext>
            </a:extLst>
          </p:cNvPr>
          <p:cNvSpPr txBox="1">
            <a:spLocks/>
          </p:cNvSpPr>
          <p:nvPr/>
        </p:nvSpPr>
        <p:spPr>
          <a:xfrm>
            <a:off x="2919472" y="1"/>
            <a:ext cx="6075845" cy="7211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spc="-150" dirty="0">
                <a:solidFill>
                  <a:srgbClr val="024DA1"/>
                </a:solidFill>
                <a:latin typeface="Arial"/>
                <a:ea typeface="Open Sans Semibold" panose="020B0706030804020204" pitchFamily="34" charset="0"/>
                <a:cs typeface="Arial"/>
              </a:rPr>
              <a:t>INDEX</a:t>
            </a:r>
            <a:endParaRPr lang="en-IE" sz="2800" spc="-150" dirty="0">
              <a:solidFill>
                <a:srgbClr val="024DA1"/>
              </a:solidFill>
              <a:latin typeface="Arial"/>
              <a:ea typeface="Open Sans Semibold" panose="020B0706030804020204" pitchFamily="34" charset="0"/>
              <a:cs typeface="Arial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D2040238-69DE-60A6-666E-E8D900CE9396}"/>
              </a:ext>
            </a:extLst>
          </p:cNvPr>
          <p:cNvSpPr txBox="1">
            <a:spLocks/>
          </p:cNvSpPr>
          <p:nvPr/>
        </p:nvSpPr>
        <p:spPr>
          <a:xfrm>
            <a:off x="328672" y="966440"/>
            <a:ext cx="7795278" cy="10506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spc="-150" dirty="0">
                <a:solidFill>
                  <a:schemeClr val="bg1"/>
                </a:solidFill>
                <a:latin typeface="Arial"/>
                <a:ea typeface="Open Sans Semibold" panose="020B0706030804020204" pitchFamily="34" charset="0"/>
                <a:cs typeface="Arial"/>
              </a:rPr>
              <a:t>EUIPO Generative AI Guidelines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spc="-150" dirty="0">
                <a:solidFill>
                  <a:schemeClr val="bg1"/>
                </a:solidFill>
                <a:latin typeface="Arial"/>
                <a:ea typeface="Open Sans Semibold" panose="020B0706030804020204" pitchFamily="34" charset="0"/>
                <a:cs typeface="Arial"/>
              </a:rPr>
              <a:t>Application of Generative AI in IP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spc="-150" dirty="0">
                <a:solidFill>
                  <a:srgbClr val="FF0000"/>
                </a:solidFill>
                <a:latin typeface="Arial"/>
                <a:ea typeface="Open Sans Semibold" panose="020B0706030804020204" pitchFamily="34" charset="0"/>
                <a:cs typeface="Arial"/>
              </a:rPr>
              <a:t>Conclusion</a:t>
            </a:r>
            <a:endParaRPr lang="en-IE" sz="2800" spc="-150" dirty="0">
              <a:solidFill>
                <a:srgbClr val="FF0000"/>
              </a:solidFill>
              <a:latin typeface="Arial"/>
              <a:ea typeface="Open Sans Semibold" panose="020B0706030804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6937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15838F-EC21-5CDF-9530-157E85CAAD3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0" y="654205"/>
            <a:ext cx="9144000" cy="448929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DC4B44C-056F-7CE3-B110-65847CC8A926}"/>
              </a:ext>
            </a:extLst>
          </p:cNvPr>
          <p:cNvSpPr txBox="1">
            <a:spLocks/>
          </p:cNvSpPr>
          <p:nvPr/>
        </p:nvSpPr>
        <p:spPr>
          <a:xfrm>
            <a:off x="2029522" y="1"/>
            <a:ext cx="6965795" cy="7211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spc="-150" dirty="0">
                <a:solidFill>
                  <a:srgbClr val="024DA1"/>
                </a:solidFill>
                <a:latin typeface="Arial"/>
                <a:ea typeface="Open Sans Semibold" panose="020B0706030804020204" pitchFamily="34" charset="0"/>
                <a:cs typeface="Arial"/>
              </a:rPr>
              <a:t>Conclusion</a:t>
            </a:r>
            <a:endParaRPr lang="en-IE" sz="2800" spc="-150" dirty="0">
              <a:solidFill>
                <a:srgbClr val="024DA1"/>
              </a:solidFill>
              <a:latin typeface="Arial"/>
              <a:ea typeface="Open Sans Semibold" panose="020B0706030804020204" pitchFamily="34" charset="0"/>
              <a:cs typeface="Arial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D2040238-69DE-60A6-666E-E8D900CE9396}"/>
              </a:ext>
            </a:extLst>
          </p:cNvPr>
          <p:cNvSpPr txBox="1">
            <a:spLocks/>
          </p:cNvSpPr>
          <p:nvPr/>
        </p:nvSpPr>
        <p:spPr>
          <a:xfrm>
            <a:off x="328672" y="929269"/>
            <a:ext cx="7795278" cy="26391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spc="-150" dirty="0">
                <a:solidFill>
                  <a:schemeClr val="bg1"/>
                </a:solidFill>
                <a:latin typeface="Arial"/>
                <a:ea typeface="Open Sans Semibold" panose="020B0706030804020204" pitchFamily="34" charset="0"/>
                <a:cs typeface="Arial"/>
              </a:rPr>
              <a:t>Generative AI as an enabler to be used and explored in a safe mode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spc="-150" dirty="0">
                <a:solidFill>
                  <a:schemeClr val="bg1"/>
                </a:solidFill>
                <a:latin typeface="Arial"/>
                <a:ea typeface="Open Sans Semibold" panose="020B0706030804020204" pitchFamily="34" charset="0"/>
                <a:cs typeface="Arial"/>
              </a:rPr>
              <a:t>Staff is encouraged to explore the potential benefits of generative AI models</a:t>
            </a:r>
            <a:endParaRPr lang="en-IE" sz="2800" spc="-150" dirty="0">
              <a:solidFill>
                <a:schemeClr val="bg1"/>
              </a:solidFill>
              <a:latin typeface="Arial"/>
              <a:ea typeface="Open Sans Semibold" panose="020B0706030804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0120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Identification_x0020_Number xmlns="0e656187-b300-4fb0-8bf4-3a50f872073c">0130782681</Document_x0020_Identification_x0020_Number>
    <Description xmlns="0e656187-b300-4fb0-8bf4-3a50f872073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UIPO Document" ma:contentTypeID="0x01010095C2EB340E0A40A89C6FAFEBCAECD62E" ma:contentTypeVersion="1" ma:contentTypeDescription="" ma:contentTypeScope="" ma:versionID="84a7f6b9a9324c93f7c429fe637c4145">
  <xsd:schema xmlns:xsd="http://www.w3.org/2001/XMLSchema" xmlns:p="http://schemas.microsoft.com/office/2006/metadata/properties" xmlns:ns2="0e656187-b300-4fb0-8bf4-3a50f872073c" targetNamespace="http://schemas.microsoft.com/office/2006/metadata/properties" ma:root="true" ma:fieldsID="d82bb511108d8e269345fc9bd5c1ab5b" ns2:_="">
    <xsd:import namespace="0e656187-b300-4fb0-8bf4-3a50f872073c"/>
    <xsd:element name="properties">
      <xsd:complexType>
        <xsd:sequence>
          <xsd:element name="documentManagement">
            <xsd:complexType>
              <xsd:all>
                <xsd:element ref="ns2:Document_x0020_Identification_x0020_Number" minOccurs="0"/>
                <xsd:element ref="ns2: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0e656187-b300-4fb0-8bf4-3a50f872073c" elementFormDefault="qualified">
    <xsd:import namespace="http://schemas.microsoft.com/office/2006/documentManagement/types"/>
    <xsd:element name="Document_x0020_Identification_x0020_Number" ma:readOnly="true" ma:index="8" nillable="true" ma:displayName="Document Identification Number" ma:internalName="Document_x0020_Identification_x0020_Number">
      <xsd:simpleType>
        <xsd:restriction base="dms:Text">
</xsd:restriction>
      </xsd:simpleType>
    </xsd:element>
    <xsd:element name="Description" ma:index="9" nillable="true" ma:displayName="Description" ma:internalName="Description">
      <xsd:simpleType>
        <xsd:restriction base="dms:Note">
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-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/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7EB5B9-3720-440A-9C39-3E62E49E9972}">
  <ds:schemaRefs>
    <ds:schemaRef ds:uri="0e656187-b300-4fb0-8bf4-3a50f872073c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919684E-A32C-4622-92E1-5D80C9B493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656187-b300-4fb0-8bf4-3a50f872073c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9BEDB18E-1D61-4DC4-B9CB-ED9BF58FA3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EUIPO-PPT-16-9-EN</Template>
  <TotalTime>1709</TotalTime>
  <Words>370</Words>
  <Application>Microsoft Office PowerPoint</Application>
  <PresentationFormat>On-screen Show (16:9)</PresentationFormat>
  <Paragraphs>94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Narrow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  <vt:lpstr>PowerPoint Presentation</vt:lpstr>
    </vt:vector>
  </TitlesOfParts>
  <Company>OHIM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ChatGPT Workshop - 14.06.2023.pptx</dc:title>
  <dc:creator>MORENO BORDONADO Paloma</dc:creator>
  <cp:lastModifiedBy>DALY Alica</cp:lastModifiedBy>
  <cp:revision>106</cp:revision>
  <dcterms:created xsi:type="dcterms:W3CDTF">2021-01-31T10:26:23Z</dcterms:created>
  <dcterms:modified xsi:type="dcterms:W3CDTF">2023-09-18T14:20:57Z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773ee6-353b-4fb9-a59d-0b94c8c67bea_Enabled">
    <vt:lpwstr>true</vt:lpwstr>
  </property>
  <property fmtid="{D5CDD505-2E9C-101B-9397-08002B2CF9AE}" pid="3" name="MSIP_Label_20773ee6-353b-4fb9-a59d-0b94c8c67bea_SetDate">
    <vt:lpwstr>2023-09-18T14:20:23Z</vt:lpwstr>
  </property>
  <property fmtid="{D5CDD505-2E9C-101B-9397-08002B2CF9AE}" pid="4" name="MSIP_Label_20773ee6-353b-4fb9-a59d-0b94c8c67bea_Method">
    <vt:lpwstr>Privileged</vt:lpwstr>
  </property>
  <property fmtid="{D5CDD505-2E9C-101B-9397-08002B2CF9AE}" pid="5" name="MSIP_Label_20773ee6-353b-4fb9-a59d-0b94c8c67bea_Name">
    <vt:lpwstr>No markings</vt:lpwstr>
  </property>
  <property fmtid="{D5CDD505-2E9C-101B-9397-08002B2CF9AE}" pid="6" name="MSIP_Label_20773ee6-353b-4fb9-a59d-0b94c8c67bea_SiteId">
    <vt:lpwstr>faa31b06-8ccc-48c9-867f-f7510dd11c02</vt:lpwstr>
  </property>
  <property fmtid="{D5CDD505-2E9C-101B-9397-08002B2CF9AE}" pid="7" name="MSIP_Label_20773ee6-353b-4fb9-a59d-0b94c8c67bea_ActionId">
    <vt:lpwstr>0c6af5c2-e3ed-42db-bb69-253da441de45</vt:lpwstr>
  </property>
  <property fmtid="{D5CDD505-2E9C-101B-9397-08002B2CF9AE}" pid="8" name="MSIP_Label_20773ee6-353b-4fb9-a59d-0b94c8c67bea_ContentBits">
    <vt:lpwstr>0</vt:lpwstr>
  </property>
</Properties>
</file>