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3" r:id="rId2"/>
    <p:sldId id="268" r:id="rId3"/>
    <p:sldId id="26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724"/>
    <a:srgbClr val="002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0D789-7A5F-4DE5-9289-FCF2C8B22296}" v="2" dt="2023-09-18T07:24:04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4" autoAdjust="0"/>
    <p:restoredTop sz="94717" autoAdjust="0"/>
  </p:normalViewPr>
  <p:slideViewPr>
    <p:cSldViewPr snapToGrid="0">
      <p:cViewPr varScale="1">
        <p:scale>
          <a:sx n="112" d="100"/>
          <a:sy n="11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bsiri Taweepon" userId="3afe6355-d7e5-49e8-bcaa-0ce7ce78d7f8" providerId="ADAL" clId="{26E0D789-7A5F-4DE5-9289-FCF2C8B22296}"/>
    <pc:docChg chg="undo custSel modSld">
      <pc:chgData name="Suebsiri Taweepon" userId="3afe6355-d7e5-49e8-bcaa-0ce7ce78d7f8" providerId="ADAL" clId="{26E0D789-7A5F-4DE5-9289-FCF2C8B22296}" dt="2023-09-18T07:36:56.501" v="200" actId="20577"/>
      <pc:docMkLst>
        <pc:docMk/>
      </pc:docMkLst>
      <pc:sldChg chg="modSp mod">
        <pc:chgData name="Suebsiri Taweepon" userId="3afe6355-d7e5-49e8-bcaa-0ce7ce78d7f8" providerId="ADAL" clId="{26E0D789-7A5F-4DE5-9289-FCF2C8B22296}" dt="2023-09-18T07:36:56.501" v="200" actId="20577"/>
        <pc:sldMkLst>
          <pc:docMk/>
          <pc:sldMk cId="2980761762" sldId="267"/>
        </pc:sldMkLst>
        <pc:spChg chg="mod">
          <ac:chgData name="Suebsiri Taweepon" userId="3afe6355-d7e5-49e8-bcaa-0ce7ce78d7f8" providerId="ADAL" clId="{26E0D789-7A5F-4DE5-9289-FCF2C8B22296}" dt="2023-09-18T07:36:56.501" v="200" actId="20577"/>
          <ac:spMkLst>
            <pc:docMk/>
            <pc:sldMk cId="2980761762" sldId="267"/>
            <ac:spMk id="3" creationId="{A810AF24-1D2F-23D5-7829-A6F20B7E0F1D}"/>
          </ac:spMkLst>
        </pc:spChg>
      </pc:sldChg>
      <pc:sldChg chg="modSp mod">
        <pc:chgData name="Suebsiri Taweepon" userId="3afe6355-d7e5-49e8-bcaa-0ce7ce78d7f8" providerId="ADAL" clId="{26E0D789-7A5F-4DE5-9289-FCF2C8B22296}" dt="2023-09-18T07:34:42.930" v="175" actId="404"/>
        <pc:sldMkLst>
          <pc:docMk/>
          <pc:sldMk cId="3574091438" sldId="268"/>
        </pc:sldMkLst>
        <pc:spChg chg="mod">
          <ac:chgData name="Suebsiri Taweepon" userId="3afe6355-d7e5-49e8-bcaa-0ce7ce78d7f8" providerId="ADAL" clId="{26E0D789-7A5F-4DE5-9289-FCF2C8B22296}" dt="2023-09-18T07:34:42.930" v="175" actId="404"/>
          <ac:spMkLst>
            <pc:docMk/>
            <pc:sldMk cId="3574091438" sldId="268"/>
            <ac:spMk id="3" creationId="{C819D325-A6D4-27A1-1746-23A3ADDB7C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88A06-921B-4C4C-81F1-A08B34AA661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798FA-3C9A-4521-BC11-E099F0A55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1" y="355607"/>
            <a:ext cx="2093821" cy="94477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36984" y="1721425"/>
            <a:ext cx="8683625" cy="2421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36984" y="4466468"/>
            <a:ext cx="8683625" cy="16782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8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01462" y="4570665"/>
            <a:ext cx="8619147" cy="0"/>
          </a:xfrm>
          <a:prstGeom prst="line">
            <a:avLst/>
          </a:prstGeom>
          <a:ln w="38100">
            <a:solidFill>
              <a:srgbClr val="ED27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3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8"/>
            <a:ext cx="12192000" cy="684350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31952" y="3685880"/>
            <a:ext cx="7579151" cy="914400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Aft>
                <a:spcPts val="600"/>
              </a:spcAft>
              <a:defRPr sz="2400" b="0" i="0" cap="none" baseline="0">
                <a:solidFill>
                  <a:srgbClr val="ED272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noProof="0" dirty="0"/>
              <a:t>Name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9948063" y="1836027"/>
            <a:ext cx="1463040" cy="1819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831952" y="4600280"/>
            <a:ext cx="7579151" cy="9741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	E:</a:t>
            </a:r>
          </a:p>
          <a:p>
            <a:r>
              <a:rPr lang="en-US" noProof="0" dirty="0"/>
              <a:t>T:   </a:t>
            </a:r>
          </a:p>
        </p:txBody>
      </p:sp>
    </p:spTree>
    <p:extLst>
      <p:ext uri="{BB962C8B-B14F-4D97-AF65-F5344CB8AC3E}">
        <p14:creationId xmlns:p14="http://schemas.microsoft.com/office/powerpoint/2010/main" val="404728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257410" y="1323971"/>
            <a:ext cx="640080" cy="0"/>
          </a:xfrm>
          <a:prstGeom prst="line">
            <a:avLst/>
          </a:prstGeom>
          <a:ln w="127000" cap="sq">
            <a:solidFill>
              <a:srgbClr val="ED2724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7257" y="6321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6D628BB-B3A1-4C87-99E5-33A998630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113560"/>
            <a:ext cx="10840914" cy="12801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white">
          <a:xfrm>
            <a:off x="685801" y="1520258"/>
            <a:ext cx="10840914" cy="4486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67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0"/>
          <a:stretch/>
        </p:blipFill>
        <p:spPr>
          <a:xfrm>
            <a:off x="0" y="-8965"/>
            <a:ext cx="12192000" cy="68568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4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66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38730" y="5327598"/>
            <a:ext cx="9550399" cy="0"/>
          </a:xfrm>
          <a:prstGeom prst="line">
            <a:avLst/>
          </a:prstGeom>
          <a:ln w="57150">
            <a:solidFill>
              <a:srgbClr val="ED27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320801" y="1577788"/>
            <a:ext cx="9550399" cy="0"/>
          </a:xfrm>
          <a:prstGeom prst="line">
            <a:avLst/>
          </a:prstGeom>
          <a:ln w="57150">
            <a:solidFill>
              <a:srgbClr val="ED27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20801" y="20574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4400" b="1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663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539526"/>
            <a:ext cx="52120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4635" y="1539526"/>
            <a:ext cx="52120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7257" y="6321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6D628BB-B3A1-4C87-99E5-33A998630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113560"/>
            <a:ext cx="10840914" cy="12801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13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528761"/>
            <a:ext cx="52120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352673"/>
            <a:ext cx="5212080" cy="35371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4635" y="1528761"/>
            <a:ext cx="52120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4635" y="2352673"/>
            <a:ext cx="5212080" cy="35371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17257" y="6321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6D628BB-B3A1-4C87-99E5-33A998630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113560"/>
            <a:ext cx="10840914" cy="12801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70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7257" y="6321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6D628BB-B3A1-4C87-99E5-33A998630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113560"/>
            <a:ext cx="10840914" cy="12801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365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7257" y="6321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6D628BB-B3A1-4C87-99E5-33A998630A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0829" y="0"/>
            <a:ext cx="12041171" cy="6858000"/>
          </a:xfrm>
          <a:prstGeom prst="rect">
            <a:avLst/>
          </a:prstGeom>
          <a:solidFill>
            <a:srgbClr val="00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0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0829" y="0"/>
            <a:ext cx="12041171" cy="6858000"/>
          </a:xfrm>
          <a:prstGeom prst="rect">
            <a:avLst/>
          </a:prstGeom>
          <a:solidFill>
            <a:srgbClr val="00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20801" y="2057401"/>
            <a:ext cx="9550399" cy="27431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en-US" sz="16600" dirty="0">
                <a:solidFill>
                  <a:srgbClr val="ED2724"/>
                </a:solidFill>
                <a:effectLst>
                  <a:reflection blurRad="6350" stA="35000" endPos="43000" dist="25400" dir="5400000" sy="-100000" algn="bl" rotWithShape="0"/>
                </a:effectLst>
              </a:rPr>
              <a:t>Q</a:t>
            </a:r>
            <a:r>
              <a:rPr lang="en-US" sz="9600" dirty="0">
                <a:solidFill>
                  <a:srgbClr val="ED2724"/>
                </a:solidFill>
                <a:effectLst>
                  <a:reflection blurRad="6350" stA="35000" endPos="43000" dist="25400" dir="5400000" sy="-100000" algn="bl" rotWithShape="0"/>
                </a:effectLst>
              </a:rPr>
              <a:t> </a:t>
            </a:r>
            <a:r>
              <a:rPr lang="en-US" sz="16600" dirty="0">
                <a:solidFill>
                  <a:srgbClr val="ED2724"/>
                </a:solidFill>
                <a:effectLst>
                  <a:reflection blurRad="6350" stA="35000" endPos="43000" dist="25400" dir="5400000" sy="-100000" algn="bl" rotWithShape="0"/>
                </a:effectLst>
              </a:rPr>
              <a:t>&amp;</a:t>
            </a:r>
            <a:r>
              <a:rPr lang="en-US" sz="9600" dirty="0">
                <a:solidFill>
                  <a:srgbClr val="ED2724"/>
                </a:solidFill>
                <a:effectLst>
                  <a:reflection blurRad="6350" stA="35000" endPos="43000" dist="25400" dir="5400000" sy="-100000" algn="bl" rotWithShape="0"/>
                </a:effectLst>
              </a:rPr>
              <a:t> </a:t>
            </a:r>
            <a:r>
              <a:rPr lang="en-US" sz="16600" dirty="0">
                <a:solidFill>
                  <a:srgbClr val="ED2724"/>
                </a:solidFill>
                <a:effectLst>
                  <a:reflection blurRad="6350" stA="35000" endPos="43000" dist="25400" dir="5400000" sy="-100000" algn="bl" rotWithShape="0"/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5843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113560"/>
            <a:ext cx="10840914" cy="12801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1520258"/>
            <a:ext cx="10840914" cy="4486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257410" y="1323971"/>
            <a:ext cx="640080" cy="0"/>
          </a:xfrm>
          <a:prstGeom prst="line">
            <a:avLst/>
          </a:prstGeom>
          <a:ln w="127000" cap="sq">
            <a:solidFill>
              <a:srgbClr val="ED2724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7257" y="6321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6D628BB-B3A1-4C87-99E5-33A998630A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5" y="6125480"/>
            <a:ext cx="1142921" cy="5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5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3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TH Sarabun New" panose="020B0500040200020003" pitchFamily="34" charset="-34"/>
          <a:ea typeface="+mj-ea"/>
          <a:cs typeface="TH Sarabun New" panose="020B0500040200020003" pitchFamily="34" charset="-34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EE202E"/>
        </a:buClr>
        <a:buSzPct val="55000"/>
        <a:buFont typeface="Wingdings" panose="05000000000000000000" pitchFamily="2" charset="2"/>
        <a:buChar char="l"/>
        <a:defRPr sz="2800" kern="1200">
          <a:solidFill>
            <a:schemeClr val="bg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SzPct val="55000"/>
        <a:buFont typeface="Wingdings" panose="05000000000000000000" pitchFamily="2" charset="2"/>
        <a:buChar char="n"/>
        <a:defRPr sz="2400" kern="1200">
          <a:solidFill>
            <a:schemeClr val="bg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SzPct val="65000"/>
        <a:buFont typeface="Wingdings" panose="05000000000000000000" pitchFamily="2" charset="2"/>
        <a:buChar char="u"/>
        <a:defRPr sz="2000" kern="1200">
          <a:solidFill>
            <a:schemeClr val="bg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SzPct val="65000"/>
        <a:buFont typeface="Wingdings 3" panose="05040102010807070707" pitchFamily="18" charset="2"/>
        <a:buChar char=""/>
        <a:defRPr sz="1600" kern="1200">
          <a:solidFill>
            <a:schemeClr val="bg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55972" y="1721425"/>
            <a:ext cx="9364638" cy="242146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it-IT" dirty="0"/>
              <a:t>WIPO Conversation:</a:t>
            </a:r>
            <a:br>
              <a:rPr lang="en-US" dirty="0"/>
            </a:br>
            <a:r>
              <a:rPr lang="en-US" sz="6000" dirty="0"/>
              <a:t>IP Strategies for Innovators and Creators in the Age of Generative AI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Suebsiri Taweepon</a:t>
            </a:r>
          </a:p>
          <a:p>
            <a:r>
              <a:rPr lang="en-US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196972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9990-7E7E-1A93-E020-61BE5773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Developer’s Perspective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9D325-A6D4-27A1-1746-23A3ADDB7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12808"/>
            <a:ext cx="10840914" cy="5355104"/>
          </a:xfrm>
        </p:spPr>
        <p:txBody>
          <a:bodyPr>
            <a:normAutofit/>
          </a:bodyPr>
          <a:lstStyle/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D2724"/>
              </a:buClr>
              <a:buSzPct val="6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IP Strategies for Developers of Generative AI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Protection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1085850" marR="0" lvl="2" indent="-2857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Tx/>
              <a:buSzPct val="65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Registration of IP </a:t>
            </a:r>
          </a:p>
          <a:p>
            <a:pPr marL="1428750" marR="0" lvl="3" indent="-2857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Tx/>
              <a:buSzPct val="65000"/>
              <a:buFont typeface="Wingdings 3" panose="05040102010807070707" pitchFamily="18" charset="2"/>
              <a:buChar char=""/>
              <a:tabLst/>
              <a:defRPr/>
            </a:pPr>
            <a:r>
              <a:rPr kumimoji="0" lang="en-US" sz="13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Copyright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 N</a:t>
            </a:r>
          </a:p>
          <a:p>
            <a:pPr marL="1428750" marR="0" lvl="3" indent="-2857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Tx/>
              <a:buSzPct val="65000"/>
              <a:buFont typeface="Wingdings 3" panose="05040102010807070707" pitchFamily="18" charset="2"/>
              <a:buChar char=""/>
              <a:tabLst/>
              <a:defRPr/>
            </a:pPr>
            <a:r>
              <a:rPr kumimoji="0" lang="en-US" sz="13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Trademark </a:t>
            </a:r>
            <a:r>
              <a:rPr lang="en-US" sz="11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Y/N</a:t>
            </a:r>
          </a:p>
          <a:p>
            <a:pPr marL="1428750" marR="0" lvl="3" indent="-2857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Tx/>
              <a:buSzPct val="65000"/>
              <a:buFont typeface="Wingdings 3" panose="05040102010807070707" pitchFamily="18" charset="2"/>
              <a:buChar char=""/>
              <a:tabLst/>
              <a:defRPr/>
            </a:pPr>
            <a:r>
              <a:rPr kumimoji="0" lang="en-US" sz="13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Patent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 Y</a:t>
            </a:r>
          </a:p>
          <a:p>
            <a:pPr marL="1428750" marR="0" lvl="3" indent="-2857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Tx/>
              <a:buSzPct val="65000"/>
              <a:buFont typeface="Wingdings 3" panose="05040102010807070707" pitchFamily="18" charset="2"/>
              <a:buChar char=""/>
              <a:tabLst/>
              <a:defRPr/>
            </a:pPr>
            <a:r>
              <a:rPr kumimoji="0" lang="en-US" sz="13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Trade Secret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 N</a:t>
            </a: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Mitigate the Risk of Infringing </a:t>
            </a:r>
            <a:r>
              <a:rPr lang="en-US" sz="17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thers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’ IPRs </a:t>
            </a:r>
          </a:p>
          <a:p>
            <a:pPr marL="1085850" lvl="2" indent="-285750" defTabSz="685800">
              <a:spcBef>
                <a:spcPts val="375"/>
              </a:spcBef>
              <a:spcAft>
                <a:spcPts val="600"/>
              </a:spcAft>
              <a:buClrTx/>
              <a:defRPr/>
            </a:pPr>
            <a:r>
              <a:rPr lang="en-US" sz="1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Collection</a:t>
            </a:r>
          </a:p>
          <a:p>
            <a:pPr marL="1543050" lvl="3" indent="-285750" defTabSz="685800">
              <a:spcBef>
                <a:spcPts val="375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Utilize legally obtained datasets.</a:t>
            </a:r>
          </a:p>
          <a:p>
            <a:pPr marL="1543050" lvl="3" indent="-285750" defTabSz="685800">
              <a:spcBef>
                <a:spcPts val="375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AI's training dataset may contain others' personal data.</a:t>
            </a: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IP Commercialization</a:t>
            </a:r>
          </a:p>
          <a:p>
            <a:pPr marL="1085850" lvl="2" indent="-285750" defTabSz="685800">
              <a:spcBef>
                <a:spcPts val="375"/>
              </a:spcBef>
              <a:spcAft>
                <a:spcPts val="600"/>
              </a:spcAft>
              <a:buClrTx/>
              <a:defRPr/>
            </a:pPr>
            <a:r>
              <a:rPr lang="en-US" sz="1400" b="1" noProof="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Licensing &amp; Ownership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1543050" lvl="3" indent="-285750" defTabSz="685800">
              <a:spcBef>
                <a:spcPts val="375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Licensing </a:t>
            </a:r>
            <a:r>
              <a:rPr lang="en-US" sz="13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omponents</a:t>
            </a:r>
            <a:endParaRPr lang="en-US" sz="13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543050" lvl="3" indent="-285750" defTabSz="685800">
              <a:spcBef>
                <a:spcPts val="375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Ownership Issues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409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56D4-EC03-726C-1D75-D30DDFE24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Software User’s Perspective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AF24-1D2F-23D5-7829-A6F20B7E0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40904"/>
            <a:ext cx="10840914" cy="5001104"/>
          </a:xfrm>
        </p:spPr>
        <p:txBody>
          <a:bodyPr>
            <a:normAutofit/>
          </a:bodyPr>
          <a:lstStyle/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D2724"/>
              </a:buClr>
              <a:buSzPct val="6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IP Strategies for Creators and Artists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Licensing: Limitations to Ownership of Created </a:t>
            </a:r>
            <a:r>
              <a:rPr lang="en-US" sz="17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orks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by using Generative</a:t>
            </a:r>
            <a:r>
              <a:rPr kumimoji="0" lang="en-US" sz="17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</a:p>
          <a:p>
            <a:pPr marL="1085850" lvl="2" indent="-285750" defTabSz="685800">
              <a:spcBef>
                <a:spcPts val="375"/>
              </a:spcBef>
              <a:spcAft>
                <a:spcPts val="600"/>
              </a:spcAft>
              <a:buClrTx/>
              <a:defRPr/>
            </a:pPr>
            <a:r>
              <a:rPr lang="en-US" sz="1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Owner of the IPRs for the works generated by generative AI and/or the Prompt used in Generative AI.</a:t>
            </a: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Ownership</a:t>
            </a:r>
          </a:p>
          <a:p>
            <a:pPr marL="1085850" marR="0" lvl="2" indent="-2857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Tx/>
              <a:buSzPct val="65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Derivative </a:t>
            </a:r>
            <a:r>
              <a:rPr lang="en-US" sz="1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orks</a:t>
            </a:r>
            <a:endParaRPr lang="en-US" sz="1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85850" marR="0" lvl="2" indent="-2857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Tx/>
              <a:buSzPct val="65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Jointly created inventions</a:t>
            </a: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Risk of Infringing </a:t>
            </a:r>
            <a:r>
              <a:rPr lang="en-US" sz="17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thers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’ IPRs </a:t>
            </a:r>
          </a:p>
          <a:p>
            <a:pPr marL="1085850" marR="0" lvl="2" indent="-2857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Tx/>
              <a:buSzPct val="65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Utilizing trusted Generative AI</a:t>
            </a:r>
          </a:p>
          <a:p>
            <a:pPr marL="1085850" marR="0" lvl="2" indent="-2857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Tx/>
              <a:buSzPct val="65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Exercise caution when relying on the fair-use doctrine</a:t>
            </a: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IP Commercialization</a:t>
            </a:r>
          </a:p>
          <a:p>
            <a:pPr marL="1085850" marR="0" lvl="2" indent="-2857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Tx/>
              <a:buSzPct val="65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End-user license agreement (EULA)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076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Suebsiri Taweepon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Partner</a:t>
            </a:r>
            <a:endParaRPr lang="en-US" sz="4000" b="1" dirty="0"/>
          </a:p>
          <a:p>
            <a:r>
              <a:rPr lang="en-US" sz="2400" dirty="0"/>
              <a:t>suebsiri.t@tilleke.com</a:t>
            </a:r>
          </a:p>
        </p:txBody>
      </p:sp>
      <p:pic>
        <p:nvPicPr>
          <p:cNvPr id="10" name="Picture Placeholder 9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D9810014-E3F5-885E-8699-F53A7F6067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" b="33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585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&amp;G Colors">
      <a:dk1>
        <a:srgbClr val="002042"/>
      </a:dk1>
      <a:lt1>
        <a:sysClr val="window" lastClr="FFFFFF"/>
      </a:lt1>
      <a:dk2>
        <a:srgbClr val="002042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ED2724"/>
      </a:accent4>
      <a:accent5>
        <a:srgbClr val="4472C4"/>
      </a:accent5>
      <a:accent6>
        <a:srgbClr val="70AD47"/>
      </a:accent6>
      <a:hlink>
        <a:srgbClr val="FFFFFF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lleke Thai Presentation Template Widescreen (TH_V2).potx" id="{86B7C6A4-DD04-4B6E-8932-9D02E769B78E}" vid="{CBC4E6A8-9A6B-446B-AADC-3968A3D82F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Tilleke Thai Presentation Template Widescreen (TH_V2)</Template>
  <TotalTime>47</TotalTime>
  <Words>168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Segoe UI</vt:lpstr>
      <vt:lpstr>Segoe UI Light</vt:lpstr>
      <vt:lpstr>Segoe UI Semibold</vt:lpstr>
      <vt:lpstr>TH Sarabun New</vt:lpstr>
      <vt:lpstr>Wingdings</vt:lpstr>
      <vt:lpstr>Wingdings 3</vt:lpstr>
      <vt:lpstr>Office Theme</vt:lpstr>
      <vt:lpstr> WIPO Conversation: IP Strategies for Innovators and Creators in the Age of Generative AI</vt:lpstr>
      <vt:lpstr>Software Developer’s Perspective</vt:lpstr>
      <vt:lpstr>AI Software User’s Perspective</vt:lpstr>
      <vt:lpstr>Suebsiri Taweepon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WIPO Conversation: IP Strategies for Innovators and Creators in the Age of Generative AI</dc:title>
  <dc:creator>Suebsiri Taweepon</dc:creator>
  <cp:lastModifiedBy>DALY Alica</cp:lastModifiedBy>
  <cp:revision>5</cp:revision>
  <dcterms:created xsi:type="dcterms:W3CDTF">2023-09-18T06:12:41Z</dcterms:created>
  <dcterms:modified xsi:type="dcterms:W3CDTF">2023-09-18T07:55:59Z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773ee6-353b-4fb9-a59d-0b94c8c67bea_Enabled">
    <vt:lpwstr>true</vt:lpwstr>
  </property>
  <property fmtid="{D5CDD505-2E9C-101B-9397-08002B2CF9AE}" pid="3" name="MSIP_Label_20773ee6-353b-4fb9-a59d-0b94c8c67bea_SetDate">
    <vt:lpwstr>2023-09-18T07:55:56Z</vt:lpwstr>
  </property>
  <property fmtid="{D5CDD505-2E9C-101B-9397-08002B2CF9AE}" pid="4" name="MSIP_Label_20773ee6-353b-4fb9-a59d-0b94c8c67bea_Method">
    <vt:lpwstr>Privileged</vt:lpwstr>
  </property>
  <property fmtid="{D5CDD505-2E9C-101B-9397-08002B2CF9AE}" pid="5" name="MSIP_Label_20773ee6-353b-4fb9-a59d-0b94c8c67bea_Name">
    <vt:lpwstr>No markings</vt:lpwstr>
  </property>
  <property fmtid="{D5CDD505-2E9C-101B-9397-08002B2CF9AE}" pid="6" name="MSIP_Label_20773ee6-353b-4fb9-a59d-0b94c8c67bea_SiteId">
    <vt:lpwstr>faa31b06-8ccc-48c9-867f-f7510dd11c02</vt:lpwstr>
  </property>
  <property fmtid="{D5CDD505-2E9C-101B-9397-08002B2CF9AE}" pid="7" name="MSIP_Label_20773ee6-353b-4fb9-a59d-0b94c8c67bea_ActionId">
    <vt:lpwstr>169201ae-f416-4fb8-a858-2e05878f7806</vt:lpwstr>
  </property>
  <property fmtid="{D5CDD505-2E9C-101B-9397-08002B2CF9AE}" pid="8" name="MSIP_Label_20773ee6-353b-4fb9-a59d-0b94c8c67bea_ContentBits">
    <vt:lpwstr>0</vt:lpwstr>
  </property>
</Properties>
</file>