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8" r:id="rId3"/>
    <p:sldId id="259" r:id="rId4"/>
    <p:sldId id="261" r:id="rId5"/>
    <p:sldId id="263" r:id="rId6"/>
    <p:sldId id="264" r:id="rId7"/>
    <p:sldId id="265" r:id="rId8"/>
    <p:sldId id="266" r:id="rId9"/>
    <p:sldId id="267" r:id="rId10"/>
    <p:sldId id="268" r:id="rId11"/>
    <p:sldId id="298"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HK Grotesk Light Bold" panose="020B0604020202020204" charset="0"/>
      <p:regular r:id="rId18"/>
    </p:embeddedFont>
    <p:embeddedFont>
      <p:font typeface="Meiryo" panose="020B0604030504040204" pitchFamily="34" charset="-128"/>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7FFA9E-966C-4AE7-883B-E36ADFEC4663}" v="39" dt="2023-09-21T06:41:05.607"/>
    <p1510:client id="{704F65DF-CFC7-4D4F-B6BA-999FF4FF4761}" v="37" dt="2023-09-20T10:57:57.5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6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E861B8-614E-4578-8613-AC0EDE04745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B8067F14-CDE3-452A-9254-8D9D77E41280}">
      <dgm:prSet/>
      <dgm:spPr/>
      <dgm:t>
        <a:bodyPr/>
        <a:lstStyle/>
        <a:p>
          <a:r>
            <a:rPr lang="en-US"/>
            <a:t>Nigeria’s Copyright Act 2022 quickly establishes in section 2(a) that literary, musical, or artistic work will not be eligible for copyright unless some effort has been expended on making the work to give it an original character.</a:t>
          </a:r>
        </a:p>
      </dgm:t>
    </dgm:pt>
    <dgm:pt modelId="{2CADA2D2-8B77-412C-A7FF-643F773A25CB}" type="parTrans" cxnId="{CC361E23-91FE-47B2-9211-B2B4C4DEDC9E}">
      <dgm:prSet/>
      <dgm:spPr/>
      <dgm:t>
        <a:bodyPr/>
        <a:lstStyle/>
        <a:p>
          <a:endParaRPr lang="en-US"/>
        </a:p>
      </dgm:t>
    </dgm:pt>
    <dgm:pt modelId="{51FBBB2E-5E93-4B66-B552-C05A0B04D77F}" type="sibTrans" cxnId="{CC361E23-91FE-47B2-9211-B2B4C4DEDC9E}">
      <dgm:prSet/>
      <dgm:spPr/>
      <dgm:t>
        <a:bodyPr/>
        <a:lstStyle/>
        <a:p>
          <a:endParaRPr lang="en-US"/>
        </a:p>
      </dgm:t>
    </dgm:pt>
    <dgm:pt modelId="{C1C3ACAA-61A2-4989-977B-CA9DA3D66AA8}">
      <dgm:prSet/>
      <dgm:spPr/>
      <dgm:t>
        <a:bodyPr/>
        <a:lstStyle/>
        <a:p>
          <a:r>
            <a:rPr lang="en-US"/>
            <a:t>Notably, section 86(2)(e) of this Act empowers copyright officers to demand information and access to any database relating to copyright without a warrant. While the removal of the warrant conditionality might pose the risk of abuse, this provision may prove relevant in instances where there are allegations of generative AI tools producing work that is potentially infringing on existing work by way of its similarity.</a:t>
          </a:r>
        </a:p>
      </dgm:t>
    </dgm:pt>
    <dgm:pt modelId="{399D4DCC-CF54-474B-8CAA-30BF616DEA26}" type="parTrans" cxnId="{AFD991EA-AB12-4DFF-BC57-1D7B4B2AF5A4}">
      <dgm:prSet/>
      <dgm:spPr/>
      <dgm:t>
        <a:bodyPr/>
        <a:lstStyle/>
        <a:p>
          <a:endParaRPr lang="en-US"/>
        </a:p>
      </dgm:t>
    </dgm:pt>
    <dgm:pt modelId="{31CCB8D8-C198-458E-9412-A51531EA8BA0}" type="sibTrans" cxnId="{AFD991EA-AB12-4DFF-BC57-1D7B4B2AF5A4}">
      <dgm:prSet/>
      <dgm:spPr/>
      <dgm:t>
        <a:bodyPr/>
        <a:lstStyle/>
        <a:p>
          <a:endParaRPr lang="en-US"/>
        </a:p>
      </dgm:t>
    </dgm:pt>
    <dgm:pt modelId="{ECFDFC4F-883E-4E87-8A32-1B344240321C}" type="pres">
      <dgm:prSet presAssocID="{60E861B8-614E-4578-8613-AC0EDE047459}" presName="linear" presStyleCnt="0">
        <dgm:presLayoutVars>
          <dgm:animLvl val="lvl"/>
          <dgm:resizeHandles val="exact"/>
        </dgm:presLayoutVars>
      </dgm:prSet>
      <dgm:spPr/>
    </dgm:pt>
    <dgm:pt modelId="{8D25C86B-FC0E-4BF3-92C3-C014E73A2932}" type="pres">
      <dgm:prSet presAssocID="{B8067F14-CDE3-452A-9254-8D9D77E41280}" presName="parentText" presStyleLbl="node1" presStyleIdx="0" presStyleCnt="2">
        <dgm:presLayoutVars>
          <dgm:chMax val="0"/>
          <dgm:bulletEnabled val="1"/>
        </dgm:presLayoutVars>
      </dgm:prSet>
      <dgm:spPr/>
    </dgm:pt>
    <dgm:pt modelId="{BE16CDDC-711E-4B6B-BCB3-52AE47B6D4F8}" type="pres">
      <dgm:prSet presAssocID="{51FBBB2E-5E93-4B66-B552-C05A0B04D77F}" presName="spacer" presStyleCnt="0"/>
      <dgm:spPr/>
    </dgm:pt>
    <dgm:pt modelId="{EADCB377-3DF7-470B-AAD9-92C1B1C19009}" type="pres">
      <dgm:prSet presAssocID="{C1C3ACAA-61A2-4989-977B-CA9DA3D66AA8}" presName="parentText" presStyleLbl="node1" presStyleIdx="1" presStyleCnt="2">
        <dgm:presLayoutVars>
          <dgm:chMax val="0"/>
          <dgm:bulletEnabled val="1"/>
        </dgm:presLayoutVars>
      </dgm:prSet>
      <dgm:spPr/>
    </dgm:pt>
  </dgm:ptLst>
  <dgm:cxnLst>
    <dgm:cxn modelId="{78696E1F-C369-47A2-8F81-5D0CAA3DC271}" type="presOf" srcId="{60E861B8-614E-4578-8613-AC0EDE047459}" destId="{ECFDFC4F-883E-4E87-8A32-1B344240321C}" srcOrd="0" destOrd="0" presId="urn:microsoft.com/office/officeart/2005/8/layout/vList2"/>
    <dgm:cxn modelId="{CC361E23-91FE-47B2-9211-B2B4C4DEDC9E}" srcId="{60E861B8-614E-4578-8613-AC0EDE047459}" destId="{B8067F14-CDE3-452A-9254-8D9D77E41280}" srcOrd="0" destOrd="0" parTransId="{2CADA2D2-8B77-412C-A7FF-643F773A25CB}" sibTransId="{51FBBB2E-5E93-4B66-B552-C05A0B04D77F}"/>
    <dgm:cxn modelId="{B54FC0D1-716B-44C3-9853-79C70E0025F6}" type="presOf" srcId="{C1C3ACAA-61A2-4989-977B-CA9DA3D66AA8}" destId="{EADCB377-3DF7-470B-AAD9-92C1B1C19009}" srcOrd="0" destOrd="0" presId="urn:microsoft.com/office/officeart/2005/8/layout/vList2"/>
    <dgm:cxn modelId="{BACAB4E4-AD0D-40F8-BFDF-C965AEE12FDF}" type="presOf" srcId="{B8067F14-CDE3-452A-9254-8D9D77E41280}" destId="{8D25C86B-FC0E-4BF3-92C3-C014E73A2932}" srcOrd="0" destOrd="0" presId="urn:microsoft.com/office/officeart/2005/8/layout/vList2"/>
    <dgm:cxn modelId="{AFD991EA-AB12-4DFF-BC57-1D7B4B2AF5A4}" srcId="{60E861B8-614E-4578-8613-AC0EDE047459}" destId="{C1C3ACAA-61A2-4989-977B-CA9DA3D66AA8}" srcOrd="1" destOrd="0" parTransId="{399D4DCC-CF54-474B-8CAA-30BF616DEA26}" sibTransId="{31CCB8D8-C198-458E-9412-A51531EA8BA0}"/>
    <dgm:cxn modelId="{7756FDD0-5FA2-48B0-97F6-3142C34F73D1}" type="presParOf" srcId="{ECFDFC4F-883E-4E87-8A32-1B344240321C}" destId="{8D25C86B-FC0E-4BF3-92C3-C014E73A2932}" srcOrd="0" destOrd="0" presId="urn:microsoft.com/office/officeart/2005/8/layout/vList2"/>
    <dgm:cxn modelId="{AAB32402-9DFF-4ED2-8EB4-0012708C58F1}" type="presParOf" srcId="{ECFDFC4F-883E-4E87-8A32-1B344240321C}" destId="{BE16CDDC-711E-4B6B-BCB3-52AE47B6D4F8}" srcOrd="1" destOrd="0" presId="urn:microsoft.com/office/officeart/2005/8/layout/vList2"/>
    <dgm:cxn modelId="{C51C85C0-DB2E-47A7-9EC1-13A54D0B6F04}" type="presParOf" srcId="{ECFDFC4F-883E-4E87-8A32-1B344240321C}" destId="{EADCB377-3DF7-470B-AAD9-92C1B1C19009}"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5C86B-FC0E-4BF3-92C3-C014E73A2932}">
      <dsp:nvSpPr>
        <dsp:cNvPr id="0" name=""/>
        <dsp:cNvSpPr/>
      </dsp:nvSpPr>
      <dsp:spPr>
        <a:xfrm>
          <a:off x="0" y="141742"/>
          <a:ext cx="5738656" cy="200951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Nigeria’s Copyright Act 2022 quickly establishes in section 2(a) that literary, musical, or artistic work will not be eligible for copyright unless some effort has been expended on making the work to give it an original character.</a:t>
          </a:r>
        </a:p>
      </dsp:txBody>
      <dsp:txXfrm>
        <a:off x="98096" y="239838"/>
        <a:ext cx="5542464" cy="1813319"/>
      </dsp:txXfrm>
    </dsp:sp>
    <dsp:sp modelId="{EADCB377-3DF7-470B-AAD9-92C1B1C19009}">
      <dsp:nvSpPr>
        <dsp:cNvPr id="0" name=""/>
        <dsp:cNvSpPr/>
      </dsp:nvSpPr>
      <dsp:spPr>
        <a:xfrm>
          <a:off x="0" y="2200214"/>
          <a:ext cx="5738656" cy="200951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Notably, section 86(2)(e) of this Act empowers copyright officers to demand information and access to any database relating to copyright without a warrant. While the removal of the warrant conditionality might pose the risk of abuse, this provision may prove relevant in instances where there are allegations of generative AI tools producing work that is potentially infringing on existing work by way of its similarity.</a:t>
          </a:r>
        </a:p>
      </dsp:txBody>
      <dsp:txXfrm>
        <a:off x="98096" y="2298310"/>
        <a:ext cx="5542464" cy="18133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257B4-79F7-49F1-941D-2AADEE5A0109}"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85E35-4D2B-41C9-BFE1-6883F7C6DDD8}" type="slidenum">
              <a:rPr lang="en-US" smtClean="0"/>
              <a:t>‹#›</a:t>
            </a:fld>
            <a:endParaRPr lang="en-US"/>
          </a:p>
        </p:txBody>
      </p:sp>
    </p:spTree>
    <p:extLst>
      <p:ext uri="{BB962C8B-B14F-4D97-AF65-F5344CB8AC3E}">
        <p14:creationId xmlns:p14="http://schemas.microsoft.com/office/powerpoint/2010/main" val="2999426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85E35-4D2B-41C9-BFE1-6883F7C6DDD8}" type="slidenum">
              <a:rPr lang="en-US" smtClean="0"/>
              <a:t>1</a:t>
            </a:fld>
            <a:endParaRPr lang="en-US"/>
          </a:p>
        </p:txBody>
      </p:sp>
    </p:spTree>
    <p:extLst>
      <p:ext uri="{BB962C8B-B14F-4D97-AF65-F5344CB8AC3E}">
        <p14:creationId xmlns:p14="http://schemas.microsoft.com/office/powerpoint/2010/main" val="76212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85E35-4D2B-41C9-BFE1-6883F7C6DDD8}" type="slidenum">
              <a:rPr lang="en-US" smtClean="0"/>
              <a:t>2</a:t>
            </a:fld>
            <a:endParaRPr lang="en-US"/>
          </a:p>
        </p:txBody>
      </p:sp>
    </p:spTree>
    <p:extLst>
      <p:ext uri="{BB962C8B-B14F-4D97-AF65-F5344CB8AC3E}">
        <p14:creationId xmlns:p14="http://schemas.microsoft.com/office/powerpoint/2010/main" val="993668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85E35-4D2B-41C9-BFE1-6883F7C6DDD8}" type="slidenum">
              <a:rPr lang="en-US" smtClean="0"/>
              <a:t>3</a:t>
            </a:fld>
            <a:endParaRPr lang="en-US"/>
          </a:p>
        </p:txBody>
      </p:sp>
    </p:spTree>
    <p:extLst>
      <p:ext uri="{BB962C8B-B14F-4D97-AF65-F5344CB8AC3E}">
        <p14:creationId xmlns:p14="http://schemas.microsoft.com/office/powerpoint/2010/main" val="350436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85E35-4D2B-41C9-BFE1-6883F7C6DDD8}" type="slidenum">
              <a:rPr lang="en-US" smtClean="0"/>
              <a:t>4</a:t>
            </a:fld>
            <a:endParaRPr lang="en-US"/>
          </a:p>
        </p:txBody>
      </p:sp>
    </p:spTree>
    <p:extLst>
      <p:ext uri="{BB962C8B-B14F-4D97-AF65-F5344CB8AC3E}">
        <p14:creationId xmlns:p14="http://schemas.microsoft.com/office/powerpoint/2010/main" val="423748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85E35-4D2B-41C9-BFE1-6883F7C6DDD8}" type="slidenum">
              <a:rPr lang="en-US" smtClean="0"/>
              <a:t>5</a:t>
            </a:fld>
            <a:endParaRPr lang="en-US"/>
          </a:p>
        </p:txBody>
      </p:sp>
    </p:spTree>
    <p:extLst>
      <p:ext uri="{BB962C8B-B14F-4D97-AF65-F5344CB8AC3E}">
        <p14:creationId xmlns:p14="http://schemas.microsoft.com/office/powerpoint/2010/main" val="250727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85E35-4D2B-41C9-BFE1-6883F7C6DDD8}" type="slidenum">
              <a:rPr lang="en-US" smtClean="0"/>
              <a:t>6</a:t>
            </a:fld>
            <a:endParaRPr lang="en-US"/>
          </a:p>
        </p:txBody>
      </p:sp>
    </p:spTree>
    <p:extLst>
      <p:ext uri="{BB962C8B-B14F-4D97-AF65-F5344CB8AC3E}">
        <p14:creationId xmlns:p14="http://schemas.microsoft.com/office/powerpoint/2010/main" val="3601108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85E35-4D2B-41C9-BFE1-6883F7C6DDD8}" type="slidenum">
              <a:rPr lang="en-US" smtClean="0"/>
              <a:t>7</a:t>
            </a:fld>
            <a:endParaRPr lang="en-US"/>
          </a:p>
        </p:txBody>
      </p:sp>
    </p:spTree>
    <p:extLst>
      <p:ext uri="{BB962C8B-B14F-4D97-AF65-F5344CB8AC3E}">
        <p14:creationId xmlns:p14="http://schemas.microsoft.com/office/powerpoint/2010/main" val="45531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85E35-4D2B-41C9-BFE1-6883F7C6DDD8}" type="slidenum">
              <a:rPr lang="en-US" smtClean="0"/>
              <a:t>10</a:t>
            </a:fld>
            <a:endParaRPr lang="en-US"/>
          </a:p>
        </p:txBody>
      </p:sp>
    </p:spTree>
    <p:extLst>
      <p:ext uri="{BB962C8B-B14F-4D97-AF65-F5344CB8AC3E}">
        <p14:creationId xmlns:p14="http://schemas.microsoft.com/office/powerpoint/2010/main" val="405605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mailto:akinifeanyi5@gmail.com" TargetMode="External"/><Relationship Id="rId4" Type="http://schemas.openxmlformats.org/officeDocument/2006/relationships/hyperlink" Target="mailto:aagunbiade@aelex.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 cd">
            <a:extLst>
              <a:ext uri="{FF2B5EF4-FFF2-40B4-BE49-F238E27FC236}">
                <a16:creationId xmlns:a16="http://schemas.microsoft.com/office/drawing/2014/main" id="{56E002CF-4FB5-1275-F973-AF61E5924F51}"/>
              </a:ext>
            </a:extLst>
          </p:cNvPr>
          <p:cNvPicPr>
            <a:picLocks noChangeAspect="1"/>
          </p:cNvPicPr>
          <p:nvPr/>
        </p:nvPicPr>
        <p:blipFill rotWithShape="1">
          <a:blip r:embed="rId3">
            <a:extLst>
              <a:ext uri="{28A0092B-C50C-407E-A947-70E740481C1C}">
                <a14:useLocalDpi xmlns:a14="http://schemas.microsoft.com/office/drawing/2010/main" val="0"/>
              </a:ext>
            </a:extLst>
          </a:blip>
          <a:srcRect t="11144" r="9092" b="16935"/>
          <a:stretch/>
        </p:blipFill>
        <p:spPr>
          <a:xfrm>
            <a:off x="5285232" y="10"/>
            <a:ext cx="13002768" cy="10286990"/>
          </a:xfrm>
          <a:prstGeom prst="rect">
            <a:avLst/>
          </a:prstGeom>
        </p:spPr>
      </p:pic>
      <p:sp>
        <p:nvSpPr>
          <p:cNvPr id="33" name="Rectangle 3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4634901" cy="10287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7"/>
          <p:cNvSpPr txBox="1"/>
          <p:nvPr/>
        </p:nvSpPr>
        <p:spPr>
          <a:xfrm>
            <a:off x="556641" y="1741932"/>
            <a:ext cx="5157216" cy="168706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mj-lt"/>
                <a:ea typeface="+mj-ea"/>
                <a:cs typeface="+mj-cs"/>
              </a:rPr>
              <a:t>Generative AI and Copyright: An African Perspective</a:t>
            </a:r>
          </a:p>
          <a:p>
            <a:pPr>
              <a:lnSpc>
                <a:spcPct val="90000"/>
              </a:lnSpc>
              <a:spcBef>
                <a:spcPct val="0"/>
              </a:spcBef>
              <a:spcAft>
                <a:spcPts val="600"/>
              </a:spcAft>
            </a:pPr>
            <a:endParaRPr lang="en-US" sz="3600" dirty="0">
              <a:latin typeface="+mj-lt"/>
              <a:ea typeface="+mj-ea"/>
              <a:cs typeface="+mj-cs"/>
            </a:endParaRPr>
          </a:p>
        </p:txBody>
      </p:sp>
      <p:sp>
        <p:nvSpPr>
          <p:cNvPr id="35" name="Rectangle 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3839" y="908685"/>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66" y="3665220"/>
            <a:ext cx="4951476" cy="137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8"/>
          <p:cNvSpPr txBox="1"/>
          <p:nvPr/>
        </p:nvSpPr>
        <p:spPr>
          <a:xfrm>
            <a:off x="556641" y="4077081"/>
            <a:ext cx="5158359" cy="481088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600" b="1" dirty="0"/>
              <a:t>Akin Ifeanyi Agunbiade</a:t>
            </a:r>
          </a:p>
          <a:p>
            <a:pPr indent="-228600">
              <a:lnSpc>
                <a:spcPct val="90000"/>
              </a:lnSpc>
              <a:spcAft>
                <a:spcPts val="600"/>
              </a:spcAft>
              <a:buFont typeface="Arial" panose="020B0604020202020204" pitchFamily="34" charset="0"/>
              <a:buChar char="•"/>
            </a:pPr>
            <a:r>
              <a:rPr lang="en-US" sz="2600" dirty="0"/>
              <a:t>Associate, AELEX</a:t>
            </a:r>
          </a:p>
          <a:p>
            <a:pPr indent="-228600">
              <a:lnSpc>
                <a:spcPct val="90000"/>
              </a:lnSpc>
              <a:spcAft>
                <a:spcPts val="600"/>
              </a:spcAft>
              <a:buFont typeface="Arial" panose="020B0604020202020204" pitchFamily="34" charset="0"/>
              <a:buChar char="•"/>
            </a:pPr>
            <a:r>
              <a:rPr lang="en-US" sz="2600" dirty="0"/>
              <a:t>Responsible AI Fellow, Stimson Centre</a:t>
            </a:r>
          </a:p>
          <a:p>
            <a:pPr indent="-228600">
              <a:lnSpc>
                <a:spcPct val="90000"/>
              </a:lnSpc>
              <a:spcBef>
                <a:spcPct val="0"/>
              </a:spcBef>
              <a:spcAft>
                <a:spcPts val="600"/>
              </a:spcAft>
              <a:buFont typeface="Arial" panose="020B0604020202020204" pitchFamily="34" charset="0"/>
              <a:buChar char="•"/>
            </a:pPr>
            <a:r>
              <a:rPr lang="en-US" sz="2600" dirty="0">
                <a:hlinkClick r:id="rId4"/>
              </a:rPr>
              <a:t>aagunbiade@aelex.com</a:t>
            </a:r>
            <a:endParaRPr lang="en-US" sz="2600" dirty="0"/>
          </a:p>
          <a:p>
            <a:pPr indent="-228600">
              <a:lnSpc>
                <a:spcPct val="90000"/>
              </a:lnSpc>
              <a:spcBef>
                <a:spcPct val="0"/>
              </a:spcBef>
              <a:spcAft>
                <a:spcPts val="600"/>
              </a:spcAft>
              <a:buFont typeface="Arial" panose="020B0604020202020204" pitchFamily="34" charset="0"/>
              <a:buChar char="•"/>
            </a:pPr>
            <a:r>
              <a:rPr lang="en-US" sz="2600" dirty="0">
                <a:hlinkClick r:id="rId5"/>
              </a:rPr>
              <a:t>akinifeanyi5@gmail.com</a:t>
            </a:r>
            <a:endParaRPr lang="en-US" sz="2600" dirty="0"/>
          </a:p>
          <a:p>
            <a:pPr indent="-228600">
              <a:lnSpc>
                <a:spcPct val="90000"/>
              </a:lnSpc>
              <a:spcBef>
                <a:spcPct val="0"/>
              </a:spcBef>
              <a:spcAft>
                <a:spcPts val="600"/>
              </a:spcAft>
              <a:buFont typeface="Arial" panose="020B0604020202020204" pitchFamily="34" charset="0"/>
              <a:buChar char="•"/>
            </a:pPr>
            <a:r>
              <a:rPr lang="en-US" sz="2600" dirty="0"/>
              <a:t>@Akin_Agunbiade</a:t>
            </a:r>
          </a:p>
        </p:txBody>
      </p:sp>
      <p:pic>
        <p:nvPicPr>
          <p:cNvPr id="3" name="Picture 2" descr="A logo with blue lines&#10;&#10;Description automatically generated">
            <a:extLst>
              <a:ext uri="{FF2B5EF4-FFF2-40B4-BE49-F238E27FC236}">
                <a16:creationId xmlns:a16="http://schemas.microsoft.com/office/drawing/2014/main" id="{5C9B55C2-18CC-F6B6-F2C5-6DE807E6D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79696" y="190119"/>
            <a:ext cx="1524003" cy="15240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4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lanets in space">
            <a:extLst>
              <a:ext uri="{FF2B5EF4-FFF2-40B4-BE49-F238E27FC236}">
                <a16:creationId xmlns:a16="http://schemas.microsoft.com/office/drawing/2014/main" id="{915F77C1-2D8C-38F9-B6E8-AB7954F55C7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8285" b="25465"/>
          <a:stretch/>
        </p:blipFill>
        <p:spPr>
          <a:xfrm>
            <a:off x="20" y="1"/>
            <a:ext cx="18287980" cy="10286999"/>
          </a:xfrm>
          <a:prstGeom prst="rect">
            <a:avLst/>
          </a:prstGeom>
        </p:spPr>
      </p:pic>
      <p:sp>
        <p:nvSpPr>
          <p:cNvPr id="8" name="TextBox 8"/>
          <p:cNvSpPr txBox="1"/>
          <p:nvPr/>
        </p:nvSpPr>
        <p:spPr>
          <a:xfrm>
            <a:off x="1257298" y="1598793"/>
            <a:ext cx="9079433" cy="7089414"/>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12000">
                <a:ln w="22225">
                  <a:solidFill>
                    <a:srgbClr val="FFFFFF"/>
                  </a:solidFill>
                </a:ln>
                <a:noFill/>
                <a:latin typeface="+mj-lt"/>
                <a:ea typeface="+mj-ea"/>
                <a:cs typeface="+mj-cs"/>
              </a:rPr>
              <a:t>Potential Paths Forward</a:t>
            </a:r>
          </a:p>
        </p:txBody>
      </p:sp>
      <p:cxnSp>
        <p:nvCxnSpPr>
          <p:cNvPr id="64" name="Straight Connector 4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19348" y="3429000"/>
            <a:ext cx="0" cy="3429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3"/>
          <p:cNvSpPr txBox="1"/>
          <p:nvPr/>
        </p:nvSpPr>
        <p:spPr>
          <a:xfrm>
            <a:off x="11301961" y="1598793"/>
            <a:ext cx="5790003" cy="7089414"/>
          </a:xfrm>
          <a:prstGeom prst="rect">
            <a:avLst/>
          </a:prstGeom>
        </p:spPr>
        <p:txBody>
          <a:bodyPr vert="horz" lIns="91440" tIns="45720" rIns="91440" bIns="45720" rtlCol="0" anchor="ctr">
            <a:normAutofit/>
          </a:bodyPr>
          <a:lstStyle/>
          <a:p>
            <a:pPr marL="514350" indent="-228600">
              <a:lnSpc>
                <a:spcPct val="90000"/>
              </a:lnSpc>
              <a:spcAft>
                <a:spcPts val="600"/>
              </a:spcAft>
              <a:buFont typeface="Arial" panose="020B0604020202020204" pitchFamily="34" charset="0"/>
              <a:buChar char="•"/>
            </a:pPr>
            <a:r>
              <a:rPr lang="en-US" sz="2800" dirty="0">
                <a:solidFill>
                  <a:srgbClr val="FFFFFF"/>
                </a:solidFill>
              </a:rPr>
              <a:t>Copyright laws may have commonalities, but a top-down approach may not bode well;</a:t>
            </a:r>
          </a:p>
          <a:p>
            <a:pPr marL="514350" indent="-228600">
              <a:lnSpc>
                <a:spcPct val="90000"/>
              </a:lnSpc>
              <a:spcAft>
                <a:spcPts val="600"/>
              </a:spcAft>
              <a:buFont typeface="Arial" panose="020B0604020202020204" pitchFamily="34" charset="0"/>
              <a:buChar char="•"/>
            </a:pPr>
            <a:r>
              <a:rPr lang="en-US" sz="2800" dirty="0">
                <a:solidFill>
                  <a:srgbClr val="FFFFFF"/>
                </a:solidFill>
              </a:rPr>
              <a:t> A bottom-up approach by copyright regulators should be preferred;</a:t>
            </a:r>
          </a:p>
          <a:p>
            <a:pPr marL="514350" indent="-228600">
              <a:lnSpc>
                <a:spcPct val="90000"/>
              </a:lnSpc>
              <a:spcAft>
                <a:spcPts val="600"/>
              </a:spcAft>
              <a:buFont typeface="Arial" panose="020B0604020202020204" pitchFamily="34" charset="0"/>
              <a:buChar char="•"/>
            </a:pPr>
            <a:r>
              <a:rPr lang="en-US" sz="2800" dirty="0">
                <a:solidFill>
                  <a:srgbClr val="FFFFFF"/>
                </a:solidFill>
              </a:rPr>
              <a:t>Engagements may aid in developing locally relevant definitions of sufficient effort, making arrangements or initiating processes;</a:t>
            </a:r>
          </a:p>
          <a:p>
            <a:pPr marL="514350" indent="-228600">
              <a:lnSpc>
                <a:spcPct val="90000"/>
              </a:lnSpc>
              <a:spcAft>
                <a:spcPts val="600"/>
              </a:spcAft>
              <a:buFont typeface="Arial" panose="020B0604020202020204" pitchFamily="34" charset="0"/>
              <a:buChar char="•"/>
            </a:pPr>
            <a:r>
              <a:rPr lang="en-US" sz="2800" dirty="0">
                <a:solidFill>
                  <a:srgbClr val="FFFFFF"/>
                </a:solidFill>
              </a:rPr>
              <a:t>Generative AI is here to stay and will be subject to the AI effect eventually;</a:t>
            </a:r>
          </a:p>
          <a:p>
            <a:pPr marL="514350" indent="-228600">
              <a:lnSpc>
                <a:spcPct val="90000"/>
              </a:lnSpc>
              <a:spcAft>
                <a:spcPts val="600"/>
              </a:spcAft>
              <a:buFont typeface="Arial" panose="020B0604020202020204" pitchFamily="34" charset="0"/>
              <a:buChar char="•"/>
            </a:pPr>
            <a:r>
              <a:rPr lang="en-US" sz="2800" dirty="0">
                <a:solidFill>
                  <a:srgbClr val="FFFFFF"/>
                </a:solidFill>
              </a:rPr>
              <a:t>Engagements may lead to amendment or issuance of interim guidance</a:t>
            </a:r>
          </a:p>
          <a:p>
            <a:pPr indent="-228600">
              <a:lnSpc>
                <a:spcPct val="90000"/>
              </a:lnSpc>
              <a:spcAft>
                <a:spcPts val="600"/>
              </a:spcAft>
              <a:buFont typeface="Arial" panose="020B0604020202020204" pitchFamily="34" charset="0"/>
              <a:buChar char="•"/>
            </a:pPr>
            <a:endParaRPr lang="en-US" sz="2800" dirty="0">
              <a:solidFill>
                <a:srgbClr val="FFFFFF"/>
              </a:solidFill>
            </a:endParaRPr>
          </a:p>
          <a:p>
            <a:pPr indent="-228600">
              <a:lnSpc>
                <a:spcPct val="90000"/>
              </a:lnSpc>
              <a:spcAft>
                <a:spcPts val="600"/>
              </a:spcAft>
              <a:buFont typeface="Arial" panose="020B0604020202020204" pitchFamily="34" charset="0"/>
              <a:buChar char="•"/>
            </a:pPr>
            <a:endParaRPr lang="en-US" sz="2800" dirty="0">
              <a:solidFill>
                <a:srgbClr val="FFFFFF"/>
              </a:solidFill>
            </a:endParaRPr>
          </a:p>
          <a:p>
            <a:pPr indent="-228600">
              <a:lnSpc>
                <a:spcPct val="90000"/>
              </a:lnSpc>
              <a:spcBef>
                <a:spcPct val="0"/>
              </a:spcBef>
              <a:spcAft>
                <a:spcPts val="600"/>
              </a:spcAft>
              <a:buFont typeface="Arial" panose="020B0604020202020204" pitchFamily="34" charset="0"/>
              <a:buChar char="•"/>
            </a:pPr>
            <a:endParaRPr lang="en-US" sz="2800" dirty="0">
              <a:solidFill>
                <a:srgbClr val="FFFFFF"/>
              </a:solidFill>
            </a:endParaRPr>
          </a:p>
        </p:txBody>
      </p:sp>
      <p:pic>
        <p:nvPicPr>
          <p:cNvPr id="4" name="Picture 3" descr="A logo with blue lines&#10;&#10;Description automatically generated">
            <a:extLst>
              <a:ext uri="{FF2B5EF4-FFF2-40B4-BE49-F238E27FC236}">
                <a16:creationId xmlns:a16="http://schemas.microsoft.com/office/drawing/2014/main" id="{6E50EABD-D529-3CA5-E60E-AEED5714F9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9844" y="266698"/>
            <a:ext cx="1524003" cy="152400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ity at night with a dark sky&#10;&#10;Description automatically generated"/>
          <p:cNvPicPr>
            <a:picLocks noChangeAspect="1"/>
          </p:cNvPicPr>
          <p:nvPr/>
        </p:nvPicPr>
        <p:blipFill rotWithShape="1">
          <a:blip r:embed="rId2">
            <a:alphaModFix amt="40000"/>
          </a:blip>
          <a:srcRect t="15730"/>
          <a:stretch/>
        </p:blipFill>
        <p:spPr>
          <a:xfrm>
            <a:off x="0" y="0"/>
            <a:ext cx="18288000" cy="10287000"/>
          </a:xfrm>
          <a:prstGeom prst="rect">
            <a:avLst/>
          </a:prstGeom>
        </p:spPr>
      </p:pic>
      <p:sp>
        <p:nvSpPr>
          <p:cNvPr id="3" name="TextBox 3"/>
          <p:cNvSpPr txBox="1"/>
          <p:nvPr/>
        </p:nvSpPr>
        <p:spPr>
          <a:xfrm>
            <a:off x="1257514" y="547687"/>
            <a:ext cx="15773400" cy="198834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kern="1200" dirty="0">
                <a:solidFill>
                  <a:srgbClr val="FFFFFF"/>
                </a:solidFill>
                <a:latin typeface="+mj-lt"/>
                <a:ea typeface="+mj-ea"/>
                <a:cs typeface="+mj-cs"/>
              </a:rPr>
              <a:t>THANK YOU</a:t>
            </a:r>
          </a:p>
          <a:p>
            <a:pPr>
              <a:lnSpc>
                <a:spcPct val="90000"/>
              </a:lnSpc>
              <a:spcBef>
                <a:spcPct val="0"/>
              </a:spcBef>
              <a:spcAft>
                <a:spcPts val="600"/>
              </a:spcAft>
            </a:pPr>
            <a:endParaRPr lang="en-US" sz="4400"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47C7584B-BA99-BB2A-15FC-71FAEAF862FC}"/>
              </a:ext>
            </a:extLst>
          </p:cNvPr>
          <p:cNvSpPr txBox="1"/>
          <p:nvPr/>
        </p:nvSpPr>
        <p:spPr>
          <a:xfrm>
            <a:off x="1257516" y="3020437"/>
            <a:ext cx="6922138" cy="624500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000">
                <a:solidFill>
                  <a:srgbClr val="FFFFFF"/>
                </a:solidFill>
              </a:rPr>
              <a:t>aagunbiade@aelex.com</a:t>
            </a:r>
          </a:p>
          <a:p>
            <a:pPr indent="-228600">
              <a:lnSpc>
                <a:spcPct val="90000"/>
              </a:lnSpc>
              <a:spcAft>
                <a:spcPts val="600"/>
              </a:spcAft>
              <a:buFont typeface="Arial" panose="020B0604020202020204" pitchFamily="34" charset="0"/>
              <a:buChar char="•"/>
            </a:pPr>
            <a:r>
              <a:rPr lang="en-US" sz="3000">
                <a:solidFill>
                  <a:srgbClr val="FFFFFF"/>
                </a:solidFill>
              </a:rPr>
              <a:t>akinifeanyi5@gmail.com</a:t>
            </a:r>
          </a:p>
          <a:p>
            <a:pPr indent="-228600">
              <a:lnSpc>
                <a:spcPct val="90000"/>
              </a:lnSpc>
              <a:spcAft>
                <a:spcPts val="600"/>
              </a:spcAft>
              <a:buFont typeface="Arial" panose="020B0604020202020204" pitchFamily="34" charset="0"/>
              <a:buChar char="•"/>
            </a:pPr>
            <a:r>
              <a:rPr lang="en-US" sz="3000">
                <a:solidFill>
                  <a:srgbClr val="FFFFFF"/>
                </a:solidFill>
              </a:rPr>
              <a:t>@Akin_Agunbiade</a:t>
            </a:r>
          </a:p>
        </p:txBody>
      </p:sp>
      <p:pic>
        <p:nvPicPr>
          <p:cNvPr id="9" name="Picture 8" descr="A blue sky with clouds and a hill with trees&#10;&#10;Description automatically generated">
            <a:extLst>
              <a:ext uri="{FF2B5EF4-FFF2-40B4-BE49-F238E27FC236}">
                <a16:creationId xmlns:a16="http://schemas.microsoft.com/office/drawing/2014/main" id="{B261DF63-CB82-1CF6-423E-BCCF048B9AF4}"/>
              </a:ext>
            </a:extLst>
          </p:cNvPr>
          <p:cNvPicPr>
            <a:picLocks noChangeAspect="1"/>
          </p:cNvPicPr>
          <p:nvPr/>
        </p:nvPicPr>
        <p:blipFill rotWithShape="1">
          <a:blip r:embed="rId3">
            <a:extLst>
              <a:ext uri="{28A0092B-C50C-407E-A947-70E740481C1C}">
                <a14:useLocalDpi xmlns:a14="http://schemas.microsoft.com/office/drawing/2010/main" val="0"/>
              </a:ext>
            </a:extLst>
          </a:blip>
          <a:srcRect t="20316" r="-3" b="-3"/>
          <a:stretch/>
        </p:blipFill>
        <p:spPr>
          <a:xfrm>
            <a:off x="9152007" y="3022752"/>
            <a:ext cx="7925799" cy="6315663"/>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pic>
        <p:nvPicPr>
          <p:cNvPr id="5" name="Picture 4" descr="A logo with blue lines&#10;&#10;Description automatically generated">
            <a:extLst>
              <a:ext uri="{FF2B5EF4-FFF2-40B4-BE49-F238E27FC236}">
                <a16:creationId xmlns:a16="http://schemas.microsoft.com/office/drawing/2014/main" id="{75AF2C04-D415-4F5C-DD24-DC0FABBFAD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0665" y="373424"/>
            <a:ext cx="1524003" cy="15240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8">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704594" y="685801"/>
            <a:ext cx="8721360" cy="233530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a:latin typeface="+mj-lt"/>
                <a:ea typeface="+mj-ea"/>
                <a:cs typeface="+mj-cs"/>
              </a:rPr>
              <a:t>Local use cases - Nigeria</a:t>
            </a:r>
          </a:p>
        </p:txBody>
      </p:sp>
      <p:sp>
        <p:nvSpPr>
          <p:cNvPr id="6" name="TextBox 6"/>
          <p:cNvSpPr txBox="1"/>
          <p:nvPr/>
        </p:nvSpPr>
        <p:spPr>
          <a:xfrm>
            <a:off x="1704594" y="3415554"/>
            <a:ext cx="8721358" cy="5191732"/>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r>
              <a:rPr lang="en-US" sz="3000" dirty="0"/>
              <a:t>It has been projected that the market size of generative AI in Nigeria will hit $162.4 million in 2023 and grow at the rate of 26.39% annually, reaching $836.7 million by 2030. </a:t>
            </a:r>
          </a:p>
          <a:p>
            <a:pPr indent="-228600">
              <a:lnSpc>
                <a:spcPct val="90000"/>
              </a:lnSpc>
              <a:spcBef>
                <a:spcPct val="0"/>
              </a:spcBef>
              <a:spcAft>
                <a:spcPts val="600"/>
              </a:spcAft>
              <a:buFont typeface="Arial" panose="020B0604020202020204" pitchFamily="34" charset="0"/>
              <a:buChar char="•"/>
            </a:pPr>
            <a:endParaRPr lang="en-US" sz="3000" dirty="0"/>
          </a:p>
          <a:p>
            <a:pPr indent="-228600">
              <a:lnSpc>
                <a:spcPct val="90000"/>
              </a:lnSpc>
              <a:spcBef>
                <a:spcPct val="0"/>
              </a:spcBef>
              <a:spcAft>
                <a:spcPts val="600"/>
              </a:spcAft>
              <a:buFont typeface="Arial" panose="020B0604020202020204" pitchFamily="34" charset="0"/>
              <a:buChar char="•"/>
            </a:pPr>
            <a:r>
              <a:rPr lang="en-US" sz="3000" dirty="0" err="1"/>
              <a:t>LawPavilion</a:t>
            </a:r>
            <a:r>
              <a:rPr lang="en-US" sz="3000" dirty="0"/>
              <a:t>, a leading legal search engine for laws and decided cases, recently launched two related generative AI tools, </a:t>
            </a:r>
            <a:r>
              <a:rPr lang="en-US" sz="3000" dirty="0" err="1"/>
              <a:t>PrimeGPT</a:t>
            </a:r>
            <a:r>
              <a:rPr lang="en-US" sz="3000" dirty="0"/>
              <a:t> and </a:t>
            </a:r>
            <a:r>
              <a:rPr lang="en-US" sz="3000" dirty="0" err="1"/>
              <a:t>PrimsolGPT</a:t>
            </a:r>
            <a:r>
              <a:rPr lang="en-US" sz="3000" dirty="0"/>
              <a:t>, integrated into their existing products, </a:t>
            </a:r>
            <a:r>
              <a:rPr lang="en-US" sz="3000" dirty="0" err="1"/>
              <a:t>Primsol</a:t>
            </a:r>
            <a:r>
              <a:rPr lang="en-US" sz="3000" dirty="0"/>
              <a:t>. </a:t>
            </a:r>
          </a:p>
          <a:p>
            <a:pPr indent="-228600">
              <a:lnSpc>
                <a:spcPct val="90000"/>
              </a:lnSpc>
              <a:spcBef>
                <a:spcPct val="0"/>
              </a:spcBef>
              <a:spcAft>
                <a:spcPts val="600"/>
              </a:spcAft>
              <a:buFont typeface="Arial" panose="020B0604020202020204" pitchFamily="34" charset="0"/>
              <a:buChar char="•"/>
            </a:pPr>
            <a:endParaRPr lang="en-US" sz="3000" dirty="0"/>
          </a:p>
          <a:p>
            <a:pPr indent="-228600">
              <a:lnSpc>
                <a:spcPct val="90000"/>
              </a:lnSpc>
              <a:spcBef>
                <a:spcPct val="0"/>
              </a:spcBef>
              <a:spcAft>
                <a:spcPts val="600"/>
              </a:spcAft>
              <a:buFont typeface="Arial" panose="020B0604020202020204" pitchFamily="34" charset="0"/>
              <a:buChar char="•"/>
            </a:pPr>
            <a:endParaRPr lang="en-US" sz="3000" dirty="0"/>
          </a:p>
          <a:p>
            <a:pPr indent="-228600">
              <a:lnSpc>
                <a:spcPct val="90000"/>
              </a:lnSpc>
              <a:spcBef>
                <a:spcPct val="0"/>
              </a:spcBef>
              <a:spcAft>
                <a:spcPts val="600"/>
              </a:spcAft>
              <a:buFont typeface="Arial" panose="020B0604020202020204" pitchFamily="34" charset="0"/>
              <a:buChar char="•"/>
            </a:pPr>
            <a:endParaRPr lang="en-US" sz="3000" dirty="0"/>
          </a:p>
          <a:p>
            <a:pPr indent="-228600">
              <a:lnSpc>
                <a:spcPct val="90000"/>
              </a:lnSpc>
              <a:spcBef>
                <a:spcPct val="0"/>
              </a:spcBef>
              <a:spcAft>
                <a:spcPts val="600"/>
              </a:spcAft>
              <a:buFont typeface="Arial" panose="020B0604020202020204" pitchFamily="34" charset="0"/>
              <a:buChar char="•"/>
            </a:pPr>
            <a:endParaRPr lang="en-US" sz="3000" dirty="0"/>
          </a:p>
        </p:txBody>
      </p:sp>
      <p:pic>
        <p:nvPicPr>
          <p:cNvPr id="10" name="Picture 9" descr="A close-up of a logo&#10;&#10;Description automatically generated">
            <a:extLst>
              <a:ext uri="{FF2B5EF4-FFF2-40B4-BE49-F238E27FC236}">
                <a16:creationId xmlns:a16="http://schemas.microsoft.com/office/drawing/2014/main" id="{5B990CB3-A8D0-B4A8-1963-3EFF9EF91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9649" y="2163593"/>
            <a:ext cx="5569303" cy="1386137"/>
          </a:xfrm>
          <a:prstGeom prst="rect">
            <a:avLst/>
          </a:prstGeom>
        </p:spPr>
      </p:pic>
      <p:pic>
        <p:nvPicPr>
          <p:cNvPr id="7" name="Picture 6" descr="A person sitting in a chair with a gavel over her head">
            <a:extLst>
              <a:ext uri="{FF2B5EF4-FFF2-40B4-BE49-F238E27FC236}">
                <a16:creationId xmlns:a16="http://schemas.microsoft.com/office/drawing/2014/main" id="{C316B69A-76E9-C379-9BD7-819484D7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0319" y="5063736"/>
            <a:ext cx="3364894" cy="3364894"/>
          </a:xfrm>
          <a:prstGeom prst="rect">
            <a:avLst/>
          </a:prstGeom>
        </p:spPr>
      </p:pic>
      <p:sp>
        <p:nvSpPr>
          <p:cNvPr id="40" name="Rectangle 30">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9601198"/>
            <a:ext cx="18288000" cy="685160"/>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2">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601200"/>
            <a:ext cx="12230097" cy="685158"/>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blue lines&#10;&#10;Description automatically generated">
            <a:extLst>
              <a:ext uri="{FF2B5EF4-FFF2-40B4-BE49-F238E27FC236}">
                <a16:creationId xmlns:a16="http://schemas.microsoft.com/office/drawing/2014/main" id="{56B0E22E-4BFD-E868-2C4B-3F7307D1BB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7356" y="249851"/>
            <a:ext cx="1524003" cy="15240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48">
            <a:extLst>
              <a:ext uri="{FF2B5EF4-FFF2-40B4-BE49-F238E27FC236}">
                <a16:creationId xmlns:a16="http://schemas.microsoft.com/office/drawing/2014/main" id="{3981C9F3-DDDA-4EF6-9D3D-0B955296B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50">
            <a:extLst>
              <a:ext uri="{FF2B5EF4-FFF2-40B4-BE49-F238E27FC236}">
                <a16:creationId xmlns:a16="http://schemas.microsoft.com/office/drawing/2014/main" id="{1F8A981E-6C01-464B-9B2A-810AFEC27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286999"/>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Connector 52">
            <a:extLst>
              <a:ext uri="{FF2B5EF4-FFF2-40B4-BE49-F238E27FC236}">
                <a16:creationId xmlns:a16="http://schemas.microsoft.com/office/drawing/2014/main" id="{27931A0D-5E1E-4D69-AAA6-3914681832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8852" y="369042"/>
            <a:ext cx="383242" cy="8198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0" name="Group 54">
            <a:extLst>
              <a:ext uri="{FF2B5EF4-FFF2-40B4-BE49-F238E27FC236}">
                <a16:creationId xmlns:a16="http://schemas.microsoft.com/office/drawing/2014/main" id="{F0B556A9-8937-4D81-807B-8A0601C7B8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042853" y="1395382"/>
            <a:ext cx="338328" cy="274320"/>
            <a:chOff x="4089400" y="933450"/>
            <a:chExt cx="338328" cy="341938"/>
          </a:xfrm>
        </p:grpSpPr>
        <p:cxnSp>
          <p:nvCxnSpPr>
            <p:cNvPr id="56" name="Straight Connector 55">
              <a:extLst>
                <a:ext uri="{FF2B5EF4-FFF2-40B4-BE49-F238E27FC236}">
                  <a16:creationId xmlns:a16="http://schemas.microsoft.com/office/drawing/2014/main" id="{9C039522-A5A3-4F5E-9DD1-92F91EE5B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1" name="Straight Connector 56">
              <a:extLst>
                <a:ext uri="{FF2B5EF4-FFF2-40B4-BE49-F238E27FC236}">
                  <a16:creationId xmlns:a16="http://schemas.microsoft.com/office/drawing/2014/main" id="{8B2A60CE-9C81-4C0C-B6B7-98F888FAA5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2" name="Straight Connector 58">
            <a:extLst>
              <a:ext uri="{FF2B5EF4-FFF2-40B4-BE49-F238E27FC236}">
                <a16:creationId xmlns:a16="http://schemas.microsoft.com/office/drawing/2014/main" id="{3CF19E69-3223-4875-8F87-289CC82CF6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0661" y="9784134"/>
            <a:ext cx="16075781"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33" name="Group 60">
            <a:extLst>
              <a:ext uri="{FF2B5EF4-FFF2-40B4-BE49-F238E27FC236}">
                <a16:creationId xmlns:a16="http://schemas.microsoft.com/office/drawing/2014/main" id="{9A8C13C4-D732-42E9-BEC6-704D3B64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200181" y="9601200"/>
            <a:ext cx="338328" cy="360262"/>
            <a:chOff x="4089400" y="933450"/>
            <a:chExt cx="338328" cy="341938"/>
          </a:xfrm>
        </p:grpSpPr>
        <p:cxnSp>
          <p:nvCxnSpPr>
            <p:cNvPr id="62" name="Straight Connector 61">
              <a:extLst>
                <a:ext uri="{FF2B5EF4-FFF2-40B4-BE49-F238E27FC236}">
                  <a16:creationId xmlns:a16="http://schemas.microsoft.com/office/drawing/2014/main" id="{85516202-0BD8-419D-8BF7-97BAEA4DF2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 name="Straight Connector 62">
              <a:extLst>
                <a:ext uri="{FF2B5EF4-FFF2-40B4-BE49-F238E27FC236}">
                  <a16:creationId xmlns:a16="http://schemas.microsoft.com/office/drawing/2014/main" id="{95BE3FD7-EE7B-4784-A604-9F4F8D45C4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43" name="Rectangle 36">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8604" y="1685350"/>
            <a:ext cx="15287999" cy="8601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2069956" y="7254680"/>
            <a:ext cx="5325377" cy="2160686"/>
          </a:xfrm>
          <a:prstGeom prst="rect">
            <a:avLst/>
          </a:prstGeom>
        </p:spPr>
        <p:txBody>
          <a:bodyPr vert="horz" lIns="91440" tIns="45720" rIns="91440" bIns="45720" rtlCol="0" anchor="ctr">
            <a:normAutofit/>
          </a:bodyPr>
          <a:lstStyle/>
          <a:p>
            <a:pPr defTabSz="758952">
              <a:lnSpc>
                <a:spcPct val="90000"/>
              </a:lnSpc>
              <a:spcBef>
                <a:spcPct val="0"/>
              </a:spcBef>
              <a:spcAft>
                <a:spcPts val="498"/>
              </a:spcAft>
            </a:pPr>
            <a:r>
              <a:rPr lang="en-US" sz="4731" dirty="0">
                <a:latin typeface="+mj-lt"/>
                <a:ea typeface="+mj-ea"/>
                <a:cs typeface="+mj-cs"/>
              </a:rPr>
              <a:t>Local use cases</a:t>
            </a:r>
            <a:r>
              <a:rPr lang="en-US" sz="4731" kern="1200" dirty="0">
                <a:solidFill>
                  <a:schemeClr val="tx1"/>
                </a:solidFill>
                <a:latin typeface="+mj-lt"/>
                <a:ea typeface="+mj-ea"/>
                <a:cs typeface="+mj-cs"/>
              </a:rPr>
              <a:t> - Egypt</a:t>
            </a:r>
            <a:endParaRPr lang="en-US" sz="5700" dirty="0">
              <a:latin typeface="+mj-lt"/>
              <a:ea typeface="+mj-ea"/>
              <a:cs typeface="+mj-cs"/>
            </a:endParaRPr>
          </a:p>
        </p:txBody>
      </p:sp>
      <p:pic>
        <p:nvPicPr>
          <p:cNvPr id="10" name="Picture 9" descr="A cartoon character holding a credit card">
            <a:extLst>
              <a:ext uri="{FF2B5EF4-FFF2-40B4-BE49-F238E27FC236}">
                <a16:creationId xmlns:a16="http://schemas.microsoft.com/office/drawing/2014/main" id="{AE16A25B-A74F-8A56-C11A-F71598412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056" y="2086760"/>
            <a:ext cx="4925480" cy="4925480"/>
          </a:xfrm>
          <a:prstGeom prst="rect">
            <a:avLst/>
          </a:prstGeom>
        </p:spPr>
      </p:pic>
      <p:pic>
        <p:nvPicPr>
          <p:cNvPr id="12" name="Picture 11" descr="A close-up of a robot">
            <a:extLst>
              <a:ext uri="{FF2B5EF4-FFF2-40B4-BE49-F238E27FC236}">
                <a16:creationId xmlns:a16="http://schemas.microsoft.com/office/drawing/2014/main" id="{DA39586D-DA08-0165-FE93-6374A276F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309" y="2825372"/>
            <a:ext cx="6862205" cy="3448257"/>
          </a:xfrm>
          <a:prstGeom prst="rect">
            <a:avLst/>
          </a:prstGeom>
        </p:spPr>
      </p:pic>
      <p:sp>
        <p:nvSpPr>
          <p:cNvPr id="44"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18670" y="8323554"/>
            <a:ext cx="1949707" cy="22938"/>
          </a:xfrm>
          <a:custGeom>
            <a:avLst/>
            <a:gdLst>
              <a:gd name="connsiteX0" fmla="*/ 0 w 1949707"/>
              <a:gd name="connsiteY0" fmla="*/ 0 h 22938"/>
              <a:gd name="connsiteX1" fmla="*/ 467929 w 1949707"/>
              <a:gd name="connsiteY1" fmla="*/ 0 h 22938"/>
              <a:gd name="connsiteX2" fmla="*/ 955356 w 1949707"/>
              <a:gd name="connsiteY2" fmla="*/ 0 h 22938"/>
              <a:gd name="connsiteX3" fmla="*/ 1442783 w 1949707"/>
              <a:gd name="connsiteY3" fmla="*/ 0 h 22938"/>
              <a:gd name="connsiteX4" fmla="*/ 1949707 w 1949707"/>
              <a:gd name="connsiteY4" fmla="*/ 0 h 22938"/>
              <a:gd name="connsiteX5" fmla="*/ 1949707 w 1949707"/>
              <a:gd name="connsiteY5" fmla="*/ 22938 h 22938"/>
              <a:gd name="connsiteX6" fmla="*/ 1462280 w 1949707"/>
              <a:gd name="connsiteY6" fmla="*/ 22938 h 22938"/>
              <a:gd name="connsiteX7" fmla="*/ 1013847 w 1949707"/>
              <a:gd name="connsiteY7" fmla="*/ 22938 h 22938"/>
              <a:gd name="connsiteX8" fmla="*/ 565415 w 1949707"/>
              <a:gd name="connsiteY8" fmla="*/ 22938 h 22938"/>
              <a:gd name="connsiteX9" fmla="*/ 0 w 1949707"/>
              <a:gd name="connsiteY9" fmla="*/ 22938 h 22938"/>
              <a:gd name="connsiteX10" fmla="*/ 0 w 1949707"/>
              <a:gd name="connsiteY10" fmla="*/ 0 h 22938"/>
              <a:gd name="connsiteX0" fmla="*/ 0 w 1949707"/>
              <a:gd name="connsiteY0" fmla="*/ 0 h 22938"/>
              <a:gd name="connsiteX1" fmla="*/ 467929 w 1949707"/>
              <a:gd name="connsiteY1" fmla="*/ 0 h 22938"/>
              <a:gd name="connsiteX2" fmla="*/ 896865 w 1949707"/>
              <a:gd name="connsiteY2" fmla="*/ 0 h 22938"/>
              <a:gd name="connsiteX3" fmla="*/ 1423286 w 1949707"/>
              <a:gd name="connsiteY3" fmla="*/ 0 h 22938"/>
              <a:gd name="connsiteX4" fmla="*/ 1949707 w 1949707"/>
              <a:gd name="connsiteY4" fmla="*/ 0 h 22938"/>
              <a:gd name="connsiteX5" fmla="*/ 1949707 w 1949707"/>
              <a:gd name="connsiteY5" fmla="*/ 22938 h 22938"/>
              <a:gd name="connsiteX6" fmla="*/ 1501274 w 1949707"/>
              <a:gd name="connsiteY6" fmla="*/ 22938 h 22938"/>
              <a:gd name="connsiteX7" fmla="*/ 1052841 w 1949707"/>
              <a:gd name="connsiteY7" fmla="*/ 22938 h 22938"/>
              <a:gd name="connsiteX8" fmla="*/ 526420 w 1949707"/>
              <a:gd name="connsiteY8" fmla="*/ 22938 h 22938"/>
              <a:gd name="connsiteX9" fmla="*/ 0 w 1949707"/>
              <a:gd name="connsiteY9" fmla="*/ 22938 h 22938"/>
              <a:gd name="connsiteX10" fmla="*/ 0 w 1949707"/>
              <a:gd name="connsiteY10" fmla="*/ 0 h 22938"/>
              <a:gd name="connsiteX0" fmla="*/ 0 w 1949707"/>
              <a:gd name="connsiteY0" fmla="*/ 0 h 22938"/>
              <a:gd name="connsiteX1" fmla="*/ 467929 w 1949707"/>
              <a:gd name="connsiteY1" fmla="*/ 0 h 22938"/>
              <a:gd name="connsiteX2" fmla="*/ 955356 w 1949707"/>
              <a:gd name="connsiteY2" fmla="*/ 0 h 22938"/>
              <a:gd name="connsiteX3" fmla="*/ 1442783 w 1949707"/>
              <a:gd name="connsiteY3" fmla="*/ 0 h 22938"/>
              <a:gd name="connsiteX4" fmla="*/ 1949707 w 1949707"/>
              <a:gd name="connsiteY4" fmla="*/ 0 h 22938"/>
              <a:gd name="connsiteX5" fmla="*/ 1949707 w 1949707"/>
              <a:gd name="connsiteY5" fmla="*/ 22938 h 22938"/>
              <a:gd name="connsiteX6" fmla="*/ 1462280 w 1949707"/>
              <a:gd name="connsiteY6" fmla="*/ 22938 h 22938"/>
              <a:gd name="connsiteX7" fmla="*/ 1013847 w 1949707"/>
              <a:gd name="connsiteY7" fmla="*/ 22938 h 22938"/>
              <a:gd name="connsiteX8" fmla="*/ 565415 w 1949707"/>
              <a:gd name="connsiteY8" fmla="*/ 22938 h 22938"/>
              <a:gd name="connsiteX9" fmla="*/ 0 w 1949707"/>
              <a:gd name="connsiteY9" fmla="*/ 22938 h 22938"/>
              <a:gd name="connsiteX10" fmla="*/ 0 w 1949707"/>
              <a:gd name="connsiteY10" fmla="*/ 0 h 22938"/>
              <a:gd name="connsiteX0" fmla="*/ 0 w 1949707"/>
              <a:gd name="connsiteY0" fmla="*/ 0 h 22938"/>
              <a:gd name="connsiteX1" fmla="*/ 467929 w 1949707"/>
              <a:gd name="connsiteY1" fmla="*/ 0 h 22938"/>
              <a:gd name="connsiteX2" fmla="*/ 955356 w 1949707"/>
              <a:gd name="connsiteY2" fmla="*/ 0 h 22938"/>
              <a:gd name="connsiteX3" fmla="*/ 1442783 w 1949707"/>
              <a:gd name="connsiteY3" fmla="*/ 0 h 22938"/>
              <a:gd name="connsiteX4" fmla="*/ 1949707 w 1949707"/>
              <a:gd name="connsiteY4" fmla="*/ 0 h 22938"/>
              <a:gd name="connsiteX5" fmla="*/ 1949707 w 1949707"/>
              <a:gd name="connsiteY5" fmla="*/ 22938 h 22938"/>
              <a:gd name="connsiteX6" fmla="*/ 1462280 w 1949707"/>
              <a:gd name="connsiteY6" fmla="*/ 22938 h 22938"/>
              <a:gd name="connsiteX7" fmla="*/ 1013847 w 1949707"/>
              <a:gd name="connsiteY7" fmla="*/ 22938 h 22938"/>
              <a:gd name="connsiteX8" fmla="*/ 565415 w 1949707"/>
              <a:gd name="connsiteY8" fmla="*/ 22938 h 22938"/>
              <a:gd name="connsiteX9" fmla="*/ 0 w 1949707"/>
              <a:gd name="connsiteY9" fmla="*/ 22938 h 22938"/>
              <a:gd name="connsiteX10" fmla="*/ 0 w 1949707"/>
              <a:gd name="connsiteY10" fmla="*/ 0 h 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707" h="22938" fill="none" extrusionOk="0">
                <a:moveTo>
                  <a:pt x="0" y="0"/>
                </a:moveTo>
                <a:cubicBezTo>
                  <a:pt x="174718" y="8193"/>
                  <a:pt x="352644" y="35144"/>
                  <a:pt x="467929" y="0"/>
                </a:cubicBezTo>
                <a:cubicBezTo>
                  <a:pt x="649543" y="-31341"/>
                  <a:pt x="770115" y="-51517"/>
                  <a:pt x="955356" y="0"/>
                </a:cubicBezTo>
                <a:cubicBezTo>
                  <a:pt x="1090438" y="17527"/>
                  <a:pt x="1203236" y="-16234"/>
                  <a:pt x="1442783" y="0"/>
                </a:cubicBezTo>
                <a:cubicBezTo>
                  <a:pt x="1561024" y="-19260"/>
                  <a:pt x="1723553" y="-69048"/>
                  <a:pt x="1949707" y="0"/>
                </a:cubicBezTo>
                <a:cubicBezTo>
                  <a:pt x="1950026" y="8415"/>
                  <a:pt x="1947872" y="13202"/>
                  <a:pt x="1949707" y="22938"/>
                </a:cubicBezTo>
                <a:cubicBezTo>
                  <a:pt x="1756421" y="51184"/>
                  <a:pt x="1719503" y="38068"/>
                  <a:pt x="1462280" y="22938"/>
                </a:cubicBezTo>
                <a:cubicBezTo>
                  <a:pt x="1218982" y="28573"/>
                  <a:pt x="1208120" y="10252"/>
                  <a:pt x="1013847" y="22938"/>
                </a:cubicBezTo>
                <a:cubicBezTo>
                  <a:pt x="816764" y="47369"/>
                  <a:pt x="756126" y="29890"/>
                  <a:pt x="565415" y="22938"/>
                </a:cubicBezTo>
                <a:cubicBezTo>
                  <a:pt x="386082" y="93757"/>
                  <a:pt x="103438" y="30064"/>
                  <a:pt x="0" y="22938"/>
                </a:cubicBezTo>
                <a:cubicBezTo>
                  <a:pt x="-463" y="11712"/>
                  <a:pt x="-3141" y="7775"/>
                  <a:pt x="0" y="0"/>
                </a:cubicBezTo>
                <a:close/>
              </a:path>
              <a:path w="1949707" h="22938" stroke="0" extrusionOk="0">
                <a:moveTo>
                  <a:pt x="0" y="0"/>
                </a:moveTo>
                <a:cubicBezTo>
                  <a:pt x="147225" y="32574"/>
                  <a:pt x="307708" y="46725"/>
                  <a:pt x="467929" y="0"/>
                </a:cubicBezTo>
                <a:cubicBezTo>
                  <a:pt x="601276" y="20146"/>
                  <a:pt x="677862" y="-5545"/>
                  <a:pt x="896865" y="0"/>
                </a:cubicBezTo>
                <a:cubicBezTo>
                  <a:pt x="1131810" y="-5850"/>
                  <a:pt x="1249914" y="-25044"/>
                  <a:pt x="1423286" y="0"/>
                </a:cubicBezTo>
                <a:cubicBezTo>
                  <a:pt x="1656392" y="38650"/>
                  <a:pt x="1699465" y="27584"/>
                  <a:pt x="1949707" y="0"/>
                </a:cubicBezTo>
                <a:cubicBezTo>
                  <a:pt x="1949960" y="7082"/>
                  <a:pt x="1949576" y="9261"/>
                  <a:pt x="1949707" y="22938"/>
                </a:cubicBezTo>
                <a:cubicBezTo>
                  <a:pt x="1790239" y="-15248"/>
                  <a:pt x="1685119" y="12086"/>
                  <a:pt x="1501274" y="22938"/>
                </a:cubicBezTo>
                <a:cubicBezTo>
                  <a:pt x="1273723" y="-11775"/>
                  <a:pt x="1213721" y="-12460"/>
                  <a:pt x="1052841" y="22938"/>
                </a:cubicBezTo>
                <a:cubicBezTo>
                  <a:pt x="876797" y="53761"/>
                  <a:pt x="777606" y="60016"/>
                  <a:pt x="526420" y="22938"/>
                </a:cubicBezTo>
                <a:cubicBezTo>
                  <a:pt x="365057" y="10156"/>
                  <a:pt x="155803" y="68431"/>
                  <a:pt x="0" y="22938"/>
                </a:cubicBezTo>
                <a:cubicBezTo>
                  <a:pt x="1590" y="16790"/>
                  <a:pt x="252" y="4670"/>
                  <a:pt x="0" y="0"/>
                </a:cubicBezTo>
                <a:close/>
              </a:path>
              <a:path w="1949707" h="22938" fill="none" stroke="0" extrusionOk="0">
                <a:moveTo>
                  <a:pt x="0" y="0"/>
                </a:moveTo>
                <a:cubicBezTo>
                  <a:pt x="200514" y="-20302"/>
                  <a:pt x="347347" y="30439"/>
                  <a:pt x="467929" y="0"/>
                </a:cubicBezTo>
                <a:cubicBezTo>
                  <a:pt x="649880" y="13589"/>
                  <a:pt x="753502" y="19302"/>
                  <a:pt x="955356" y="0"/>
                </a:cubicBezTo>
                <a:cubicBezTo>
                  <a:pt x="1169780" y="37750"/>
                  <a:pt x="1230265" y="6499"/>
                  <a:pt x="1442783" y="0"/>
                </a:cubicBezTo>
                <a:cubicBezTo>
                  <a:pt x="1603028" y="11348"/>
                  <a:pt x="1813423" y="-1854"/>
                  <a:pt x="1949707" y="0"/>
                </a:cubicBezTo>
                <a:cubicBezTo>
                  <a:pt x="1951248" y="8752"/>
                  <a:pt x="1949410" y="11535"/>
                  <a:pt x="1949707" y="22938"/>
                </a:cubicBezTo>
                <a:cubicBezTo>
                  <a:pt x="1743098" y="48091"/>
                  <a:pt x="1702989" y="48096"/>
                  <a:pt x="1462280" y="22938"/>
                </a:cubicBezTo>
                <a:cubicBezTo>
                  <a:pt x="1214234" y="11122"/>
                  <a:pt x="1200516" y="15542"/>
                  <a:pt x="1013847" y="22938"/>
                </a:cubicBezTo>
                <a:cubicBezTo>
                  <a:pt x="837080" y="40078"/>
                  <a:pt x="796420" y="31082"/>
                  <a:pt x="565415" y="22938"/>
                </a:cubicBezTo>
                <a:cubicBezTo>
                  <a:pt x="285891" y="31181"/>
                  <a:pt x="169044" y="-2386"/>
                  <a:pt x="0" y="22938"/>
                </a:cubicBezTo>
                <a:cubicBezTo>
                  <a:pt x="-394" y="14464"/>
                  <a:pt x="459" y="7451"/>
                  <a:pt x="0" y="0"/>
                </a:cubicBezTo>
                <a:close/>
              </a:path>
              <a:path w="1949707" h="22938" fill="none" stroke="0" extrusionOk="0">
                <a:moveTo>
                  <a:pt x="0" y="0"/>
                </a:moveTo>
                <a:cubicBezTo>
                  <a:pt x="113380" y="-11359"/>
                  <a:pt x="314816" y="-14571"/>
                  <a:pt x="467929" y="0"/>
                </a:cubicBezTo>
                <a:cubicBezTo>
                  <a:pt x="660479" y="-24507"/>
                  <a:pt x="756837" y="-27374"/>
                  <a:pt x="955356" y="0"/>
                </a:cubicBezTo>
                <a:cubicBezTo>
                  <a:pt x="1127922" y="16"/>
                  <a:pt x="1241891" y="10003"/>
                  <a:pt x="1442783" y="0"/>
                </a:cubicBezTo>
                <a:cubicBezTo>
                  <a:pt x="1585730" y="2905"/>
                  <a:pt x="1736815" y="-47292"/>
                  <a:pt x="1949707" y="0"/>
                </a:cubicBezTo>
                <a:cubicBezTo>
                  <a:pt x="1950763" y="9429"/>
                  <a:pt x="1948793" y="12302"/>
                  <a:pt x="1949707" y="22938"/>
                </a:cubicBezTo>
                <a:cubicBezTo>
                  <a:pt x="1747128" y="47513"/>
                  <a:pt x="1708828" y="25851"/>
                  <a:pt x="1462280" y="22938"/>
                </a:cubicBezTo>
                <a:cubicBezTo>
                  <a:pt x="1217190" y="21237"/>
                  <a:pt x="1201834" y="18689"/>
                  <a:pt x="1013847" y="22938"/>
                </a:cubicBezTo>
                <a:cubicBezTo>
                  <a:pt x="831245" y="34426"/>
                  <a:pt x="794809" y="31757"/>
                  <a:pt x="565415" y="22938"/>
                </a:cubicBezTo>
                <a:cubicBezTo>
                  <a:pt x="330699" y="43931"/>
                  <a:pt x="136356" y="22230"/>
                  <a:pt x="0" y="22938"/>
                </a:cubicBezTo>
                <a:cubicBezTo>
                  <a:pt x="-1217" y="13780"/>
                  <a:pt x="-823" y="8684"/>
                  <a:pt x="0" y="0"/>
                </a:cubicBezTo>
                <a:close/>
              </a:path>
              <a:path w="1949707" h="22938" fill="none" stroke="0" extrusionOk="0">
                <a:moveTo>
                  <a:pt x="0" y="0"/>
                </a:moveTo>
                <a:cubicBezTo>
                  <a:pt x="149102" y="-9357"/>
                  <a:pt x="323293" y="27199"/>
                  <a:pt x="467929" y="0"/>
                </a:cubicBezTo>
                <a:cubicBezTo>
                  <a:pt x="650394" y="-27697"/>
                  <a:pt x="738564" y="-40755"/>
                  <a:pt x="955356" y="0"/>
                </a:cubicBezTo>
                <a:cubicBezTo>
                  <a:pt x="1094493" y="30124"/>
                  <a:pt x="1220592" y="8290"/>
                  <a:pt x="1442783" y="0"/>
                </a:cubicBezTo>
                <a:cubicBezTo>
                  <a:pt x="1579363" y="-25681"/>
                  <a:pt x="1737685" y="-45746"/>
                  <a:pt x="1949707" y="0"/>
                </a:cubicBezTo>
                <a:cubicBezTo>
                  <a:pt x="1951014" y="8683"/>
                  <a:pt x="1948969" y="11959"/>
                  <a:pt x="1949707" y="22938"/>
                </a:cubicBezTo>
                <a:cubicBezTo>
                  <a:pt x="1756487" y="45996"/>
                  <a:pt x="1707490" y="40692"/>
                  <a:pt x="1462280" y="22938"/>
                </a:cubicBezTo>
                <a:cubicBezTo>
                  <a:pt x="1219018" y="25143"/>
                  <a:pt x="1202973" y="15401"/>
                  <a:pt x="1013847" y="22938"/>
                </a:cubicBezTo>
                <a:cubicBezTo>
                  <a:pt x="831988" y="47682"/>
                  <a:pt x="768771" y="30729"/>
                  <a:pt x="565415" y="22938"/>
                </a:cubicBezTo>
                <a:cubicBezTo>
                  <a:pt x="343882" y="67272"/>
                  <a:pt x="145895" y="26867"/>
                  <a:pt x="0" y="22938"/>
                </a:cubicBezTo>
                <a:cubicBezTo>
                  <a:pt x="-162" y="13782"/>
                  <a:pt x="-2130" y="88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949707"/>
                      <a:gd name="connsiteY0" fmla="*/ 0 h 22938"/>
                      <a:gd name="connsiteX1" fmla="*/ 467929 w 1949707"/>
                      <a:gd name="connsiteY1" fmla="*/ 0 h 22938"/>
                      <a:gd name="connsiteX2" fmla="*/ 955356 w 1949707"/>
                      <a:gd name="connsiteY2" fmla="*/ 0 h 22938"/>
                      <a:gd name="connsiteX3" fmla="*/ 1442783 w 1949707"/>
                      <a:gd name="connsiteY3" fmla="*/ 0 h 22938"/>
                      <a:gd name="connsiteX4" fmla="*/ 1949707 w 1949707"/>
                      <a:gd name="connsiteY4" fmla="*/ 0 h 22938"/>
                      <a:gd name="connsiteX5" fmla="*/ 1949707 w 1949707"/>
                      <a:gd name="connsiteY5" fmla="*/ 22938 h 22938"/>
                      <a:gd name="connsiteX6" fmla="*/ 1462280 w 1949707"/>
                      <a:gd name="connsiteY6" fmla="*/ 22938 h 22938"/>
                      <a:gd name="connsiteX7" fmla="*/ 1013847 w 1949707"/>
                      <a:gd name="connsiteY7" fmla="*/ 22938 h 22938"/>
                      <a:gd name="connsiteX8" fmla="*/ 565415 w 1949707"/>
                      <a:gd name="connsiteY8" fmla="*/ 22938 h 22938"/>
                      <a:gd name="connsiteX9" fmla="*/ 0 w 1949707"/>
                      <a:gd name="connsiteY9" fmla="*/ 22938 h 22938"/>
                      <a:gd name="connsiteX10" fmla="*/ 0 w 1949707"/>
                      <a:gd name="connsiteY10" fmla="*/ 0 h 22938"/>
                      <a:gd name="connsiteX0" fmla="*/ 0 w 1949707"/>
                      <a:gd name="connsiteY0" fmla="*/ 0 h 22938"/>
                      <a:gd name="connsiteX1" fmla="*/ 467929 w 1949707"/>
                      <a:gd name="connsiteY1" fmla="*/ 0 h 22938"/>
                      <a:gd name="connsiteX2" fmla="*/ 896865 w 1949707"/>
                      <a:gd name="connsiteY2" fmla="*/ 0 h 22938"/>
                      <a:gd name="connsiteX3" fmla="*/ 1423286 w 1949707"/>
                      <a:gd name="connsiteY3" fmla="*/ 0 h 22938"/>
                      <a:gd name="connsiteX4" fmla="*/ 1949707 w 1949707"/>
                      <a:gd name="connsiteY4" fmla="*/ 0 h 22938"/>
                      <a:gd name="connsiteX5" fmla="*/ 1949707 w 1949707"/>
                      <a:gd name="connsiteY5" fmla="*/ 22938 h 22938"/>
                      <a:gd name="connsiteX6" fmla="*/ 1501274 w 1949707"/>
                      <a:gd name="connsiteY6" fmla="*/ 22938 h 22938"/>
                      <a:gd name="connsiteX7" fmla="*/ 1052841 w 1949707"/>
                      <a:gd name="connsiteY7" fmla="*/ 22938 h 22938"/>
                      <a:gd name="connsiteX8" fmla="*/ 526420 w 1949707"/>
                      <a:gd name="connsiteY8" fmla="*/ 22938 h 22938"/>
                      <a:gd name="connsiteX9" fmla="*/ 0 w 1949707"/>
                      <a:gd name="connsiteY9" fmla="*/ 22938 h 22938"/>
                      <a:gd name="connsiteX10" fmla="*/ 0 w 1949707"/>
                      <a:gd name="connsiteY10" fmla="*/ 0 h 22938"/>
                      <a:gd name="connsiteX0" fmla="*/ 0 w 1949707"/>
                      <a:gd name="connsiteY0" fmla="*/ 0 h 22938"/>
                      <a:gd name="connsiteX1" fmla="*/ 467929 w 1949707"/>
                      <a:gd name="connsiteY1" fmla="*/ 0 h 22938"/>
                      <a:gd name="connsiteX2" fmla="*/ 955356 w 1949707"/>
                      <a:gd name="connsiteY2" fmla="*/ 0 h 22938"/>
                      <a:gd name="connsiteX3" fmla="*/ 1442783 w 1949707"/>
                      <a:gd name="connsiteY3" fmla="*/ 0 h 22938"/>
                      <a:gd name="connsiteX4" fmla="*/ 1949707 w 1949707"/>
                      <a:gd name="connsiteY4" fmla="*/ 0 h 22938"/>
                      <a:gd name="connsiteX5" fmla="*/ 1949707 w 1949707"/>
                      <a:gd name="connsiteY5" fmla="*/ 22938 h 22938"/>
                      <a:gd name="connsiteX6" fmla="*/ 1462280 w 1949707"/>
                      <a:gd name="connsiteY6" fmla="*/ 22938 h 22938"/>
                      <a:gd name="connsiteX7" fmla="*/ 1013847 w 1949707"/>
                      <a:gd name="connsiteY7" fmla="*/ 22938 h 22938"/>
                      <a:gd name="connsiteX8" fmla="*/ 565415 w 1949707"/>
                      <a:gd name="connsiteY8" fmla="*/ 22938 h 22938"/>
                      <a:gd name="connsiteX9" fmla="*/ 0 w 1949707"/>
                      <a:gd name="connsiteY9" fmla="*/ 22938 h 22938"/>
                      <a:gd name="connsiteX10" fmla="*/ 0 w 1949707"/>
                      <a:gd name="connsiteY10" fmla="*/ 0 h 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707" h="22938" fill="none" extrusionOk="0">
                        <a:moveTo>
                          <a:pt x="0" y="0"/>
                        </a:moveTo>
                        <a:cubicBezTo>
                          <a:pt x="172824" y="5275"/>
                          <a:pt x="340795" y="20630"/>
                          <a:pt x="467929" y="0"/>
                        </a:cubicBezTo>
                        <a:cubicBezTo>
                          <a:pt x="646353" y="-28548"/>
                          <a:pt x="768026" y="-41692"/>
                          <a:pt x="955356" y="0"/>
                        </a:cubicBezTo>
                        <a:cubicBezTo>
                          <a:pt x="1110819" y="14180"/>
                          <a:pt x="1222610" y="-2866"/>
                          <a:pt x="1442783" y="0"/>
                        </a:cubicBezTo>
                        <a:cubicBezTo>
                          <a:pt x="1595582" y="-16807"/>
                          <a:pt x="1734158" y="-47431"/>
                          <a:pt x="1949707" y="0"/>
                        </a:cubicBezTo>
                        <a:cubicBezTo>
                          <a:pt x="1950015" y="8565"/>
                          <a:pt x="1948560" y="12801"/>
                          <a:pt x="1949707" y="22938"/>
                        </a:cubicBezTo>
                        <a:cubicBezTo>
                          <a:pt x="1759099" y="46396"/>
                          <a:pt x="1714347" y="34236"/>
                          <a:pt x="1462280" y="22938"/>
                        </a:cubicBezTo>
                        <a:cubicBezTo>
                          <a:pt x="1219095" y="25877"/>
                          <a:pt x="1205605" y="11744"/>
                          <a:pt x="1013847" y="22938"/>
                        </a:cubicBezTo>
                        <a:cubicBezTo>
                          <a:pt x="820587" y="41299"/>
                          <a:pt x="763619" y="29490"/>
                          <a:pt x="565415" y="22938"/>
                        </a:cubicBezTo>
                        <a:cubicBezTo>
                          <a:pt x="375270" y="72349"/>
                          <a:pt x="131627" y="15199"/>
                          <a:pt x="0" y="22938"/>
                        </a:cubicBezTo>
                        <a:cubicBezTo>
                          <a:pt x="-688" y="13000"/>
                          <a:pt x="-2228" y="7827"/>
                          <a:pt x="0" y="0"/>
                        </a:cubicBezTo>
                        <a:close/>
                      </a:path>
                      <a:path w="1949707" h="22938" stroke="0" extrusionOk="0">
                        <a:moveTo>
                          <a:pt x="0" y="0"/>
                        </a:moveTo>
                        <a:cubicBezTo>
                          <a:pt x="127672" y="15740"/>
                          <a:pt x="309094" y="42538"/>
                          <a:pt x="467929" y="0"/>
                        </a:cubicBezTo>
                        <a:cubicBezTo>
                          <a:pt x="602211" y="18269"/>
                          <a:pt x="680477" y="-2075"/>
                          <a:pt x="896865" y="0"/>
                        </a:cubicBezTo>
                        <a:cubicBezTo>
                          <a:pt x="1126180" y="-7614"/>
                          <a:pt x="1250096" y="-21265"/>
                          <a:pt x="1423286" y="0"/>
                        </a:cubicBezTo>
                        <a:cubicBezTo>
                          <a:pt x="1645018" y="31485"/>
                          <a:pt x="1715669" y="24028"/>
                          <a:pt x="1949707" y="0"/>
                        </a:cubicBezTo>
                        <a:cubicBezTo>
                          <a:pt x="1950186" y="6376"/>
                          <a:pt x="1949709" y="9681"/>
                          <a:pt x="1949707" y="22938"/>
                        </a:cubicBezTo>
                        <a:cubicBezTo>
                          <a:pt x="1776649" y="-5040"/>
                          <a:pt x="1683079" y="15628"/>
                          <a:pt x="1501274" y="22938"/>
                        </a:cubicBezTo>
                        <a:cubicBezTo>
                          <a:pt x="1288215" y="-6219"/>
                          <a:pt x="1206652" y="-5509"/>
                          <a:pt x="1052841" y="22938"/>
                        </a:cubicBezTo>
                        <a:cubicBezTo>
                          <a:pt x="879934" y="52002"/>
                          <a:pt x="770221" y="40007"/>
                          <a:pt x="526420" y="22938"/>
                        </a:cubicBezTo>
                        <a:cubicBezTo>
                          <a:pt x="346036" y="13931"/>
                          <a:pt x="158354" y="58887"/>
                          <a:pt x="0" y="22938"/>
                        </a:cubicBezTo>
                        <a:cubicBezTo>
                          <a:pt x="1032" y="16630"/>
                          <a:pt x="678" y="6060"/>
                          <a:pt x="0" y="0"/>
                        </a:cubicBezTo>
                        <a:close/>
                      </a:path>
                      <a:path w="1949707" h="22938" fill="none" stroke="0" extrusionOk="0">
                        <a:moveTo>
                          <a:pt x="0" y="0"/>
                        </a:moveTo>
                        <a:cubicBezTo>
                          <a:pt x="174086" y="-21142"/>
                          <a:pt x="330527" y="13011"/>
                          <a:pt x="467929" y="0"/>
                        </a:cubicBezTo>
                        <a:cubicBezTo>
                          <a:pt x="645691" y="9578"/>
                          <a:pt x="744312" y="-3160"/>
                          <a:pt x="955356" y="0"/>
                        </a:cubicBezTo>
                        <a:cubicBezTo>
                          <a:pt x="1158961" y="27047"/>
                          <a:pt x="1242098" y="22322"/>
                          <a:pt x="1442783" y="0"/>
                        </a:cubicBezTo>
                        <a:cubicBezTo>
                          <a:pt x="1612359" y="2085"/>
                          <a:pt x="1776010" y="-10251"/>
                          <a:pt x="1949707" y="0"/>
                        </a:cubicBezTo>
                        <a:cubicBezTo>
                          <a:pt x="1950969" y="9050"/>
                          <a:pt x="1949548" y="11781"/>
                          <a:pt x="1949707" y="22938"/>
                        </a:cubicBezTo>
                        <a:cubicBezTo>
                          <a:pt x="1749962" y="44901"/>
                          <a:pt x="1702547" y="41465"/>
                          <a:pt x="1462280" y="22938"/>
                        </a:cubicBezTo>
                        <a:cubicBezTo>
                          <a:pt x="1216414" y="13616"/>
                          <a:pt x="1199756" y="16364"/>
                          <a:pt x="1013847" y="22938"/>
                        </a:cubicBezTo>
                        <a:cubicBezTo>
                          <a:pt x="835328" y="37924"/>
                          <a:pt x="790871" y="30131"/>
                          <a:pt x="565415" y="22938"/>
                        </a:cubicBezTo>
                        <a:cubicBezTo>
                          <a:pt x="299830" y="26081"/>
                          <a:pt x="169158" y="1531"/>
                          <a:pt x="0" y="22938"/>
                        </a:cubicBezTo>
                        <a:cubicBezTo>
                          <a:pt x="-417" y="14699"/>
                          <a:pt x="78" y="8576"/>
                          <a:pt x="0" y="0"/>
                        </a:cubicBezTo>
                        <a:close/>
                      </a:path>
                      <a:path w="1949707" h="22938" fill="none" stroke="0" extrusionOk="0">
                        <a:moveTo>
                          <a:pt x="0" y="0"/>
                        </a:moveTo>
                        <a:cubicBezTo>
                          <a:pt x="144939" y="-13823"/>
                          <a:pt x="295708" y="15178"/>
                          <a:pt x="467929" y="0"/>
                        </a:cubicBezTo>
                        <a:cubicBezTo>
                          <a:pt x="653181" y="-18764"/>
                          <a:pt x="753943" y="-27149"/>
                          <a:pt x="955356" y="0"/>
                        </a:cubicBezTo>
                        <a:cubicBezTo>
                          <a:pt x="1121862" y="23474"/>
                          <a:pt x="1236513" y="30205"/>
                          <a:pt x="1442783" y="0"/>
                        </a:cubicBezTo>
                        <a:cubicBezTo>
                          <a:pt x="1591777" y="-27134"/>
                          <a:pt x="1754365" y="-28486"/>
                          <a:pt x="1949707" y="0"/>
                        </a:cubicBezTo>
                        <a:cubicBezTo>
                          <a:pt x="1950468" y="9191"/>
                          <a:pt x="1949269" y="12169"/>
                          <a:pt x="1949707" y="22938"/>
                        </a:cubicBezTo>
                        <a:cubicBezTo>
                          <a:pt x="1756040" y="44387"/>
                          <a:pt x="1708953" y="32074"/>
                          <a:pt x="1462280" y="22938"/>
                        </a:cubicBezTo>
                        <a:cubicBezTo>
                          <a:pt x="1219060" y="20543"/>
                          <a:pt x="1202023" y="15825"/>
                          <a:pt x="1013847" y="22938"/>
                        </a:cubicBezTo>
                        <a:cubicBezTo>
                          <a:pt x="834333" y="37132"/>
                          <a:pt x="781909" y="30587"/>
                          <a:pt x="565415" y="22938"/>
                        </a:cubicBezTo>
                        <a:cubicBezTo>
                          <a:pt x="342122" y="45022"/>
                          <a:pt x="154814" y="14145"/>
                          <a:pt x="0" y="22938"/>
                        </a:cubicBezTo>
                        <a:cubicBezTo>
                          <a:pt x="-495" y="14621"/>
                          <a:pt x="-857" y="911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p:cNvSpPr txBox="1"/>
          <p:nvPr/>
        </p:nvSpPr>
        <p:spPr>
          <a:xfrm>
            <a:off x="7968774" y="7254680"/>
            <a:ext cx="7795005" cy="2160686"/>
          </a:xfrm>
          <a:prstGeom prst="rect">
            <a:avLst/>
          </a:prstGeom>
        </p:spPr>
        <p:txBody>
          <a:bodyPr vert="horz" lIns="91440" tIns="45720" rIns="91440" bIns="45720" rtlCol="0" anchor="ctr">
            <a:normAutofit/>
          </a:bodyPr>
          <a:lstStyle/>
          <a:p>
            <a:pPr indent="-189738" defTabSz="758952">
              <a:lnSpc>
                <a:spcPct val="90000"/>
              </a:lnSpc>
              <a:spcAft>
                <a:spcPts val="498"/>
              </a:spcAft>
              <a:buFont typeface="Arial" panose="020B0604020202020204" pitchFamily="34" charset="0"/>
              <a:buChar char="•"/>
            </a:pPr>
            <a:endParaRPr lang="en-US" sz="1494" kern="1200">
              <a:solidFill>
                <a:schemeClr val="tx1"/>
              </a:solidFill>
              <a:latin typeface="+mn-lt"/>
              <a:ea typeface="+mn-ea"/>
              <a:cs typeface="+mn-cs"/>
            </a:endParaRPr>
          </a:p>
          <a:p>
            <a:pPr indent="-189738" defTabSz="758952">
              <a:lnSpc>
                <a:spcPct val="90000"/>
              </a:lnSpc>
              <a:spcAft>
                <a:spcPts val="498"/>
              </a:spcAft>
              <a:buFont typeface="Arial" panose="020B0604020202020204" pitchFamily="34" charset="0"/>
              <a:buChar char="•"/>
            </a:pPr>
            <a:endParaRPr lang="en-US" sz="1494" kern="1200">
              <a:solidFill>
                <a:schemeClr val="tx1"/>
              </a:solidFill>
              <a:latin typeface="+mn-lt"/>
              <a:ea typeface="+mn-ea"/>
              <a:cs typeface="+mn-cs"/>
            </a:endParaRPr>
          </a:p>
          <a:p>
            <a:pPr indent="-189738" defTabSz="758952">
              <a:lnSpc>
                <a:spcPct val="90000"/>
              </a:lnSpc>
              <a:spcAft>
                <a:spcPts val="498"/>
              </a:spcAft>
              <a:buFont typeface="Arial" panose="020B0604020202020204" pitchFamily="34" charset="0"/>
              <a:buChar char="•"/>
            </a:pPr>
            <a:r>
              <a:rPr lang="en-US" sz="1494" kern="1200">
                <a:solidFill>
                  <a:schemeClr val="tx1"/>
                </a:solidFill>
                <a:latin typeface="+mn-lt"/>
                <a:ea typeface="+mn-ea"/>
                <a:cs typeface="+mn-cs"/>
              </a:rPr>
              <a:t>It has been projected that the market size of generative AI in Egypt will hit $111.5 million in 2023, and grow at the rate of 26.48% annually, reaching $577.3 by 2030. </a:t>
            </a:r>
          </a:p>
          <a:p>
            <a:pPr indent="-189738" defTabSz="758952">
              <a:lnSpc>
                <a:spcPct val="90000"/>
              </a:lnSpc>
              <a:spcAft>
                <a:spcPts val="498"/>
              </a:spcAft>
              <a:buFont typeface="Arial" panose="020B0604020202020204" pitchFamily="34" charset="0"/>
              <a:buChar char="•"/>
            </a:pPr>
            <a:endParaRPr lang="en-US" sz="1494" kern="1200">
              <a:solidFill>
                <a:schemeClr val="tx1"/>
              </a:solidFill>
              <a:latin typeface="+mn-lt"/>
              <a:ea typeface="+mn-ea"/>
              <a:cs typeface="+mn-cs"/>
            </a:endParaRPr>
          </a:p>
          <a:p>
            <a:pPr indent="-189738" defTabSz="758952">
              <a:lnSpc>
                <a:spcPct val="90000"/>
              </a:lnSpc>
              <a:spcAft>
                <a:spcPts val="498"/>
              </a:spcAft>
              <a:buFont typeface="Arial" panose="020B0604020202020204" pitchFamily="34" charset="0"/>
              <a:buChar char="•"/>
            </a:pPr>
            <a:r>
              <a:rPr lang="en-US" sz="1494" kern="1200">
                <a:solidFill>
                  <a:schemeClr val="tx1"/>
                </a:solidFill>
                <a:latin typeface="+mn-lt"/>
                <a:ea typeface="+mn-ea"/>
                <a:cs typeface="+mn-cs"/>
              </a:rPr>
              <a:t>Cashcall, a data-driven fintech startup, announced plans in August to integrate generative AI into is services to transform digital footprint for underserved segments of the society, by offering them customized and tailored financial services that suit their needs.</a:t>
            </a:r>
          </a:p>
          <a:p>
            <a:pPr indent="-189738" defTabSz="758952">
              <a:lnSpc>
                <a:spcPct val="90000"/>
              </a:lnSpc>
              <a:spcAft>
                <a:spcPts val="498"/>
              </a:spcAft>
              <a:buFont typeface="Arial" panose="020B0604020202020204" pitchFamily="34" charset="0"/>
              <a:buChar char="•"/>
            </a:pPr>
            <a:endParaRPr lang="en-US" sz="1494" kern="1200">
              <a:solidFill>
                <a:schemeClr val="tx1"/>
              </a:solidFill>
              <a:latin typeface="+mn-lt"/>
              <a:ea typeface="+mn-ea"/>
              <a:cs typeface="+mn-cs"/>
            </a:endParaRPr>
          </a:p>
          <a:p>
            <a:pPr indent="-228600">
              <a:lnSpc>
                <a:spcPct val="90000"/>
              </a:lnSpc>
              <a:spcBef>
                <a:spcPct val="0"/>
              </a:spcBef>
              <a:spcAft>
                <a:spcPts val="600"/>
              </a:spcAft>
              <a:buFont typeface="Arial" panose="020B0604020202020204" pitchFamily="34" charset="0"/>
              <a:buChar char="•"/>
            </a:pPr>
            <a:endParaRPr lang="en-US"/>
          </a:p>
        </p:txBody>
      </p:sp>
      <p:pic>
        <p:nvPicPr>
          <p:cNvPr id="8" name="Picture 7" descr="A logo with blue lines&#10;&#10;Description automatically generated">
            <a:extLst>
              <a:ext uri="{FF2B5EF4-FFF2-40B4-BE49-F238E27FC236}">
                <a16:creationId xmlns:a16="http://schemas.microsoft.com/office/drawing/2014/main" id="{C1E329DE-1113-21D5-F4AD-3DE49EE667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88493" y="1920586"/>
            <a:ext cx="1274321" cy="127432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3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30" name="Freeform: Shape 33">
            <a:extLst>
              <a:ext uri="{FF2B5EF4-FFF2-40B4-BE49-F238E27FC236}">
                <a16:creationId xmlns:a16="http://schemas.microsoft.com/office/drawing/2014/main" id="{FD4169E2-FCCD-4DC3-900F-A408D5B6B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79073" y="0"/>
            <a:ext cx="7808927" cy="10287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5">
            <a:extLst>
              <a:ext uri="{FF2B5EF4-FFF2-40B4-BE49-F238E27FC236}">
                <a16:creationId xmlns:a16="http://schemas.microsoft.com/office/drawing/2014/main" id="{072C4C24-A38F-492E-BFB0-46B885252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58659" y="0"/>
            <a:ext cx="3794585" cy="10287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01E88E22-4506-443B-9386-9A49AD23C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078603" y="0"/>
            <a:ext cx="3804651" cy="10287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Box 4"/>
          <p:cNvSpPr txBox="1"/>
          <p:nvPr/>
        </p:nvSpPr>
        <p:spPr>
          <a:xfrm>
            <a:off x="11782044" y="1568395"/>
            <a:ext cx="5738656" cy="217667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kern="1200">
                <a:solidFill>
                  <a:schemeClr val="tx1"/>
                </a:solidFill>
                <a:latin typeface="+mj-lt"/>
                <a:ea typeface="+mj-ea"/>
                <a:cs typeface="+mj-cs"/>
              </a:rPr>
              <a:t>Copyright Laws in relation to Generative AI - Nigeria</a:t>
            </a:r>
          </a:p>
        </p:txBody>
      </p:sp>
      <p:pic>
        <p:nvPicPr>
          <p:cNvPr id="16" name="Picture 15" descr="A group of people in a white background&#10;&#10;Description automatically generated">
            <a:extLst>
              <a:ext uri="{FF2B5EF4-FFF2-40B4-BE49-F238E27FC236}">
                <a16:creationId xmlns:a16="http://schemas.microsoft.com/office/drawing/2014/main" id="{2A9A7D53-4394-F75C-B0F6-EF75F2A0A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798" y="1551997"/>
            <a:ext cx="7183005" cy="7183005"/>
          </a:xfrm>
          <a:prstGeom prst="rect">
            <a:avLst/>
          </a:prstGeom>
        </p:spPr>
      </p:pic>
      <p:pic>
        <p:nvPicPr>
          <p:cNvPr id="5" name="Picture 4" descr="A logo with blue lines&#10;&#10;Description automatically generated">
            <a:extLst>
              <a:ext uri="{FF2B5EF4-FFF2-40B4-BE49-F238E27FC236}">
                <a16:creationId xmlns:a16="http://schemas.microsoft.com/office/drawing/2014/main" id="{D9EF308C-4EF8-7080-F3F4-372804ACD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7361" y="266698"/>
            <a:ext cx="1524003" cy="1524003"/>
          </a:xfrm>
          <a:prstGeom prst="rect">
            <a:avLst/>
          </a:prstGeom>
        </p:spPr>
      </p:pic>
      <p:graphicFrame>
        <p:nvGraphicFramePr>
          <p:cNvPr id="27" name="TextBox 5">
            <a:extLst>
              <a:ext uri="{FF2B5EF4-FFF2-40B4-BE49-F238E27FC236}">
                <a16:creationId xmlns:a16="http://schemas.microsoft.com/office/drawing/2014/main" id="{6EA2F63C-62A1-05CC-7B7A-1381DECDA16C}"/>
              </a:ext>
            </a:extLst>
          </p:cNvPr>
          <p:cNvGraphicFramePr/>
          <p:nvPr>
            <p:extLst>
              <p:ext uri="{D42A27DB-BD31-4B8C-83A1-F6EECF244321}">
                <p14:modId xmlns:p14="http://schemas.microsoft.com/office/powerpoint/2010/main" val="1610946322"/>
              </p:ext>
            </p:extLst>
          </p:nvPr>
        </p:nvGraphicFramePr>
        <p:xfrm>
          <a:off x="11782044" y="3745066"/>
          <a:ext cx="5738656" cy="43514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1685034" y="1782955"/>
            <a:ext cx="14976922" cy="239584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300" kern="1200">
                <a:solidFill>
                  <a:schemeClr val="tx1"/>
                </a:solidFill>
                <a:latin typeface="+mj-lt"/>
                <a:ea typeface="+mj-ea"/>
                <a:cs typeface="+mj-cs"/>
              </a:rPr>
              <a:t>Copyright Laws in relation to Generative AI - Cameroon</a:t>
            </a:r>
          </a:p>
        </p:txBody>
      </p:sp>
      <p:pic>
        <p:nvPicPr>
          <p:cNvPr id="7" name="Picture 6" descr="A red green and yellow flag with a star&#10;&#10;Description automatically generated">
            <a:extLst>
              <a:ext uri="{FF2B5EF4-FFF2-40B4-BE49-F238E27FC236}">
                <a16:creationId xmlns:a16="http://schemas.microsoft.com/office/drawing/2014/main" id="{32F44E13-F691-DE0A-A27B-DAD1D6FCE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035" y="4802630"/>
            <a:ext cx="5300978" cy="3542017"/>
          </a:xfrm>
          <a:prstGeom prst="rect">
            <a:avLst/>
          </a:prstGeom>
        </p:spPr>
      </p:pic>
      <p:sp>
        <p:nvSpPr>
          <p:cNvPr id="3" name="TextBox 3"/>
          <p:cNvSpPr txBox="1"/>
          <p:nvPr/>
        </p:nvSpPr>
        <p:spPr>
          <a:xfrm>
            <a:off x="7882890" y="4497417"/>
            <a:ext cx="6357385" cy="409229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300"/>
              <a:t>Cameroon’s Copyright Law of 2000 offers a tricky position. It provides in section 7(1) that the author is an individual who created a literary or artistic work, and also an individual who designed the work and initiated its realization by an automatic process.</a:t>
            </a:r>
          </a:p>
          <a:p>
            <a:pPr indent="-228600">
              <a:lnSpc>
                <a:spcPct val="90000"/>
              </a:lnSpc>
              <a:spcAft>
                <a:spcPts val="600"/>
              </a:spcAft>
              <a:buFont typeface="Arial" panose="020B0604020202020204" pitchFamily="34" charset="0"/>
              <a:buChar char="•"/>
            </a:pPr>
            <a:endParaRPr lang="en-US" sz="2300"/>
          </a:p>
          <a:p>
            <a:pPr indent="-228600">
              <a:lnSpc>
                <a:spcPct val="90000"/>
              </a:lnSpc>
              <a:spcAft>
                <a:spcPts val="600"/>
              </a:spcAft>
              <a:buFont typeface="Arial" panose="020B0604020202020204" pitchFamily="34" charset="0"/>
              <a:buChar char="•"/>
            </a:pPr>
            <a:r>
              <a:rPr lang="en-US" sz="2300"/>
              <a:t>This law preserves the place of the human, but the phrasing ‘initiating realization by an automatic process’, seems to envisage the possibility that a person could create by starting a process and leaving to the automated tool to complete. Note that this is a 2000 law.</a:t>
            </a:r>
          </a:p>
        </p:txBody>
      </p:sp>
      <p:pic>
        <p:nvPicPr>
          <p:cNvPr id="4" name="Picture 3" descr="A logo with blue lines&#10;&#10;Description automatically generated">
            <a:extLst>
              <a:ext uri="{FF2B5EF4-FFF2-40B4-BE49-F238E27FC236}">
                <a16:creationId xmlns:a16="http://schemas.microsoft.com/office/drawing/2014/main" id="{0C72D997-4276-F487-F9BA-D980A5F5D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2448" y="233632"/>
            <a:ext cx="1524003" cy="15240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2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22">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 y="-1"/>
            <a:ext cx="18287999" cy="102869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1705549" y="1005838"/>
            <a:ext cx="7024982" cy="322326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a:latin typeface="+mj-lt"/>
                <a:ea typeface="+mj-ea"/>
                <a:cs typeface="+mj-cs"/>
              </a:rPr>
              <a:t>Copyright Law in relation to Generative AI - Kenya</a:t>
            </a:r>
          </a:p>
        </p:txBody>
      </p:sp>
      <p:pic>
        <p:nvPicPr>
          <p:cNvPr id="7" name="Picture 6" descr="A cartoon of two people using a printer&#10;&#10;Description automatically generated">
            <a:extLst>
              <a:ext uri="{FF2B5EF4-FFF2-40B4-BE49-F238E27FC236}">
                <a16:creationId xmlns:a16="http://schemas.microsoft.com/office/drawing/2014/main" id="{CFE5C617-461E-5D73-E743-B39CA549BB56}"/>
              </a:ext>
            </a:extLst>
          </p:cNvPr>
          <p:cNvPicPr>
            <a:picLocks noChangeAspect="1"/>
          </p:cNvPicPr>
          <p:nvPr/>
        </p:nvPicPr>
        <p:blipFill rotWithShape="1">
          <a:blip r:embed="rId3">
            <a:extLst>
              <a:ext uri="{28A0092B-C50C-407E-A947-70E740481C1C}">
                <a14:useLocalDpi xmlns:a14="http://schemas.microsoft.com/office/drawing/2010/main" val="0"/>
              </a:ext>
            </a:extLst>
          </a:blip>
          <a:srcRect l="4742" r="10955" b="-1"/>
          <a:stretch/>
        </p:blipFill>
        <p:spPr>
          <a:xfrm>
            <a:off x="1" y="4657726"/>
            <a:ext cx="9672636" cy="5629274"/>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TextBox 3"/>
          <p:cNvSpPr txBox="1"/>
          <p:nvPr/>
        </p:nvSpPr>
        <p:spPr>
          <a:xfrm>
            <a:off x="10195506" y="1005838"/>
            <a:ext cx="6833673" cy="816761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000"/>
              <a:t>Kenya’s Copyright Law 2012 adopts an expansive definition of who an author is, giving room for possibly extending copyright to works from generative AI tools. Section 2(1) of this law defines an author, in relation to a literary, dramatic, musical or artistic work or computer program which is computer-generated, as the person by whom the arrangements necessary for the creation of the work were undertaken.</a:t>
            </a:r>
          </a:p>
          <a:p>
            <a:pPr indent="-228600">
              <a:lnSpc>
                <a:spcPct val="90000"/>
              </a:lnSpc>
              <a:spcAft>
                <a:spcPts val="600"/>
              </a:spcAft>
              <a:buFont typeface="Arial" panose="020B0604020202020204" pitchFamily="34" charset="0"/>
              <a:buChar char="•"/>
            </a:pPr>
            <a:r>
              <a:rPr lang="en-US" sz="3000"/>
              <a:t>It however comes back in section 22(3)(a) to provide that a literary, musical or artistic work shall not be eligible for copyright unless sufficient effort has been expended on making the work to give it an original character.</a:t>
            </a:r>
          </a:p>
          <a:p>
            <a:pPr indent="-228600">
              <a:lnSpc>
                <a:spcPct val="90000"/>
              </a:lnSpc>
              <a:spcBef>
                <a:spcPct val="0"/>
              </a:spcBef>
              <a:spcAft>
                <a:spcPts val="600"/>
              </a:spcAft>
              <a:buFont typeface="Arial" panose="020B0604020202020204" pitchFamily="34" charset="0"/>
              <a:buChar char="•"/>
            </a:pPr>
            <a:endParaRPr lang="en-US" sz="3000" dirty="0"/>
          </a:p>
        </p:txBody>
      </p:sp>
      <p:pic>
        <p:nvPicPr>
          <p:cNvPr id="4" name="Picture 3" descr="A logo with blue lines&#10;&#10;Description automatically generated">
            <a:extLst>
              <a:ext uri="{FF2B5EF4-FFF2-40B4-BE49-F238E27FC236}">
                <a16:creationId xmlns:a16="http://schemas.microsoft.com/office/drawing/2014/main" id="{32370B7A-F558-5A13-6D10-D1C752AC1C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000" y="289270"/>
            <a:ext cx="1524003" cy="15240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8"/>
          <p:cNvSpPr txBox="1"/>
          <p:nvPr/>
        </p:nvSpPr>
        <p:spPr>
          <a:xfrm>
            <a:off x="1371601" y="858853"/>
            <a:ext cx="7151298" cy="24644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kern="1200">
                <a:solidFill>
                  <a:schemeClr val="tx2"/>
                </a:solidFill>
                <a:latin typeface="+mj-lt"/>
                <a:ea typeface="+mj-ea"/>
                <a:cs typeface="+mj-cs"/>
              </a:rPr>
              <a:t>Copyright Law in relation to Generative AI – South Africa</a:t>
            </a:r>
          </a:p>
        </p:txBody>
      </p:sp>
      <p:sp>
        <p:nvSpPr>
          <p:cNvPr id="3" name="TextBox 3"/>
          <p:cNvSpPr txBox="1"/>
          <p:nvPr/>
        </p:nvSpPr>
        <p:spPr>
          <a:xfrm>
            <a:off x="1346590" y="3894364"/>
            <a:ext cx="7183047" cy="536393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a:solidFill>
                  <a:schemeClr val="tx2"/>
                </a:solidFill>
              </a:rPr>
              <a:t>The South African Copyright Act 1978, in section 2(2), provides that a literary, musical or artistic work shall not be eligible for copyright unless sufficient effort or skill has been expended on making the work to give it a new or original character. </a:t>
            </a:r>
          </a:p>
          <a:p>
            <a:pPr indent="-228600">
              <a:lnSpc>
                <a:spcPct val="90000"/>
              </a:lnSpc>
              <a:spcAft>
                <a:spcPts val="600"/>
              </a:spcAft>
              <a:buFont typeface="Arial" panose="020B0604020202020204" pitchFamily="34" charset="0"/>
              <a:buChar char="•"/>
            </a:pPr>
            <a:endParaRPr lang="en-US" sz="2400">
              <a:solidFill>
                <a:schemeClr val="tx2"/>
              </a:solidFill>
            </a:endParaRPr>
          </a:p>
          <a:p>
            <a:pPr indent="-228600">
              <a:lnSpc>
                <a:spcPct val="90000"/>
              </a:lnSpc>
              <a:spcAft>
                <a:spcPts val="600"/>
              </a:spcAft>
              <a:buFont typeface="Arial" panose="020B0604020202020204" pitchFamily="34" charset="0"/>
              <a:buChar char="•"/>
            </a:pPr>
            <a:r>
              <a:rPr lang="en-US" sz="2400">
                <a:solidFill>
                  <a:schemeClr val="tx2"/>
                </a:solidFill>
              </a:rPr>
              <a:t>Section 3(1) then goes further to establish that copyright can be conferred on a South African citizen, one who is domiciled or resident in the country, or a company incorporated in the country. This leaves no room for doubt as to the fact that the ‘sufficient effort or skill’ must come from a natural or juristic person.</a:t>
            </a:r>
          </a:p>
        </p:txBody>
      </p:sp>
      <p:pic>
        <p:nvPicPr>
          <p:cNvPr id="12" name="Picture 11" descr="A person in a police uniform">
            <a:extLst>
              <a:ext uri="{FF2B5EF4-FFF2-40B4-BE49-F238E27FC236}">
                <a16:creationId xmlns:a16="http://schemas.microsoft.com/office/drawing/2014/main" id="{39C4D454-DE97-0B79-B111-D9C5CBC5C3A3}"/>
              </a:ext>
            </a:extLst>
          </p:cNvPr>
          <p:cNvPicPr>
            <a:picLocks noChangeAspect="1"/>
          </p:cNvPicPr>
          <p:nvPr/>
        </p:nvPicPr>
        <p:blipFill rotWithShape="1">
          <a:blip r:embed="rId3">
            <a:extLst>
              <a:ext uri="{28A0092B-C50C-407E-A947-70E740481C1C}">
                <a14:useLocalDpi xmlns:a14="http://schemas.microsoft.com/office/drawing/2010/main" val="0"/>
              </a:ext>
            </a:extLst>
          </a:blip>
          <a:srcRect t="3010" r="1" b="33386"/>
          <a:stretch/>
        </p:blipFill>
        <p:spPr>
          <a:xfrm>
            <a:off x="10201275" y="10"/>
            <a:ext cx="8086725" cy="5143490"/>
          </a:xfrm>
          <a:prstGeom prst="rect">
            <a:avLst/>
          </a:prstGeom>
        </p:spPr>
      </p:pic>
      <p:pic>
        <p:nvPicPr>
          <p:cNvPr id="7" name="Picture 6" descr="A flag with a green red blue and black triangle">
            <a:extLst>
              <a:ext uri="{FF2B5EF4-FFF2-40B4-BE49-F238E27FC236}">
                <a16:creationId xmlns:a16="http://schemas.microsoft.com/office/drawing/2014/main" id="{C35ECD4C-995A-111E-BCC8-1813C7021514}"/>
              </a:ext>
            </a:extLst>
          </p:cNvPr>
          <p:cNvPicPr>
            <a:picLocks noChangeAspect="1"/>
          </p:cNvPicPr>
          <p:nvPr/>
        </p:nvPicPr>
        <p:blipFill rotWithShape="1">
          <a:blip r:embed="rId4">
            <a:extLst>
              <a:ext uri="{28A0092B-C50C-407E-A947-70E740481C1C}">
                <a14:useLocalDpi xmlns:a14="http://schemas.microsoft.com/office/drawing/2010/main" val="0"/>
              </a:ext>
            </a:extLst>
          </a:blip>
          <a:srcRect r="3310" b="2"/>
          <a:stretch/>
        </p:blipFill>
        <p:spPr>
          <a:xfrm>
            <a:off x="10201275" y="5143500"/>
            <a:ext cx="8086725" cy="5143500"/>
          </a:xfrm>
          <a:prstGeom prst="rect">
            <a:avLst/>
          </a:prstGeom>
        </p:spPr>
      </p:pic>
      <p:pic>
        <p:nvPicPr>
          <p:cNvPr id="4" name="Picture 3" descr="A logo with blue lines&#10;&#10;Description automatically generated">
            <a:extLst>
              <a:ext uri="{FF2B5EF4-FFF2-40B4-BE49-F238E27FC236}">
                <a16:creationId xmlns:a16="http://schemas.microsoft.com/office/drawing/2014/main" id="{FF46CE3A-4FFD-859E-F1B8-E348A0E2B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4400" y="307594"/>
            <a:ext cx="1524003" cy="15240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C426AB-0CE4-4787-8A33-AF29C74D5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1097280" y="1881612"/>
            <a:ext cx="7939143" cy="3950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100">
                <a:solidFill>
                  <a:schemeClr val="tx2"/>
                </a:solidFill>
                <a:latin typeface="+mj-lt"/>
                <a:ea typeface="+mj-ea"/>
                <a:cs typeface="+mj-cs"/>
              </a:rPr>
              <a:t>The African Context</a:t>
            </a:r>
          </a:p>
        </p:txBody>
      </p:sp>
      <p:cxnSp>
        <p:nvCxnSpPr>
          <p:cNvPr id="30" name="Straight Connector 29">
            <a:extLst>
              <a:ext uri="{FF2B5EF4-FFF2-40B4-BE49-F238E27FC236}">
                <a16:creationId xmlns:a16="http://schemas.microsoft.com/office/drawing/2014/main" id="{4D7BA9FB-91FD-4F7E-BE2F-258F01DCC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8852" y="369042"/>
            <a:ext cx="383242" cy="8198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3ADD3C3-E7D1-4565-A46D-64E1390F9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144000" y="0"/>
            <a:ext cx="9144000" cy="10287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C5A1BF8-AE0C-4BDD-A5AD-722CC39D80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65658" y="629661"/>
            <a:ext cx="338328" cy="274320"/>
            <a:chOff x="4089400" y="933450"/>
            <a:chExt cx="338328" cy="341938"/>
          </a:xfrm>
        </p:grpSpPr>
        <p:cxnSp>
          <p:nvCxnSpPr>
            <p:cNvPr id="35" name="Straight Connector 34">
              <a:extLst>
                <a:ext uri="{FF2B5EF4-FFF2-40B4-BE49-F238E27FC236}">
                  <a16:creationId xmlns:a16="http://schemas.microsoft.com/office/drawing/2014/main" id="{B7AF189C-961D-4136-A44E-C91C3749DF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29658F-75F0-458F-9F34-3A8F81B7E5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020D1BD6-5D35-3C4F-94A2-7415E0A9928E}"/>
              </a:ext>
            </a:extLst>
          </p:cNvPr>
          <p:cNvSpPr txBox="1"/>
          <p:nvPr/>
        </p:nvSpPr>
        <p:spPr>
          <a:xfrm>
            <a:off x="1097280" y="6103620"/>
            <a:ext cx="7925359" cy="306390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900">
                <a:solidFill>
                  <a:schemeClr val="tx2"/>
                </a:solidFill>
              </a:rPr>
              <a:t>The local generative AI industry in African countries is largely nascent and mostly driven by a young population, enthusiastic about how tools like ChatGPT, Midjourney, Bard, can be leveraged to simplify their everyday lives.</a:t>
            </a:r>
          </a:p>
          <a:p>
            <a:pPr indent="-228600">
              <a:lnSpc>
                <a:spcPct val="90000"/>
              </a:lnSpc>
              <a:spcAft>
                <a:spcPts val="600"/>
              </a:spcAft>
              <a:buFont typeface="Arial" panose="020B0604020202020204" pitchFamily="34" charset="0"/>
              <a:buChar char="•"/>
            </a:pPr>
            <a:endParaRPr lang="en-US" sz="1900">
              <a:solidFill>
                <a:schemeClr val="tx2"/>
              </a:solidFill>
            </a:endParaRPr>
          </a:p>
          <a:p>
            <a:pPr indent="-228600">
              <a:lnSpc>
                <a:spcPct val="90000"/>
              </a:lnSpc>
              <a:spcAft>
                <a:spcPts val="600"/>
              </a:spcAft>
              <a:buFont typeface="Arial" panose="020B0604020202020204" pitchFamily="34" charset="0"/>
              <a:buChar char="•"/>
            </a:pPr>
            <a:r>
              <a:rPr lang="en-US" sz="1900">
                <a:solidFill>
                  <a:schemeClr val="tx2"/>
                </a:solidFill>
              </a:rPr>
              <a:t>However, their capacity to build local alternatives is largely hampered by lack of access to large curated datasets relevant to their communities.  Notwithstanding, the examples provided at the beginning of this presentation establish that local development of generative AI tools in Africa, will mostly tow the line of sector-specific deployment, which is relatively easier to train, deploy, and manage, compared to more omnibus generative AI models.</a:t>
            </a:r>
          </a:p>
        </p:txBody>
      </p:sp>
      <p:pic>
        <p:nvPicPr>
          <p:cNvPr id="7" name="Picture 6" descr="A person pointing his finger">
            <a:extLst>
              <a:ext uri="{FF2B5EF4-FFF2-40B4-BE49-F238E27FC236}">
                <a16:creationId xmlns:a16="http://schemas.microsoft.com/office/drawing/2014/main" id="{9DE297C9-56C1-3A6B-D0B9-57989D264A06}"/>
              </a:ext>
            </a:extLst>
          </p:cNvPr>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r="13801" b="-2"/>
          <a:stretch/>
        </p:blipFill>
        <p:spPr>
          <a:xfrm>
            <a:off x="10512238" y="1103602"/>
            <a:ext cx="6824204" cy="7916919"/>
          </a:xfrm>
          <a:prstGeom prst="rect">
            <a:avLst/>
          </a:prstGeom>
        </p:spPr>
      </p:pic>
      <p:cxnSp>
        <p:nvCxnSpPr>
          <p:cNvPr id="38" name="Straight Connector 37">
            <a:extLst>
              <a:ext uri="{FF2B5EF4-FFF2-40B4-BE49-F238E27FC236}">
                <a16:creationId xmlns:a16="http://schemas.microsoft.com/office/drawing/2014/main" id="{9225BEE7-9886-4D1F-942F-E61D9B9147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0661" y="9784134"/>
            <a:ext cx="16075781"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FA031E08-0D70-4C7D-9850-70DE05AD82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200181" y="9601200"/>
            <a:ext cx="338328" cy="360262"/>
            <a:chOff x="4089400" y="933450"/>
            <a:chExt cx="338328" cy="341938"/>
          </a:xfrm>
        </p:grpSpPr>
        <p:cxnSp>
          <p:nvCxnSpPr>
            <p:cNvPr id="41" name="Straight Connector 40">
              <a:extLst>
                <a:ext uri="{FF2B5EF4-FFF2-40B4-BE49-F238E27FC236}">
                  <a16:creationId xmlns:a16="http://schemas.microsoft.com/office/drawing/2014/main" id="{25EBEA2A-09D5-40E2-9A4A-D57A7BDFD2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E502F0-2804-4505-B32D-42FECA4E21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TextBox 3"/>
          <p:cNvSpPr txBox="1"/>
          <p:nvPr/>
        </p:nvSpPr>
        <p:spPr>
          <a:xfrm>
            <a:off x="1028700" y="3785727"/>
            <a:ext cx="11965988" cy="1826334"/>
          </a:xfrm>
          <a:prstGeom prst="rect">
            <a:avLst/>
          </a:prstGeom>
        </p:spPr>
        <p:txBody>
          <a:bodyPr lIns="0" tIns="0" rIns="0" bIns="0" rtlCol="0" anchor="t">
            <a:spAutoFit/>
          </a:bodyPr>
          <a:lstStyle/>
          <a:p>
            <a:pPr>
              <a:lnSpc>
                <a:spcPts val="4397"/>
              </a:lnSpc>
              <a:spcAft>
                <a:spcPts val="600"/>
              </a:spcAft>
            </a:pPr>
            <a:endParaRPr lang="en-US" sz="3141">
              <a:solidFill>
                <a:srgbClr val="FFFFFF"/>
              </a:solidFill>
              <a:latin typeface="HK Grotesk Light Bold"/>
            </a:endParaRPr>
          </a:p>
          <a:p>
            <a:pPr>
              <a:lnSpc>
                <a:spcPts val="4397"/>
              </a:lnSpc>
              <a:spcAft>
                <a:spcPts val="600"/>
              </a:spcAft>
            </a:pPr>
            <a:endParaRPr lang="en-US" sz="3141">
              <a:solidFill>
                <a:srgbClr val="FFFFFF"/>
              </a:solidFill>
              <a:latin typeface="HK Grotesk Light Bold"/>
            </a:endParaRPr>
          </a:p>
          <a:p>
            <a:pPr>
              <a:lnSpc>
                <a:spcPts val="4397"/>
              </a:lnSpc>
              <a:spcBef>
                <a:spcPct val="0"/>
              </a:spcBef>
              <a:spcAft>
                <a:spcPts val="600"/>
              </a:spcAft>
            </a:pPr>
            <a:endParaRPr lang="en-US" sz="3141">
              <a:solidFill>
                <a:srgbClr val="FFFFFF"/>
              </a:solidFill>
              <a:latin typeface="HK Grotesk Light Bold"/>
            </a:endParaRPr>
          </a:p>
        </p:txBody>
      </p:sp>
      <p:pic>
        <p:nvPicPr>
          <p:cNvPr id="4" name="Picture 3" descr="A logo with blue lines&#10;&#10;Description automatically generated">
            <a:extLst>
              <a:ext uri="{FF2B5EF4-FFF2-40B4-BE49-F238E27FC236}">
                <a16:creationId xmlns:a16="http://schemas.microsoft.com/office/drawing/2014/main" id="{ED671E4C-7CEB-38C7-6A3F-070386301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4400" y="190500"/>
            <a:ext cx="1524003" cy="15240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earing a hat">
            <a:extLst>
              <a:ext uri="{FF2B5EF4-FFF2-40B4-BE49-F238E27FC236}">
                <a16:creationId xmlns:a16="http://schemas.microsoft.com/office/drawing/2014/main" id="{96C63A11-014A-9AE2-4D3E-1F5D5FBC7E79}"/>
              </a:ext>
            </a:extLst>
          </p:cNvPr>
          <p:cNvPicPr>
            <a:picLocks noChangeAspect="1"/>
          </p:cNvPicPr>
          <p:nvPr/>
        </p:nvPicPr>
        <p:blipFill rotWithShape="1">
          <a:blip r:embed="rId2">
            <a:extLst>
              <a:ext uri="{28A0092B-C50C-407E-A947-70E740481C1C}">
                <a14:useLocalDpi xmlns:a14="http://schemas.microsoft.com/office/drawing/2010/main" val="0"/>
              </a:ext>
            </a:extLst>
          </a:blip>
          <a:srcRect t="8363" b="20714"/>
          <a:stretch/>
        </p:blipFill>
        <p:spPr>
          <a:xfrm>
            <a:off x="3783534" y="10"/>
            <a:ext cx="14504463" cy="10286990"/>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7"/>
          <p:cNvSpPr txBox="1"/>
          <p:nvPr/>
        </p:nvSpPr>
        <p:spPr>
          <a:xfrm>
            <a:off x="1257300"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a:latin typeface="+mj-lt"/>
                <a:ea typeface="+mj-ea"/>
                <a:cs typeface="+mj-cs"/>
              </a:rPr>
              <a:t>The African Context</a:t>
            </a:r>
          </a:p>
        </p:txBody>
      </p:sp>
      <p:sp>
        <p:nvSpPr>
          <p:cNvPr id="3" name="TextBox 3"/>
          <p:cNvSpPr txBox="1"/>
          <p:nvPr/>
        </p:nvSpPr>
        <p:spPr>
          <a:xfrm>
            <a:off x="1257300" y="3651301"/>
            <a:ext cx="5733283" cy="561414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100"/>
              <a:t>On the side of copyright law,  we find that Africa’s major economies, like most of the world, take the position that copyright can only be vested in natural or legal persons, and that such persons, must further demonstrate sufficient effort to give their works original character for copyright eligibility. </a:t>
            </a:r>
          </a:p>
          <a:p>
            <a:pPr indent="-228600">
              <a:lnSpc>
                <a:spcPct val="90000"/>
              </a:lnSpc>
              <a:spcAft>
                <a:spcPts val="600"/>
              </a:spcAft>
              <a:buFont typeface="Arial" panose="020B0604020202020204" pitchFamily="34" charset="0"/>
              <a:buChar char="•"/>
            </a:pPr>
            <a:endParaRPr lang="en-US" sz="2100"/>
          </a:p>
          <a:p>
            <a:pPr indent="-228600">
              <a:lnSpc>
                <a:spcPct val="90000"/>
              </a:lnSpc>
              <a:spcAft>
                <a:spcPts val="600"/>
              </a:spcAft>
              <a:buFont typeface="Arial" panose="020B0604020202020204" pitchFamily="34" charset="0"/>
              <a:buChar char="•"/>
            </a:pPr>
            <a:r>
              <a:rPr lang="en-US" sz="2100"/>
              <a:t>Even where some of them like Kenya and Cameroon have provisions that may seem to accommodate generative AI works, the lack of clarity on what it means to ‘initiate realization of an automatic process’ or the threshold of sufficient effort for computer-generated work, means that whatever that recognition that might have been extendable to generative AI works is largely in limbo</a:t>
            </a:r>
          </a:p>
          <a:p>
            <a:pPr indent="-228600">
              <a:lnSpc>
                <a:spcPct val="90000"/>
              </a:lnSpc>
              <a:spcBef>
                <a:spcPct val="0"/>
              </a:spcBef>
              <a:spcAft>
                <a:spcPts val="600"/>
              </a:spcAft>
              <a:buFont typeface="Arial" panose="020B0604020202020204" pitchFamily="34" charset="0"/>
              <a:buChar char="•"/>
            </a:pPr>
            <a:endParaRPr lang="en-US" sz="2100"/>
          </a:p>
        </p:txBody>
      </p:sp>
      <p:pic>
        <p:nvPicPr>
          <p:cNvPr id="4" name="Picture 3" descr="A logo with blue lines&#10;&#10;Description automatically generated">
            <a:extLst>
              <a:ext uri="{FF2B5EF4-FFF2-40B4-BE49-F238E27FC236}">
                <a16:creationId xmlns:a16="http://schemas.microsoft.com/office/drawing/2014/main" id="{DDEC048F-AFDC-2B53-28D6-B5BE35FE9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8697" y="266700"/>
            <a:ext cx="1524003" cy="15240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1007</Words>
  <Application>Microsoft Office PowerPoint</Application>
  <PresentationFormat>Custom</PresentationFormat>
  <Paragraphs>61</Paragraphs>
  <Slides>11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Meiryo</vt:lpstr>
      <vt:lpstr>Arial</vt:lpstr>
      <vt:lpstr>Calibri</vt:lpstr>
      <vt:lpstr>HK Grotesk Light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FRONTIERS OF TECH &amp; INNOVATION FOR DEVELOPMENT:  THE ROLE OF THE LAW AND POLICY</dc:title>
  <dc:creator>DALY Alica</dc:creator>
  <cp:lastModifiedBy>DALY Alica</cp:lastModifiedBy>
  <cp:revision>2</cp:revision>
  <dcterms:created xsi:type="dcterms:W3CDTF">2006-08-16T00:00:00Z</dcterms:created>
  <dcterms:modified xsi:type="dcterms:W3CDTF">2023-09-21T06:52:22Z</dcterms:modified>
  <dc:identifier>DAFZc1QhlkQ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773ee6-353b-4fb9-a59d-0b94c8c67bea_Enabled">
    <vt:lpwstr>true</vt:lpwstr>
  </property>
  <property fmtid="{D5CDD505-2E9C-101B-9397-08002B2CF9AE}" pid="3" name="MSIP_Label_20773ee6-353b-4fb9-a59d-0b94c8c67bea_SetDate">
    <vt:lpwstr>2023-09-21T06:52:11Z</vt:lpwstr>
  </property>
  <property fmtid="{D5CDD505-2E9C-101B-9397-08002B2CF9AE}" pid="4" name="MSIP_Label_20773ee6-353b-4fb9-a59d-0b94c8c67bea_Method">
    <vt:lpwstr>Privileged</vt:lpwstr>
  </property>
  <property fmtid="{D5CDD505-2E9C-101B-9397-08002B2CF9AE}" pid="5" name="MSIP_Label_20773ee6-353b-4fb9-a59d-0b94c8c67bea_Name">
    <vt:lpwstr>No markings</vt:lpwstr>
  </property>
  <property fmtid="{D5CDD505-2E9C-101B-9397-08002B2CF9AE}" pid="6" name="MSIP_Label_20773ee6-353b-4fb9-a59d-0b94c8c67bea_SiteId">
    <vt:lpwstr>faa31b06-8ccc-48c9-867f-f7510dd11c02</vt:lpwstr>
  </property>
  <property fmtid="{D5CDD505-2E9C-101B-9397-08002B2CF9AE}" pid="7" name="MSIP_Label_20773ee6-353b-4fb9-a59d-0b94c8c67bea_ActionId">
    <vt:lpwstr>b93c5d57-ae50-44d7-bcbc-6a04f6ff8285</vt:lpwstr>
  </property>
  <property fmtid="{D5CDD505-2E9C-101B-9397-08002B2CF9AE}" pid="8" name="MSIP_Label_20773ee6-353b-4fb9-a59d-0b94c8c67bea_ContentBits">
    <vt:lpwstr>0</vt:lpwstr>
  </property>
</Properties>
</file>