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7" r:id="rId2"/>
    <p:sldId id="275" r:id="rId3"/>
    <p:sldId id="290" r:id="rId4"/>
    <p:sldId id="284" r:id="rId5"/>
    <p:sldId id="283" r:id="rId6"/>
    <p:sldId id="288" r:id="rId7"/>
    <p:sldId id="289" r:id="rId8"/>
    <p:sldId id="267" r:id="rId9"/>
    <p:sldId id="269" r:id="rId10"/>
    <p:sldId id="270" r:id="rId11"/>
    <p:sldId id="271" r:id="rId12"/>
    <p:sldId id="282" r:id="rId13"/>
    <p:sldId id="286" r:id="rId14"/>
    <p:sldId id="273"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129">
          <p15:clr>
            <a:srgbClr val="747775"/>
          </p15:clr>
        </p15:guide>
        <p15:guide id="2" pos="2551">
          <p15:clr>
            <a:srgbClr val="747775"/>
          </p15:clr>
        </p15:guide>
        <p15:guide id="3" orient="horz" pos="1471">
          <p15:clr>
            <a:srgbClr val="747775"/>
          </p15:clr>
        </p15:guide>
        <p15:guide id="4" orient="horz" pos="2886" userDrawn="1">
          <p15:clr>
            <a:srgbClr val="747775"/>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hOiTVnMIzN/68Hk+WLFqIL3b9Ev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624"/>
    <a:srgbClr val="D7B31C"/>
    <a:srgbClr val="244D48"/>
    <a:srgbClr val="1C3B38"/>
    <a:srgbClr val="2C5C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30"/>
    <p:restoredTop sz="94650"/>
  </p:normalViewPr>
  <p:slideViewPr>
    <p:cSldViewPr snapToGrid="0">
      <p:cViewPr varScale="1">
        <p:scale>
          <a:sx n="105" d="100"/>
          <a:sy n="105" d="100"/>
        </p:scale>
        <p:origin x="180" y="114"/>
      </p:cViewPr>
      <p:guideLst>
        <p:guide pos="5129"/>
        <p:guide pos="2551"/>
        <p:guide orient="horz" pos="1471"/>
        <p:guide orient="horz" pos="288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e1de601d6c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g1e1de601d6c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1de601d6c_2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e1de601d6c_2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3344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1de601d6c_2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e1de601d6c_2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646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1de601d6c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1e1de601d6c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4286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1de601d6c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1e1de601d6c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0213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1de601d6c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0" name="Google Shape;120;g1e1de601d6c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279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1de601d6c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1e1de601d6c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116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1de601d6c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1e1de601d6c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82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1de601d6c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1e1de601d6c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7239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1de601d6c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1e1de601d6c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4745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1de601d6c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1e1de601d6c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2832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1de601d6c_2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g1e1de601d6c_2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450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1de601d6c_2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e1de601d6c_2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2838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e1de601d6c_2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1e1de601d6c_2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60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17"/>
        <p:cNvGrpSpPr/>
        <p:nvPr/>
      </p:nvGrpSpPr>
      <p:grpSpPr>
        <a:xfrm>
          <a:off x="0" y="0"/>
          <a:ext cx="0" cy="0"/>
          <a:chOff x="0" y="0"/>
          <a:chExt cx="0" cy="0"/>
        </a:xfrm>
      </p:grpSpPr>
      <p:sp>
        <p:nvSpPr>
          <p:cNvPr id="18" name="Google Shape;1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21"/>
        <p:cNvGrpSpPr/>
        <p:nvPr/>
      </p:nvGrpSpPr>
      <p:grpSpPr>
        <a:xfrm>
          <a:off x="0" y="0"/>
          <a:ext cx="0" cy="0"/>
          <a:chOff x="0" y="0"/>
          <a:chExt cx="0" cy="0"/>
        </a:xfrm>
      </p:grpSpPr>
      <p:sp>
        <p:nvSpPr>
          <p:cNvPr id="22" name="Google Shape;2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4" name="Google Shape;24;p1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8"/>
        <p:cNvGrpSpPr/>
        <p:nvPr/>
      </p:nvGrpSpPr>
      <p:grpSpPr>
        <a:xfrm>
          <a:off x="0" y="0"/>
          <a:ext cx="0" cy="0"/>
          <a:chOff x="0" y="0"/>
          <a:chExt cx="0" cy="0"/>
        </a:xfrm>
      </p:grpSpPr>
      <p:sp>
        <p:nvSpPr>
          <p:cNvPr id="29" name="Google Shape;2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4"/>
        <p:cNvGrpSpPr/>
        <p:nvPr/>
      </p:nvGrpSpPr>
      <p:grpSpPr>
        <a:xfrm>
          <a:off x="0" y="0"/>
          <a:ext cx="0" cy="0"/>
          <a:chOff x="0" y="0"/>
          <a:chExt cx="0" cy="0"/>
        </a:xfrm>
      </p:grpSpPr>
      <p:sp>
        <p:nvSpPr>
          <p:cNvPr id="35" name="Google Shape;35;p13"/>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3"/>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0"/>
        <p:cNvGrpSpPr/>
        <p:nvPr/>
      </p:nvGrpSpPr>
      <p:grpSpPr>
        <a:xfrm>
          <a:off x="0" y="0"/>
          <a:ext cx="0" cy="0"/>
          <a:chOff x="0" y="0"/>
          <a:chExt cx="0" cy="0"/>
        </a:xfrm>
      </p:grpSpPr>
      <p:sp>
        <p:nvSpPr>
          <p:cNvPr id="41" name="Google Shape;4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5"/>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5"/>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5"/>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6"/>
        <p:cNvGrpSpPr/>
        <p:nvPr/>
      </p:nvGrpSpPr>
      <p:grpSpPr>
        <a:xfrm>
          <a:off x="0" y="0"/>
          <a:ext cx="0" cy="0"/>
          <a:chOff x="0" y="0"/>
          <a:chExt cx="0" cy="0"/>
        </a:xfrm>
      </p:grpSpPr>
      <p:sp>
        <p:nvSpPr>
          <p:cNvPr id="57" name="Google Shape;57;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publicdomain/zero/1.0/deed.en" TargetMode="External"/><Relationship Id="rId5"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sa/4.0/deed.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231F"/>
        </a:solidFill>
        <a:effectLst/>
      </p:bgPr>
    </p:bg>
    <p:spTree>
      <p:nvGrpSpPr>
        <p:cNvPr id="1" name="Shape 94"/>
        <p:cNvGrpSpPr/>
        <p:nvPr/>
      </p:nvGrpSpPr>
      <p:grpSpPr>
        <a:xfrm>
          <a:off x="0" y="0"/>
          <a:ext cx="0" cy="0"/>
          <a:chOff x="0" y="0"/>
          <a:chExt cx="0" cy="0"/>
        </a:xfrm>
      </p:grpSpPr>
      <p:sp>
        <p:nvSpPr>
          <p:cNvPr id="95" name="Google Shape;95;g1e1de601d6c_2_89"/>
          <p:cNvSpPr txBox="1"/>
          <p:nvPr/>
        </p:nvSpPr>
        <p:spPr>
          <a:xfrm>
            <a:off x="4396005" y="2892747"/>
            <a:ext cx="7058058" cy="21236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3200" b="1" dirty="0">
                <a:solidFill>
                  <a:schemeClr val="lt1"/>
                </a:solidFill>
                <a:latin typeface="Avenir LT Std 55 Roman" panose="020B0503020203020204" pitchFamily="34" charset="0"/>
                <a:ea typeface="Avenir"/>
                <a:cs typeface="Avenir"/>
                <a:sym typeface="Avenir"/>
              </a:rPr>
              <a:t> PERFORMANCE RIGHTS AND GENERATIVE AI</a:t>
            </a:r>
          </a:p>
          <a:p>
            <a:pPr marL="0" marR="0" lvl="0" indent="0" algn="ctr" rtl="0">
              <a:spcBef>
                <a:spcPts val="0"/>
              </a:spcBef>
              <a:spcAft>
                <a:spcPts val="0"/>
              </a:spcAft>
              <a:buNone/>
            </a:pPr>
            <a:endParaRPr lang="es-ES" sz="2800" b="1" dirty="0">
              <a:solidFill>
                <a:schemeClr val="lt1"/>
              </a:solidFill>
              <a:latin typeface="Avenir LT Std 55 Roman" panose="020B0503020203020204" pitchFamily="34" charset="0"/>
              <a:ea typeface="Avenir"/>
              <a:cs typeface="Avenir"/>
              <a:sym typeface="Avenir"/>
            </a:endParaRPr>
          </a:p>
          <a:p>
            <a:pPr marL="0" marR="0" lvl="0" indent="0" algn="ctr" rtl="0">
              <a:spcBef>
                <a:spcPts val="0"/>
              </a:spcBef>
              <a:spcAft>
                <a:spcPts val="0"/>
              </a:spcAft>
              <a:buNone/>
            </a:pPr>
            <a:endParaRPr lang="es-ES" sz="4000" b="1" dirty="0">
              <a:solidFill>
                <a:schemeClr val="accent6">
                  <a:lumMod val="50000"/>
                </a:schemeClr>
              </a:solidFill>
              <a:latin typeface="Avenir LT Std 55 Roman" panose="020B0503020203020204" pitchFamily="34" charset="0"/>
              <a:ea typeface="Avenir"/>
              <a:cs typeface="Avenir"/>
              <a:sym typeface="Avenir"/>
            </a:endParaRPr>
          </a:p>
        </p:txBody>
      </p:sp>
      <p:pic>
        <p:nvPicPr>
          <p:cNvPr id="97" name="Google Shape;97;g1e1de601d6c_2_89"/>
          <p:cNvPicPr preferRelativeResize="0"/>
          <p:nvPr/>
        </p:nvPicPr>
        <p:blipFill rotWithShape="1">
          <a:blip r:embed="rId3">
            <a:alphaModFix/>
          </a:blip>
          <a:srcRect t="51427" r="32509" b="16640"/>
          <a:stretch/>
        </p:blipFill>
        <p:spPr>
          <a:xfrm>
            <a:off x="3485533" y="322576"/>
            <a:ext cx="4855580" cy="1584283"/>
          </a:xfrm>
          <a:prstGeom prst="rect">
            <a:avLst/>
          </a:prstGeom>
          <a:noFill/>
          <a:ln>
            <a:noFill/>
          </a:ln>
        </p:spPr>
      </p:pic>
      <p:pic>
        <p:nvPicPr>
          <p:cNvPr id="98" name="Google Shape;98;g1e1de601d6c_2_89"/>
          <p:cNvPicPr preferRelativeResize="0"/>
          <p:nvPr/>
        </p:nvPicPr>
        <p:blipFill rotWithShape="1">
          <a:blip r:embed="rId4">
            <a:alphaModFix/>
          </a:blip>
          <a:srcRect t="42082" r="54325"/>
          <a:stretch/>
        </p:blipFill>
        <p:spPr>
          <a:xfrm rot="10800000">
            <a:off x="9248777" y="-9605"/>
            <a:ext cx="2990848" cy="2653585"/>
          </a:xfrm>
          <a:prstGeom prst="rect">
            <a:avLst/>
          </a:prstGeom>
          <a:noFill/>
          <a:ln>
            <a:noFill/>
          </a:ln>
        </p:spPr>
      </p:pic>
      <p:pic>
        <p:nvPicPr>
          <p:cNvPr id="99" name="Google Shape;99;g1e1de601d6c_2_89"/>
          <p:cNvPicPr preferRelativeResize="0"/>
          <p:nvPr/>
        </p:nvPicPr>
        <p:blipFill rotWithShape="1">
          <a:blip r:embed="rId4">
            <a:alphaModFix/>
          </a:blip>
          <a:srcRect l="54325" b="46666"/>
          <a:stretch/>
        </p:blipFill>
        <p:spPr>
          <a:xfrm>
            <a:off x="10163175" y="0"/>
            <a:ext cx="2028825" cy="1657593"/>
          </a:xfrm>
          <a:prstGeom prst="rect">
            <a:avLst/>
          </a:prstGeom>
          <a:noFill/>
          <a:ln>
            <a:noFill/>
          </a:ln>
        </p:spPr>
      </p:pic>
      <p:pic>
        <p:nvPicPr>
          <p:cNvPr id="6" name="Imagen 5" descr="Logotipo&#10;&#10;Descripción generada automáticamente con confianza baja">
            <a:extLst>
              <a:ext uri="{FF2B5EF4-FFF2-40B4-BE49-F238E27FC236}">
                <a16:creationId xmlns:a16="http://schemas.microsoft.com/office/drawing/2014/main" id="{4FB9A508-92F8-491B-A6B1-29A867B2357C}"/>
              </a:ext>
            </a:extLst>
          </p:cNvPr>
          <p:cNvPicPr>
            <a:picLocks noChangeAspect="1"/>
          </p:cNvPicPr>
          <p:nvPr/>
        </p:nvPicPr>
        <p:blipFill>
          <a:blip r:embed="rId5"/>
          <a:stretch>
            <a:fillRect/>
          </a:stretch>
        </p:blipFill>
        <p:spPr>
          <a:xfrm>
            <a:off x="366475" y="1690082"/>
            <a:ext cx="4312114" cy="3477835"/>
          </a:xfrm>
          <a:prstGeom prst="rect">
            <a:avLst/>
          </a:prstGeom>
        </p:spPr>
      </p:pic>
      <p:sp>
        <p:nvSpPr>
          <p:cNvPr id="2" name="Google Shape;95;g1e1de601d6c_2_89">
            <a:extLst>
              <a:ext uri="{FF2B5EF4-FFF2-40B4-BE49-F238E27FC236}">
                <a16:creationId xmlns:a16="http://schemas.microsoft.com/office/drawing/2014/main" id="{6C73828A-C317-1E79-4F68-7573BCC25D43}"/>
              </a:ext>
            </a:extLst>
          </p:cNvPr>
          <p:cNvSpPr txBox="1"/>
          <p:nvPr/>
        </p:nvSpPr>
        <p:spPr>
          <a:xfrm>
            <a:off x="4591726" y="4589463"/>
            <a:ext cx="6781582"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2800" b="1" dirty="0">
                <a:solidFill>
                  <a:schemeClr val="lt1"/>
                </a:solidFill>
                <a:latin typeface="Avenir LT Std 55 Roman" panose="020B0503020203020204" pitchFamily="34" charset="0"/>
                <a:ea typeface="Avenir"/>
                <a:cs typeface="Avenir"/>
                <a:sym typeface="Avenir"/>
              </a:rPr>
              <a:t>Federico Duret</a:t>
            </a:r>
            <a:endParaRPr lang="es-ES" sz="4000" b="1" dirty="0">
              <a:solidFill>
                <a:schemeClr val="accent6">
                  <a:lumMod val="50000"/>
                </a:schemeClr>
              </a:solidFill>
              <a:latin typeface="Avenir LT Std 55 Roman" panose="020B0503020203020204" pitchFamily="34" charset="0"/>
              <a:ea typeface="Avenir"/>
              <a:cs typeface="Avenir"/>
              <a:sym typeface="Aveni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 name="Rectángulo 12">
            <a:extLst>
              <a:ext uri="{FF2B5EF4-FFF2-40B4-BE49-F238E27FC236}">
                <a16:creationId xmlns:a16="http://schemas.microsoft.com/office/drawing/2014/main" id="{D5E82239-72AE-450B-8D6E-34BF0C0BE2A7}"/>
              </a:ext>
            </a:extLst>
          </p:cNvPr>
          <p:cNvSpPr/>
          <p:nvPr/>
        </p:nvSpPr>
        <p:spPr>
          <a:xfrm>
            <a:off x="1646299" y="0"/>
            <a:ext cx="8899402" cy="6858000"/>
          </a:xfrm>
          <a:prstGeom prst="rect">
            <a:avLst/>
          </a:prstGeom>
          <a:solidFill>
            <a:srgbClr val="1C3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8CF76562-8158-4B22-8FBC-E5396E29225C}"/>
              </a:ext>
            </a:extLst>
          </p:cNvPr>
          <p:cNvSpPr/>
          <p:nvPr/>
        </p:nvSpPr>
        <p:spPr>
          <a:xfrm>
            <a:off x="10516947" y="0"/>
            <a:ext cx="1675053" cy="6858000"/>
          </a:xfrm>
          <a:prstGeom prst="rect">
            <a:avLst/>
          </a:prstGeom>
          <a:solidFill>
            <a:srgbClr val="122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E6D43F9A-FC78-4040-B209-E6356610632D}"/>
              </a:ext>
            </a:extLst>
          </p:cNvPr>
          <p:cNvSpPr/>
          <p:nvPr/>
        </p:nvSpPr>
        <p:spPr>
          <a:xfrm>
            <a:off x="0" y="0"/>
            <a:ext cx="1698850" cy="6858000"/>
          </a:xfrm>
          <a:prstGeom prst="rect">
            <a:avLst/>
          </a:prstGeom>
          <a:solidFill>
            <a:srgbClr val="2C5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CuadroTexto 23">
            <a:extLst>
              <a:ext uri="{FF2B5EF4-FFF2-40B4-BE49-F238E27FC236}">
                <a16:creationId xmlns:a16="http://schemas.microsoft.com/office/drawing/2014/main" id="{2E1215DD-4BE9-4C92-449B-2617F950B03B}"/>
              </a:ext>
            </a:extLst>
          </p:cNvPr>
          <p:cNvSpPr txBox="1"/>
          <p:nvPr/>
        </p:nvSpPr>
        <p:spPr>
          <a:xfrm>
            <a:off x="-149322" y="3855692"/>
            <a:ext cx="1963101" cy="30970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s-EC" b="1" dirty="0">
                <a:solidFill>
                  <a:schemeClr val="bg1"/>
                </a:solidFill>
                <a:latin typeface="Avenir Next LT Pro Demi" panose="020B0704020202020204" pitchFamily="34" charset="0"/>
                <a:ea typeface="Calibri" panose="020F0502020204030204" pitchFamily="34" charset="0"/>
                <a:cs typeface="Times New Roman" panose="02020603050405020304" pitchFamily="18" charset="0"/>
              </a:rPr>
              <a:t>Right of Publicity</a:t>
            </a:r>
            <a:endParaRPr lang="es-EC" b="1" dirty="0">
              <a:solidFill>
                <a:schemeClr val="bg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sp>
        <p:nvSpPr>
          <p:cNvPr id="23" name="CuadroTexto 25">
            <a:extLst>
              <a:ext uri="{FF2B5EF4-FFF2-40B4-BE49-F238E27FC236}">
                <a16:creationId xmlns:a16="http://schemas.microsoft.com/office/drawing/2014/main" id="{94E52B9C-1D52-A541-420F-A1A04F095A69}"/>
              </a:ext>
            </a:extLst>
          </p:cNvPr>
          <p:cNvSpPr txBox="1"/>
          <p:nvPr/>
        </p:nvSpPr>
        <p:spPr>
          <a:xfrm>
            <a:off x="2416680" y="3956104"/>
            <a:ext cx="7807674" cy="601190"/>
          </a:xfrm>
          <a:prstGeom prst="rect">
            <a:avLst/>
          </a:prstGeom>
          <a:noFill/>
        </p:spPr>
        <p:txBody>
          <a:bodyPr wrap="square" lIns="91440" tIns="45720" rIns="91440" bIns="45720" anchor="t">
            <a:spAutoFit/>
          </a:bodyPr>
          <a:lstStyle/>
          <a:p>
            <a:pPr algn="ctr">
              <a:lnSpc>
                <a:spcPct val="107000"/>
              </a:lnSpc>
              <a:spcAft>
                <a:spcPts val="800"/>
              </a:spcAft>
            </a:pPr>
            <a:r>
              <a:rPr lang="es-EC" sz="3200" b="1" dirty="0">
                <a:solidFill>
                  <a:schemeClr val="bg1"/>
                </a:solidFill>
                <a:latin typeface="Avenir Next LT Pro Demi"/>
                <a:cs typeface="Times New Roman"/>
              </a:rPr>
              <a:t>NEIGHBOURING RIGHTS ❌</a:t>
            </a:r>
            <a:endParaRPr lang="en-US" sz="4000" dirty="0">
              <a:solidFill>
                <a:schemeClr val="bg1"/>
              </a:solidFill>
              <a:latin typeface="Avenir Next LT Pro Demi"/>
            </a:endParaRPr>
          </a:p>
        </p:txBody>
      </p:sp>
      <p:sp>
        <p:nvSpPr>
          <p:cNvPr id="29" name="CuadroTexto 25">
            <a:extLst>
              <a:ext uri="{FF2B5EF4-FFF2-40B4-BE49-F238E27FC236}">
                <a16:creationId xmlns:a16="http://schemas.microsoft.com/office/drawing/2014/main" id="{BDF09929-8E26-46C7-3776-A94CD3DF29AB}"/>
              </a:ext>
            </a:extLst>
          </p:cNvPr>
          <p:cNvSpPr txBox="1"/>
          <p:nvPr/>
        </p:nvSpPr>
        <p:spPr>
          <a:xfrm>
            <a:off x="10516947" y="3842226"/>
            <a:ext cx="1637071" cy="646331"/>
          </a:xfrm>
          <a:prstGeom prst="rect">
            <a:avLst/>
          </a:prstGeom>
          <a:noFill/>
        </p:spPr>
        <p:txBody>
          <a:bodyPr wrap="square" lIns="91440" tIns="45720" rIns="91440" bIns="45720" anchor="t">
            <a:spAutoFit/>
          </a:bodyPr>
          <a:lstStyle/>
          <a:p>
            <a:pPr algn="ctr">
              <a:spcAft>
                <a:spcPts val="800"/>
              </a:spcAft>
            </a:pPr>
            <a:r>
              <a:rPr lang="es-EC" sz="1200" b="1" dirty="0">
                <a:solidFill>
                  <a:schemeClr val="bg1"/>
                </a:solidFill>
                <a:latin typeface="Avenir Next LT Pro Demi"/>
                <a:cs typeface="Times New Roman"/>
              </a:rPr>
              <a:t>USE OF NEIGHBOURING RIGHTS</a:t>
            </a:r>
            <a:endParaRPr lang="en-US" dirty="0"/>
          </a:p>
        </p:txBody>
      </p:sp>
      <p:sp>
        <p:nvSpPr>
          <p:cNvPr id="32" name="TextBox 31">
            <a:extLst>
              <a:ext uri="{FF2B5EF4-FFF2-40B4-BE49-F238E27FC236}">
                <a16:creationId xmlns:a16="http://schemas.microsoft.com/office/drawing/2014/main" id="{BCDF163C-A37A-0AB4-DEB1-584B73946710}"/>
              </a:ext>
            </a:extLst>
          </p:cNvPr>
          <p:cNvSpPr txBox="1"/>
          <p:nvPr/>
        </p:nvSpPr>
        <p:spPr>
          <a:xfrm>
            <a:off x="2969079" y="4778829"/>
            <a:ext cx="753527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FFFF"/>
                </a:solidFill>
                <a:latin typeface="Avenir Next LT Pro Demi"/>
              </a:rPr>
              <a:t>-The generated performance it´s not a derivative performance</a:t>
            </a:r>
          </a:p>
          <a:p>
            <a:r>
              <a:rPr lang="en-US" sz="2000" dirty="0">
                <a:solidFill>
                  <a:srgbClr val="FFFFFF"/>
                </a:solidFill>
                <a:latin typeface="Avenir Next LT Pro Demi"/>
              </a:rPr>
              <a:t>-Machines doesn´t understand human performances to create derivative works.</a:t>
            </a:r>
          </a:p>
          <a:p>
            <a:r>
              <a:rPr lang="en-US" sz="2000" dirty="0">
                <a:solidFill>
                  <a:srgbClr val="FFFFFF"/>
                </a:solidFill>
                <a:latin typeface="Avenir Next LT Pro Demi"/>
              </a:rPr>
              <a:t>-An artist´s style is NOT “copyrightable”</a:t>
            </a:r>
          </a:p>
        </p:txBody>
      </p:sp>
      <p:pic>
        <p:nvPicPr>
          <p:cNvPr id="2" name="Imagen 1" descr="Logotipo&#10;&#10;Descripción generada automáticamente">
            <a:extLst>
              <a:ext uri="{FF2B5EF4-FFF2-40B4-BE49-F238E27FC236}">
                <a16:creationId xmlns:a16="http://schemas.microsoft.com/office/drawing/2014/main" id="{A8E84AB0-995D-9A5F-3F6B-65E2CEC19EAB}"/>
              </a:ext>
            </a:extLst>
          </p:cNvPr>
          <p:cNvPicPr>
            <a:picLocks noChangeAspect="1"/>
          </p:cNvPicPr>
          <p:nvPr/>
        </p:nvPicPr>
        <p:blipFill>
          <a:blip r:embed="rId3"/>
          <a:stretch>
            <a:fillRect/>
          </a:stretch>
        </p:blipFill>
        <p:spPr>
          <a:xfrm>
            <a:off x="5257800" y="1249543"/>
            <a:ext cx="2553181" cy="2760999"/>
          </a:xfrm>
          <a:prstGeom prst="rect">
            <a:avLst/>
          </a:prstGeom>
        </p:spPr>
      </p:pic>
      <p:pic>
        <p:nvPicPr>
          <p:cNvPr id="3" name="Imagen 2">
            <a:extLst>
              <a:ext uri="{FF2B5EF4-FFF2-40B4-BE49-F238E27FC236}">
                <a16:creationId xmlns:a16="http://schemas.microsoft.com/office/drawing/2014/main" id="{A513A170-3150-3BB8-B63D-C26B2C049629}"/>
              </a:ext>
            </a:extLst>
          </p:cNvPr>
          <p:cNvPicPr>
            <a:picLocks noChangeAspect="1"/>
          </p:cNvPicPr>
          <p:nvPr/>
        </p:nvPicPr>
        <p:blipFill>
          <a:blip r:embed="rId4"/>
          <a:stretch>
            <a:fillRect/>
          </a:stretch>
        </p:blipFill>
        <p:spPr>
          <a:xfrm flipH="1">
            <a:off x="10833212" y="2087880"/>
            <a:ext cx="1051971" cy="1707962"/>
          </a:xfrm>
          <a:prstGeom prst="rect">
            <a:avLst/>
          </a:prstGeom>
        </p:spPr>
      </p:pic>
      <p:pic>
        <p:nvPicPr>
          <p:cNvPr id="4" name="Imagen 3">
            <a:extLst>
              <a:ext uri="{FF2B5EF4-FFF2-40B4-BE49-F238E27FC236}">
                <a16:creationId xmlns:a16="http://schemas.microsoft.com/office/drawing/2014/main" id="{98EC1E9F-CA82-EA79-AD39-05B077661BE3}"/>
              </a:ext>
            </a:extLst>
          </p:cNvPr>
          <p:cNvPicPr>
            <a:picLocks noChangeAspect="1"/>
          </p:cNvPicPr>
          <p:nvPr/>
        </p:nvPicPr>
        <p:blipFill>
          <a:blip r:embed="rId5"/>
          <a:stretch>
            <a:fillRect/>
          </a:stretch>
        </p:blipFill>
        <p:spPr>
          <a:xfrm>
            <a:off x="152329" y="2625696"/>
            <a:ext cx="1346910" cy="1273822"/>
          </a:xfrm>
          <a:prstGeom prst="rect">
            <a:avLst/>
          </a:prstGeom>
        </p:spPr>
      </p:pic>
    </p:spTree>
    <p:extLst>
      <p:ext uri="{BB962C8B-B14F-4D97-AF65-F5344CB8AC3E}">
        <p14:creationId xmlns:p14="http://schemas.microsoft.com/office/powerpoint/2010/main" val="640611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5" name="Rectángulo 14">
            <a:extLst>
              <a:ext uri="{FF2B5EF4-FFF2-40B4-BE49-F238E27FC236}">
                <a16:creationId xmlns:a16="http://schemas.microsoft.com/office/drawing/2014/main" id="{8CF76562-8158-4B22-8FBC-E5396E29225C}"/>
              </a:ext>
            </a:extLst>
          </p:cNvPr>
          <p:cNvSpPr/>
          <p:nvPr/>
        </p:nvSpPr>
        <p:spPr>
          <a:xfrm>
            <a:off x="3252085" y="0"/>
            <a:ext cx="8939915" cy="6858000"/>
          </a:xfrm>
          <a:prstGeom prst="rect">
            <a:avLst/>
          </a:prstGeom>
          <a:solidFill>
            <a:srgbClr val="122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7" name="Rectángulo 16">
            <a:extLst>
              <a:ext uri="{FF2B5EF4-FFF2-40B4-BE49-F238E27FC236}">
                <a16:creationId xmlns:a16="http://schemas.microsoft.com/office/drawing/2014/main" id="{E6D43F9A-FC78-4040-B209-E6356610632D}"/>
              </a:ext>
            </a:extLst>
          </p:cNvPr>
          <p:cNvSpPr/>
          <p:nvPr/>
        </p:nvSpPr>
        <p:spPr>
          <a:xfrm>
            <a:off x="-43358" y="0"/>
            <a:ext cx="1768763" cy="6858000"/>
          </a:xfrm>
          <a:prstGeom prst="rect">
            <a:avLst/>
          </a:prstGeom>
          <a:solidFill>
            <a:srgbClr val="2C5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Rectángulo 11">
            <a:extLst>
              <a:ext uri="{FF2B5EF4-FFF2-40B4-BE49-F238E27FC236}">
                <a16:creationId xmlns:a16="http://schemas.microsoft.com/office/drawing/2014/main" id="{BF037ADA-9CFC-456E-8351-CAF11377614B}"/>
              </a:ext>
            </a:extLst>
          </p:cNvPr>
          <p:cNvSpPr/>
          <p:nvPr/>
        </p:nvSpPr>
        <p:spPr>
          <a:xfrm>
            <a:off x="1726537" y="0"/>
            <a:ext cx="1698852" cy="6858000"/>
          </a:xfrm>
          <a:prstGeom prst="rect">
            <a:avLst/>
          </a:prstGeom>
          <a:solidFill>
            <a:srgbClr val="1C3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CuadroTexto 23">
            <a:extLst>
              <a:ext uri="{FF2B5EF4-FFF2-40B4-BE49-F238E27FC236}">
                <a16:creationId xmlns:a16="http://schemas.microsoft.com/office/drawing/2014/main" id="{1D033124-F9FE-EA16-BDD9-15184E774AB0}"/>
              </a:ext>
            </a:extLst>
          </p:cNvPr>
          <p:cNvSpPr txBox="1"/>
          <p:nvPr/>
        </p:nvSpPr>
        <p:spPr>
          <a:xfrm>
            <a:off x="-149322" y="3855692"/>
            <a:ext cx="1963101" cy="309700"/>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s-EC" b="1" dirty="0">
                <a:solidFill>
                  <a:schemeClr val="bg1"/>
                </a:solidFill>
                <a:latin typeface="Avenir Next LT Pro Demi" panose="020B0704020202020204" pitchFamily="34" charset="0"/>
                <a:ea typeface="Calibri" panose="020F0502020204030204" pitchFamily="34" charset="0"/>
                <a:cs typeface="Times New Roman" panose="02020603050405020304" pitchFamily="18" charset="0"/>
              </a:rPr>
              <a:t>Right of Publicity</a:t>
            </a:r>
            <a:endParaRPr lang="es-EC" b="1" dirty="0">
              <a:solidFill>
                <a:schemeClr val="bg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092B3658-705A-B35D-84D6-4E6396652A00}"/>
              </a:ext>
            </a:extLst>
          </p:cNvPr>
          <p:cNvPicPr>
            <a:picLocks noChangeAspect="1"/>
          </p:cNvPicPr>
          <p:nvPr/>
        </p:nvPicPr>
        <p:blipFill>
          <a:blip r:embed="rId3"/>
          <a:stretch>
            <a:fillRect/>
          </a:stretch>
        </p:blipFill>
        <p:spPr>
          <a:xfrm>
            <a:off x="152329" y="2625696"/>
            <a:ext cx="1346910" cy="1273822"/>
          </a:xfrm>
          <a:prstGeom prst="rect">
            <a:avLst/>
          </a:prstGeom>
        </p:spPr>
      </p:pic>
      <p:pic>
        <p:nvPicPr>
          <p:cNvPr id="4" name="Imagen 3" descr="Logotipo&#10;&#10;Descripción generada automáticamente">
            <a:extLst>
              <a:ext uri="{FF2B5EF4-FFF2-40B4-BE49-F238E27FC236}">
                <a16:creationId xmlns:a16="http://schemas.microsoft.com/office/drawing/2014/main" id="{2122EDFC-DF3C-679F-BC88-F12C89131EEA}"/>
              </a:ext>
            </a:extLst>
          </p:cNvPr>
          <p:cNvPicPr>
            <a:picLocks noChangeAspect="1"/>
          </p:cNvPicPr>
          <p:nvPr/>
        </p:nvPicPr>
        <p:blipFill>
          <a:blip r:embed="rId4"/>
          <a:stretch>
            <a:fillRect/>
          </a:stretch>
        </p:blipFill>
        <p:spPr>
          <a:xfrm>
            <a:off x="2029579" y="2507309"/>
            <a:ext cx="1243152" cy="1344339"/>
          </a:xfrm>
          <a:prstGeom prst="rect">
            <a:avLst/>
          </a:prstGeom>
        </p:spPr>
      </p:pic>
      <p:sp>
        <p:nvSpPr>
          <p:cNvPr id="5" name="CuadroTexto 23">
            <a:extLst>
              <a:ext uri="{FF2B5EF4-FFF2-40B4-BE49-F238E27FC236}">
                <a16:creationId xmlns:a16="http://schemas.microsoft.com/office/drawing/2014/main" id="{B91854A0-13A7-28BC-0A9A-84BEB54153A8}"/>
              </a:ext>
            </a:extLst>
          </p:cNvPr>
          <p:cNvSpPr txBox="1"/>
          <p:nvPr/>
        </p:nvSpPr>
        <p:spPr>
          <a:xfrm>
            <a:off x="1600883" y="3797882"/>
            <a:ext cx="1963101" cy="540212"/>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07000"/>
              </a:lnSpc>
              <a:spcAft>
                <a:spcPts val="800"/>
              </a:spcAft>
            </a:pPr>
            <a:r>
              <a:rPr lang="es-EC" b="1" dirty="0">
                <a:solidFill>
                  <a:schemeClr val="bg1"/>
                </a:solidFill>
                <a:latin typeface="Avenir Next LT Pro Demi" panose="020B0704020202020204" pitchFamily="34" charset="0"/>
                <a:ea typeface="Calibri" panose="020F0502020204030204" pitchFamily="34" charset="0"/>
                <a:cs typeface="Times New Roman" panose="02020603050405020304" pitchFamily="18" charset="0"/>
              </a:rPr>
              <a:t> Not use of neighbouring rights </a:t>
            </a:r>
            <a:endParaRPr lang="es-EC" b="1" dirty="0">
              <a:solidFill>
                <a:schemeClr val="bg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sp>
        <p:nvSpPr>
          <p:cNvPr id="6" name="CuadroTexto 25">
            <a:extLst>
              <a:ext uri="{FF2B5EF4-FFF2-40B4-BE49-F238E27FC236}">
                <a16:creationId xmlns:a16="http://schemas.microsoft.com/office/drawing/2014/main" id="{3ED79E6A-5168-B7CB-66AB-6D959A738D63}"/>
              </a:ext>
            </a:extLst>
          </p:cNvPr>
          <p:cNvSpPr txBox="1"/>
          <p:nvPr/>
        </p:nvSpPr>
        <p:spPr>
          <a:xfrm>
            <a:off x="4644307" y="3961785"/>
            <a:ext cx="5781899" cy="584775"/>
          </a:xfrm>
          <a:prstGeom prst="rect">
            <a:avLst/>
          </a:prstGeom>
          <a:noFill/>
        </p:spPr>
        <p:txBody>
          <a:bodyPr wrap="square" lIns="91440" tIns="45720" rIns="91440" bIns="45720" anchor="t">
            <a:spAutoFit/>
          </a:bodyPr>
          <a:lstStyle/>
          <a:p>
            <a:pPr algn="ctr">
              <a:spcAft>
                <a:spcPts val="800"/>
              </a:spcAft>
            </a:pPr>
            <a:r>
              <a:rPr lang="es-EC" sz="3200" b="1" dirty="0">
                <a:solidFill>
                  <a:schemeClr val="bg1"/>
                </a:solidFill>
                <a:latin typeface="Avenir Next LT Pro Demi"/>
                <a:cs typeface="Times New Roman"/>
              </a:rPr>
              <a:t>NEIGHBOURING RIGHTS ✅</a:t>
            </a:r>
          </a:p>
        </p:txBody>
      </p:sp>
      <p:pic>
        <p:nvPicPr>
          <p:cNvPr id="8" name="Imagen 7">
            <a:extLst>
              <a:ext uri="{FF2B5EF4-FFF2-40B4-BE49-F238E27FC236}">
                <a16:creationId xmlns:a16="http://schemas.microsoft.com/office/drawing/2014/main" id="{DC298FA9-8B89-254A-4440-673EBC1AECB3}"/>
              </a:ext>
            </a:extLst>
          </p:cNvPr>
          <p:cNvPicPr>
            <a:picLocks noChangeAspect="1"/>
          </p:cNvPicPr>
          <p:nvPr/>
        </p:nvPicPr>
        <p:blipFill>
          <a:blip r:embed="rId5"/>
          <a:stretch>
            <a:fillRect/>
          </a:stretch>
        </p:blipFill>
        <p:spPr>
          <a:xfrm flipH="1">
            <a:off x="6095998" y="159091"/>
            <a:ext cx="2362201" cy="3835229"/>
          </a:xfrm>
          <a:prstGeom prst="rect">
            <a:avLst/>
          </a:prstGeom>
        </p:spPr>
      </p:pic>
      <p:sp>
        <p:nvSpPr>
          <p:cNvPr id="7" name="CuadroTexto 6">
            <a:extLst>
              <a:ext uri="{FF2B5EF4-FFF2-40B4-BE49-F238E27FC236}">
                <a16:creationId xmlns:a16="http://schemas.microsoft.com/office/drawing/2014/main" id="{5272B015-1AE6-F840-C42D-B6DE33D41F16}"/>
              </a:ext>
            </a:extLst>
          </p:cNvPr>
          <p:cNvSpPr txBox="1"/>
          <p:nvPr/>
        </p:nvSpPr>
        <p:spPr>
          <a:xfrm>
            <a:off x="4419600" y="4732784"/>
            <a:ext cx="6908187" cy="1631216"/>
          </a:xfrm>
          <a:prstGeom prst="rect">
            <a:avLst/>
          </a:prstGeom>
          <a:noFill/>
        </p:spPr>
        <p:txBody>
          <a:bodyPr wrap="square" rtlCol="0">
            <a:spAutoFit/>
          </a:bodyPr>
          <a:lstStyle/>
          <a:p>
            <a:pPr algn="just"/>
            <a:r>
              <a:rPr lang="es-EC" sz="2000" b="1" dirty="0">
                <a:solidFill>
                  <a:schemeClr val="bg1"/>
                </a:solidFill>
                <a:latin typeface="Avenir Next LT Pro Demi"/>
                <a:cs typeface="Times New Roman"/>
              </a:rPr>
              <a:t>- Generative AI is trained with fixed performances</a:t>
            </a:r>
          </a:p>
          <a:p>
            <a:r>
              <a:rPr lang="es-EC" sz="2000" b="1" dirty="0">
                <a:solidFill>
                  <a:schemeClr val="bg1"/>
                </a:solidFill>
                <a:latin typeface="Avenir Next LT Pro Demi"/>
                <a:cs typeface="Times New Roman"/>
              </a:rPr>
              <a:t>-Moral Rights and Right of Reproduction, Communication to the Public and the Rights of Translation and Adaptation.</a:t>
            </a:r>
            <a:endParaRPr lang="en-US" sz="2000" dirty="0"/>
          </a:p>
          <a:p>
            <a:pPr algn="just"/>
            <a:endParaRPr lang="es-EC" sz="2000" dirty="0"/>
          </a:p>
        </p:txBody>
      </p:sp>
    </p:spTree>
    <p:extLst>
      <p:ext uri="{BB962C8B-B14F-4D97-AF65-F5344CB8AC3E}">
        <p14:creationId xmlns:p14="http://schemas.microsoft.com/office/powerpoint/2010/main" val="39938412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1" name="Google Shape;116;g1e1de601d6c_1_22">
            <a:extLst>
              <a:ext uri="{FF2B5EF4-FFF2-40B4-BE49-F238E27FC236}">
                <a16:creationId xmlns:a16="http://schemas.microsoft.com/office/drawing/2014/main" id="{2F6CA315-951C-4C00-A6AB-DE217DDECC4E}"/>
              </a:ext>
            </a:extLst>
          </p:cNvPr>
          <p:cNvPicPr preferRelativeResize="0"/>
          <p:nvPr/>
        </p:nvPicPr>
        <p:blipFill rotWithShape="1">
          <a:blip r:embed="rId3">
            <a:alphaModFix/>
          </a:blip>
          <a:srcRect l="54325" b="46666"/>
          <a:stretch/>
        </p:blipFill>
        <p:spPr>
          <a:xfrm>
            <a:off x="9758750" y="0"/>
            <a:ext cx="2433248" cy="1988026"/>
          </a:xfrm>
          <a:prstGeom prst="rect">
            <a:avLst/>
          </a:prstGeom>
          <a:noFill/>
          <a:ln>
            <a:noFill/>
          </a:ln>
        </p:spPr>
      </p:pic>
      <p:pic>
        <p:nvPicPr>
          <p:cNvPr id="14" name="Google Shape;117;g1e1de601d6c_1_22">
            <a:extLst>
              <a:ext uri="{FF2B5EF4-FFF2-40B4-BE49-F238E27FC236}">
                <a16:creationId xmlns:a16="http://schemas.microsoft.com/office/drawing/2014/main" id="{729B351F-58B8-430D-89F6-1AA730CFB8D3}"/>
              </a:ext>
            </a:extLst>
          </p:cNvPr>
          <p:cNvPicPr preferRelativeResize="0"/>
          <p:nvPr/>
        </p:nvPicPr>
        <p:blipFill rotWithShape="1">
          <a:blip r:embed="rId4">
            <a:alphaModFix/>
          </a:blip>
          <a:srcRect l="54325" b="46666"/>
          <a:stretch/>
        </p:blipFill>
        <p:spPr>
          <a:xfrm>
            <a:off x="10163175" y="0"/>
            <a:ext cx="2028825" cy="1657593"/>
          </a:xfrm>
          <a:prstGeom prst="rect">
            <a:avLst/>
          </a:prstGeom>
          <a:noFill/>
          <a:ln>
            <a:noFill/>
          </a:ln>
        </p:spPr>
      </p:pic>
      <p:sp>
        <p:nvSpPr>
          <p:cNvPr id="9" name="Google Shape;285;p23">
            <a:extLst>
              <a:ext uri="{FF2B5EF4-FFF2-40B4-BE49-F238E27FC236}">
                <a16:creationId xmlns:a16="http://schemas.microsoft.com/office/drawing/2014/main" id="{D43AFEB0-AF2F-4A27-82AB-F621E09BCECA}"/>
              </a:ext>
            </a:extLst>
          </p:cNvPr>
          <p:cNvSpPr txBox="1"/>
          <p:nvPr/>
        </p:nvSpPr>
        <p:spPr>
          <a:xfrm>
            <a:off x="1073792" y="416091"/>
            <a:ext cx="5262838" cy="477977"/>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MX" sz="28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MAIN CHALLNGES </a:t>
            </a:r>
            <a:endParaRPr lang="es-EC" sz="28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6193C8ED-3A56-436D-A6A0-59D5FC477F9F}"/>
              </a:ext>
            </a:extLst>
          </p:cNvPr>
          <p:cNvSpPr txBox="1"/>
          <p:nvPr/>
        </p:nvSpPr>
        <p:spPr>
          <a:xfrm>
            <a:off x="4752685" y="4932450"/>
            <a:ext cx="2835455" cy="1200329"/>
          </a:xfrm>
          <a:prstGeom prst="rect">
            <a:avLst/>
          </a:prstGeom>
          <a:noFill/>
        </p:spPr>
        <p:txBody>
          <a:bodyPr wrap="square">
            <a:spAutoFit/>
          </a:bodyPr>
          <a:lstStyle/>
          <a:p>
            <a:pPr lvl="0" algn="ctr"/>
            <a:r>
              <a:rPr lang="es-EC" sz="1800" dirty="0">
                <a:latin typeface="Avenir Next LT Pro Demi" panose="020B0704020202020204" pitchFamily="34" charset="0"/>
              </a:rPr>
              <a:t>Use of fixed performances to train a generative AI is an act of reproduction?</a:t>
            </a:r>
          </a:p>
        </p:txBody>
      </p:sp>
      <p:cxnSp>
        <p:nvCxnSpPr>
          <p:cNvPr id="6" name="Conector recto 5">
            <a:extLst>
              <a:ext uri="{FF2B5EF4-FFF2-40B4-BE49-F238E27FC236}">
                <a16:creationId xmlns:a16="http://schemas.microsoft.com/office/drawing/2014/main" id="{E2112E4F-8B55-4112-80D1-F6E8E8B6375F}"/>
              </a:ext>
            </a:extLst>
          </p:cNvPr>
          <p:cNvCxnSpPr/>
          <p:nvPr/>
        </p:nvCxnSpPr>
        <p:spPr>
          <a:xfrm>
            <a:off x="4077233" y="2377281"/>
            <a:ext cx="0" cy="2245696"/>
          </a:xfrm>
          <a:prstGeom prst="line">
            <a:avLst/>
          </a:prstGeom>
          <a:ln w="57150">
            <a:solidFill>
              <a:srgbClr val="244D48"/>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33B98B91-B3B7-4BBF-87D3-BA235B8AC867}"/>
              </a:ext>
            </a:extLst>
          </p:cNvPr>
          <p:cNvCxnSpPr/>
          <p:nvPr/>
        </p:nvCxnSpPr>
        <p:spPr>
          <a:xfrm>
            <a:off x="8142288" y="2335213"/>
            <a:ext cx="0" cy="2245696"/>
          </a:xfrm>
          <a:prstGeom prst="line">
            <a:avLst/>
          </a:prstGeom>
          <a:ln w="57150">
            <a:solidFill>
              <a:srgbClr val="244D48"/>
            </a:solidFill>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F26FFEE3-342F-4E68-80B6-CFBEC6A56DDE}"/>
              </a:ext>
            </a:extLst>
          </p:cNvPr>
          <p:cNvSpPr txBox="1"/>
          <p:nvPr/>
        </p:nvSpPr>
        <p:spPr>
          <a:xfrm>
            <a:off x="686988" y="4949359"/>
            <a:ext cx="2868571" cy="1477328"/>
          </a:xfrm>
          <a:prstGeom prst="rect">
            <a:avLst/>
          </a:prstGeom>
          <a:noFill/>
        </p:spPr>
        <p:txBody>
          <a:bodyPr wrap="square">
            <a:spAutoFit/>
          </a:bodyPr>
          <a:lstStyle/>
          <a:p>
            <a:pPr lvl="0" algn="ctr"/>
            <a:r>
              <a:rPr lang="en-US" sz="1800" dirty="0">
                <a:latin typeface="Avenir Next LT Pro Demi" panose="020B0704020202020204" pitchFamily="34" charset="0"/>
              </a:rPr>
              <a:t>Collective Management:</a:t>
            </a:r>
          </a:p>
          <a:p>
            <a:pPr lvl="0" algn="ctr"/>
            <a:r>
              <a:rPr lang="es-EC" sz="1800" dirty="0">
                <a:latin typeface="Avenir Next LT Pro Demi" panose="020B0704020202020204" pitchFamily="34" charset="0"/>
              </a:rPr>
              <a:t>Licensing &amp; Compensation Rights?</a:t>
            </a:r>
          </a:p>
          <a:p>
            <a:pPr lvl="0" algn="ctr"/>
            <a:r>
              <a:rPr lang="es-EC" sz="1800" dirty="0">
                <a:latin typeface="Avenir Next LT Pro Demi" panose="020B0704020202020204" pitchFamily="34" charset="0"/>
              </a:rPr>
              <a:t>Equitable Remuneration?</a:t>
            </a:r>
            <a:endParaRPr lang="en-US" sz="1800" dirty="0">
              <a:latin typeface="Avenir Next LT Pro Demi" panose="020B0704020202020204" pitchFamily="34" charset="0"/>
            </a:endParaRPr>
          </a:p>
        </p:txBody>
      </p:sp>
      <p:pic>
        <p:nvPicPr>
          <p:cNvPr id="3" name="Imagen 2" descr="Dibujo de personaje de video juego&#10;&#10;Descripción generada automáticamente con confianza media">
            <a:extLst>
              <a:ext uri="{FF2B5EF4-FFF2-40B4-BE49-F238E27FC236}">
                <a16:creationId xmlns:a16="http://schemas.microsoft.com/office/drawing/2014/main" id="{FC407BAD-C3FB-46C8-AB5C-A43BA3C4978E}"/>
              </a:ext>
            </a:extLst>
          </p:cNvPr>
          <p:cNvPicPr>
            <a:picLocks noChangeAspect="1"/>
          </p:cNvPicPr>
          <p:nvPr/>
        </p:nvPicPr>
        <p:blipFill>
          <a:blip r:embed="rId5"/>
          <a:stretch>
            <a:fillRect/>
          </a:stretch>
        </p:blipFill>
        <p:spPr>
          <a:xfrm>
            <a:off x="508862" y="2669257"/>
            <a:ext cx="3188564" cy="1452882"/>
          </a:xfrm>
          <a:prstGeom prst="rect">
            <a:avLst/>
          </a:prstGeom>
        </p:spPr>
      </p:pic>
      <p:sp>
        <p:nvSpPr>
          <p:cNvPr id="13" name="Rectángulo 12">
            <a:extLst>
              <a:ext uri="{FF2B5EF4-FFF2-40B4-BE49-F238E27FC236}">
                <a16:creationId xmlns:a16="http://schemas.microsoft.com/office/drawing/2014/main" id="{DC742F94-20F1-6B66-708A-B73F875D154D}"/>
              </a:ext>
            </a:extLst>
          </p:cNvPr>
          <p:cNvSpPr/>
          <p:nvPr/>
        </p:nvSpPr>
        <p:spPr>
          <a:xfrm>
            <a:off x="-3" y="372978"/>
            <a:ext cx="7531959" cy="81455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Google Shape;285;p23">
            <a:extLst>
              <a:ext uri="{FF2B5EF4-FFF2-40B4-BE49-F238E27FC236}">
                <a16:creationId xmlns:a16="http://schemas.microsoft.com/office/drawing/2014/main" id="{ECF9E7A7-22F9-906A-6B1B-F21D86C3DF33}"/>
              </a:ext>
            </a:extLst>
          </p:cNvPr>
          <p:cNvSpPr txBox="1"/>
          <p:nvPr/>
        </p:nvSpPr>
        <p:spPr>
          <a:xfrm>
            <a:off x="211685" y="413495"/>
            <a:ext cx="9547063" cy="690910"/>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MX" sz="3600" dirty="0">
                <a:solidFill>
                  <a:schemeClr val="accent1"/>
                </a:solidFill>
                <a:latin typeface="Avenir Next LT Pro Demi" panose="020B0704020202020204" pitchFamily="34" charset="0"/>
                <a:ea typeface="Calibri" panose="020F0502020204030204" pitchFamily="34" charset="0"/>
                <a:cs typeface="Times New Roman" panose="02020603050405020304" pitchFamily="18" charset="0"/>
              </a:rPr>
              <a:t>MAIN CHALLENGES &amp; Questions</a:t>
            </a:r>
            <a:r>
              <a:rPr lang="es-MX"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 </a:t>
            </a:r>
            <a:endParaRPr lang="es-EC"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pic>
        <p:nvPicPr>
          <p:cNvPr id="18" name="Imagen 17" descr="Logotipo&#10;&#10;Descripción generada automáticamente">
            <a:extLst>
              <a:ext uri="{FF2B5EF4-FFF2-40B4-BE49-F238E27FC236}">
                <a16:creationId xmlns:a16="http://schemas.microsoft.com/office/drawing/2014/main" id="{B05F11CD-87BE-10E6-EC59-CB95733F1A02}"/>
              </a:ext>
            </a:extLst>
          </p:cNvPr>
          <p:cNvPicPr>
            <a:picLocks noChangeAspect="1"/>
          </p:cNvPicPr>
          <p:nvPr/>
        </p:nvPicPr>
        <p:blipFill>
          <a:blip r:embed="rId6"/>
          <a:stretch>
            <a:fillRect/>
          </a:stretch>
        </p:blipFill>
        <p:spPr>
          <a:xfrm>
            <a:off x="8889896" y="2555111"/>
            <a:ext cx="2835054" cy="1890035"/>
          </a:xfrm>
          <a:prstGeom prst="rect">
            <a:avLst/>
          </a:prstGeom>
        </p:spPr>
      </p:pic>
      <p:sp>
        <p:nvSpPr>
          <p:cNvPr id="19" name="CuadroTexto 18">
            <a:extLst>
              <a:ext uri="{FF2B5EF4-FFF2-40B4-BE49-F238E27FC236}">
                <a16:creationId xmlns:a16="http://schemas.microsoft.com/office/drawing/2014/main" id="{3206DC82-3090-7481-F1A0-F5933A5C3AC2}"/>
              </a:ext>
            </a:extLst>
          </p:cNvPr>
          <p:cNvSpPr txBox="1"/>
          <p:nvPr/>
        </p:nvSpPr>
        <p:spPr>
          <a:xfrm>
            <a:off x="8515662" y="4932450"/>
            <a:ext cx="2989350" cy="1200329"/>
          </a:xfrm>
          <a:prstGeom prst="rect">
            <a:avLst/>
          </a:prstGeom>
          <a:noFill/>
        </p:spPr>
        <p:txBody>
          <a:bodyPr wrap="square">
            <a:spAutoFit/>
          </a:bodyPr>
          <a:lstStyle/>
          <a:p>
            <a:pPr lvl="0" algn="ctr"/>
            <a:r>
              <a:rPr lang="es-EC" sz="1800" dirty="0">
                <a:latin typeface="Avenir Next LT Pro Demi" panose="020B0704020202020204" pitchFamily="34" charset="0"/>
              </a:rPr>
              <a:t>Exceptions and limitations</a:t>
            </a:r>
          </a:p>
          <a:p>
            <a:pPr lvl="0" algn="ctr"/>
            <a:r>
              <a:rPr lang="es-EC" sz="1800" dirty="0">
                <a:latin typeface="Avenir Next LT Pro Demi" panose="020B0704020202020204" pitchFamily="34" charset="0"/>
              </a:rPr>
              <a:t>(T&amp;DM, pastiche) ?</a:t>
            </a:r>
          </a:p>
          <a:p>
            <a:pPr lvl="0" algn="ctr"/>
            <a:endParaRPr lang="es-EC" sz="1800" dirty="0">
              <a:latin typeface="Avenir Next LT Pro Demi" panose="020B0704020202020204" pitchFamily="34" charset="0"/>
            </a:endParaRPr>
          </a:p>
          <a:p>
            <a:pPr lvl="0" algn="ctr"/>
            <a:r>
              <a:rPr lang="es-EC" sz="1800" dirty="0">
                <a:latin typeface="Avenir Next LT Pro Demi" panose="020B0704020202020204" pitchFamily="34" charset="0"/>
              </a:rPr>
              <a:t>Fair Use?</a:t>
            </a:r>
          </a:p>
        </p:txBody>
      </p:sp>
      <p:pic>
        <p:nvPicPr>
          <p:cNvPr id="2" name="Imagen 1" descr="Imagen que contiene azul, oscuro, sostener, hombre&#10;&#10;Descripción generada automáticamente">
            <a:extLst>
              <a:ext uri="{FF2B5EF4-FFF2-40B4-BE49-F238E27FC236}">
                <a16:creationId xmlns:a16="http://schemas.microsoft.com/office/drawing/2014/main" id="{AD263323-1519-B3D5-BAD6-506ED55E383E}"/>
              </a:ext>
            </a:extLst>
          </p:cNvPr>
          <p:cNvPicPr>
            <a:picLocks noChangeAspect="1"/>
          </p:cNvPicPr>
          <p:nvPr/>
        </p:nvPicPr>
        <p:blipFill>
          <a:blip r:embed="rId7"/>
          <a:stretch>
            <a:fillRect/>
          </a:stretch>
        </p:blipFill>
        <p:spPr>
          <a:xfrm>
            <a:off x="11505012" y="4932450"/>
            <a:ext cx="755573" cy="755573"/>
          </a:xfrm>
          <a:prstGeom prst="rect">
            <a:avLst/>
          </a:prstGeom>
        </p:spPr>
      </p:pic>
      <p:pic>
        <p:nvPicPr>
          <p:cNvPr id="4" name="Google Shape;129;p19" descr="Imagen que contiene transporte, globo, aeronave&#10;&#10;Descripción generada automáticamente">
            <a:extLst>
              <a:ext uri="{FF2B5EF4-FFF2-40B4-BE49-F238E27FC236}">
                <a16:creationId xmlns:a16="http://schemas.microsoft.com/office/drawing/2014/main" id="{72447F47-2A67-0229-9E42-4DA9D21AF36F}"/>
              </a:ext>
            </a:extLst>
          </p:cNvPr>
          <p:cNvPicPr preferRelativeResize="0"/>
          <p:nvPr/>
        </p:nvPicPr>
        <p:blipFill rotWithShape="1">
          <a:blip r:embed="rId8">
            <a:alphaModFix/>
          </a:blip>
          <a:srcRect/>
          <a:stretch/>
        </p:blipFill>
        <p:spPr>
          <a:xfrm>
            <a:off x="11018591" y="5698834"/>
            <a:ext cx="755572" cy="644191"/>
          </a:xfrm>
          <a:prstGeom prst="rect">
            <a:avLst/>
          </a:prstGeom>
          <a:noFill/>
          <a:ln>
            <a:noFill/>
          </a:ln>
        </p:spPr>
      </p:pic>
      <p:pic>
        <p:nvPicPr>
          <p:cNvPr id="5" name="Imagen 4">
            <a:extLst>
              <a:ext uri="{FF2B5EF4-FFF2-40B4-BE49-F238E27FC236}">
                <a16:creationId xmlns:a16="http://schemas.microsoft.com/office/drawing/2014/main" id="{0102BDC1-2BAA-C290-E2CE-761BC9895CBC}"/>
              </a:ext>
            </a:extLst>
          </p:cNvPr>
          <p:cNvPicPr>
            <a:picLocks noChangeAspect="1"/>
          </p:cNvPicPr>
          <p:nvPr/>
        </p:nvPicPr>
        <p:blipFill>
          <a:blip r:embed="rId9"/>
          <a:stretch>
            <a:fillRect/>
          </a:stretch>
        </p:blipFill>
        <p:spPr>
          <a:xfrm flipH="1">
            <a:off x="5499243" y="2477944"/>
            <a:ext cx="1051971" cy="1707962"/>
          </a:xfrm>
          <a:prstGeom prst="rect">
            <a:avLst/>
          </a:prstGeom>
        </p:spPr>
      </p:pic>
    </p:spTree>
    <p:extLst>
      <p:ext uri="{BB962C8B-B14F-4D97-AF65-F5344CB8AC3E}">
        <p14:creationId xmlns:p14="http://schemas.microsoft.com/office/powerpoint/2010/main" val="421921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6" name="Google Shape;116;g1e1de601d6c_1_22">
            <a:extLst>
              <a:ext uri="{FF2B5EF4-FFF2-40B4-BE49-F238E27FC236}">
                <a16:creationId xmlns:a16="http://schemas.microsoft.com/office/drawing/2014/main" id="{6D7077F3-0C7F-4766-97EC-26C7D755CC2E}"/>
              </a:ext>
            </a:extLst>
          </p:cNvPr>
          <p:cNvPicPr preferRelativeResize="0"/>
          <p:nvPr/>
        </p:nvPicPr>
        <p:blipFill rotWithShape="1">
          <a:blip r:embed="rId3">
            <a:alphaModFix/>
          </a:blip>
          <a:srcRect l="54325" b="46666"/>
          <a:stretch/>
        </p:blipFill>
        <p:spPr>
          <a:xfrm>
            <a:off x="9758750" y="0"/>
            <a:ext cx="2433248" cy="1988026"/>
          </a:xfrm>
          <a:prstGeom prst="rect">
            <a:avLst/>
          </a:prstGeom>
          <a:noFill/>
          <a:ln>
            <a:noFill/>
          </a:ln>
        </p:spPr>
      </p:pic>
      <p:pic>
        <p:nvPicPr>
          <p:cNvPr id="7" name="Google Shape;117;g1e1de601d6c_1_22">
            <a:extLst>
              <a:ext uri="{FF2B5EF4-FFF2-40B4-BE49-F238E27FC236}">
                <a16:creationId xmlns:a16="http://schemas.microsoft.com/office/drawing/2014/main" id="{28F93788-117D-4453-A1D7-272E5E83055A}"/>
              </a:ext>
            </a:extLst>
          </p:cNvPr>
          <p:cNvPicPr preferRelativeResize="0"/>
          <p:nvPr/>
        </p:nvPicPr>
        <p:blipFill rotWithShape="1">
          <a:blip r:embed="rId4">
            <a:alphaModFix/>
          </a:blip>
          <a:srcRect l="54325" b="46666"/>
          <a:stretch/>
        </p:blipFill>
        <p:spPr>
          <a:xfrm>
            <a:off x="10163175" y="0"/>
            <a:ext cx="2028825" cy="1657593"/>
          </a:xfrm>
          <a:prstGeom prst="rect">
            <a:avLst/>
          </a:prstGeom>
          <a:noFill/>
          <a:ln>
            <a:noFill/>
          </a:ln>
        </p:spPr>
      </p:pic>
      <p:sp>
        <p:nvSpPr>
          <p:cNvPr id="29" name="Google Shape;285;p23">
            <a:extLst>
              <a:ext uri="{FF2B5EF4-FFF2-40B4-BE49-F238E27FC236}">
                <a16:creationId xmlns:a16="http://schemas.microsoft.com/office/drawing/2014/main" id="{DF75E591-7A72-4FEE-AFC0-4F3B9DA575AA}"/>
              </a:ext>
            </a:extLst>
          </p:cNvPr>
          <p:cNvSpPr txBox="1"/>
          <p:nvPr/>
        </p:nvSpPr>
        <p:spPr>
          <a:xfrm>
            <a:off x="1073792" y="637272"/>
            <a:ext cx="1926919" cy="477977"/>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EC" sz="28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TEAM</a:t>
            </a:r>
          </a:p>
        </p:txBody>
      </p:sp>
      <p:sp>
        <p:nvSpPr>
          <p:cNvPr id="32" name="Rectángulo 31">
            <a:extLst>
              <a:ext uri="{FF2B5EF4-FFF2-40B4-BE49-F238E27FC236}">
                <a16:creationId xmlns:a16="http://schemas.microsoft.com/office/drawing/2014/main" id="{48CBE6EB-F276-469E-8C04-11717DF97473}"/>
              </a:ext>
            </a:extLst>
          </p:cNvPr>
          <p:cNvSpPr/>
          <p:nvPr/>
        </p:nvSpPr>
        <p:spPr>
          <a:xfrm>
            <a:off x="-2" y="429729"/>
            <a:ext cx="7006443" cy="8700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Google Shape;285;p23">
            <a:extLst>
              <a:ext uri="{FF2B5EF4-FFF2-40B4-BE49-F238E27FC236}">
                <a16:creationId xmlns:a16="http://schemas.microsoft.com/office/drawing/2014/main" id="{53C4C747-472F-A3A3-7C02-78930C33311D}"/>
              </a:ext>
            </a:extLst>
          </p:cNvPr>
          <p:cNvSpPr txBox="1"/>
          <p:nvPr/>
        </p:nvSpPr>
        <p:spPr>
          <a:xfrm>
            <a:off x="0" y="516036"/>
            <a:ext cx="7006441" cy="477977"/>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EC"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CHART</a:t>
            </a:r>
            <a:r>
              <a:rPr lang="es-EC" sz="3600" dirty="0">
                <a:solidFill>
                  <a:schemeClr val="accent1"/>
                </a:solidFill>
                <a:latin typeface="Avenir Next LT Pro Demi" panose="020B0704020202020204" pitchFamily="34" charset="0"/>
                <a:ea typeface="Calibri" panose="020F0502020204030204" pitchFamily="34" charset="0"/>
                <a:cs typeface="Times New Roman" panose="02020603050405020304" pitchFamily="18" charset="0"/>
              </a:rPr>
              <a:t>ING THE PATH AHEAD</a:t>
            </a:r>
            <a:endParaRPr lang="es-EC"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sp>
        <p:nvSpPr>
          <p:cNvPr id="3" name="CuadroTexto 2">
            <a:extLst>
              <a:ext uri="{FF2B5EF4-FFF2-40B4-BE49-F238E27FC236}">
                <a16:creationId xmlns:a16="http://schemas.microsoft.com/office/drawing/2014/main" id="{E6A77A3B-914C-535E-381D-551384BC2AE9}"/>
              </a:ext>
            </a:extLst>
          </p:cNvPr>
          <p:cNvSpPr txBox="1"/>
          <p:nvPr/>
        </p:nvSpPr>
        <p:spPr>
          <a:xfrm>
            <a:off x="8772905" y="2217605"/>
            <a:ext cx="2780540" cy="830997"/>
          </a:xfrm>
          <a:prstGeom prst="rect">
            <a:avLst/>
          </a:prstGeom>
          <a:noFill/>
        </p:spPr>
        <p:txBody>
          <a:bodyPr wrap="square">
            <a:spAutoFit/>
          </a:bodyPr>
          <a:lstStyle/>
          <a:p>
            <a:pPr lvl="0" algn="ctr"/>
            <a:r>
              <a:rPr lang="en-US" sz="2400" dirty="0">
                <a:latin typeface="Avenir Next LT Pro Demi" panose="020B0704020202020204" pitchFamily="34" charset="0"/>
              </a:rPr>
              <a:t>Redefining Rights (IP and Publicity)</a:t>
            </a:r>
          </a:p>
        </p:txBody>
      </p:sp>
      <p:cxnSp>
        <p:nvCxnSpPr>
          <p:cNvPr id="4" name="Conector recto 3">
            <a:extLst>
              <a:ext uri="{FF2B5EF4-FFF2-40B4-BE49-F238E27FC236}">
                <a16:creationId xmlns:a16="http://schemas.microsoft.com/office/drawing/2014/main" id="{DBC4DA85-53DF-545C-5EED-ED5BE2E1B81A}"/>
              </a:ext>
            </a:extLst>
          </p:cNvPr>
          <p:cNvCxnSpPr/>
          <p:nvPr/>
        </p:nvCxnSpPr>
        <p:spPr>
          <a:xfrm>
            <a:off x="4062423" y="2381077"/>
            <a:ext cx="0" cy="2245696"/>
          </a:xfrm>
          <a:prstGeom prst="line">
            <a:avLst/>
          </a:prstGeom>
          <a:ln w="57150">
            <a:solidFill>
              <a:srgbClr val="244D48"/>
            </a:solidFill>
          </a:ln>
        </p:spPr>
        <p:style>
          <a:lnRef idx="1">
            <a:schemeClr val="accent1"/>
          </a:lnRef>
          <a:fillRef idx="0">
            <a:schemeClr val="accent1"/>
          </a:fillRef>
          <a:effectRef idx="0">
            <a:schemeClr val="accent1"/>
          </a:effectRef>
          <a:fontRef idx="minor">
            <a:schemeClr val="tx1"/>
          </a:fontRef>
        </p:style>
      </p:cxnSp>
      <p:cxnSp>
        <p:nvCxnSpPr>
          <p:cNvPr id="5" name="Conector recto 4">
            <a:extLst>
              <a:ext uri="{FF2B5EF4-FFF2-40B4-BE49-F238E27FC236}">
                <a16:creationId xmlns:a16="http://schemas.microsoft.com/office/drawing/2014/main" id="{288B3976-9862-A65D-8D1F-FC60A373CB26}"/>
              </a:ext>
            </a:extLst>
          </p:cNvPr>
          <p:cNvCxnSpPr/>
          <p:nvPr/>
        </p:nvCxnSpPr>
        <p:spPr>
          <a:xfrm>
            <a:off x="8118538" y="2381077"/>
            <a:ext cx="0" cy="2245696"/>
          </a:xfrm>
          <a:prstGeom prst="line">
            <a:avLst/>
          </a:prstGeom>
          <a:ln w="57150">
            <a:solidFill>
              <a:srgbClr val="244D48"/>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0FA8A8C0-A253-97D5-43A2-8608AB139404}"/>
              </a:ext>
            </a:extLst>
          </p:cNvPr>
          <p:cNvSpPr txBox="1"/>
          <p:nvPr/>
        </p:nvSpPr>
        <p:spPr>
          <a:xfrm>
            <a:off x="4667002" y="3489243"/>
            <a:ext cx="3034665" cy="1200329"/>
          </a:xfrm>
          <a:prstGeom prst="rect">
            <a:avLst/>
          </a:prstGeom>
          <a:noFill/>
        </p:spPr>
        <p:txBody>
          <a:bodyPr wrap="square">
            <a:spAutoFit/>
          </a:bodyPr>
          <a:lstStyle/>
          <a:p>
            <a:pPr lvl="0" algn="just"/>
            <a:r>
              <a:rPr lang="en-US" sz="2400" dirty="0">
                <a:latin typeface="Avenir Next LT Pro Demi" panose="020B0704020202020204" pitchFamily="34" charset="0"/>
              </a:rPr>
              <a:t>OPT – IN </a:t>
            </a:r>
          </a:p>
          <a:p>
            <a:pPr lvl="0" algn="just"/>
            <a:r>
              <a:rPr lang="en-US" sz="2400" dirty="0">
                <a:latin typeface="Avenir Next LT Pro Demi" panose="020B0704020202020204" pitchFamily="34" charset="0"/>
              </a:rPr>
              <a:t>OPT – OUT policies</a:t>
            </a:r>
          </a:p>
          <a:p>
            <a:pPr lvl="0" algn="just"/>
            <a:r>
              <a:rPr lang="en-US" sz="2400" dirty="0">
                <a:latin typeface="Avenir Next LT Pro Demi" panose="020B0704020202020204" pitchFamily="34" charset="0"/>
              </a:rPr>
              <a:t>Transparency </a:t>
            </a:r>
          </a:p>
        </p:txBody>
      </p:sp>
      <p:sp>
        <p:nvSpPr>
          <p:cNvPr id="9" name="CuadroTexto 8">
            <a:extLst>
              <a:ext uri="{FF2B5EF4-FFF2-40B4-BE49-F238E27FC236}">
                <a16:creationId xmlns:a16="http://schemas.microsoft.com/office/drawing/2014/main" id="{5D4AB1C2-8EF3-953E-FF16-97AEB77E3A55}"/>
              </a:ext>
            </a:extLst>
          </p:cNvPr>
          <p:cNvSpPr txBox="1"/>
          <p:nvPr/>
        </p:nvSpPr>
        <p:spPr>
          <a:xfrm>
            <a:off x="441983" y="2885075"/>
            <a:ext cx="3290260" cy="461665"/>
          </a:xfrm>
          <a:prstGeom prst="rect">
            <a:avLst/>
          </a:prstGeom>
          <a:noFill/>
        </p:spPr>
        <p:txBody>
          <a:bodyPr wrap="square">
            <a:spAutoFit/>
          </a:bodyPr>
          <a:lstStyle/>
          <a:p>
            <a:pPr lvl="0" algn="ctr"/>
            <a:r>
              <a:rPr lang="en-US" sz="2400" dirty="0">
                <a:latin typeface="Avenir Next LT Pro Demi" panose="020B0704020202020204" pitchFamily="34" charset="0"/>
              </a:rPr>
              <a:t>Consent and Control</a:t>
            </a:r>
          </a:p>
        </p:txBody>
      </p:sp>
      <p:pic>
        <p:nvPicPr>
          <p:cNvPr id="10" name="Imagen 9" descr="Icono&#10;&#10;Descripción generada automáticamente">
            <a:extLst>
              <a:ext uri="{FF2B5EF4-FFF2-40B4-BE49-F238E27FC236}">
                <a16:creationId xmlns:a16="http://schemas.microsoft.com/office/drawing/2014/main" id="{67B904BF-00DC-CBF7-095C-1ACA50957019}"/>
              </a:ext>
            </a:extLst>
          </p:cNvPr>
          <p:cNvPicPr>
            <a:picLocks noChangeAspect="1"/>
          </p:cNvPicPr>
          <p:nvPr/>
        </p:nvPicPr>
        <p:blipFill>
          <a:blip r:embed="rId5"/>
          <a:stretch>
            <a:fillRect/>
          </a:stretch>
        </p:blipFill>
        <p:spPr>
          <a:xfrm>
            <a:off x="5028254" y="1415236"/>
            <a:ext cx="1978187" cy="1931504"/>
          </a:xfrm>
          <a:prstGeom prst="rect">
            <a:avLst/>
          </a:prstGeom>
        </p:spPr>
      </p:pic>
      <p:sp>
        <p:nvSpPr>
          <p:cNvPr id="11" name="CuadroTexto 10">
            <a:extLst>
              <a:ext uri="{FF2B5EF4-FFF2-40B4-BE49-F238E27FC236}">
                <a16:creationId xmlns:a16="http://schemas.microsoft.com/office/drawing/2014/main" id="{2B48F9FB-9222-F1E5-657E-E807341DD31B}"/>
              </a:ext>
            </a:extLst>
          </p:cNvPr>
          <p:cNvSpPr txBox="1"/>
          <p:nvPr/>
        </p:nvSpPr>
        <p:spPr>
          <a:xfrm>
            <a:off x="507861" y="3523675"/>
            <a:ext cx="3137703" cy="830997"/>
          </a:xfrm>
          <a:prstGeom prst="rect">
            <a:avLst/>
          </a:prstGeom>
          <a:noFill/>
        </p:spPr>
        <p:txBody>
          <a:bodyPr wrap="square">
            <a:spAutoFit/>
          </a:bodyPr>
          <a:lstStyle/>
          <a:p>
            <a:pPr lvl="0" algn="ctr"/>
            <a:r>
              <a:rPr lang="en-US" sz="2400" u="sng" dirty="0">
                <a:latin typeface="Avenir Next LT Pro Demi" panose="020B0704020202020204" pitchFamily="34" charset="0"/>
              </a:rPr>
              <a:t>“Simulation Rights” </a:t>
            </a:r>
            <a:r>
              <a:rPr lang="en-US" sz="2400" dirty="0">
                <a:latin typeface="Avenir Next LT Pro Demi" panose="020B0704020202020204" pitchFamily="34" charset="0"/>
              </a:rPr>
              <a:t>in contracts</a:t>
            </a:r>
          </a:p>
        </p:txBody>
      </p:sp>
      <p:sp>
        <p:nvSpPr>
          <p:cNvPr id="12" name="CuadroTexto 11">
            <a:extLst>
              <a:ext uri="{FF2B5EF4-FFF2-40B4-BE49-F238E27FC236}">
                <a16:creationId xmlns:a16="http://schemas.microsoft.com/office/drawing/2014/main" id="{722539E0-C7AB-09B0-E9BD-29B9E2C22715}"/>
              </a:ext>
            </a:extLst>
          </p:cNvPr>
          <p:cNvSpPr txBox="1"/>
          <p:nvPr/>
        </p:nvSpPr>
        <p:spPr>
          <a:xfrm>
            <a:off x="8649474" y="3238738"/>
            <a:ext cx="3034665" cy="1938992"/>
          </a:xfrm>
          <a:prstGeom prst="rect">
            <a:avLst/>
          </a:prstGeom>
          <a:noFill/>
        </p:spPr>
        <p:txBody>
          <a:bodyPr wrap="square">
            <a:spAutoFit/>
          </a:bodyPr>
          <a:lstStyle/>
          <a:p>
            <a:pPr lvl="0" algn="ctr"/>
            <a:r>
              <a:rPr lang="en-US" sz="2400" dirty="0">
                <a:latin typeface="Avenir Next LT Pro Demi" panose="020B0704020202020204" pitchFamily="34" charset="0"/>
              </a:rPr>
              <a:t>Key role of the IP to protect performers:</a:t>
            </a:r>
            <a:br>
              <a:rPr lang="en-US" sz="2400" dirty="0">
                <a:latin typeface="Avenir Next LT Pro Demi" panose="020B0704020202020204" pitchFamily="34" charset="0"/>
              </a:rPr>
            </a:br>
            <a:r>
              <a:rPr lang="en-US" sz="2400" dirty="0">
                <a:latin typeface="Avenir Next LT Pro Demi" panose="020B0704020202020204" pitchFamily="34" charset="0"/>
              </a:rPr>
              <a:t>Clarification of existing exceptions and limitations</a:t>
            </a:r>
          </a:p>
        </p:txBody>
      </p:sp>
      <p:sp>
        <p:nvSpPr>
          <p:cNvPr id="13" name="Rectángulo 12">
            <a:extLst>
              <a:ext uri="{FF2B5EF4-FFF2-40B4-BE49-F238E27FC236}">
                <a16:creationId xmlns:a16="http://schemas.microsoft.com/office/drawing/2014/main" id="{596EF495-FE2E-9F05-1D85-85E85739D220}"/>
              </a:ext>
            </a:extLst>
          </p:cNvPr>
          <p:cNvSpPr/>
          <p:nvPr/>
        </p:nvSpPr>
        <p:spPr>
          <a:xfrm>
            <a:off x="0" y="5428235"/>
            <a:ext cx="5474527" cy="81455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Google Shape;285;p23">
            <a:extLst>
              <a:ext uri="{FF2B5EF4-FFF2-40B4-BE49-F238E27FC236}">
                <a16:creationId xmlns:a16="http://schemas.microsoft.com/office/drawing/2014/main" id="{49D4CEB3-1513-178C-5A58-45ED9EC00F8F}"/>
              </a:ext>
            </a:extLst>
          </p:cNvPr>
          <p:cNvSpPr txBox="1"/>
          <p:nvPr/>
        </p:nvSpPr>
        <p:spPr>
          <a:xfrm>
            <a:off x="187938" y="5508554"/>
            <a:ext cx="5369717" cy="690910"/>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MX" sz="3600" dirty="0">
                <a:solidFill>
                  <a:schemeClr val="accent1"/>
                </a:solidFill>
                <a:latin typeface="Avenir Next LT Pro Demi" panose="020B0704020202020204" pitchFamily="34" charset="0"/>
                <a:ea typeface="Calibri" panose="020F0502020204030204" pitchFamily="34" charset="0"/>
                <a:cs typeface="Times New Roman" panose="02020603050405020304" pitchFamily="18" charset="0"/>
              </a:rPr>
              <a:t>CONCLUSIONS</a:t>
            </a:r>
            <a:r>
              <a:rPr lang="es-MX"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 </a:t>
            </a:r>
            <a:endParaRPr lang="es-EC"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4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6" name="Google Shape;122;g1e1de601d6c_2_230">
            <a:extLst>
              <a:ext uri="{FF2B5EF4-FFF2-40B4-BE49-F238E27FC236}">
                <a16:creationId xmlns:a16="http://schemas.microsoft.com/office/drawing/2014/main" id="{2758319F-533F-4F01-B4E5-809B12A631D5}"/>
              </a:ext>
            </a:extLst>
          </p:cNvPr>
          <p:cNvSpPr txBox="1"/>
          <p:nvPr/>
        </p:nvSpPr>
        <p:spPr>
          <a:xfrm>
            <a:off x="-172528" y="0"/>
            <a:ext cx="5989363" cy="6858000"/>
          </a:xfrm>
          <a:prstGeom prst="rect">
            <a:avLst/>
          </a:prstGeom>
          <a:solidFill>
            <a:schemeClr val="accent4">
              <a:lumMod val="75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latin typeface="Calibri"/>
              <a:ea typeface="Calibri"/>
              <a:cs typeface="Calibri"/>
              <a:sym typeface="Calibri"/>
            </a:endParaRPr>
          </a:p>
        </p:txBody>
      </p:sp>
      <p:pic>
        <p:nvPicPr>
          <p:cNvPr id="4" name="Imagen 3" descr="Una caricatura de una persona&#10;&#10;Descripción generada automáticamente con confianza media">
            <a:extLst>
              <a:ext uri="{FF2B5EF4-FFF2-40B4-BE49-F238E27FC236}">
                <a16:creationId xmlns:a16="http://schemas.microsoft.com/office/drawing/2014/main" id="{725D3ED8-F7FB-47E9-A3EC-8012413DE5E6}"/>
              </a:ext>
            </a:extLst>
          </p:cNvPr>
          <p:cNvPicPr>
            <a:picLocks noChangeAspect="1"/>
          </p:cNvPicPr>
          <p:nvPr/>
        </p:nvPicPr>
        <p:blipFill>
          <a:blip r:embed="rId3"/>
          <a:stretch>
            <a:fillRect/>
          </a:stretch>
        </p:blipFill>
        <p:spPr>
          <a:xfrm flipH="1">
            <a:off x="2384234" y="469315"/>
            <a:ext cx="7862201" cy="6388685"/>
          </a:xfrm>
          <a:prstGeom prst="rect">
            <a:avLst/>
          </a:prstGeom>
        </p:spPr>
      </p:pic>
      <p:sp>
        <p:nvSpPr>
          <p:cNvPr id="28" name="CuadroTexto 27">
            <a:extLst>
              <a:ext uri="{FF2B5EF4-FFF2-40B4-BE49-F238E27FC236}">
                <a16:creationId xmlns:a16="http://schemas.microsoft.com/office/drawing/2014/main" id="{71D22333-F1ED-46F0-A66F-2951A2D52FBD}"/>
              </a:ext>
            </a:extLst>
          </p:cNvPr>
          <p:cNvSpPr txBox="1"/>
          <p:nvPr/>
        </p:nvSpPr>
        <p:spPr>
          <a:xfrm>
            <a:off x="-338186" y="0"/>
            <a:ext cx="6190646" cy="6858000"/>
          </a:xfrm>
          <a:custGeom>
            <a:avLst/>
            <a:gdLst/>
            <a:ahLst/>
            <a:cxnLst/>
            <a:rect l="l" t="t" r="r" b="b"/>
            <a:pathLst>
              <a:path w="5817913" h="6858000">
                <a:moveTo>
                  <a:pt x="4092469" y="3687775"/>
                </a:moveTo>
                <a:cubicBezTo>
                  <a:pt x="4132851" y="3687775"/>
                  <a:pt x="4166003" y="3702782"/>
                  <a:pt x="4191924" y="3732796"/>
                </a:cubicBezTo>
                <a:cubicBezTo>
                  <a:pt x="4216753" y="3761445"/>
                  <a:pt x="4229168" y="3796234"/>
                  <a:pt x="4229168" y="3837162"/>
                </a:cubicBezTo>
                <a:cubicBezTo>
                  <a:pt x="4229168" y="3876179"/>
                  <a:pt x="4216344" y="3910422"/>
                  <a:pt x="4190696" y="3939890"/>
                </a:cubicBezTo>
                <a:cubicBezTo>
                  <a:pt x="4163683" y="3970722"/>
                  <a:pt x="4130941" y="3986138"/>
                  <a:pt x="4092469" y="3986138"/>
                </a:cubicBezTo>
                <a:cubicBezTo>
                  <a:pt x="4051269" y="3986138"/>
                  <a:pt x="4017844" y="3971541"/>
                  <a:pt x="3992196" y="3942346"/>
                </a:cubicBezTo>
                <a:cubicBezTo>
                  <a:pt x="3967912" y="3914515"/>
                  <a:pt x="3955771" y="3879726"/>
                  <a:pt x="3955771" y="3837980"/>
                </a:cubicBezTo>
                <a:cubicBezTo>
                  <a:pt x="3955771" y="3798962"/>
                  <a:pt x="3968731" y="3764446"/>
                  <a:pt x="3994652" y="3734433"/>
                </a:cubicBezTo>
                <a:cubicBezTo>
                  <a:pt x="4021391" y="3703328"/>
                  <a:pt x="4053997" y="3687775"/>
                  <a:pt x="4092469" y="3687775"/>
                </a:cubicBezTo>
                <a:close/>
                <a:moveTo>
                  <a:pt x="4450996" y="3550258"/>
                </a:moveTo>
                <a:cubicBezTo>
                  <a:pt x="4445266" y="3550258"/>
                  <a:pt x="4442401" y="3553532"/>
                  <a:pt x="4442401" y="3560081"/>
                </a:cubicBezTo>
                <a:cubicBezTo>
                  <a:pt x="4442401" y="3591459"/>
                  <a:pt x="4443902" y="3638798"/>
                  <a:pt x="4446903" y="3702100"/>
                </a:cubicBezTo>
                <a:cubicBezTo>
                  <a:pt x="4449905" y="3765402"/>
                  <a:pt x="4451405" y="3812878"/>
                  <a:pt x="4451405" y="3844529"/>
                </a:cubicBezTo>
                <a:cubicBezTo>
                  <a:pt x="4451405" y="3855443"/>
                  <a:pt x="4450996" y="3871950"/>
                  <a:pt x="4450178" y="3894051"/>
                </a:cubicBezTo>
                <a:cubicBezTo>
                  <a:pt x="4449359" y="3916152"/>
                  <a:pt x="4448950" y="3932796"/>
                  <a:pt x="4448950" y="3943983"/>
                </a:cubicBezTo>
                <a:cubicBezTo>
                  <a:pt x="4448950" y="3992278"/>
                  <a:pt x="4452497" y="4025838"/>
                  <a:pt x="4459591" y="4044665"/>
                </a:cubicBezTo>
                <a:cubicBezTo>
                  <a:pt x="4473779" y="4083137"/>
                  <a:pt x="4504611" y="4109194"/>
                  <a:pt x="4552088" y="4122837"/>
                </a:cubicBezTo>
                <a:cubicBezTo>
                  <a:pt x="4581828" y="4131295"/>
                  <a:pt x="4624257" y="4135525"/>
                  <a:pt x="4679373" y="4135525"/>
                </a:cubicBezTo>
                <a:cubicBezTo>
                  <a:pt x="4801337" y="4135525"/>
                  <a:pt x="4877599" y="4112332"/>
                  <a:pt x="4908159" y="4065948"/>
                </a:cubicBezTo>
                <a:cubicBezTo>
                  <a:pt x="4924803" y="4040572"/>
                  <a:pt x="4933125" y="3993096"/>
                  <a:pt x="4933125" y="3923519"/>
                </a:cubicBezTo>
                <a:cubicBezTo>
                  <a:pt x="4933125" y="3914788"/>
                  <a:pt x="4932988" y="3901623"/>
                  <a:pt x="4932716" y="3884024"/>
                </a:cubicBezTo>
                <a:cubicBezTo>
                  <a:pt x="4932443" y="3866425"/>
                  <a:pt x="4932306" y="3853260"/>
                  <a:pt x="4932306" y="3844529"/>
                </a:cubicBezTo>
                <a:cubicBezTo>
                  <a:pt x="4932306" y="3812878"/>
                  <a:pt x="4933602" y="3765402"/>
                  <a:pt x="4936194" y="3702100"/>
                </a:cubicBezTo>
                <a:cubicBezTo>
                  <a:pt x="4938786" y="3638798"/>
                  <a:pt x="4940083" y="3591459"/>
                  <a:pt x="4940083" y="3560081"/>
                </a:cubicBezTo>
                <a:cubicBezTo>
                  <a:pt x="4940083" y="3553532"/>
                  <a:pt x="4936126" y="3550258"/>
                  <a:pt x="4928214" y="3550258"/>
                </a:cubicBezTo>
                <a:cubicBezTo>
                  <a:pt x="4912115" y="3550258"/>
                  <a:pt x="4887831" y="3550940"/>
                  <a:pt x="4855362" y="3552304"/>
                </a:cubicBezTo>
                <a:cubicBezTo>
                  <a:pt x="4822893" y="3553669"/>
                  <a:pt x="4798609" y="3554351"/>
                  <a:pt x="4782511" y="3554351"/>
                </a:cubicBezTo>
                <a:cubicBezTo>
                  <a:pt x="4775689" y="3554351"/>
                  <a:pt x="4772279" y="3558580"/>
                  <a:pt x="4772279" y="3567038"/>
                </a:cubicBezTo>
                <a:cubicBezTo>
                  <a:pt x="4772279" y="3606602"/>
                  <a:pt x="4773234" y="3665947"/>
                  <a:pt x="4775144" y="3745074"/>
                </a:cubicBezTo>
                <a:cubicBezTo>
                  <a:pt x="4777054" y="3824201"/>
                  <a:pt x="4778009" y="3883546"/>
                  <a:pt x="4778009" y="3923110"/>
                </a:cubicBezTo>
                <a:cubicBezTo>
                  <a:pt x="4778009" y="3977407"/>
                  <a:pt x="4750041" y="4004556"/>
                  <a:pt x="4694107" y="4004556"/>
                </a:cubicBezTo>
                <a:cubicBezTo>
                  <a:pt x="4655908" y="4004556"/>
                  <a:pt x="4630805" y="3994324"/>
                  <a:pt x="4618800" y="3973860"/>
                </a:cubicBezTo>
                <a:cubicBezTo>
                  <a:pt x="4609796" y="3958853"/>
                  <a:pt x="4605294" y="3929931"/>
                  <a:pt x="4605294" y="3887093"/>
                </a:cubicBezTo>
                <a:cubicBezTo>
                  <a:pt x="4605294" y="3851077"/>
                  <a:pt x="4606453" y="3797121"/>
                  <a:pt x="4608772" y="3725224"/>
                </a:cubicBezTo>
                <a:cubicBezTo>
                  <a:pt x="4611092" y="3653328"/>
                  <a:pt x="4612251" y="3599371"/>
                  <a:pt x="4612251" y="3563355"/>
                </a:cubicBezTo>
                <a:cubicBezTo>
                  <a:pt x="4612251" y="3557352"/>
                  <a:pt x="4608841" y="3554351"/>
                  <a:pt x="4602019" y="3554351"/>
                </a:cubicBezTo>
                <a:cubicBezTo>
                  <a:pt x="4585375" y="3554351"/>
                  <a:pt x="4560205" y="3553669"/>
                  <a:pt x="4526508" y="3552304"/>
                </a:cubicBezTo>
                <a:cubicBezTo>
                  <a:pt x="4492811" y="3550940"/>
                  <a:pt x="4467640" y="3550258"/>
                  <a:pt x="4450996" y="3550258"/>
                </a:cubicBezTo>
                <a:close/>
                <a:moveTo>
                  <a:pt x="3275142" y="3550258"/>
                </a:moveTo>
                <a:cubicBezTo>
                  <a:pt x="3269685" y="3550258"/>
                  <a:pt x="3266957" y="3554760"/>
                  <a:pt x="3266957" y="3563764"/>
                </a:cubicBezTo>
                <a:cubicBezTo>
                  <a:pt x="3266957" y="3580135"/>
                  <a:pt x="3267775" y="3604692"/>
                  <a:pt x="3269412" y="3637434"/>
                </a:cubicBezTo>
                <a:cubicBezTo>
                  <a:pt x="3271050" y="3670176"/>
                  <a:pt x="3271868" y="3694733"/>
                  <a:pt x="3271868" y="3711104"/>
                </a:cubicBezTo>
                <a:cubicBezTo>
                  <a:pt x="3271868" y="3717925"/>
                  <a:pt x="3275006" y="3726657"/>
                  <a:pt x="3281281" y="3737298"/>
                </a:cubicBezTo>
                <a:cubicBezTo>
                  <a:pt x="3342673" y="3833614"/>
                  <a:pt x="3389876" y="3905102"/>
                  <a:pt x="3422891" y="3951759"/>
                </a:cubicBezTo>
                <a:cubicBezTo>
                  <a:pt x="3429440" y="3961855"/>
                  <a:pt x="3432714" y="3971268"/>
                  <a:pt x="3432714" y="3979999"/>
                </a:cubicBezTo>
                <a:cubicBezTo>
                  <a:pt x="3432714" y="3994733"/>
                  <a:pt x="3431486" y="4016902"/>
                  <a:pt x="3429031" y="4046507"/>
                </a:cubicBezTo>
                <a:cubicBezTo>
                  <a:pt x="3426575" y="4076111"/>
                  <a:pt x="3425347" y="4098144"/>
                  <a:pt x="3425347" y="4112605"/>
                </a:cubicBezTo>
                <a:cubicBezTo>
                  <a:pt x="3425347" y="4119426"/>
                  <a:pt x="3429167" y="4123383"/>
                  <a:pt x="3436807" y="4124474"/>
                </a:cubicBezTo>
                <a:cubicBezTo>
                  <a:pt x="3447721" y="4126111"/>
                  <a:pt x="3472960" y="4126930"/>
                  <a:pt x="3512523" y="4126930"/>
                </a:cubicBezTo>
                <a:cubicBezTo>
                  <a:pt x="3551814" y="4126930"/>
                  <a:pt x="3576370" y="4126111"/>
                  <a:pt x="3586193" y="4124474"/>
                </a:cubicBezTo>
                <a:cubicBezTo>
                  <a:pt x="3593014" y="4123383"/>
                  <a:pt x="3596698" y="4122701"/>
                  <a:pt x="3597244" y="4122428"/>
                </a:cubicBezTo>
                <a:cubicBezTo>
                  <a:pt x="3599426" y="4121336"/>
                  <a:pt x="3600518" y="4118335"/>
                  <a:pt x="3600518" y="4113424"/>
                </a:cubicBezTo>
                <a:cubicBezTo>
                  <a:pt x="3600518" y="4099235"/>
                  <a:pt x="3599699" y="4077680"/>
                  <a:pt x="3598062" y="4048758"/>
                </a:cubicBezTo>
                <a:cubicBezTo>
                  <a:pt x="3596425" y="4019836"/>
                  <a:pt x="3595607" y="3998144"/>
                  <a:pt x="3595607" y="3983683"/>
                </a:cubicBezTo>
                <a:cubicBezTo>
                  <a:pt x="3595607" y="3974406"/>
                  <a:pt x="3599972" y="3964037"/>
                  <a:pt x="3608703" y="3952578"/>
                </a:cubicBezTo>
                <a:cubicBezTo>
                  <a:pt x="3670368" y="3874542"/>
                  <a:pt x="3719072" y="3800190"/>
                  <a:pt x="3754815" y="3729522"/>
                </a:cubicBezTo>
                <a:cubicBezTo>
                  <a:pt x="3759181" y="3720790"/>
                  <a:pt x="3761364" y="3710558"/>
                  <a:pt x="3761364" y="3698826"/>
                </a:cubicBezTo>
                <a:cubicBezTo>
                  <a:pt x="3761364" y="3684092"/>
                  <a:pt x="3761091" y="3662195"/>
                  <a:pt x="3760545" y="3633137"/>
                </a:cubicBezTo>
                <a:cubicBezTo>
                  <a:pt x="3760000" y="3604078"/>
                  <a:pt x="3759727" y="3582318"/>
                  <a:pt x="3759727" y="3567857"/>
                </a:cubicBezTo>
                <a:cubicBezTo>
                  <a:pt x="3759727" y="3556124"/>
                  <a:pt x="3756998" y="3550258"/>
                  <a:pt x="3751541" y="3550258"/>
                </a:cubicBezTo>
                <a:cubicBezTo>
                  <a:pt x="3734897" y="3550258"/>
                  <a:pt x="3710136" y="3551008"/>
                  <a:pt x="3677257" y="3552509"/>
                </a:cubicBezTo>
                <a:cubicBezTo>
                  <a:pt x="3644379" y="3554010"/>
                  <a:pt x="3619754" y="3554760"/>
                  <a:pt x="3603383" y="3554760"/>
                </a:cubicBezTo>
                <a:cubicBezTo>
                  <a:pt x="3596561" y="3554760"/>
                  <a:pt x="3593151" y="3554760"/>
                  <a:pt x="3593151" y="3554760"/>
                </a:cubicBezTo>
                <a:cubicBezTo>
                  <a:pt x="3590695" y="3555579"/>
                  <a:pt x="3589467" y="3558853"/>
                  <a:pt x="3589467" y="3564583"/>
                </a:cubicBezTo>
                <a:cubicBezTo>
                  <a:pt x="3589467" y="3578225"/>
                  <a:pt x="3590491" y="3598894"/>
                  <a:pt x="3592537" y="3626588"/>
                </a:cubicBezTo>
                <a:cubicBezTo>
                  <a:pt x="3594583" y="3654283"/>
                  <a:pt x="3595607" y="3674951"/>
                  <a:pt x="3595607" y="3688594"/>
                </a:cubicBezTo>
                <a:cubicBezTo>
                  <a:pt x="3595607" y="3695415"/>
                  <a:pt x="3583874" y="3715197"/>
                  <a:pt x="3560409" y="3747939"/>
                </a:cubicBezTo>
                <a:cubicBezTo>
                  <a:pt x="3541855" y="3774133"/>
                  <a:pt x="3526984" y="3793778"/>
                  <a:pt x="3515797" y="3806875"/>
                </a:cubicBezTo>
                <a:cubicBezTo>
                  <a:pt x="3503519" y="3792960"/>
                  <a:pt x="3487830" y="3773178"/>
                  <a:pt x="3468731" y="3747530"/>
                </a:cubicBezTo>
                <a:cubicBezTo>
                  <a:pt x="3444720" y="3714788"/>
                  <a:pt x="3432714" y="3694324"/>
                  <a:pt x="3432714" y="3686138"/>
                </a:cubicBezTo>
                <a:cubicBezTo>
                  <a:pt x="3432714" y="3672223"/>
                  <a:pt x="3433328" y="3651281"/>
                  <a:pt x="3434556" y="3623314"/>
                </a:cubicBezTo>
                <a:cubicBezTo>
                  <a:pt x="3435784" y="3595347"/>
                  <a:pt x="3436398" y="3574405"/>
                  <a:pt x="3436398" y="3560490"/>
                </a:cubicBezTo>
                <a:cubicBezTo>
                  <a:pt x="3436398" y="3556397"/>
                  <a:pt x="3433260" y="3554351"/>
                  <a:pt x="3426984" y="3554351"/>
                </a:cubicBezTo>
                <a:cubicBezTo>
                  <a:pt x="3410067" y="3554351"/>
                  <a:pt x="3384692" y="3553669"/>
                  <a:pt x="3350859" y="3552304"/>
                </a:cubicBezTo>
                <a:cubicBezTo>
                  <a:pt x="3317025" y="3550940"/>
                  <a:pt x="3291786" y="3550258"/>
                  <a:pt x="3275142" y="3550258"/>
                </a:cubicBezTo>
                <a:close/>
                <a:moveTo>
                  <a:pt x="4092469" y="3535115"/>
                </a:moveTo>
                <a:cubicBezTo>
                  <a:pt x="4008158" y="3535115"/>
                  <a:pt x="3938172" y="3564719"/>
                  <a:pt x="3882510" y="3623928"/>
                </a:cubicBezTo>
                <a:cubicBezTo>
                  <a:pt x="3827940" y="3681773"/>
                  <a:pt x="3800655" y="3753123"/>
                  <a:pt x="3800655" y="3837980"/>
                </a:cubicBezTo>
                <a:cubicBezTo>
                  <a:pt x="3800655" y="3922564"/>
                  <a:pt x="3827940" y="3993642"/>
                  <a:pt x="3882510" y="4051214"/>
                </a:cubicBezTo>
                <a:cubicBezTo>
                  <a:pt x="3938172" y="4110150"/>
                  <a:pt x="4008158" y="4139617"/>
                  <a:pt x="4092469" y="4139617"/>
                </a:cubicBezTo>
                <a:cubicBezTo>
                  <a:pt x="4177326" y="4139617"/>
                  <a:pt x="4247449" y="4110422"/>
                  <a:pt x="4302838" y="4052032"/>
                </a:cubicBezTo>
                <a:cubicBezTo>
                  <a:pt x="4357135" y="3994460"/>
                  <a:pt x="4384284" y="3923110"/>
                  <a:pt x="4384284" y="3837980"/>
                </a:cubicBezTo>
                <a:cubicBezTo>
                  <a:pt x="4384284" y="3753669"/>
                  <a:pt x="4356862" y="3682318"/>
                  <a:pt x="4302019" y="3623928"/>
                </a:cubicBezTo>
                <a:cubicBezTo>
                  <a:pt x="4246085" y="3564719"/>
                  <a:pt x="4176235" y="3535115"/>
                  <a:pt x="4092469" y="3535115"/>
                </a:cubicBezTo>
                <a:close/>
                <a:moveTo>
                  <a:pt x="4065457" y="2731741"/>
                </a:moveTo>
                <a:cubicBezTo>
                  <a:pt x="4071187" y="2742655"/>
                  <a:pt x="4080191" y="2767757"/>
                  <a:pt x="4092469" y="2807048"/>
                </a:cubicBezTo>
                <a:cubicBezTo>
                  <a:pt x="4105020" y="2847702"/>
                  <a:pt x="4111296" y="2872532"/>
                  <a:pt x="4111296" y="2881536"/>
                </a:cubicBezTo>
                <a:cubicBezTo>
                  <a:pt x="4111296" y="2883992"/>
                  <a:pt x="4111023" y="2885902"/>
                  <a:pt x="4110477" y="2887266"/>
                </a:cubicBezTo>
                <a:cubicBezTo>
                  <a:pt x="4108567" y="2891632"/>
                  <a:pt x="4098608" y="2893814"/>
                  <a:pt x="4080600" y="2893814"/>
                </a:cubicBezTo>
                <a:cubicBezTo>
                  <a:pt x="4061228" y="2893814"/>
                  <a:pt x="4047312" y="2893542"/>
                  <a:pt x="4038854" y="2892996"/>
                </a:cubicBezTo>
                <a:cubicBezTo>
                  <a:pt x="4022483" y="2892450"/>
                  <a:pt x="4014297" y="2889722"/>
                  <a:pt x="4014297" y="2884811"/>
                </a:cubicBezTo>
                <a:cubicBezTo>
                  <a:pt x="4014297" y="2877443"/>
                  <a:pt x="4021664" y="2852478"/>
                  <a:pt x="4036398" y="2809913"/>
                </a:cubicBezTo>
                <a:cubicBezTo>
                  <a:pt x="4050041" y="2769803"/>
                  <a:pt x="4059727" y="2743746"/>
                  <a:pt x="4065457" y="2731741"/>
                </a:cubicBezTo>
                <a:close/>
                <a:moveTo>
                  <a:pt x="5024952" y="2540608"/>
                </a:moveTo>
                <a:cubicBezTo>
                  <a:pt x="5019222" y="2540608"/>
                  <a:pt x="5016357" y="2543609"/>
                  <a:pt x="5016357" y="2549612"/>
                </a:cubicBezTo>
                <a:cubicBezTo>
                  <a:pt x="5016357" y="2581263"/>
                  <a:pt x="5017721" y="2628807"/>
                  <a:pt x="5020450" y="2692245"/>
                </a:cubicBezTo>
                <a:cubicBezTo>
                  <a:pt x="5023178" y="2755683"/>
                  <a:pt x="5024543" y="2803228"/>
                  <a:pt x="5024543" y="2834878"/>
                </a:cubicBezTo>
                <a:cubicBezTo>
                  <a:pt x="5024543" y="2864619"/>
                  <a:pt x="5023110" y="2909230"/>
                  <a:pt x="5020245" y="2968712"/>
                </a:cubicBezTo>
                <a:cubicBezTo>
                  <a:pt x="5017380" y="3028194"/>
                  <a:pt x="5015948" y="3072669"/>
                  <a:pt x="5015948" y="3102137"/>
                </a:cubicBezTo>
                <a:cubicBezTo>
                  <a:pt x="5015948" y="3108958"/>
                  <a:pt x="5019904" y="3113187"/>
                  <a:pt x="5027817" y="3114824"/>
                </a:cubicBezTo>
                <a:cubicBezTo>
                  <a:pt x="5039277" y="3117007"/>
                  <a:pt x="5062742" y="3118098"/>
                  <a:pt x="5098212" y="3118098"/>
                </a:cubicBezTo>
                <a:cubicBezTo>
                  <a:pt x="5135320" y="3118098"/>
                  <a:pt x="5160969" y="3117007"/>
                  <a:pt x="5175157" y="3114824"/>
                </a:cubicBezTo>
                <a:cubicBezTo>
                  <a:pt x="5182524" y="3113733"/>
                  <a:pt x="5186207" y="3108958"/>
                  <a:pt x="5186207" y="3100499"/>
                </a:cubicBezTo>
                <a:cubicBezTo>
                  <a:pt x="5186207" y="3079763"/>
                  <a:pt x="5185389" y="3048726"/>
                  <a:pt x="5183751" y="3007389"/>
                </a:cubicBezTo>
                <a:cubicBezTo>
                  <a:pt x="5182114" y="2966052"/>
                  <a:pt x="5181296" y="2935151"/>
                  <a:pt x="5181296" y="2914688"/>
                </a:cubicBezTo>
                <a:cubicBezTo>
                  <a:pt x="5181296" y="2910049"/>
                  <a:pt x="5196030" y="2902409"/>
                  <a:pt x="5225498" y="2891768"/>
                </a:cubicBezTo>
                <a:cubicBezTo>
                  <a:pt x="5231773" y="2897771"/>
                  <a:pt x="5251146" y="2930240"/>
                  <a:pt x="5283615" y="2989176"/>
                </a:cubicBezTo>
                <a:cubicBezTo>
                  <a:pt x="5303260" y="3025738"/>
                  <a:pt x="5323042" y="3062300"/>
                  <a:pt x="5342960" y="3098863"/>
                </a:cubicBezTo>
                <a:cubicBezTo>
                  <a:pt x="5346508" y="3105138"/>
                  <a:pt x="5349441" y="3109026"/>
                  <a:pt x="5351760" y="3110527"/>
                </a:cubicBezTo>
                <a:cubicBezTo>
                  <a:pt x="5354079" y="3112028"/>
                  <a:pt x="5358922" y="3113460"/>
                  <a:pt x="5366289" y="3114824"/>
                </a:cubicBezTo>
                <a:cubicBezTo>
                  <a:pt x="5381842" y="3117553"/>
                  <a:pt x="5406398" y="3118917"/>
                  <a:pt x="5439959" y="3118917"/>
                </a:cubicBezTo>
                <a:cubicBezTo>
                  <a:pt x="5474884" y="3118917"/>
                  <a:pt x="5496439" y="3117553"/>
                  <a:pt x="5504625" y="3114824"/>
                </a:cubicBezTo>
                <a:cubicBezTo>
                  <a:pt x="5514720" y="3111277"/>
                  <a:pt x="5519768" y="3103637"/>
                  <a:pt x="5519768" y="3091905"/>
                </a:cubicBezTo>
                <a:cubicBezTo>
                  <a:pt x="5519768" y="3076352"/>
                  <a:pt x="5494598" y="3027512"/>
                  <a:pt x="5444256" y="2945383"/>
                </a:cubicBezTo>
                <a:cubicBezTo>
                  <a:pt x="5393915" y="2863255"/>
                  <a:pt x="5368745" y="2822327"/>
                  <a:pt x="5368745" y="2822600"/>
                </a:cubicBezTo>
                <a:cubicBezTo>
                  <a:pt x="5368745" y="2819326"/>
                  <a:pt x="5373247" y="2815097"/>
                  <a:pt x="5382251" y="2809913"/>
                </a:cubicBezTo>
                <a:cubicBezTo>
                  <a:pt x="5426180" y="2784264"/>
                  <a:pt x="5465062" y="2719871"/>
                  <a:pt x="5498895" y="2616734"/>
                </a:cubicBezTo>
                <a:cubicBezTo>
                  <a:pt x="5510355" y="2581809"/>
                  <a:pt x="5516085" y="2559844"/>
                  <a:pt x="5516085" y="2550840"/>
                </a:cubicBezTo>
                <a:cubicBezTo>
                  <a:pt x="5516085" y="2544564"/>
                  <a:pt x="5512810" y="2541427"/>
                  <a:pt x="5506262" y="2541427"/>
                </a:cubicBezTo>
                <a:cubicBezTo>
                  <a:pt x="5499168" y="2541427"/>
                  <a:pt x="5488322" y="2541699"/>
                  <a:pt x="5473724" y="2542245"/>
                </a:cubicBezTo>
                <a:cubicBezTo>
                  <a:pt x="5459127" y="2542791"/>
                  <a:pt x="5448145" y="2543064"/>
                  <a:pt x="5440778" y="2543064"/>
                </a:cubicBezTo>
                <a:cubicBezTo>
                  <a:pt x="5433684" y="2543064"/>
                  <a:pt x="5422974" y="2542654"/>
                  <a:pt x="5408649" y="2541836"/>
                </a:cubicBezTo>
                <a:cubicBezTo>
                  <a:pt x="5394325" y="2541017"/>
                  <a:pt x="5383615" y="2540608"/>
                  <a:pt x="5376521" y="2540608"/>
                </a:cubicBezTo>
                <a:cubicBezTo>
                  <a:pt x="5367244" y="2540608"/>
                  <a:pt x="5361105" y="2544019"/>
                  <a:pt x="5358104" y="2550840"/>
                </a:cubicBezTo>
                <a:cubicBezTo>
                  <a:pt x="5338185" y="2602409"/>
                  <a:pt x="5323861" y="2641427"/>
                  <a:pt x="5315129" y="2667893"/>
                </a:cubicBezTo>
                <a:cubicBezTo>
                  <a:pt x="5301487" y="2702545"/>
                  <a:pt x="5287981" y="2726420"/>
                  <a:pt x="5274611" y="2739517"/>
                </a:cubicBezTo>
                <a:cubicBezTo>
                  <a:pt x="5256603" y="2757252"/>
                  <a:pt x="5231364" y="2766120"/>
                  <a:pt x="5198895" y="2766120"/>
                </a:cubicBezTo>
                <a:cubicBezTo>
                  <a:pt x="5186071" y="2766120"/>
                  <a:pt x="5179659" y="2754387"/>
                  <a:pt x="5179659" y="2730922"/>
                </a:cubicBezTo>
                <a:cubicBezTo>
                  <a:pt x="5179659" y="2710731"/>
                  <a:pt x="5180682" y="2680240"/>
                  <a:pt x="5182728" y="2639448"/>
                </a:cubicBezTo>
                <a:cubicBezTo>
                  <a:pt x="5184775" y="2598657"/>
                  <a:pt x="5185798" y="2568166"/>
                  <a:pt x="5185798" y="2547975"/>
                </a:cubicBezTo>
                <a:cubicBezTo>
                  <a:pt x="5185798" y="2543064"/>
                  <a:pt x="5183479" y="2540608"/>
                  <a:pt x="5178840" y="2540608"/>
                </a:cubicBezTo>
                <a:cubicBezTo>
                  <a:pt x="5170382" y="2540608"/>
                  <a:pt x="5157558" y="2541017"/>
                  <a:pt x="5140368" y="2541836"/>
                </a:cubicBezTo>
                <a:cubicBezTo>
                  <a:pt x="5123178" y="2542654"/>
                  <a:pt x="5110218" y="2543064"/>
                  <a:pt x="5101487" y="2543064"/>
                </a:cubicBezTo>
                <a:cubicBezTo>
                  <a:pt x="5093028" y="2543064"/>
                  <a:pt x="5080272" y="2542654"/>
                  <a:pt x="5063219" y="2541836"/>
                </a:cubicBezTo>
                <a:cubicBezTo>
                  <a:pt x="5046166" y="2541017"/>
                  <a:pt x="5033410" y="2540608"/>
                  <a:pt x="5024952" y="2540608"/>
                </a:cubicBezTo>
                <a:close/>
                <a:moveTo>
                  <a:pt x="3196152" y="2540608"/>
                </a:moveTo>
                <a:cubicBezTo>
                  <a:pt x="3190422" y="2540608"/>
                  <a:pt x="3187557" y="2543609"/>
                  <a:pt x="3187557" y="2549612"/>
                </a:cubicBezTo>
                <a:cubicBezTo>
                  <a:pt x="3187557" y="2581263"/>
                  <a:pt x="3188921" y="2628807"/>
                  <a:pt x="3191650" y="2692245"/>
                </a:cubicBezTo>
                <a:cubicBezTo>
                  <a:pt x="3194378" y="2755683"/>
                  <a:pt x="3195743" y="2803228"/>
                  <a:pt x="3195743" y="2834878"/>
                </a:cubicBezTo>
                <a:cubicBezTo>
                  <a:pt x="3195743" y="2864619"/>
                  <a:pt x="3194310" y="2909230"/>
                  <a:pt x="3191445" y="2968712"/>
                </a:cubicBezTo>
                <a:cubicBezTo>
                  <a:pt x="3188580" y="3028194"/>
                  <a:pt x="3187148" y="3072669"/>
                  <a:pt x="3187148" y="3102137"/>
                </a:cubicBezTo>
                <a:cubicBezTo>
                  <a:pt x="3187148" y="3109231"/>
                  <a:pt x="3191104" y="3113460"/>
                  <a:pt x="3199017" y="3114824"/>
                </a:cubicBezTo>
                <a:cubicBezTo>
                  <a:pt x="3209112" y="3116461"/>
                  <a:pt x="3232577" y="3117280"/>
                  <a:pt x="3269413" y="3117280"/>
                </a:cubicBezTo>
                <a:cubicBezTo>
                  <a:pt x="3311977" y="3117280"/>
                  <a:pt x="3337625" y="3116461"/>
                  <a:pt x="3346357" y="3114824"/>
                </a:cubicBezTo>
                <a:cubicBezTo>
                  <a:pt x="3353724" y="3113460"/>
                  <a:pt x="3357407" y="3108685"/>
                  <a:pt x="3357407" y="3100499"/>
                </a:cubicBezTo>
                <a:cubicBezTo>
                  <a:pt x="3357407" y="3079217"/>
                  <a:pt x="3356725" y="3047362"/>
                  <a:pt x="3355361" y="3004933"/>
                </a:cubicBezTo>
                <a:cubicBezTo>
                  <a:pt x="3353997" y="2962505"/>
                  <a:pt x="3353314" y="2930650"/>
                  <a:pt x="3353314" y="2909367"/>
                </a:cubicBezTo>
                <a:cubicBezTo>
                  <a:pt x="3353314" y="2898453"/>
                  <a:pt x="3356316" y="2892314"/>
                  <a:pt x="3362318" y="2890949"/>
                </a:cubicBezTo>
                <a:cubicBezTo>
                  <a:pt x="3371868" y="2888767"/>
                  <a:pt x="3405156" y="2887675"/>
                  <a:pt x="3462182" y="2887675"/>
                </a:cubicBezTo>
                <a:cubicBezTo>
                  <a:pt x="3518935" y="2887675"/>
                  <a:pt x="3551950" y="2888767"/>
                  <a:pt x="3561227" y="2890949"/>
                </a:cubicBezTo>
                <a:cubicBezTo>
                  <a:pt x="3567230" y="2892587"/>
                  <a:pt x="3570231" y="2898726"/>
                  <a:pt x="3570231" y="2909367"/>
                </a:cubicBezTo>
                <a:cubicBezTo>
                  <a:pt x="3570231" y="2930922"/>
                  <a:pt x="3569208" y="2963324"/>
                  <a:pt x="3567162" y="3006571"/>
                </a:cubicBezTo>
                <a:cubicBezTo>
                  <a:pt x="3565115" y="3049817"/>
                  <a:pt x="3564092" y="3082218"/>
                  <a:pt x="3564092" y="3103774"/>
                </a:cubicBezTo>
                <a:cubicBezTo>
                  <a:pt x="3564092" y="3109504"/>
                  <a:pt x="3567844" y="3113187"/>
                  <a:pt x="3575347" y="3114824"/>
                </a:cubicBezTo>
                <a:cubicBezTo>
                  <a:pt x="3582851" y="3116461"/>
                  <a:pt x="3608021" y="3117280"/>
                  <a:pt x="3650859" y="3117280"/>
                </a:cubicBezTo>
                <a:cubicBezTo>
                  <a:pt x="3681146" y="3117280"/>
                  <a:pt x="3704611" y="3116461"/>
                  <a:pt x="3721255" y="3114824"/>
                </a:cubicBezTo>
                <a:cubicBezTo>
                  <a:pt x="3727803" y="3114279"/>
                  <a:pt x="3731623" y="3113596"/>
                  <a:pt x="3732714" y="3112778"/>
                </a:cubicBezTo>
                <a:cubicBezTo>
                  <a:pt x="3735170" y="3111413"/>
                  <a:pt x="3736398" y="3107866"/>
                  <a:pt x="3736398" y="3102137"/>
                </a:cubicBezTo>
                <a:cubicBezTo>
                  <a:pt x="3736398" y="3072669"/>
                  <a:pt x="3734966" y="3028194"/>
                  <a:pt x="3732101" y="2968712"/>
                </a:cubicBezTo>
                <a:cubicBezTo>
                  <a:pt x="3729235" y="2909230"/>
                  <a:pt x="3727803" y="2864619"/>
                  <a:pt x="3727803" y="2834878"/>
                </a:cubicBezTo>
                <a:cubicBezTo>
                  <a:pt x="3727803" y="2803228"/>
                  <a:pt x="3729099" y="2755752"/>
                  <a:pt x="3731691" y="2692450"/>
                </a:cubicBezTo>
                <a:cubicBezTo>
                  <a:pt x="3734283" y="2629148"/>
                  <a:pt x="3735579" y="2581809"/>
                  <a:pt x="3735579" y="2550431"/>
                </a:cubicBezTo>
                <a:cubicBezTo>
                  <a:pt x="3735579" y="2543882"/>
                  <a:pt x="3731623" y="2540608"/>
                  <a:pt x="3723710" y="2540608"/>
                </a:cubicBezTo>
                <a:cubicBezTo>
                  <a:pt x="3715525" y="2540608"/>
                  <a:pt x="3703315" y="2541017"/>
                  <a:pt x="3687080" y="2541836"/>
                </a:cubicBezTo>
                <a:cubicBezTo>
                  <a:pt x="3670845" y="2542654"/>
                  <a:pt x="3658772" y="2543064"/>
                  <a:pt x="3650859" y="2543064"/>
                </a:cubicBezTo>
                <a:cubicBezTo>
                  <a:pt x="3642673" y="2543064"/>
                  <a:pt x="3630463" y="2542654"/>
                  <a:pt x="3614229" y="2541836"/>
                </a:cubicBezTo>
                <a:cubicBezTo>
                  <a:pt x="3597994" y="2541017"/>
                  <a:pt x="3585920" y="2540608"/>
                  <a:pt x="3578008" y="2540608"/>
                </a:cubicBezTo>
                <a:cubicBezTo>
                  <a:pt x="3571186" y="2540608"/>
                  <a:pt x="3567776" y="2544837"/>
                  <a:pt x="3567776" y="2553296"/>
                </a:cubicBezTo>
                <a:cubicBezTo>
                  <a:pt x="3567776" y="2573214"/>
                  <a:pt x="3568731" y="2603023"/>
                  <a:pt x="3570641" y="2642723"/>
                </a:cubicBezTo>
                <a:cubicBezTo>
                  <a:pt x="3572551" y="2682423"/>
                  <a:pt x="3573506" y="2712095"/>
                  <a:pt x="3573506" y="2731741"/>
                </a:cubicBezTo>
                <a:cubicBezTo>
                  <a:pt x="3573506" y="2741291"/>
                  <a:pt x="3570231" y="2746884"/>
                  <a:pt x="3563683" y="2748521"/>
                </a:cubicBezTo>
                <a:cubicBezTo>
                  <a:pt x="3554406" y="2750704"/>
                  <a:pt x="3520572" y="2751795"/>
                  <a:pt x="3462182" y="2751795"/>
                </a:cubicBezTo>
                <a:cubicBezTo>
                  <a:pt x="3399426" y="2751795"/>
                  <a:pt x="3364501" y="2750704"/>
                  <a:pt x="3357407" y="2748521"/>
                </a:cubicBezTo>
                <a:cubicBezTo>
                  <a:pt x="3352223" y="2746884"/>
                  <a:pt x="3349631" y="2741291"/>
                  <a:pt x="3349631" y="2731741"/>
                </a:cubicBezTo>
                <a:cubicBezTo>
                  <a:pt x="3349631" y="2711277"/>
                  <a:pt x="3351132" y="2680649"/>
                  <a:pt x="3354133" y="2639858"/>
                </a:cubicBezTo>
                <a:cubicBezTo>
                  <a:pt x="3357134" y="2599066"/>
                  <a:pt x="3358635" y="2568439"/>
                  <a:pt x="3358635" y="2547975"/>
                </a:cubicBezTo>
                <a:cubicBezTo>
                  <a:pt x="3358635" y="2543064"/>
                  <a:pt x="3356316" y="2540608"/>
                  <a:pt x="3351677" y="2540608"/>
                </a:cubicBezTo>
                <a:cubicBezTo>
                  <a:pt x="3342946" y="2540608"/>
                  <a:pt x="3329781" y="2541017"/>
                  <a:pt x="3312182" y="2541836"/>
                </a:cubicBezTo>
                <a:cubicBezTo>
                  <a:pt x="3294583" y="2542654"/>
                  <a:pt x="3281418" y="2543064"/>
                  <a:pt x="3272687" y="2543064"/>
                </a:cubicBezTo>
                <a:cubicBezTo>
                  <a:pt x="3264228" y="2543064"/>
                  <a:pt x="3251473" y="2542654"/>
                  <a:pt x="3234419" y="2541836"/>
                </a:cubicBezTo>
                <a:cubicBezTo>
                  <a:pt x="3217366" y="2541017"/>
                  <a:pt x="3204610" y="2540608"/>
                  <a:pt x="3196152" y="2540608"/>
                </a:cubicBezTo>
                <a:close/>
                <a:moveTo>
                  <a:pt x="3132900" y="2535697"/>
                </a:moveTo>
                <a:cubicBezTo>
                  <a:pt x="3132627" y="2535697"/>
                  <a:pt x="3114755" y="2537061"/>
                  <a:pt x="3079285" y="2539790"/>
                </a:cubicBezTo>
                <a:cubicBezTo>
                  <a:pt x="3013254" y="2544974"/>
                  <a:pt x="2967961" y="2547566"/>
                  <a:pt x="2943404" y="2547566"/>
                </a:cubicBezTo>
                <a:cubicBezTo>
                  <a:pt x="2856910" y="2547566"/>
                  <a:pt x="2791563" y="2544701"/>
                  <a:pt x="2747361" y="2538971"/>
                </a:cubicBezTo>
                <a:cubicBezTo>
                  <a:pt x="2744087" y="2538698"/>
                  <a:pt x="2742176" y="2538562"/>
                  <a:pt x="2741631" y="2538562"/>
                </a:cubicBezTo>
                <a:cubicBezTo>
                  <a:pt x="2736992" y="2538562"/>
                  <a:pt x="2733718" y="2548794"/>
                  <a:pt x="2731808" y="2569257"/>
                </a:cubicBezTo>
                <a:cubicBezTo>
                  <a:pt x="2730717" y="2582081"/>
                  <a:pt x="2729762" y="2594905"/>
                  <a:pt x="2728943" y="2607730"/>
                </a:cubicBezTo>
                <a:cubicBezTo>
                  <a:pt x="2728397" y="2611822"/>
                  <a:pt x="2725942" y="2623418"/>
                  <a:pt x="2721576" y="2642518"/>
                </a:cubicBezTo>
                <a:cubicBezTo>
                  <a:pt x="2717756" y="2659981"/>
                  <a:pt x="2715846" y="2670485"/>
                  <a:pt x="2715846" y="2674033"/>
                </a:cubicBezTo>
                <a:cubicBezTo>
                  <a:pt x="2715846" y="2676761"/>
                  <a:pt x="2718029" y="2678125"/>
                  <a:pt x="2722395" y="2678125"/>
                </a:cubicBezTo>
                <a:cubicBezTo>
                  <a:pt x="2754864" y="2678125"/>
                  <a:pt x="2798384" y="2675397"/>
                  <a:pt x="2852954" y="2669940"/>
                </a:cubicBezTo>
                <a:cubicBezTo>
                  <a:pt x="2855137" y="2743610"/>
                  <a:pt x="2856228" y="2791086"/>
                  <a:pt x="2856228" y="2812368"/>
                </a:cubicBezTo>
                <a:cubicBezTo>
                  <a:pt x="2856228" y="2844565"/>
                  <a:pt x="2854864" y="2892859"/>
                  <a:pt x="2852136" y="2957252"/>
                </a:cubicBezTo>
                <a:cubicBezTo>
                  <a:pt x="2849407" y="3021646"/>
                  <a:pt x="2848043" y="3069940"/>
                  <a:pt x="2848043" y="3102137"/>
                </a:cubicBezTo>
                <a:cubicBezTo>
                  <a:pt x="2848043" y="3109231"/>
                  <a:pt x="2851863" y="3113460"/>
                  <a:pt x="2859503" y="3114824"/>
                </a:cubicBezTo>
                <a:cubicBezTo>
                  <a:pt x="2873691" y="3117007"/>
                  <a:pt x="2898384" y="3118098"/>
                  <a:pt x="2933582" y="3118098"/>
                </a:cubicBezTo>
                <a:cubicBezTo>
                  <a:pt x="2965233" y="3118098"/>
                  <a:pt x="2989243" y="3117007"/>
                  <a:pt x="3005615" y="3114824"/>
                </a:cubicBezTo>
                <a:cubicBezTo>
                  <a:pt x="3012436" y="3114006"/>
                  <a:pt x="3016256" y="3113324"/>
                  <a:pt x="3017074" y="3112778"/>
                </a:cubicBezTo>
                <a:cubicBezTo>
                  <a:pt x="3019530" y="3111413"/>
                  <a:pt x="3020758" y="3108139"/>
                  <a:pt x="3020758" y="3102955"/>
                </a:cubicBezTo>
                <a:cubicBezTo>
                  <a:pt x="3020758" y="3070759"/>
                  <a:pt x="3019462" y="3022328"/>
                  <a:pt x="3016870" y="2957662"/>
                </a:cubicBezTo>
                <a:cubicBezTo>
                  <a:pt x="3014278" y="2892996"/>
                  <a:pt x="3012982" y="2844565"/>
                  <a:pt x="3012982" y="2812368"/>
                </a:cubicBezTo>
                <a:cubicBezTo>
                  <a:pt x="3012982" y="2785083"/>
                  <a:pt x="3013800" y="2736925"/>
                  <a:pt x="3015437" y="2667893"/>
                </a:cubicBezTo>
                <a:cubicBezTo>
                  <a:pt x="3087197" y="2671986"/>
                  <a:pt x="3128261" y="2674033"/>
                  <a:pt x="3138630" y="2674033"/>
                </a:cubicBezTo>
                <a:cubicBezTo>
                  <a:pt x="3144632" y="2674033"/>
                  <a:pt x="3147634" y="2671304"/>
                  <a:pt x="3147634" y="2665847"/>
                </a:cubicBezTo>
                <a:cubicBezTo>
                  <a:pt x="3147634" y="2659298"/>
                  <a:pt x="3146747" y="2649408"/>
                  <a:pt x="3144974" y="2636174"/>
                </a:cubicBezTo>
                <a:cubicBezTo>
                  <a:pt x="3143200" y="2622941"/>
                  <a:pt x="3142313" y="2612914"/>
                  <a:pt x="3142313" y="2606093"/>
                </a:cubicBezTo>
                <a:cubicBezTo>
                  <a:pt x="3142313" y="2600090"/>
                  <a:pt x="3142586" y="2589858"/>
                  <a:pt x="3143132" y="2575397"/>
                </a:cubicBezTo>
                <a:cubicBezTo>
                  <a:pt x="3143678" y="2562300"/>
                  <a:pt x="3143950" y="2552068"/>
                  <a:pt x="3143950" y="2544701"/>
                </a:cubicBezTo>
                <a:cubicBezTo>
                  <a:pt x="3143678" y="2540062"/>
                  <a:pt x="3143132" y="2537402"/>
                  <a:pt x="3142313" y="2536720"/>
                </a:cubicBezTo>
                <a:cubicBezTo>
                  <a:pt x="3141495" y="2536038"/>
                  <a:pt x="3138357" y="2535697"/>
                  <a:pt x="3132900" y="2535697"/>
                </a:cubicBezTo>
                <a:close/>
                <a:moveTo>
                  <a:pt x="4536795" y="2532422"/>
                </a:moveTo>
                <a:cubicBezTo>
                  <a:pt x="4528883" y="2532422"/>
                  <a:pt x="4518105" y="2533650"/>
                  <a:pt x="4504463" y="2536106"/>
                </a:cubicBezTo>
                <a:cubicBezTo>
                  <a:pt x="4488364" y="2539107"/>
                  <a:pt x="4477587" y="2540881"/>
                  <a:pt x="4472130" y="2541427"/>
                </a:cubicBezTo>
                <a:cubicBezTo>
                  <a:pt x="4448937" y="2543609"/>
                  <a:pt x="4429429" y="2544701"/>
                  <a:pt x="4413603" y="2544701"/>
                </a:cubicBezTo>
                <a:cubicBezTo>
                  <a:pt x="4402962" y="2544701"/>
                  <a:pt x="4397641" y="2547702"/>
                  <a:pt x="4397641" y="2553705"/>
                </a:cubicBezTo>
                <a:cubicBezTo>
                  <a:pt x="4397641" y="2584810"/>
                  <a:pt x="4398937" y="2631604"/>
                  <a:pt x="4401529" y="2694087"/>
                </a:cubicBezTo>
                <a:cubicBezTo>
                  <a:pt x="4404121" y="2756570"/>
                  <a:pt x="4405417" y="2803500"/>
                  <a:pt x="4405417" y="2834878"/>
                </a:cubicBezTo>
                <a:cubicBezTo>
                  <a:pt x="4405417" y="2864619"/>
                  <a:pt x="4403985" y="2909230"/>
                  <a:pt x="4401120" y="2968712"/>
                </a:cubicBezTo>
                <a:cubicBezTo>
                  <a:pt x="4398255" y="3028194"/>
                  <a:pt x="4396823" y="3072669"/>
                  <a:pt x="4396823" y="3102137"/>
                </a:cubicBezTo>
                <a:cubicBezTo>
                  <a:pt x="4396823" y="3110595"/>
                  <a:pt x="4400779" y="3114824"/>
                  <a:pt x="4408692" y="3114824"/>
                </a:cubicBezTo>
                <a:lnTo>
                  <a:pt x="4550302" y="3114824"/>
                </a:lnTo>
                <a:cubicBezTo>
                  <a:pt x="4557669" y="3114824"/>
                  <a:pt x="4561352" y="3110049"/>
                  <a:pt x="4561352" y="3100499"/>
                </a:cubicBezTo>
                <a:cubicBezTo>
                  <a:pt x="4561352" y="3068849"/>
                  <a:pt x="4560465" y="3021372"/>
                  <a:pt x="4558692" y="2958071"/>
                </a:cubicBezTo>
                <a:cubicBezTo>
                  <a:pt x="4556918" y="2894769"/>
                  <a:pt x="4556031" y="2847293"/>
                  <a:pt x="4556031" y="2815642"/>
                </a:cubicBezTo>
                <a:cubicBezTo>
                  <a:pt x="4556031" y="2811550"/>
                  <a:pt x="4557123" y="2808548"/>
                  <a:pt x="4559306" y="2806638"/>
                </a:cubicBezTo>
                <a:cubicBezTo>
                  <a:pt x="4562307" y="2808276"/>
                  <a:pt x="4564353" y="2809913"/>
                  <a:pt x="4565445" y="2811550"/>
                </a:cubicBezTo>
                <a:cubicBezTo>
                  <a:pt x="4603917" y="2860936"/>
                  <a:pt x="4632566" y="2898317"/>
                  <a:pt x="4651393" y="2923692"/>
                </a:cubicBezTo>
                <a:cubicBezTo>
                  <a:pt x="4720152" y="3014551"/>
                  <a:pt x="4764354" y="3073214"/>
                  <a:pt x="4783999" y="3099681"/>
                </a:cubicBezTo>
                <a:cubicBezTo>
                  <a:pt x="4790820" y="3108685"/>
                  <a:pt x="4796687" y="3113187"/>
                  <a:pt x="4801598" y="3113187"/>
                </a:cubicBezTo>
                <a:cubicBezTo>
                  <a:pt x="4808692" y="3113187"/>
                  <a:pt x="4819333" y="3113733"/>
                  <a:pt x="4833522" y="3114824"/>
                </a:cubicBezTo>
                <a:cubicBezTo>
                  <a:pt x="4847710" y="3115916"/>
                  <a:pt x="4858351" y="3116461"/>
                  <a:pt x="4865445" y="3116461"/>
                </a:cubicBezTo>
                <a:cubicBezTo>
                  <a:pt x="4871994" y="3116461"/>
                  <a:pt x="4881885" y="3116188"/>
                  <a:pt x="4895118" y="3115643"/>
                </a:cubicBezTo>
                <a:cubicBezTo>
                  <a:pt x="4908351" y="3115097"/>
                  <a:pt x="4918242" y="3114824"/>
                  <a:pt x="4924791" y="3114824"/>
                </a:cubicBezTo>
                <a:cubicBezTo>
                  <a:pt x="4932703" y="3114824"/>
                  <a:pt x="4936660" y="3111141"/>
                  <a:pt x="4936660" y="3103774"/>
                </a:cubicBezTo>
                <a:lnTo>
                  <a:pt x="4936660" y="2834060"/>
                </a:lnTo>
                <a:cubicBezTo>
                  <a:pt x="4936660" y="2802682"/>
                  <a:pt x="4937956" y="2755820"/>
                  <a:pt x="4940548" y="2693473"/>
                </a:cubicBezTo>
                <a:cubicBezTo>
                  <a:pt x="4943140" y="2631127"/>
                  <a:pt x="4944436" y="2584401"/>
                  <a:pt x="4944436" y="2553296"/>
                </a:cubicBezTo>
                <a:cubicBezTo>
                  <a:pt x="4944436" y="2544837"/>
                  <a:pt x="4941844" y="2540608"/>
                  <a:pt x="4936660" y="2540608"/>
                </a:cubicBezTo>
                <a:cubicBezTo>
                  <a:pt x="4920288" y="2540608"/>
                  <a:pt x="4895595" y="2541290"/>
                  <a:pt x="4862580" y="2542654"/>
                </a:cubicBezTo>
                <a:cubicBezTo>
                  <a:pt x="4829565" y="2544019"/>
                  <a:pt x="4804872" y="2544701"/>
                  <a:pt x="4788501" y="2544701"/>
                </a:cubicBezTo>
                <a:cubicBezTo>
                  <a:pt x="4782771" y="2544701"/>
                  <a:pt x="4779906" y="2549749"/>
                  <a:pt x="4779906" y="2559844"/>
                </a:cubicBezTo>
                <a:cubicBezTo>
                  <a:pt x="4779906" y="2588766"/>
                  <a:pt x="4781475" y="2632013"/>
                  <a:pt x="4784613" y="2689585"/>
                </a:cubicBezTo>
                <a:cubicBezTo>
                  <a:pt x="4787751" y="2747157"/>
                  <a:pt x="4789320" y="2790267"/>
                  <a:pt x="4789320" y="2818917"/>
                </a:cubicBezTo>
                <a:cubicBezTo>
                  <a:pt x="4789320" y="2840199"/>
                  <a:pt x="4787546" y="2850840"/>
                  <a:pt x="4783999" y="2850840"/>
                </a:cubicBezTo>
                <a:cubicBezTo>
                  <a:pt x="4779088" y="2850840"/>
                  <a:pt x="4773221" y="2846611"/>
                  <a:pt x="4766400" y="2838153"/>
                </a:cubicBezTo>
                <a:cubicBezTo>
                  <a:pt x="4738842" y="2801863"/>
                  <a:pt x="4718242" y="2774306"/>
                  <a:pt x="4704599" y="2755479"/>
                </a:cubicBezTo>
                <a:lnTo>
                  <a:pt x="4551939" y="2546338"/>
                </a:lnTo>
                <a:cubicBezTo>
                  <a:pt x="4545117" y="2537061"/>
                  <a:pt x="4540070" y="2532422"/>
                  <a:pt x="4536795" y="2532422"/>
                </a:cubicBezTo>
                <a:close/>
                <a:moveTo>
                  <a:pt x="3993424" y="2530785"/>
                </a:moveTo>
                <a:cubicBezTo>
                  <a:pt x="3989058" y="2530785"/>
                  <a:pt x="3985238" y="2535970"/>
                  <a:pt x="3981964" y="2546338"/>
                </a:cubicBezTo>
                <a:cubicBezTo>
                  <a:pt x="3976234" y="2564346"/>
                  <a:pt x="3939945" y="2663801"/>
                  <a:pt x="3873097" y="2844701"/>
                </a:cubicBezTo>
                <a:cubicBezTo>
                  <a:pt x="3811432" y="3011959"/>
                  <a:pt x="3780600" y="3099135"/>
                  <a:pt x="3780600" y="3106229"/>
                </a:cubicBezTo>
                <a:cubicBezTo>
                  <a:pt x="3780600" y="3114142"/>
                  <a:pt x="3801473" y="3118098"/>
                  <a:pt x="3843219" y="3118098"/>
                </a:cubicBezTo>
                <a:cubicBezTo>
                  <a:pt x="3896153" y="3118098"/>
                  <a:pt x="3927258" y="3117007"/>
                  <a:pt x="3936534" y="3114824"/>
                </a:cubicBezTo>
                <a:cubicBezTo>
                  <a:pt x="3943901" y="3112914"/>
                  <a:pt x="3950177" y="3100636"/>
                  <a:pt x="3955361" y="3077989"/>
                </a:cubicBezTo>
                <a:cubicBezTo>
                  <a:pt x="3961091" y="3053160"/>
                  <a:pt x="3966275" y="3038562"/>
                  <a:pt x="3970914" y="3034197"/>
                </a:cubicBezTo>
                <a:cubicBezTo>
                  <a:pt x="3973915" y="3031741"/>
                  <a:pt x="3998608" y="3030513"/>
                  <a:pt x="4044993" y="3030513"/>
                </a:cubicBezTo>
                <a:cubicBezTo>
                  <a:pt x="4113752" y="3030513"/>
                  <a:pt x="4150314" y="3031468"/>
                  <a:pt x="4154679" y="3033378"/>
                </a:cubicBezTo>
                <a:cubicBezTo>
                  <a:pt x="4159863" y="3036107"/>
                  <a:pt x="4167094" y="3057116"/>
                  <a:pt x="4176371" y="3096407"/>
                </a:cubicBezTo>
                <a:cubicBezTo>
                  <a:pt x="4178827" y="3106775"/>
                  <a:pt x="4184693" y="3112914"/>
                  <a:pt x="4193970" y="3114824"/>
                </a:cubicBezTo>
                <a:cubicBezTo>
                  <a:pt x="4205157" y="3117007"/>
                  <a:pt x="4230259" y="3118098"/>
                  <a:pt x="4269277" y="3118098"/>
                </a:cubicBezTo>
                <a:cubicBezTo>
                  <a:pt x="4311842" y="3118098"/>
                  <a:pt x="4337217" y="3117007"/>
                  <a:pt x="4345403" y="3114824"/>
                </a:cubicBezTo>
                <a:cubicBezTo>
                  <a:pt x="4352224" y="3112914"/>
                  <a:pt x="4355634" y="3109504"/>
                  <a:pt x="4355634" y="3104592"/>
                </a:cubicBezTo>
                <a:cubicBezTo>
                  <a:pt x="4355634" y="3097225"/>
                  <a:pt x="4323165" y="3009094"/>
                  <a:pt x="4258226" y="2840199"/>
                </a:cubicBezTo>
                <a:cubicBezTo>
                  <a:pt x="4193561" y="2672396"/>
                  <a:pt x="4154543" y="2574169"/>
                  <a:pt x="4141173" y="2545519"/>
                </a:cubicBezTo>
                <a:cubicBezTo>
                  <a:pt x="4136808" y="2536515"/>
                  <a:pt x="4132033" y="2532013"/>
                  <a:pt x="4126848" y="2532013"/>
                </a:cubicBezTo>
                <a:cubicBezTo>
                  <a:pt x="4119754" y="2532013"/>
                  <a:pt x="4109045" y="2532491"/>
                  <a:pt x="4094720" y="2533446"/>
                </a:cubicBezTo>
                <a:cubicBezTo>
                  <a:pt x="4080395" y="2534401"/>
                  <a:pt x="4069550" y="2534878"/>
                  <a:pt x="4062183" y="2534878"/>
                </a:cubicBezTo>
                <a:cubicBezTo>
                  <a:pt x="4054543" y="2534878"/>
                  <a:pt x="4043015" y="2534196"/>
                  <a:pt x="4027599" y="2532832"/>
                </a:cubicBezTo>
                <a:cubicBezTo>
                  <a:pt x="4012183" y="2531468"/>
                  <a:pt x="4000791" y="2530785"/>
                  <a:pt x="3993424" y="2530785"/>
                </a:cubicBezTo>
                <a:close/>
                <a:moveTo>
                  <a:pt x="0" y="0"/>
                </a:moveTo>
                <a:lnTo>
                  <a:pt x="5817913" y="0"/>
                </a:lnTo>
                <a:lnTo>
                  <a:pt x="5817913" y="6858000"/>
                </a:lnTo>
                <a:lnTo>
                  <a:pt x="0" y="685800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29" name="Imagen 28">
            <a:extLst>
              <a:ext uri="{FF2B5EF4-FFF2-40B4-BE49-F238E27FC236}">
                <a16:creationId xmlns:a16="http://schemas.microsoft.com/office/drawing/2014/main" id="{8B399CFF-BBCD-4700-8C1B-7691E33EDAD6}"/>
              </a:ext>
            </a:extLst>
          </p:cNvPr>
          <p:cNvPicPr>
            <a:picLocks noChangeAspect="1"/>
          </p:cNvPicPr>
          <p:nvPr/>
        </p:nvPicPr>
        <p:blipFill>
          <a:blip r:embed="rId4"/>
          <a:stretch>
            <a:fillRect/>
          </a:stretch>
        </p:blipFill>
        <p:spPr>
          <a:xfrm>
            <a:off x="214703" y="5940658"/>
            <a:ext cx="668019" cy="745310"/>
          </a:xfrm>
          <a:prstGeom prst="rect">
            <a:avLst/>
          </a:prstGeom>
        </p:spPr>
      </p:pic>
      <p:sp>
        <p:nvSpPr>
          <p:cNvPr id="30" name="Google Shape;172;g1e1de601d6c_2_174">
            <a:extLst>
              <a:ext uri="{FF2B5EF4-FFF2-40B4-BE49-F238E27FC236}">
                <a16:creationId xmlns:a16="http://schemas.microsoft.com/office/drawing/2014/main" id="{BAD94A4D-81BD-4F38-BBC7-4D0C109A45B1}"/>
              </a:ext>
            </a:extLst>
          </p:cNvPr>
          <p:cNvSpPr txBox="1"/>
          <p:nvPr/>
        </p:nvSpPr>
        <p:spPr>
          <a:xfrm>
            <a:off x="849267" y="6123216"/>
            <a:ext cx="2058263"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800" dirty="0">
                <a:solidFill>
                  <a:schemeClr val="tx1"/>
                </a:solidFill>
                <a:latin typeface="Avenir Next LT Pro Demi" panose="020B0704020202020204" pitchFamily="34" charset="0"/>
                <a:ea typeface="Calibri"/>
                <a:cs typeface="Calibri"/>
                <a:sym typeface="Calibri"/>
              </a:rPr>
              <a:t>@</a:t>
            </a:r>
            <a:r>
              <a:rPr lang="es-ES" sz="1800" dirty="0" err="1">
                <a:solidFill>
                  <a:schemeClr val="tx1"/>
                </a:solidFill>
                <a:latin typeface="Avenir Next LT Pro Demi" panose="020B0704020202020204" pitchFamily="34" charset="0"/>
                <a:ea typeface="Calibri"/>
                <a:cs typeface="Calibri"/>
                <a:sym typeface="Calibri"/>
              </a:rPr>
              <a:t>uniarteecuador</a:t>
            </a:r>
            <a:endParaRPr kumimoji="0" sz="1800" b="0" i="0" u="none" strike="noStrike" kern="0" cap="none" spc="0" normalizeH="0" baseline="0" noProof="0" dirty="0">
              <a:ln>
                <a:noFill/>
              </a:ln>
              <a:solidFill>
                <a:schemeClr val="tx1"/>
              </a:solidFill>
              <a:effectLst/>
              <a:uLnTx/>
              <a:uFillTx/>
              <a:latin typeface="Avenir Next LT Pro Demi" panose="020B0704020202020204" pitchFamily="34" charset="0"/>
              <a:ea typeface="Calibri"/>
              <a:cs typeface="Calibri"/>
              <a:sym typeface="Calibri"/>
            </a:endParaRPr>
          </a:p>
        </p:txBody>
      </p:sp>
      <p:pic>
        <p:nvPicPr>
          <p:cNvPr id="7" name="Imagen 6" descr="Imagen que contiene Icono&#10;&#10;Descripción generada automáticamente">
            <a:extLst>
              <a:ext uri="{FF2B5EF4-FFF2-40B4-BE49-F238E27FC236}">
                <a16:creationId xmlns:a16="http://schemas.microsoft.com/office/drawing/2014/main" id="{3BD6975C-A31C-4375-83DD-30EBF189C607}"/>
              </a:ext>
            </a:extLst>
          </p:cNvPr>
          <p:cNvPicPr>
            <a:picLocks noChangeAspect="1"/>
          </p:cNvPicPr>
          <p:nvPr/>
        </p:nvPicPr>
        <p:blipFill>
          <a:blip r:embed="rId5"/>
          <a:stretch>
            <a:fillRect/>
          </a:stretch>
        </p:blipFill>
        <p:spPr>
          <a:xfrm>
            <a:off x="3034574" y="5862197"/>
            <a:ext cx="842352" cy="823771"/>
          </a:xfrm>
          <a:prstGeom prst="rect">
            <a:avLst/>
          </a:prstGeom>
        </p:spPr>
      </p:pic>
      <p:sp>
        <p:nvSpPr>
          <p:cNvPr id="31" name="Google Shape;172;g1e1de601d6c_2_174">
            <a:extLst>
              <a:ext uri="{FF2B5EF4-FFF2-40B4-BE49-F238E27FC236}">
                <a16:creationId xmlns:a16="http://schemas.microsoft.com/office/drawing/2014/main" id="{25F685C7-72EA-4CE5-B5D2-80B747937207}"/>
              </a:ext>
            </a:extLst>
          </p:cNvPr>
          <p:cNvSpPr txBox="1"/>
          <p:nvPr/>
        </p:nvSpPr>
        <p:spPr>
          <a:xfrm>
            <a:off x="3748374" y="6123215"/>
            <a:ext cx="1994497" cy="3692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800">
                <a:solidFill>
                  <a:schemeClr val="tx1"/>
                </a:solidFill>
                <a:latin typeface="Avenir Next LT Pro Demi" panose="020B0704020202020204" pitchFamily="34" charset="0"/>
                <a:ea typeface="Calibri"/>
                <a:cs typeface="Calibri"/>
                <a:sym typeface="Calibri"/>
              </a:rPr>
              <a:t>@uniarteecuador</a:t>
            </a:r>
            <a:endParaRPr kumimoji="0" sz="1800" b="0" i="0" u="none" strike="noStrike" kern="0" cap="none" spc="0" normalizeH="0" baseline="0" noProof="0">
              <a:ln>
                <a:noFill/>
              </a:ln>
              <a:solidFill>
                <a:schemeClr val="tx1"/>
              </a:solidFill>
              <a:effectLst/>
              <a:uLnTx/>
              <a:uFillTx/>
              <a:latin typeface="Avenir Next LT Pro Demi" panose="020B0704020202020204" pitchFamily="34" charset="0"/>
              <a:ea typeface="Calibri"/>
              <a:cs typeface="Calibri"/>
              <a:sym typeface="Calibri"/>
            </a:endParaRPr>
          </a:p>
        </p:txBody>
      </p:sp>
      <p:pic>
        <p:nvPicPr>
          <p:cNvPr id="34" name="Imagen 33">
            <a:extLst>
              <a:ext uri="{FF2B5EF4-FFF2-40B4-BE49-F238E27FC236}">
                <a16:creationId xmlns:a16="http://schemas.microsoft.com/office/drawing/2014/main" id="{CF44315E-A543-4C90-8C21-37FAE15FEF46}"/>
              </a:ext>
            </a:extLst>
          </p:cNvPr>
          <p:cNvPicPr>
            <a:picLocks noChangeAspect="1"/>
          </p:cNvPicPr>
          <p:nvPr/>
        </p:nvPicPr>
        <p:blipFill>
          <a:blip r:embed="rId6"/>
          <a:stretch>
            <a:fillRect/>
          </a:stretch>
        </p:blipFill>
        <p:spPr>
          <a:xfrm>
            <a:off x="355385" y="4847225"/>
            <a:ext cx="527337" cy="588351"/>
          </a:xfrm>
          <a:prstGeom prst="rect">
            <a:avLst/>
          </a:prstGeom>
        </p:spPr>
      </p:pic>
      <p:sp>
        <p:nvSpPr>
          <p:cNvPr id="35" name="Google Shape;171;g1e1de601d6c_2_174">
            <a:extLst>
              <a:ext uri="{FF2B5EF4-FFF2-40B4-BE49-F238E27FC236}">
                <a16:creationId xmlns:a16="http://schemas.microsoft.com/office/drawing/2014/main" id="{E907290E-34A2-4A2C-85A8-532AE70283D6}"/>
              </a:ext>
            </a:extLst>
          </p:cNvPr>
          <p:cNvSpPr txBox="1"/>
          <p:nvPr/>
        </p:nvSpPr>
        <p:spPr>
          <a:xfrm>
            <a:off x="238560" y="5467280"/>
            <a:ext cx="2645278"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600" b="1" dirty="0">
                <a:solidFill>
                  <a:schemeClr val="tx1"/>
                </a:solidFill>
                <a:latin typeface="Avenir Next LT Pro" panose="020B0504020202020204" pitchFamily="34" charset="77"/>
                <a:ea typeface="Calibri"/>
                <a:cs typeface="Calibri"/>
                <a:sym typeface="Calibri"/>
              </a:rPr>
              <a:t>Quico Duret Gutiérrez</a:t>
            </a:r>
            <a:endParaRPr kumimoji="0" sz="1600" b="1" i="0" u="none" strike="noStrike" kern="0" cap="none" spc="0" normalizeH="0" baseline="0" noProof="0" dirty="0">
              <a:ln>
                <a:noFill/>
              </a:ln>
              <a:solidFill>
                <a:schemeClr val="tx1"/>
              </a:solidFill>
              <a:effectLst/>
              <a:uLnTx/>
              <a:uFillTx/>
              <a:latin typeface="Avenir Next LT Pro" panose="020B0504020202020204" pitchFamily="34" charset="77"/>
              <a:ea typeface="Calibri"/>
              <a:cs typeface="Calibri"/>
              <a:sym typeface="Calibri"/>
            </a:endParaRPr>
          </a:p>
        </p:txBody>
      </p:sp>
      <p:pic>
        <p:nvPicPr>
          <p:cNvPr id="9" name="Imagen 8" descr="Imagen que contiene hombre&#10;&#10;Descripción generada automáticamente">
            <a:extLst>
              <a:ext uri="{FF2B5EF4-FFF2-40B4-BE49-F238E27FC236}">
                <a16:creationId xmlns:a16="http://schemas.microsoft.com/office/drawing/2014/main" id="{82AC91B7-D8BB-4B88-B7FC-905F91971FE8}"/>
              </a:ext>
            </a:extLst>
          </p:cNvPr>
          <p:cNvPicPr>
            <a:picLocks noChangeAspect="1"/>
          </p:cNvPicPr>
          <p:nvPr/>
        </p:nvPicPr>
        <p:blipFill rotWithShape="1">
          <a:blip r:embed="rId7"/>
          <a:srcRect l="4319" t="7691" r="5837" b="4872"/>
          <a:stretch/>
        </p:blipFill>
        <p:spPr>
          <a:xfrm>
            <a:off x="9558820" y="494650"/>
            <a:ext cx="1375230" cy="1371600"/>
          </a:xfrm>
          <a:prstGeom prst="ellipse">
            <a:avLst/>
          </a:prstGeom>
        </p:spPr>
      </p:pic>
      <p:sp>
        <p:nvSpPr>
          <p:cNvPr id="2" name="Google Shape;171;g1e1de601d6c_2_174">
            <a:extLst>
              <a:ext uri="{FF2B5EF4-FFF2-40B4-BE49-F238E27FC236}">
                <a16:creationId xmlns:a16="http://schemas.microsoft.com/office/drawing/2014/main" id="{84E238FF-95FF-A5E8-9B05-61A39A46C78E}"/>
              </a:ext>
            </a:extLst>
          </p:cNvPr>
          <p:cNvSpPr txBox="1"/>
          <p:nvPr/>
        </p:nvSpPr>
        <p:spPr>
          <a:xfrm>
            <a:off x="8458439" y="1931872"/>
            <a:ext cx="3289508" cy="33851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1600" b="0" i="0" u="none" strike="noStrike" kern="0" cap="none" spc="0" normalizeH="0" baseline="0" noProof="0" dirty="0" err="1">
                <a:ln>
                  <a:noFill/>
                </a:ln>
                <a:solidFill>
                  <a:schemeClr val="tx1"/>
                </a:solidFill>
                <a:effectLst/>
                <a:uLnTx/>
                <a:uFillTx/>
                <a:latin typeface="Avenir Next LT Pro" panose="020B0504020202020204" pitchFamily="34" charset="77"/>
                <a:ea typeface="Calibri"/>
                <a:cs typeface="Calibri"/>
                <a:sym typeface="Calibri"/>
              </a:rPr>
              <a:t>direcciongeneral</a:t>
            </a:r>
            <a:r>
              <a:rPr kumimoji="0" lang="es-ES" sz="1600" b="0" i="0" u="none" strike="noStrike" kern="0" cap="none" spc="0" normalizeH="0" baseline="0" noProof="0" dirty="0">
                <a:ln>
                  <a:noFill/>
                </a:ln>
                <a:solidFill>
                  <a:schemeClr val="tx1"/>
                </a:solidFill>
                <a:effectLst/>
                <a:uLnTx/>
                <a:uFillTx/>
                <a:latin typeface="Avenir Next LT Pro" panose="020B0504020202020204" pitchFamily="34" charset="77"/>
                <a:ea typeface="Calibri"/>
                <a:cs typeface="Calibri"/>
                <a:sym typeface="Calibri"/>
              </a:rPr>
              <a:t>@</a:t>
            </a:r>
            <a:r>
              <a:rPr lang="es-ES" sz="1600" dirty="0" err="1">
                <a:solidFill>
                  <a:schemeClr val="tx1"/>
                </a:solidFill>
                <a:latin typeface="Avenir Next LT Pro" panose="020B0504020202020204" pitchFamily="34" charset="77"/>
                <a:ea typeface="Calibri"/>
                <a:cs typeface="Calibri"/>
                <a:sym typeface="Calibri"/>
              </a:rPr>
              <a:t>uniarte-ec.org</a:t>
            </a:r>
            <a:endParaRPr kumimoji="0" sz="1600" b="0" i="0" u="none" strike="noStrike" kern="0" cap="none" spc="0" normalizeH="0" baseline="0" noProof="0" dirty="0">
              <a:ln>
                <a:noFill/>
              </a:ln>
              <a:solidFill>
                <a:schemeClr val="tx1"/>
              </a:solidFill>
              <a:effectLst/>
              <a:uLnTx/>
              <a:uFillTx/>
              <a:latin typeface="Avenir Next LT Pro" panose="020B0504020202020204" pitchFamily="34" charset="77"/>
              <a:ea typeface="Calibri"/>
              <a:cs typeface="Calibri"/>
              <a:sym typeface="Calibri"/>
            </a:endParaRPr>
          </a:p>
        </p:txBody>
      </p:sp>
    </p:spTree>
    <p:extLst>
      <p:ext uri="{BB962C8B-B14F-4D97-AF65-F5344CB8AC3E}">
        <p14:creationId xmlns:p14="http://schemas.microsoft.com/office/powerpoint/2010/main" val="55875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6" name="Google Shape;285;p23">
            <a:extLst>
              <a:ext uri="{FF2B5EF4-FFF2-40B4-BE49-F238E27FC236}">
                <a16:creationId xmlns:a16="http://schemas.microsoft.com/office/drawing/2014/main" id="{A7E5141D-26B4-4F5A-BC63-8D52438DA14B}"/>
              </a:ext>
            </a:extLst>
          </p:cNvPr>
          <p:cNvSpPr txBox="1"/>
          <p:nvPr/>
        </p:nvSpPr>
        <p:spPr>
          <a:xfrm>
            <a:off x="841415" y="416091"/>
            <a:ext cx="2159296" cy="477977"/>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EC" sz="28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MEMBERS</a:t>
            </a:r>
          </a:p>
        </p:txBody>
      </p:sp>
      <p:sp>
        <p:nvSpPr>
          <p:cNvPr id="29" name="Rectángulo 28">
            <a:extLst>
              <a:ext uri="{FF2B5EF4-FFF2-40B4-BE49-F238E27FC236}">
                <a16:creationId xmlns:a16="http://schemas.microsoft.com/office/drawing/2014/main" id="{F1F66125-77D3-4FBE-A69C-CA6AE3D5ECBF}"/>
              </a:ext>
            </a:extLst>
          </p:cNvPr>
          <p:cNvSpPr/>
          <p:nvPr/>
        </p:nvSpPr>
        <p:spPr>
          <a:xfrm>
            <a:off x="263774" y="498580"/>
            <a:ext cx="6624705" cy="8700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Google Shape;285;p23">
            <a:extLst>
              <a:ext uri="{FF2B5EF4-FFF2-40B4-BE49-F238E27FC236}">
                <a16:creationId xmlns:a16="http://schemas.microsoft.com/office/drawing/2014/main" id="{0AD3A44C-720A-42F0-9AEF-635221370A53}"/>
              </a:ext>
            </a:extLst>
          </p:cNvPr>
          <p:cNvSpPr txBox="1"/>
          <p:nvPr/>
        </p:nvSpPr>
        <p:spPr>
          <a:xfrm>
            <a:off x="447034" y="515890"/>
            <a:ext cx="5648966" cy="1031895"/>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EC"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AI and</a:t>
            </a:r>
            <a:r>
              <a:rPr lang="es-EC" sz="3600" dirty="0">
                <a:solidFill>
                  <a:schemeClr val="accent1"/>
                </a:solidFill>
                <a:latin typeface="Avenir Next LT Pro Demi" panose="020B0704020202020204" pitchFamily="34" charset="0"/>
                <a:ea typeface="Calibri" panose="020F0502020204030204" pitchFamily="34" charset="0"/>
                <a:cs typeface="Times New Roman" panose="02020603050405020304" pitchFamily="18" charset="0"/>
              </a:rPr>
              <a:t> PERFORMANCES</a:t>
            </a:r>
            <a:endParaRPr lang="es-EC"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pic>
        <p:nvPicPr>
          <p:cNvPr id="24" name="Imagen 23">
            <a:extLst>
              <a:ext uri="{FF2B5EF4-FFF2-40B4-BE49-F238E27FC236}">
                <a16:creationId xmlns:a16="http://schemas.microsoft.com/office/drawing/2014/main" id="{7C3D036D-A532-65F6-D835-015CA66B4107}"/>
              </a:ext>
            </a:extLst>
          </p:cNvPr>
          <p:cNvPicPr>
            <a:picLocks noChangeAspect="1"/>
          </p:cNvPicPr>
          <p:nvPr/>
        </p:nvPicPr>
        <p:blipFill>
          <a:blip r:embed="rId3"/>
          <a:stretch>
            <a:fillRect/>
          </a:stretch>
        </p:blipFill>
        <p:spPr>
          <a:xfrm>
            <a:off x="163513" y="1891985"/>
            <a:ext cx="7021058" cy="3216453"/>
          </a:xfrm>
          <a:prstGeom prst="rect">
            <a:avLst/>
          </a:prstGeom>
        </p:spPr>
      </p:pic>
      <p:pic>
        <p:nvPicPr>
          <p:cNvPr id="28" name="Imagen 27">
            <a:extLst>
              <a:ext uri="{FF2B5EF4-FFF2-40B4-BE49-F238E27FC236}">
                <a16:creationId xmlns:a16="http://schemas.microsoft.com/office/drawing/2014/main" id="{B8973795-144D-BDAF-ED0F-1F94B9321FB6}"/>
              </a:ext>
            </a:extLst>
          </p:cNvPr>
          <p:cNvPicPr>
            <a:picLocks noChangeAspect="1"/>
          </p:cNvPicPr>
          <p:nvPr/>
        </p:nvPicPr>
        <p:blipFill>
          <a:blip r:embed="rId4"/>
          <a:stretch>
            <a:fillRect/>
          </a:stretch>
        </p:blipFill>
        <p:spPr>
          <a:xfrm>
            <a:off x="7396559" y="3051630"/>
            <a:ext cx="4534184" cy="3590334"/>
          </a:xfrm>
          <a:prstGeom prst="rect">
            <a:avLst/>
          </a:prstGeom>
        </p:spPr>
      </p:pic>
      <p:sp>
        <p:nvSpPr>
          <p:cNvPr id="32" name="CuadroTexto 31">
            <a:extLst>
              <a:ext uri="{FF2B5EF4-FFF2-40B4-BE49-F238E27FC236}">
                <a16:creationId xmlns:a16="http://schemas.microsoft.com/office/drawing/2014/main" id="{D5652F9A-C376-4B39-87BD-EF7042B06B3C}"/>
              </a:ext>
            </a:extLst>
          </p:cNvPr>
          <p:cNvSpPr txBox="1"/>
          <p:nvPr/>
        </p:nvSpPr>
        <p:spPr>
          <a:xfrm>
            <a:off x="163513" y="6180299"/>
            <a:ext cx="6099048" cy="461665"/>
          </a:xfrm>
          <a:prstGeom prst="rect">
            <a:avLst/>
          </a:prstGeom>
          <a:noFill/>
        </p:spPr>
        <p:txBody>
          <a:bodyPr wrap="square">
            <a:spAutoFit/>
          </a:bodyPr>
          <a:lstStyle/>
          <a:p>
            <a:r>
              <a:rPr lang="es-EC" sz="1200" dirty="0"/>
              <a:t>https://variety.com/2023/artisans/news/indiana-jones-5-deaging-harrison-ford-1235663264/</a:t>
            </a:r>
          </a:p>
        </p:txBody>
      </p:sp>
      <p:sp>
        <p:nvSpPr>
          <p:cNvPr id="34" name="CuadroTexto 33">
            <a:extLst>
              <a:ext uri="{FF2B5EF4-FFF2-40B4-BE49-F238E27FC236}">
                <a16:creationId xmlns:a16="http://schemas.microsoft.com/office/drawing/2014/main" id="{B8EBEC20-ACD3-73DF-7109-7656E383029B}"/>
              </a:ext>
            </a:extLst>
          </p:cNvPr>
          <p:cNvSpPr txBox="1"/>
          <p:nvPr/>
        </p:nvSpPr>
        <p:spPr>
          <a:xfrm>
            <a:off x="176945" y="5382759"/>
            <a:ext cx="6099048" cy="461665"/>
          </a:xfrm>
          <a:prstGeom prst="rect">
            <a:avLst/>
          </a:prstGeom>
          <a:noFill/>
        </p:spPr>
        <p:txBody>
          <a:bodyPr wrap="square">
            <a:spAutoFit/>
          </a:bodyPr>
          <a:lstStyle/>
          <a:p>
            <a:r>
              <a:rPr lang="es-EC" sz="1200" dirty="0"/>
              <a:t>https://variety.com/2023/music/news/ai-generated-drake-the-weeknd-song-submitted-for-grammys-1235714805/</a:t>
            </a:r>
          </a:p>
        </p:txBody>
      </p:sp>
      <p:pic>
        <p:nvPicPr>
          <p:cNvPr id="2" name="Google Shape;116;g1e1de601d6c_1_22">
            <a:extLst>
              <a:ext uri="{FF2B5EF4-FFF2-40B4-BE49-F238E27FC236}">
                <a16:creationId xmlns:a16="http://schemas.microsoft.com/office/drawing/2014/main" id="{6CB00FC2-4991-AEC3-8F66-0F80E43DEBE6}"/>
              </a:ext>
            </a:extLst>
          </p:cNvPr>
          <p:cNvPicPr preferRelativeResize="0"/>
          <p:nvPr/>
        </p:nvPicPr>
        <p:blipFill rotWithShape="1">
          <a:blip r:embed="rId5">
            <a:alphaModFix/>
          </a:blip>
          <a:srcRect l="54325" b="46666"/>
          <a:stretch/>
        </p:blipFill>
        <p:spPr>
          <a:xfrm>
            <a:off x="9758750" y="0"/>
            <a:ext cx="2433248" cy="1988026"/>
          </a:xfrm>
          <a:prstGeom prst="rect">
            <a:avLst/>
          </a:prstGeom>
          <a:noFill/>
          <a:ln>
            <a:noFill/>
          </a:ln>
        </p:spPr>
      </p:pic>
      <p:pic>
        <p:nvPicPr>
          <p:cNvPr id="3" name="Google Shape;117;g1e1de601d6c_1_22">
            <a:extLst>
              <a:ext uri="{FF2B5EF4-FFF2-40B4-BE49-F238E27FC236}">
                <a16:creationId xmlns:a16="http://schemas.microsoft.com/office/drawing/2014/main" id="{36A8F209-BF43-1B6C-1764-056F3AD31F93}"/>
              </a:ext>
            </a:extLst>
          </p:cNvPr>
          <p:cNvPicPr preferRelativeResize="0"/>
          <p:nvPr/>
        </p:nvPicPr>
        <p:blipFill rotWithShape="1">
          <a:blip r:embed="rId6">
            <a:alphaModFix/>
          </a:blip>
          <a:srcRect l="54325" b="46666"/>
          <a:stretch/>
        </p:blipFill>
        <p:spPr>
          <a:xfrm>
            <a:off x="10163175" y="0"/>
            <a:ext cx="2028825" cy="1657593"/>
          </a:xfrm>
          <a:prstGeom prst="rect">
            <a:avLst/>
          </a:prstGeom>
          <a:noFill/>
          <a:ln>
            <a:noFill/>
          </a:ln>
        </p:spPr>
      </p:pic>
    </p:spTree>
    <p:extLst>
      <p:ext uri="{BB962C8B-B14F-4D97-AF65-F5344CB8AC3E}">
        <p14:creationId xmlns:p14="http://schemas.microsoft.com/office/powerpoint/2010/main" val="264739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26" name="Google Shape;285;p23">
            <a:extLst>
              <a:ext uri="{FF2B5EF4-FFF2-40B4-BE49-F238E27FC236}">
                <a16:creationId xmlns:a16="http://schemas.microsoft.com/office/drawing/2014/main" id="{A7E5141D-26B4-4F5A-BC63-8D52438DA14B}"/>
              </a:ext>
            </a:extLst>
          </p:cNvPr>
          <p:cNvSpPr txBox="1"/>
          <p:nvPr/>
        </p:nvSpPr>
        <p:spPr>
          <a:xfrm>
            <a:off x="841415" y="416091"/>
            <a:ext cx="2159296" cy="477977"/>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EC" sz="28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MEMBERS</a:t>
            </a:r>
          </a:p>
        </p:txBody>
      </p:sp>
      <p:sp>
        <p:nvSpPr>
          <p:cNvPr id="29" name="Rectángulo 28">
            <a:extLst>
              <a:ext uri="{FF2B5EF4-FFF2-40B4-BE49-F238E27FC236}">
                <a16:creationId xmlns:a16="http://schemas.microsoft.com/office/drawing/2014/main" id="{F1F66125-77D3-4FBE-A69C-CA6AE3D5ECBF}"/>
              </a:ext>
            </a:extLst>
          </p:cNvPr>
          <p:cNvSpPr/>
          <p:nvPr/>
        </p:nvSpPr>
        <p:spPr>
          <a:xfrm>
            <a:off x="14393" y="391703"/>
            <a:ext cx="6624705" cy="8700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Google Shape;285;p23">
            <a:extLst>
              <a:ext uri="{FF2B5EF4-FFF2-40B4-BE49-F238E27FC236}">
                <a16:creationId xmlns:a16="http://schemas.microsoft.com/office/drawing/2014/main" id="{0AD3A44C-720A-42F0-9AEF-635221370A53}"/>
              </a:ext>
            </a:extLst>
          </p:cNvPr>
          <p:cNvSpPr txBox="1"/>
          <p:nvPr/>
        </p:nvSpPr>
        <p:spPr>
          <a:xfrm>
            <a:off x="197652" y="409013"/>
            <a:ext cx="6215023" cy="1031895"/>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EC"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Can AI replace performers?</a:t>
            </a:r>
          </a:p>
        </p:txBody>
      </p:sp>
      <p:pic>
        <p:nvPicPr>
          <p:cNvPr id="5" name="Imagen 4">
            <a:extLst>
              <a:ext uri="{FF2B5EF4-FFF2-40B4-BE49-F238E27FC236}">
                <a16:creationId xmlns:a16="http://schemas.microsoft.com/office/drawing/2014/main" id="{CFE986CD-6802-C1A4-D44D-70D8F0466E80}"/>
              </a:ext>
            </a:extLst>
          </p:cNvPr>
          <p:cNvPicPr>
            <a:picLocks noChangeAspect="1"/>
          </p:cNvPicPr>
          <p:nvPr/>
        </p:nvPicPr>
        <p:blipFill rotWithShape="1">
          <a:blip r:embed="rId3"/>
          <a:srcRect t="8697" b="7257"/>
          <a:stretch/>
        </p:blipFill>
        <p:spPr>
          <a:xfrm>
            <a:off x="369888" y="1888178"/>
            <a:ext cx="7772400" cy="4334494"/>
          </a:xfrm>
          <a:prstGeom prst="rect">
            <a:avLst/>
          </a:prstGeom>
        </p:spPr>
      </p:pic>
      <p:sp>
        <p:nvSpPr>
          <p:cNvPr id="7" name="CuadroTexto 6">
            <a:extLst>
              <a:ext uri="{FF2B5EF4-FFF2-40B4-BE49-F238E27FC236}">
                <a16:creationId xmlns:a16="http://schemas.microsoft.com/office/drawing/2014/main" id="{4AC0F111-B850-F74C-518D-3DB7F76216C6}"/>
              </a:ext>
            </a:extLst>
          </p:cNvPr>
          <p:cNvSpPr txBox="1"/>
          <p:nvPr/>
        </p:nvSpPr>
        <p:spPr>
          <a:xfrm>
            <a:off x="8656548" y="2437020"/>
            <a:ext cx="3165564" cy="3785652"/>
          </a:xfrm>
          <a:prstGeom prst="rect">
            <a:avLst/>
          </a:prstGeom>
          <a:noFill/>
        </p:spPr>
        <p:txBody>
          <a:bodyPr wrap="square">
            <a:spAutoFit/>
          </a:bodyPr>
          <a:lstStyle/>
          <a:p>
            <a:pPr algn="just"/>
            <a:r>
              <a:rPr lang="es-EC" sz="2000" b="0" i="0" dirty="0">
                <a:solidFill>
                  <a:srgbClr val="2A2A2A"/>
                </a:solidFill>
                <a:effectLst/>
                <a:latin typeface="PublicoText"/>
              </a:rPr>
              <a:t>“Artificial intelligence poses an existential threat to creative professions, and all actors and performers deserve contract language that protects them from having their identity and talent exploited without consent and pay.”</a:t>
            </a:r>
          </a:p>
          <a:p>
            <a:pPr algn="just"/>
            <a:endParaRPr lang="es-EC" sz="2000" dirty="0">
              <a:solidFill>
                <a:srgbClr val="2A2A2A"/>
              </a:solidFill>
              <a:latin typeface="PublicoText"/>
            </a:endParaRPr>
          </a:p>
          <a:p>
            <a:pPr algn="just"/>
            <a:endParaRPr lang="es-EC" sz="2000" dirty="0">
              <a:solidFill>
                <a:srgbClr val="2A2A2A"/>
              </a:solidFill>
              <a:latin typeface="PublicoText"/>
            </a:endParaRPr>
          </a:p>
          <a:p>
            <a:pPr algn="just"/>
            <a:r>
              <a:rPr lang="es-EC" sz="2000" b="1" dirty="0">
                <a:solidFill>
                  <a:srgbClr val="2A2A2A"/>
                </a:solidFill>
                <a:latin typeface="PublicoText"/>
              </a:rPr>
              <a:t>Fran Drescher.- President</a:t>
            </a:r>
            <a:endParaRPr lang="es-EC" sz="2000" b="1" dirty="0"/>
          </a:p>
        </p:txBody>
      </p:sp>
      <p:pic>
        <p:nvPicPr>
          <p:cNvPr id="8" name="Google Shape;116;g1e1de601d6c_1_22">
            <a:extLst>
              <a:ext uri="{FF2B5EF4-FFF2-40B4-BE49-F238E27FC236}">
                <a16:creationId xmlns:a16="http://schemas.microsoft.com/office/drawing/2014/main" id="{603E4DAC-74CF-707D-19D1-25470F7CB5CD}"/>
              </a:ext>
            </a:extLst>
          </p:cNvPr>
          <p:cNvPicPr preferRelativeResize="0"/>
          <p:nvPr/>
        </p:nvPicPr>
        <p:blipFill rotWithShape="1">
          <a:blip r:embed="rId4">
            <a:alphaModFix/>
          </a:blip>
          <a:srcRect l="54325" b="46666"/>
          <a:stretch/>
        </p:blipFill>
        <p:spPr>
          <a:xfrm>
            <a:off x="9758750" y="0"/>
            <a:ext cx="2433248" cy="1988026"/>
          </a:xfrm>
          <a:prstGeom prst="rect">
            <a:avLst/>
          </a:prstGeom>
          <a:noFill/>
          <a:ln>
            <a:noFill/>
          </a:ln>
        </p:spPr>
      </p:pic>
      <p:pic>
        <p:nvPicPr>
          <p:cNvPr id="9" name="Google Shape;117;g1e1de601d6c_1_22">
            <a:extLst>
              <a:ext uri="{FF2B5EF4-FFF2-40B4-BE49-F238E27FC236}">
                <a16:creationId xmlns:a16="http://schemas.microsoft.com/office/drawing/2014/main" id="{D2348FFA-2EE1-71CF-4BF9-2EA5AF94DFF1}"/>
              </a:ext>
            </a:extLst>
          </p:cNvPr>
          <p:cNvPicPr preferRelativeResize="0"/>
          <p:nvPr/>
        </p:nvPicPr>
        <p:blipFill rotWithShape="1">
          <a:blip r:embed="rId5">
            <a:alphaModFix/>
          </a:blip>
          <a:srcRect l="54325" b="46666"/>
          <a:stretch/>
        </p:blipFill>
        <p:spPr>
          <a:xfrm>
            <a:off x="10163175" y="0"/>
            <a:ext cx="2028825" cy="1657593"/>
          </a:xfrm>
          <a:prstGeom prst="rect">
            <a:avLst/>
          </a:prstGeom>
          <a:noFill/>
          <a:ln>
            <a:noFill/>
          </a:ln>
        </p:spPr>
      </p:pic>
    </p:spTree>
    <p:extLst>
      <p:ext uri="{BB962C8B-B14F-4D97-AF65-F5344CB8AC3E}">
        <p14:creationId xmlns:p14="http://schemas.microsoft.com/office/powerpoint/2010/main" val="339383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1" name="Google Shape;116;g1e1de601d6c_1_22">
            <a:extLst>
              <a:ext uri="{FF2B5EF4-FFF2-40B4-BE49-F238E27FC236}">
                <a16:creationId xmlns:a16="http://schemas.microsoft.com/office/drawing/2014/main" id="{2F6CA315-951C-4C00-A6AB-DE217DDECC4E}"/>
              </a:ext>
            </a:extLst>
          </p:cNvPr>
          <p:cNvPicPr preferRelativeResize="0"/>
          <p:nvPr/>
        </p:nvPicPr>
        <p:blipFill rotWithShape="1">
          <a:blip r:embed="rId3">
            <a:alphaModFix/>
          </a:blip>
          <a:srcRect l="54325" b="46666"/>
          <a:stretch/>
        </p:blipFill>
        <p:spPr>
          <a:xfrm>
            <a:off x="9758750" y="0"/>
            <a:ext cx="2433248" cy="1988026"/>
          </a:xfrm>
          <a:prstGeom prst="rect">
            <a:avLst/>
          </a:prstGeom>
          <a:noFill/>
          <a:ln>
            <a:noFill/>
          </a:ln>
        </p:spPr>
      </p:pic>
      <p:pic>
        <p:nvPicPr>
          <p:cNvPr id="14" name="Google Shape;117;g1e1de601d6c_1_22">
            <a:extLst>
              <a:ext uri="{FF2B5EF4-FFF2-40B4-BE49-F238E27FC236}">
                <a16:creationId xmlns:a16="http://schemas.microsoft.com/office/drawing/2014/main" id="{729B351F-58B8-430D-89F6-1AA730CFB8D3}"/>
              </a:ext>
            </a:extLst>
          </p:cNvPr>
          <p:cNvPicPr preferRelativeResize="0"/>
          <p:nvPr/>
        </p:nvPicPr>
        <p:blipFill rotWithShape="1">
          <a:blip r:embed="rId4">
            <a:alphaModFix/>
          </a:blip>
          <a:srcRect l="54325" b="46666"/>
          <a:stretch/>
        </p:blipFill>
        <p:spPr>
          <a:xfrm>
            <a:off x="10163175" y="0"/>
            <a:ext cx="2028825" cy="1657593"/>
          </a:xfrm>
          <a:prstGeom prst="rect">
            <a:avLst/>
          </a:prstGeom>
          <a:noFill/>
          <a:ln>
            <a:noFill/>
          </a:ln>
        </p:spPr>
      </p:pic>
      <p:sp>
        <p:nvSpPr>
          <p:cNvPr id="26" name="Google Shape;285;p23">
            <a:extLst>
              <a:ext uri="{FF2B5EF4-FFF2-40B4-BE49-F238E27FC236}">
                <a16:creationId xmlns:a16="http://schemas.microsoft.com/office/drawing/2014/main" id="{A7E5141D-26B4-4F5A-BC63-8D52438DA14B}"/>
              </a:ext>
            </a:extLst>
          </p:cNvPr>
          <p:cNvSpPr txBox="1"/>
          <p:nvPr/>
        </p:nvSpPr>
        <p:spPr>
          <a:xfrm>
            <a:off x="841415" y="416091"/>
            <a:ext cx="2159296" cy="477977"/>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EC" sz="28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MEMBERS</a:t>
            </a:r>
          </a:p>
        </p:txBody>
      </p:sp>
      <p:sp>
        <p:nvSpPr>
          <p:cNvPr id="29" name="Rectángulo 28">
            <a:extLst>
              <a:ext uri="{FF2B5EF4-FFF2-40B4-BE49-F238E27FC236}">
                <a16:creationId xmlns:a16="http://schemas.microsoft.com/office/drawing/2014/main" id="{F1F66125-77D3-4FBE-A69C-CA6AE3D5ECBF}"/>
              </a:ext>
            </a:extLst>
          </p:cNvPr>
          <p:cNvSpPr/>
          <p:nvPr/>
        </p:nvSpPr>
        <p:spPr>
          <a:xfrm>
            <a:off x="9780" y="295380"/>
            <a:ext cx="3785938" cy="8700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Google Shape;285;p23">
            <a:extLst>
              <a:ext uri="{FF2B5EF4-FFF2-40B4-BE49-F238E27FC236}">
                <a16:creationId xmlns:a16="http://schemas.microsoft.com/office/drawing/2014/main" id="{0AD3A44C-720A-42F0-9AEF-635221370A53}"/>
              </a:ext>
            </a:extLst>
          </p:cNvPr>
          <p:cNvSpPr txBox="1"/>
          <p:nvPr/>
        </p:nvSpPr>
        <p:spPr>
          <a:xfrm>
            <a:off x="193039" y="295380"/>
            <a:ext cx="3419420" cy="1031895"/>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EC" sz="3600" dirty="0">
                <a:solidFill>
                  <a:schemeClr val="accent1"/>
                </a:solidFill>
                <a:latin typeface="Avenir Next LT Pro Demi" panose="020B0704020202020204" pitchFamily="34" charset="0"/>
                <a:ea typeface="Calibri" panose="020F0502020204030204" pitchFamily="34" charset="0"/>
                <a:cs typeface="Times New Roman" panose="02020603050405020304" pitchFamily="18" charset="0"/>
              </a:rPr>
              <a:t>NEW</a:t>
            </a:r>
            <a:r>
              <a:rPr lang="es-EC"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S</a:t>
            </a:r>
          </a:p>
        </p:txBody>
      </p:sp>
      <p:pic>
        <p:nvPicPr>
          <p:cNvPr id="6" name="Imagen 5">
            <a:extLst>
              <a:ext uri="{FF2B5EF4-FFF2-40B4-BE49-F238E27FC236}">
                <a16:creationId xmlns:a16="http://schemas.microsoft.com/office/drawing/2014/main" id="{3FA9752A-5FFE-DD5D-37B7-9D993D121237}"/>
              </a:ext>
            </a:extLst>
          </p:cNvPr>
          <p:cNvPicPr>
            <a:picLocks noChangeAspect="1"/>
          </p:cNvPicPr>
          <p:nvPr/>
        </p:nvPicPr>
        <p:blipFill rotWithShape="1">
          <a:blip r:embed="rId5"/>
          <a:srcRect b="10570"/>
          <a:stretch/>
        </p:blipFill>
        <p:spPr>
          <a:xfrm>
            <a:off x="436429" y="1588037"/>
            <a:ext cx="5891409" cy="3234785"/>
          </a:xfrm>
          <a:prstGeom prst="rect">
            <a:avLst/>
          </a:prstGeom>
        </p:spPr>
      </p:pic>
      <p:pic>
        <p:nvPicPr>
          <p:cNvPr id="3" name="Imagen 2">
            <a:extLst>
              <a:ext uri="{FF2B5EF4-FFF2-40B4-BE49-F238E27FC236}">
                <a16:creationId xmlns:a16="http://schemas.microsoft.com/office/drawing/2014/main" id="{DAA98450-EF34-EE4A-1F16-764380D753FA}"/>
              </a:ext>
            </a:extLst>
          </p:cNvPr>
          <p:cNvPicPr>
            <a:picLocks noChangeAspect="1"/>
          </p:cNvPicPr>
          <p:nvPr/>
        </p:nvPicPr>
        <p:blipFill>
          <a:blip r:embed="rId6"/>
          <a:stretch>
            <a:fillRect/>
          </a:stretch>
        </p:blipFill>
        <p:spPr>
          <a:xfrm>
            <a:off x="5001339" y="4529228"/>
            <a:ext cx="6972261" cy="1841942"/>
          </a:xfrm>
          <a:prstGeom prst="rect">
            <a:avLst/>
          </a:prstGeom>
        </p:spPr>
      </p:pic>
      <p:pic>
        <p:nvPicPr>
          <p:cNvPr id="5" name="Imagen 4">
            <a:extLst>
              <a:ext uri="{FF2B5EF4-FFF2-40B4-BE49-F238E27FC236}">
                <a16:creationId xmlns:a16="http://schemas.microsoft.com/office/drawing/2014/main" id="{8067753B-BC06-39B2-121B-72BAF5A88174}"/>
              </a:ext>
            </a:extLst>
          </p:cNvPr>
          <p:cNvPicPr>
            <a:picLocks noChangeAspect="1"/>
          </p:cNvPicPr>
          <p:nvPr/>
        </p:nvPicPr>
        <p:blipFill>
          <a:blip r:embed="rId7"/>
          <a:stretch>
            <a:fillRect/>
          </a:stretch>
        </p:blipFill>
        <p:spPr>
          <a:xfrm>
            <a:off x="7073315" y="1407801"/>
            <a:ext cx="1715019" cy="1321200"/>
          </a:xfrm>
          <a:prstGeom prst="rect">
            <a:avLst/>
          </a:prstGeom>
        </p:spPr>
      </p:pic>
      <p:pic>
        <p:nvPicPr>
          <p:cNvPr id="10" name="Imagen 9">
            <a:extLst>
              <a:ext uri="{FF2B5EF4-FFF2-40B4-BE49-F238E27FC236}">
                <a16:creationId xmlns:a16="http://schemas.microsoft.com/office/drawing/2014/main" id="{968B40B3-3ED8-292E-8946-C0A175DED95C}"/>
              </a:ext>
            </a:extLst>
          </p:cNvPr>
          <p:cNvPicPr>
            <a:picLocks noChangeAspect="1"/>
          </p:cNvPicPr>
          <p:nvPr/>
        </p:nvPicPr>
        <p:blipFill>
          <a:blip r:embed="rId8"/>
          <a:stretch>
            <a:fillRect/>
          </a:stretch>
        </p:blipFill>
        <p:spPr>
          <a:xfrm>
            <a:off x="7075371" y="2804805"/>
            <a:ext cx="5011039" cy="1028257"/>
          </a:xfrm>
          <a:prstGeom prst="rect">
            <a:avLst/>
          </a:prstGeom>
        </p:spPr>
      </p:pic>
    </p:spTree>
    <p:extLst>
      <p:ext uri="{BB962C8B-B14F-4D97-AF65-F5344CB8AC3E}">
        <p14:creationId xmlns:p14="http://schemas.microsoft.com/office/powerpoint/2010/main" val="46589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1" name="Google Shape;116;g1e1de601d6c_1_22">
            <a:extLst>
              <a:ext uri="{FF2B5EF4-FFF2-40B4-BE49-F238E27FC236}">
                <a16:creationId xmlns:a16="http://schemas.microsoft.com/office/drawing/2014/main" id="{2F6CA315-951C-4C00-A6AB-DE217DDECC4E}"/>
              </a:ext>
            </a:extLst>
          </p:cNvPr>
          <p:cNvPicPr preferRelativeResize="0"/>
          <p:nvPr/>
        </p:nvPicPr>
        <p:blipFill rotWithShape="1">
          <a:blip r:embed="rId3">
            <a:alphaModFix/>
          </a:blip>
          <a:srcRect l="54325" b="46666"/>
          <a:stretch/>
        </p:blipFill>
        <p:spPr>
          <a:xfrm>
            <a:off x="9758750" y="0"/>
            <a:ext cx="2433248" cy="1988026"/>
          </a:xfrm>
          <a:prstGeom prst="rect">
            <a:avLst/>
          </a:prstGeom>
          <a:noFill/>
          <a:ln>
            <a:noFill/>
          </a:ln>
        </p:spPr>
      </p:pic>
      <p:pic>
        <p:nvPicPr>
          <p:cNvPr id="14" name="Google Shape;117;g1e1de601d6c_1_22">
            <a:extLst>
              <a:ext uri="{FF2B5EF4-FFF2-40B4-BE49-F238E27FC236}">
                <a16:creationId xmlns:a16="http://schemas.microsoft.com/office/drawing/2014/main" id="{729B351F-58B8-430D-89F6-1AA730CFB8D3}"/>
              </a:ext>
            </a:extLst>
          </p:cNvPr>
          <p:cNvPicPr preferRelativeResize="0"/>
          <p:nvPr/>
        </p:nvPicPr>
        <p:blipFill rotWithShape="1">
          <a:blip r:embed="rId4">
            <a:alphaModFix/>
          </a:blip>
          <a:srcRect l="54325" b="46666"/>
          <a:stretch/>
        </p:blipFill>
        <p:spPr>
          <a:xfrm>
            <a:off x="10163175" y="0"/>
            <a:ext cx="2028825" cy="1657593"/>
          </a:xfrm>
          <a:prstGeom prst="rect">
            <a:avLst/>
          </a:prstGeom>
          <a:noFill/>
          <a:ln>
            <a:noFill/>
          </a:ln>
        </p:spPr>
      </p:pic>
      <p:sp>
        <p:nvSpPr>
          <p:cNvPr id="8" name="Rectángulo 7">
            <a:extLst>
              <a:ext uri="{FF2B5EF4-FFF2-40B4-BE49-F238E27FC236}">
                <a16:creationId xmlns:a16="http://schemas.microsoft.com/office/drawing/2014/main" id="{83C319BE-77DA-4AE6-ABFF-45ADAE057EBF}"/>
              </a:ext>
            </a:extLst>
          </p:cNvPr>
          <p:cNvSpPr/>
          <p:nvPr/>
        </p:nvSpPr>
        <p:spPr>
          <a:xfrm>
            <a:off x="-3" y="372978"/>
            <a:ext cx="5502441" cy="70557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285;p23">
            <a:extLst>
              <a:ext uri="{FF2B5EF4-FFF2-40B4-BE49-F238E27FC236}">
                <a16:creationId xmlns:a16="http://schemas.microsoft.com/office/drawing/2014/main" id="{D43AFEB0-AF2F-4A27-82AB-F621E09BCECA}"/>
              </a:ext>
            </a:extLst>
          </p:cNvPr>
          <p:cNvSpPr txBox="1"/>
          <p:nvPr/>
        </p:nvSpPr>
        <p:spPr>
          <a:xfrm>
            <a:off x="238552" y="444669"/>
            <a:ext cx="5262838" cy="47797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s-MX" sz="2800" b="0" i="0" u="none" strike="noStrike" kern="0" cap="none" spc="0" normalizeH="0" baseline="0" noProof="0" dirty="0">
                <a:ln>
                  <a:noFill/>
                </a:ln>
                <a:solidFill>
                  <a:srgbClr val="FFFFFF"/>
                </a:solidFill>
                <a:effectLst/>
                <a:uLnTx/>
                <a:uFillTx/>
                <a:latin typeface="Avenir Next LT Pro Demi" panose="020B0704020202020204" pitchFamily="34" charset="0"/>
                <a:ea typeface="Calibri" panose="020F0502020204030204" pitchFamily="34" charset="0"/>
                <a:cs typeface="Times New Roman" panose="02020603050405020304" pitchFamily="18" charset="0"/>
                <a:sym typeface="Arial"/>
              </a:rPr>
              <a:t>PRECEDENT CASE STUDIES </a:t>
            </a:r>
            <a:endParaRPr kumimoji="0" lang="es-EC" sz="2800" b="0" i="0" u="none" strike="noStrike" kern="0" cap="none" spc="0" normalizeH="0" baseline="0" noProof="0" dirty="0">
              <a:ln>
                <a:noFill/>
              </a:ln>
              <a:solidFill>
                <a:srgbClr val="FFFFFF"/>
              </a:solidFill>
              <a:effectLst/>
              <a:uLnTx/>
              <a:uFillTx/>
              <a:latin typeface="Avenir Next LT Pro Demi" panose="020B0704020202020204" pitchFamily="34" charset="0"/>
              <a:ea typeface="Calibri" panose="020F0502020204030204" pitchFamily="34" charset="0"/>
              <a:cs typeface="Times New Roman" panose="02020603050405020304" pitchFamily="18" charset="0"/>
              <a:sym typeface="Arial"/>
            </a:endParaRPr>
          </a:p>
        </p:txBody>
      </p:sp>
      <p:sp>
        <p:nvSpPr>
          <p:cNvPr id="2" name="CuadroTexto 1">
            <a:extLst>
              <a:ext uri="{FF2B5EF4-FFF2-40B4-BE49-F238E27FC236}">
                <a16:creationId xmlns:a16="http://schemas.microsoft.com/office/drawing/2014/main" id="{99863EAA-E1F2-CA0F-FC01-13F18AB0B23E}"/>
              </a:ext>
            </a:extLst>
          </p:cNvPr>
          <p:cNvSpPr txBox="1"/>
          <p:nvPr/>
        </p:nvSpPr>
        <p:spPr>
          <a:xfrm>
            <a:off x="4439112" y="1359133"/>
            <a:ext cx="368123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2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rPr>
              <a:t>Bette Midler vs. Ford</a:t>
            </a:r>
          </a:p>
        </p:txBody>
      </p:sp>
      <p:sp>
        <p:nvSpPr>
          <p:cNvPr id="3" name="CuadroTexto 2">
            <a:extLst>
              <a:ext uri="{FF2B5EF4-FFF2-40B4-BE49-F238E27FC236}">
                <a16:creationId xmlns:a16="http://schemas.microsoft.com/office/drawing/2014/main" id="{831ED6F2-647C-4053-69D6-591E714D7FD3}"/>
              </a:ext>
            </a:extLst>
          </p:cNvPr>
          <p:cNvSpPr txBox="1"/>
          <p:nvPr/>
        </p:nvSpPr>
        <p:spPr>
          <a:xfrm>
            <a:off x="4520396" y="3478390"/>
            <a:ext cx="664608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2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rPr>
              <a:t>Copyright Licensed, but not Publicity Rights</a:t>
            </a:r>
          </a:p>
        </p:txBody>
      </p:sp>
      <p:sp>
        <p:nvSpPr>
          <p:cNvPr id="5" name="CuadroTexto 4">
            <a:extLst>
              <a:ext uri="{FF2B5EF4-FFF2-40B4-BE49-F238E27FC236}">
                <a16:creationId xmlns:a16="http://schemas.microsoft.com/office/drawing/2014/main" id="{CD32C562-88F4-5E55-202E-5142BD46C7DC}"/>
              </a:ext>
            </a:extLst>
          </p:cNvPr>
          <p:cNvSpPr txBox="1"/>
          <p:nvPr/>
        </p:nvSpPr>
        <p:spPr>
          <a:xfrm>
            <a:off x="5826065" y="1888425"/>
            <a:ext cx="612738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2400" b="0" i="0" u="none" strike="noStrike" kern="0" cap="none" spc="0" normalizeH="0" baseline="0" noProof="0" dirty="0">
                <a:ln>
                  <a:noFill/>
                </a:ln>
                <a:solidFill>
                  <a:srgbClr val="000000"/>
                </a:solidFill>
                <a:effectLst/>
                <a:uLnTx/>
                <a:uFillTx/>
                <a:latin typeface="Avenir Next LT Pro" panose="020B0504020202020204" pitchFamily="34" charset="77"/>
                <a:cs typeface="Arial"/>
                <a:sym typeface="Arial"/>
              </a:rPr>
              <a:t>Protectibility of the voice of an artist from commercial exploitation without her consent</a:t>
            </a:r>
          </a:p>
        </p:txBody>
      </p:sp>
      <p:pic>
        <p:nvPicPr>
          <p:cNvPr id="7" name="Imagen 6">
            <a:extLst>
              <a:ext uri="{FF2B5EF4-FFF2-40B4-BE49-F238E27FC236}">
                <a16:creationId xmlns:a16="http://schemas.microsoft.com/office/drawing/2014/main" id="{62A85F4C-FF03-EB5A-6DF3-4275961ADDAE}"/>
              </a:ext>
            </a:extLst>
          </p:cNvPr>
          <p:cNvPicPr>
            <a:picLocks noChangeAspect="1"/>
          </p:cNvPicPr>
          <p:nvPr/>
        </p:nvPicPr>
        <p:blipFill>
          <a:blip r:embed="rId5"/>
          <a:stretch>
            <a:fillRect/>
          </a:stretch>
        </p:blipFill>
        <p:spPr>
          <a:xfrm>
            <a:off x="162826" y="1213802"/>
            <a:ext cx="4292757" cy="4853568"/>
          </a:xfrm>
          <a:prstGeom prst="rect">
            <a:avLst/>
          </a:prstGeom>
        </p:spPr>
      </p:pic>
      <p:sp>
        <p:nvSpPr>
          <p:cNvPr id="12" name="CuadroTexto 11">
            <a:extLst>
              <a:ext uri="{FF2B5EF4-FFF2-40B4-BE49-F238E27FC236}">
                <a16:creationId xmlns:a16="http://schemas.microsoft.com/office/drawing/2014/main" id="{94783CE0-EDE7-B022-AA39-97DE31B83FE5}"/>
              </a:ext>
            </a:extLst>
          </p:cNvPr>
          <p:cNvSpPr txBox="1"/>
          <p:nvPr/>
        </p:nvSpPr>
        <p:spPr>
          <a:xfrm>
            <a:off x="162826" y="6098147"/>
            <a:ext cx="609797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1600" b="0" i="0" u="none" strike="noStrike" kern="0" cap="none" spc="0" normalizeH="0" baseline="0" noProof="0" dirty="0">
                <a:ln>
                  <a:noFill/>
                </a:ln>
                <a:solidFill>
                  <a:srgbClr val="202122"/>
                </a:solidFill>
                <a:effectLst/>
                <a:uLnTx/>
                <a:uFillTx/>
                <a:latin typeface="Arial" panose="020B0604020202020204" pitchFamily="34" charset="0"/>
                <a:cs typeface="Arial"/>
                <a:sym typeface="Arial"/>
              </a:rPr>
              <a:t>Photo by Shawn Miller/Library of Congress.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1600" b="0" i="0" u="none" strike="noStrike" kern="0" cap="none" spc="0" normalizeH="0" baseline="0" noProof="0" dirty="0">
                <a:ln>
                  <a:noFill/>
                </a:ln>
                <a:solidFill>
                  <a:srgbClr val="202122"/>
                </a:solidFill>
                <a:effectLst/>
                <a:uLnTx/>
                <a:uFillTx/>
                <a:latin typeface="Arial" panose="020B0604020202020204" pitchFamily="34" charset="0"/>
                <a:cs typeface="Arial"/>
                <a:sym typeface="Arial"/>
              </a:rPr>
              <a:t>Creative Commons under a </a:t>
            </a:r>
            <a:r>
              <a:rPr kumimoji="0" lang="es-EC" sz="1600" b="0" i="0" u="none" strike="noStrike" kern="0" cap="none" spc="0" normalizeH="0" baseline="0" noProof="0" dirty="0">
                <a:ln>
                  <a:noFill/>
                </a:ln>
                <a:solidFill>
                  <a:srgbClr val="00B0F0"/>
                </a:solidFill>
                <a:effectLst/>
                <a:uLnTx/>
                <a:uFillTx/>
                <a:latin typeface="Arial" panose="020B0604020202020204" pitchFamily="34" charset="0"/>
                <a:cs typeface="Arial"/>
                <a:sym typeface="Arial"/>
                <a:hlinkClick r:id="rId6">
                  <a:extLst>
                    <a:ext uri="{A12FA001-AC4F-418D-AE19-62706E023703}">
                      <ahyp:hlinkClr xmlns:ahyp="http://schemas.microsoft.com/office/drawing/2018/hyperlinkcolor" val="tx"/>
                    </a:ext>
                  </a:extLst>
                </a:hlinkClick>
              </a:rPr>
              <a:t>CC0</a:t>
            </a:r>
            <a:r>
              <a:rPr kumimoji="0" lang="es-EC" sz="1600" b="0" i="0" u="none" strike="noStrike" kern="0" cap="none" spc="0" normalizeH="0" baseline="0" noProof="0" dirty="0">
                <a:ln>
                  <a:noFill/>
                </a:ln>
                <a:solidFill>
                  <a:srgbClr val="202122"/>
                </a:solidFill>
                <a:effectLst/>
                <a:uLnTx/>
                <a:uFillTx/>
                <a:latin typeface="Arial" panose="020B0604020202020204" pitchFamily="34" charset="0"/>
                <a:cs typeface="Arial"/>
                <a:sym typeface="Arial"/>
              </a:rPr>
              <a:t> license</a:t>
            </a:r>
            <a:endParaRPr kumimoji="0" lang="es-EC"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CuadroTexto 5">
            <a:extLst>
              <a:ext uri="{FF2B5EF4-FFF2-40B4-BE49-F238E27FC236}">
                <a16:creationId xmlns:a16="http://schemas.microsoft.com/office/drawing/2014/main" id="{ABB12EB5-4198-C98E-9AFF-1A9F51F1D9A9}"/>
              </a:ext>
            </a:extLst>
          </p:cNvPr>
          <p:cNvSpPr txBox="1"/>
          <p:nvPr/>
        </p:nvSpPr>
        <p:spPr>
          <a:xfrm>
            <a:off x="5855470" y="4298818"/>
            <a:ext cx="6097978"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3600" b="0" i="0" u="none" strike="noStrike" kern="0" cap="none" spc="0" normalizeH="0" baseline="0" noProof="0" dirty="0">
                <a:ln>
                  <a:noFill/>
                </a:ln>
                <a:solidFill>
                  <a:srgbClr val="000000"/>
                </a:solidFill>
                <a:effectLst/>
                <a:uLnTx/>
                <a:uFillTx/>
                <a:latin typeface="Arial"/>
                <a:cs typeface="Arial"/>
                <a:sym typeface="Arial"/>
              </a:rPr>
              <a:t>Impersonating Midler’s voice is the equivalent of “taking her identity”.</a:t>
            </a:r>
          </a:p>
        </p:txBody>
      </p:sp>
    </p:spTree>
    <p:extLst>
      <p:ext uri="{BB962C8B-B14F-4D97-AF65-F5344CB8AC3E}">
        <p14:creationId xmlns:p14="http://schemas.microsoft.com/office/powerpoint/2010/main" val="98440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Shape 121"/>
        <p:cNvGrpSpPr/>
        <p:nvPr/>
      </p:nvGrpSpPr>
      <p:grpSpPr>
        <a:xfrm>
          <a:off x="0" y="0"/>
          <a:ext cx="0" cy="0"/>
          <a:chOff x="0" y="0"/>
          <a:chExt cx="0" cy="0"/>
        </a:xfrm>
      </p:grpSpPr>
      <p:pic>
        <p:nvPicPr>
          <p:cNvPr id="4" name="Imagen 3">
            <a:extLst>
              <a:ext uri="{FF2B5EF4-FFF2-40B4-BE49-F238E27FC236}">
                <a16:creationId xmlns:a16="http://schemas.microsoft.com/office/drawing/2014/main" id="{8FE25830-983F-B35D-DF54-4D0CEEB43D33}"/>
              </a:ext>
            </a:extLst>
          </p:cNvPr>
          <p:cNvPicPr>
            <a:picLocks noChangeAspect="1"/>
          </p:cNvPicPr>
          <p:nvPr/>
        </p:nvPicPr>
        <p:blipFill>
          <a:blip r:embed="rId4"/>
          <a:stretch>
            <a:fillRect/>
          </a:stretch>
        </p:blipFill>
        <p:spPr>
          <a:xfrm>
            <a:off x="0" y="0"/>
            <a:ext cx="9593705" cy="6858000"/>
          </a:xfrm>
          <a:prstGeom prst="rect">
            <a:avLst/>
          </a:prstGeom>
        </p:spPr>
      </p:pic>
      <p:sp>
        <p:nvSpPr>
          <p:cNvPr id="20" name="Rectángulo 19">
            <a:extLst>
              <a:ext uri="{FF2B5EF4-FFF2-40B4-BE49-F238E27FC236}">
                <a16:creationId xmlns:a16="http://schemas.microsoft.com/office/drawing/2014/main" id="{B1968FC8-48F0-00E7-0DF4-A2929C3C861F}"/>
              </a:ext>
            </a:extLst>
          </p:cNvPr>
          <p:cNvSpPr/>
          <p:nvPr/>
        </p:nvSpPr>
        <p:spPr>
          <a:xfrm>
            <a:off x="7460335" y="0"/>
            <a:ext cx="4731666" cy="6858000"/>
          </a:xfrm>
          <a:prstGeom prst="rect">
            <a:avLst/>
          </a:prstGeom>
          <a:solidFill>
            <a:schemeClr val="accent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CuadroTexto 18">
            <a:extLst>
              <a:ext uri="{FF2B5EF4-FFF2-40B4-BE49-F238E27FC236}">
                <a16:creationId xmlns:a16="http://schemas.microsoft.com/office/drawing/2014/main" id="{8084B2B7-4E17-B410-11A1-40ECFCE5B002}"/>
              </a:ext>
            </a:extLst>
          </p:cNvPr>
          <p:cNvSpPr txBox="1"/>
          <p:nvPr/>
        </p:nvSpPr>
        <p:spPr>
          <a:xfrm>
            <a:off x="7460335" y="1889125"/>
            <a:ext cx="4180132" cy="3606800"/>
          </a:xfrm>
          <a:custGeom>
            <a:avLst/>
            <a:gdLst>
              <a:gd name="connsiteX0" fmla="*/ 987711 w 5181600"/>
              <a:gd name="connsiteY0" fmla="*/ 1420709 h 7236158"/>
              <a:gd name="connsiteX1" fmla="*/ 5056828 w 5181600"/>
              <a:gd name="connsiteY1" fmla="*/ 1420709 h 7236158"/>
              <a:gd name="connsiteX2" fmla="*/ 5056828 w 5181600"/>
              <a:gd name="connsiteY2" fmla="*/ 4283031 h 7236158"/>
              <a:gd name="connsiteX3" fmla="*/ 987711 w 5181600"/>
              <a:gd name="connsiteY3" fmla="*/ 4283031 h 7236158"/>
              <a:gd name="connsiteX4" fmla="*/ 0 w 5181600"/>
              <a:gd name="connsiteY4" fmla="*/ 378158 h 7236158"/>
              <a:gd name="connsiteX5" fmla="*/ 862940 w 5181600"/>
              <a:gd name="connsiteY5" fmla="*/ 378158 h 7236158"/>
              <a:gd name="connsiteX6" fmla="*/ 862940 w 5181600"/>
              <a:gd name="connsiteY6" fmla="*/ 7236158 h 7236158"/>
              <a:gd name="connsiteX7" fmla="*/ 0 w 5181600"/>
              <a:gd name="connsiteY7" fmla="*/ 7236158 h 7236158"/>
              <a:gd name="connsiteX8" fmla="*/ 862940 w 5181600"/>
              <a:gd name="connsiteY8" fmla="*/ 0 h 7236158"/>
              <a:gd name="connsiteX9" fmla="*/ 5181600 w 5181600"/>
              <a:gd name="connsiteY9" fmla="*/ 0 h 7236158"/>
              <a:gd name="connsiteX10" fmla="*/ 5181600 w 5181600"/>
              <a:gd name="connsiteY10" fmla="*/ 378158 h 7236158"/>
              <a:gd name="connsiteX11" fmla="*/ 862940 w 5181600"/>
              <a:gd name="connsiteY11" fmla="*/ 378158 h 7236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81600" h="7236158">
                <a:moveTo>
                  <a:pt x="987711" y="1420709"/>
                </a:moveTo>
                <a:lnTo>
                  <a:pt x="5056828" y="1420709"/>
                </a:lnTo>
                <a:lnTo>
                  <a:pt x="5056828" y="4283031"/>
                </a:lnTo>
                <a:lnTo>
                  <a:pt x="987711" y="4283031"/>
                </a:lnTo>
                <a:close/>
                <a:moveTo>
                  <a:pt x="0" y="378158"/>
                </a:moveTo>
                <a:lnTo>
                  <a:pt x="862940" y="378158"/>
                </a:lnTo>
                <a:lnTo>
                  <a:pt x="862940" y="7236158"/>
                </a:lnTo>
                <a:lnTo>
                  <a:pt x="0" y="7236158"/>
                </a:lnTo>
                <a:close/>
                <a:moveTo>
                  <a:pt x="862940" y="0"/>
                </a:moveTo>
                <a:lnTo>
                  <a:pt x="5181600" y="0"/>
                </a:lnTo>
                <a:lnTo>
                  <a:pt x="5181600" y="378158"/>
                </a:lnTo>
                <a:lnTo>
                  <a:pt x="862940" y="378158"/>
                </a:lnTo>
                <a:close/>
              </a:path>
            </a:pathLst>
          </a:custGeom>
          <a:noFill/>
          <a:ln>
            <a:noFill/>
          </a:ln>
        </p:spPr>
        <p:style>
          <a:lnRef idx="0">
            <a:scrgbClr r="0" g="0" b="0"/>
          </a:lnRef>
          <a:fillRef idx="0">
            <a:scrgbClr r="0" g="0" b="0"/>
          </a:fillRef>
          <a:effectRef idx="0">
            <a:scrgbClr r="0" g="0" b="0"/>
          </a:effectRef>
          <a:fontRef idx="minor">
            <a:schemeClr val="dk1"/>
          </a:fontRef>
        </p:style>
        <p:txBody>
          <a:bodyPr wrap="square">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6000" b="0" i="0" u="none" strike="noStrike" kern="0" cap="none" spc="0" normalizeH="0" baseline="0" noProof="0" dirty="0">
                <a:ln w="0"/>
                <a:solidFill>
                  <a:sysClr val="windowText" lastClr="000000"/>
                </a:solidFill>
                <a:effectLst>
                  <a:outerShdw blurRad="38100" dist="25400" dir="5400000" algn="ctr" rotWithShape="0">
                    <a:srgbClr val="6E747A">
                      <a:alpha val="43000"/>
                    </a:srgbClr>
                  </a:outerShdw>
                </a:effectLst>
                <a:uLnTx/>
                <a:uFillTx/>
                <a:latin typeface="Avenir Next LT Pro Demi" panose="020B0704020202020204" pitchFamily="34" charset="0"/>
                <a:ea typeface="+mn-ea"/>
                <a:cs typeface="+mn-cs"/>
                <a:sym typeface="Arial"/>
              </a:rPr>
              <a:t>Tom Waits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6000" b="0" i="0" u="none" strike="noStrike" kern="0" cap="none" spc="0" normalizeH="0" baseline="0" noProof="0" dirty="0">
                <a:ln w="0"/>
                <a:solidFill>
                  <a:sysClr val="windowText" lastClr="000000"/>
                </a:solidFill>
                <a:effectLst>
                  <a:outerShdw blurRad="38100" dist="25400" dir="5400000" algn="ctr" rotWithShape="0">
                    <a:srgbClr val="6E747A">
                      <a:alpha val="43000"/>
                    </a:srgbClr>
                  </a:outerShdw>
                </a:effectLst>
                <a:uLnTx/>
                <a:uFillTx/>
                <a:latin typeface="Avenir Next LT Pro Demi" panose="020B0704020202020204" pitchFamily="34" charset="0"/>
                <a:ea typeface="+mn-ea"/>
                <a:cs typeface="+mn-cs"/>
                <a:sym typeface="Arial"/>
              </a:rPr>
              <a:t>vs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6000" b="0" i="0" u="none" strike="noStrike" kern="0" cap="none" spc="0" normalizeH="0" baseline="0" noProof="0" dirty="0">
                <a:ln w="0"/>
                <a:solidFill>
                  <a:sysClr val="windowText" lastClr="000000"/>
                </a:solidFill>
                <a:effectLst>
                  <a:outerShdw blurRad="38100" dist="25400" dir="5400000" algn="ctr" rotWithShape="0">
                    <a:srgbClr val="6E747A">
                      <a:alpha val="43000"/>
                    </a:srgbClr>
                  </a:outerShdw>
                </a:effectLst>
                <a:uLnTx/>
                <a:uFillTx/>
                <a:latin typeface="Avenir Next LT Pro Demi" panose="020B0704020202020204" pitchFamily="34" charset="0"/>
                <a:ea typeface="+mn-ea"/>
                <a:cs typeface="+mn-cs"/>
                <a:sym typeface="Arial"/>
              </a:rPr>
              <a:t>Frito - Lay</a:t>
            </a:r>
          </a:p>
        </p:txBody>
      </p:sp>
      <p:sp>
        <p:nvSpPr>
          <p:cNvPr id="21" name="Rectángulo 20">
            <a:extLst>
              <a:ext uri="{FF2B5EF4-FFF2-40B4-BE49-F238E27FC236}">
                <a16:creationId xmlns:a16="http://schemas.microsoft.com/office/drawing/2014/main" id="{4C1588B4-574A-0F03-8590-1D8B516FFA56}"/>
              </a:ext>
            </a:extLst>
          </p:cNvPr>
          <p:cNvSpPr/>
          <p:nvPr/>
        </p:nvSpPr>
        <p:spPr>
          <a:xfrm>
            <a:off x="6689559" y="281097"/>
            <a:ext cx="5502441" cy="70557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Google Shape;285;p23">
            <a:extLst>
              <a:ext uri="{FF2B5EF4-FFF2-40B4-BE49-F238E27FC236}">
                <a16:creationId xmlns:a16="http://schemas.microsoft.com/office/drawing/2014/main" id="{DA1F6E18-5387-3897-FD49-11FC1C14845D}"/>
              </a:ext>
            </a:extLst>
          </p:cNvPr>
          <p:cNvSpPr txBox="1"/>
          <p:nvPr/>
        </p:nvSpPr>
        <p:spPr>
          <a:xfrm>
            <a:off x="6928114" y="352788"/>
            <a:ext cx="5262838" cy="47797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s-MX" sz="2800" b="0" i="0" u="none" strike="noStrike" kern="0" cap="none" spc="0" normalizeH="0" baseline="0" noProof="0" dirty="0">
                <a:ln>
                  <a:noFill/>
                </a:ln>
                <a:solidFill>
                  <a:srgbClr val="FFFFFF"/>
                </a:solidFill>
                <a:effectLst/>
                <a:uLnTx/>
                <a:uFillTx/>
                <a:latin typeface="Avenir Next LT Pro Demi" panose="020B0704020202020204" pitchFamily="34" charset="0"/>
                <a:ea typeface="Calibri" panose="020F0502020204030204" pitchFamily="34" charset="0"/>
                <a:cs typeface="Times New Roman" panose="02020603050405020304" pitchFamily="18" charset="0"/>
                <a:sym typeface="Arial"/>
              </a:rPr>
              <a:t>PRECEDENT CASE STUDIES </a:t>
            </a:r>
            <a:endParaRPr kumimoji="0" lang="es-EC" sz="2800" b="0" i="0" u="none" strike="noStrike" kern="0" cap="none" spc="0" normalizeH="0" baseline="0" noProof="0" dirty="0">
              <a:ln>
                <a:noFill/>
              </a:ln>
              <a:solidFill>
                <a:srgbClr val="FFFFFF"/>
              </a:solidFill>
              <a:effectLst/>
              <a:uLnTx/>
              <a:uFillTx/>
              <a:latin typeface="Avenir Next LT Pro Demi" panose="020B070402020202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2958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8" name="Rectángulo 7">
            <a:extLst>
              <a:ext uri="{FF2B5EF4-FFF2-40B4-BE49-F238E27FC236}">
                <a16:creationId xmlns:a16="http://schemas.microsoft.com/office/drawing/2014/main" id="{83C319BE-77DA-4AE6-ABFF-45ADAE057EBF}"/>
              </a:ext>
            </a:extLst>
          </p:cNvPr>
          <p:cNvSpPr/>
          <p:nvPr/>
        </p:nvSpPr>
        <p:spPr>
          <a:xfrm>
            <a:off x="6659877" y="372978"/>
            <a:ext cx="5502441" cy="705571"/>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Google Shape;285;p23">
            <a:extLst>
              <a:ext uri="{FF2B5EF4-FFF2-40B4-BE49-F238E27FC236}">
                <a16:creationId xmlns:a16="http://schemas.microsoft.com/office/drawing/2014/main" id="{D43AFEB0-AF2F-4A27-82AB-F621E09BCECA}"/>
              </a:ext>
            </a:extLst>
          </p:cNvPr>
          <p:cNvSpPr txBox="1"/>
          <p:nvPr/>
        </p:nvSpPr>
        <p:spPr>
          <a:xfrm>
            <a:off x="6899480" y="424171"/>
            <a:ext cx="5262838" cy="477977"/>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es-MX" sz="2800" b="0" i="0" u="none" strike="noStrike" kern="0" cap="none" spc="0" normalizeH="0" baseline="0" noProof="0" dirty="0">
                <a:ln>
                  <a:noFill/>
                </a:ln>
                <a:solidFill>
                  <a:srgbClr val="FFFFFF"/>
                </a:solidFill>
                <a:effectLst/>
                <a:uLnTx/>
                <a:uFillTx/>
                <a:latin typeface="Avenir Next LT Pro Demi" panose="020B0704020202020204" pitchFamily="34" charset="0"/>
                <a:ea typeface="Calibri" panose="020F0502020204030204" pitchFamily="34" charset="0"/>
                <a:cs typeface="Times New Roman" panose="02020603050405020304" pitchFamily="18" charset="0"/>
                <a:sym typeface="Arial"/>
              </a:rPr>
              <a:t>PRECEDENT CASE STUDIES </a:t>
            </a:r>
            <a:endParaRPr kumimoji="0" lang="es-EC" sz="2800" b="0" i="0" u="none" strike="noStrike" kern="0" cap="none" spc="0" normalizeH="0" baseline="0" noProof="0" dirty="0">
              <a:ln>
                <a:noFill/>
              </a:ln>
              <a:solidFill>
                <a:srgbClr val="FFFFFF"/>
              </a:solidFill>
              <a:effectLst/>
              <a:uLnTx/>
              <a:uFillTx/>
              <a:latin typeface="Avenir Next LT Pro Demi" panose="020B0704020202020204" pitchFamily="34" charset="0"/>
              <a:ea typeface="Calibri" panose="020F0502020204030204" pitchFamily="34" charset="0"/>
              <a:cs typeface="Times New Roman" panose="02020603050405020304" pitchFamily="18" charset="0"/>
              <a:sym typeface="Arial"/>
            </a:endParaRPr>
          </a:p>
        </p:txBody>
      </p:sp>
      <p:sp>
        <p:nvSpPr>
          <p:cNvPr id="2" name="CuadroTexto 1">
            <a:extLst>
              <a:ext uri="{FF2B5EF4-FFF2-40B4-BE49-F238E27FC236}">
                <a16:creationId xmlns:a16="http://schemas.microsoft.com/office/drawing/2014/main" id="{99863EAA-E1F2-CA0F-FC01-13F18AB0B23E}"/>
              </a:ext>
            </a:extLst>
          </p:cNvPr>
          <p:cNvSpPr txBox="1"/>
          <p:nvPr/>
        </p:nvSpPr>
        <p:spPr>
          <a:xfrm>
            <a:off x="7264718" y="1237945"/>
            <a:ext cx="4292757"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2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rPr>
              <a:t>Kraftwerk vs. Moses Pelham</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2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rPr>
              <a:t> C-476/17</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C" sz="2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
        <p:nvSpPr>
          <p:cNvPr id="5" name="CuadroTexto 4">
            <a:extLst>
              <a:ext uri="{FF2B5EF4-FFF2-40B4-BE49-F238E27FC236}">
                <a16:creationId xmlns:a16="http://schemas.microsoft.com/office/drawing/2014/main" id="{CD32C562-88F4-5E55-202E-5142BD46C7DC}"/>
              </a:ext>
            </a:extLst>
          </p:cNvPr>
          <p:cNvSpPr txBox="1"/>
          <p:nvPr/>
        </p:nvSpPr>
        <p:spPr>
          <a:xfrm>
            <a:off x="7264718" y="2438274"/>
            <a:ext cx="447997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2400" b="0" i="0" u="none" strike="noStrike" kern="0" cap="none" spc="0" normalizeH="0" baseline="0" noProof="0" dirty="0">
                <a:ln>
                  <a:noFill/>
                </a:ln>
                <a:solidFill>
                  <a:srgbClr val="000000"/>
                </a:solidFill>
                <a:effectLst/>
                <a:uLnTx/>
                <a:uFillTx/>
                <a:latin typeface="Avenir Next LT Pro" panose="020B0504020202020204" pitchFamily="34" charset="77"/>
                <a:cs typeface="Arial"/>
                <a:sym typeface="Arial"/>
              </a:rPr>
              <a:t> (...) where a user, in exercising the freedom of the arts, takes a </a:t>
            </a:r>
            <a:r>
              <a:rPr kumimoji="0" lang="es-EC" sz="2400" b="1" i="0" u="none" strike="noStrike" kern="0" cap="none" spc="0" normalizeH="0" baseline="0" noProof="0" dirty="0">
                <a:ln>
                  <a:noFill/>
                </a:ln>
                <a:solidFill>
                  <a:srgbClr val="000000"/>
                </a:solidFill>
                <a:effectLst/>
                <a:uLnTx/>
                <a:uFillTx/>
                <a:latin typeface="Avenir Next LT Pro" panose="020B0504020202020204" pitchFamily="34" charset="77"/>
                <a:cs typeface="Arial"/>
                <a:sym typeface="Arial"/>
              </a:rPr>
              <a:t>sound sample from a phonogram</a:t>
            </a:r>
            <a:r>
              <a:rPr kumimoji="0" lang="es-EC" sz="2400" b="0" i="0" u="none" strike="noStrike" kern="0" cap="none" spc="0" normalizeH="0" baseline="0" noProof="0" dirty="0">
                <a:ln>
                  <a:noFill/>
                </a:ln>
                <a:solidFill>
                  <a:srgbClr val="000000"/>
                </a:solidFill>
                <a:effectLst/>
                <a:uLnTx/>
                <a:uFillTx/>
                <a:latin typeface="Avenir Next LT Pro" panose="020B0504020202020204" pitchFamily="34" charset="77"/>
                <a:cs typeface="Arial"/>
                <a:sym typeface="Arial"/>
              </a:rPr>
              <a:t> in order to embody it, </a:t>
            </a:r>
            <a:r>
              <a:rPr kumimoji="0" lang="es-EC" sz="2400" b="1" i="0" u="none" strike="noStrike" kern="0" cap="none" spc="0" normalizeH="0" baseline="0" noProof="0" dirty="0">
                <a:ln>
                  <a:noFill/>
                </a:ln>
                <a:solidFill>
                  <a:srgbClr val="000000"/>
                </a:solidFill>
                <a:effectLst/>
                <a:uLnTx/>
                <a:uFillTx/>
                <a:latin typeface="Avenir Next LT Pro" panose="020B0504020202020204" pitchFamily="34" charset="77"/>
                <a:cs typeface="Arial"/>
                <a:sym typeface="Arial"/>
              </a:rPr>
              <a:t>in a modified form unrecognisable to the ear in another phonogram</a:t>
            </a:r>
            <a:r>
              <a:rPr kumimoji="0" lang="es-EC" sz="2400" b="0" i="0" u="none" strike="noStrike" kern="0" cap="none" spc="0" normalizeH="0" baseline="0" noProof="0" dirty="0">
                <a:ln>
                  <a:noFill/>
                </a:ln>
                <a:solidFill>
                  <a:srgbClr val="000000"/>
                </a:solidFill>
                <a:effectLst/>
                <a:uLnTx/>
                <a:uFillTx/>
                <a:latin typeface="Avenir Next LT Pro" panose="020B0504020202020204" pitchFamily="34" charset="77"/>
                <a:cs typeface="Arial"/>
                <a:sym typeface="Arial"/>
              </a:rPr>
              <a:t>, that is </a:t>
            </a:r>
            <a:r>
              <a:rPr kumimoji="0" lang="es-EC" sz="2400" b="1" i="0" u="none" strike="noStrike" kern="0" cap="none" spc="0" normalizeH="0" baseline="0" noProof="0" dirty="0">
                <a:ln>
                  <a:noFill/>
                </a:ln>
                <a:solidFill>
                  <a:srgbClr val="000000"/>
                </a:solidFill>
                <a:effectLst/>
                <a:uLnTx/>
                <a:uFillTx/>
                <a:latin typeface="Avenir Next LT Pro" panose="020B0504020202020204" pitchFamily="34" charset="77"/>
                <a:cs typeface="Arial"/>
                <a:sym typeface="Arial"/>
              </a:rPr>
              <a:t>not a ‘reproduction</a:t>
            </a:r>
            <a:r>
              <a:rPr kumimoji="0" lang="es-EC" sz="2400" b="0" i="0" u="none" strike="noStrike" kern="0" cap="none" spc="0" normalizeH="0" baseline="0" noProof="0" dirty="0">
                <a:ln>
                  <a:noFill/>
                </a:ln>
                <a:solidFill>
                  <a:srgbClr val="000000"/>
                </a:solidFill>
                <a:effectLst/>
                <a:uLnTx/>
                <a:uFillTx/>
                <a:latin typeface="Avenir Next LT Pro" panose="020B0504020202020204" pitchFamily="34" charset="77"/>
                <a:cs typeface="Arial"/>
                <a:sym typeface="Arial"/>
              </a:rPr>
              <a:t>’</a:t>
            </a:r>
          </a:p>
        </p:txBody>
      </p:sp>
      <p:sp>
        <p:nvSpPr>
          <p:cNvPr id="12" name="CuadroTexto 11">
            <a:extLst>
              <a:ext uri="{FF2B5EF4-FFF2-40B4-BE49-F238E27FC236}">
                <a16:creationId xmlns:a16="http://schemas.microsoft.com/office/drawing/2014/main" id="{94783CE0-EDE7-B022-AA39-97DE31B83FE5}"/>
              </a:ext>
            </a:extLst>
          </p:cNvPr>
          <p:cNvSpPr txBox="1"/>
          <p:nvPr/>
        </p:nvSpPr>
        <p:spPr>
          <a:xfrm>
            <a:off x="122886" y="6365125"/>
            <a:ext cx="609797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C" sz="1600" b="0" i="0" u="none" strike="noStrike" kern="0" cap="none" spc="0" normalizeH="0" baseline="0" noProof="0" dirty="0">
                <a:ln>
                  <a:noFill/>
                </a:ln>
                <a:solidFill>
                  <a:srgbClr val="202122"/>
                </a:solidFill>
                <a:effectLst/>
                <a:uLnTx/>
                <a:uFillTx/>
                <a:latin typeface="Arial" panose="020B0604020202020204" pitchFamily="34" charset="0"/>
                <a:cs typeface="Arial"/>
                <a:sym typeface="Arial"/>
              </a:rPr>
              <a:t>Creative Commons under a </a:t>
            </a:r>
            <a:r>
              <a:rPr kumimoji="0" lang="es-EC" sz="1600" b="1" i="0" u="none" strike="noStrike" kern="0" cap="none" spc="0" normalizeH="0" baseline="0" noProof="0" dirty="0">
                <a:ln>
                  <a:noFill/>
                </a:ln>
                <a:solidFill>
                  <a:srgbClr val="0070C0"/>
                </a:solidFill>
                <a:effectLst/>
                <a:uLnTx/>
                <a:uFillTx/>
                <a:latin typeface="Arial" panose="020B0604020202020204" pitchFamily="34" charset="0"/>
                <a:cs typeface="Arial"/>
                <a:sym typeface="Arial"/>
                <a:hlinkClick r:id="rId3">
                  <a:extLst>
                    <a:ext uri="{A12FA001-AC4F-418D-AE19-62706E023703}">
                      <ahyp:hlinkClr xmlns:ahyp="http://schemas.microsoft.com/office/drawing/2018/hyperlinkcolor" val="tx"/>
                    </a:ext>
                  </a:extLst>
                </a:hlinkClick>
              </a:rPr>
              <a:t>CC - BY-SA 4.0</a:t>
            </a:r>
            <a:r>
              <a:rPr kumimoji="0" lang="es-EC" sz="1600" b="1" i="0" u="none" strike="noStrike" kern="0" cap="none" spc="0" normalizeH="0" baseline="0" noProof="0" dirty="0">
                <a:ln>
                  <a:noFill/>
                </a:ln>
                <a:solidFill>
                  <a:srgbClr val="0070C0"/>
                </a:solidFill>
                <a:effectLst/>
                <a:uLnTx/>
                <a:uFillTx/>
                <a:latin typeface="Arial" panose="020B0604020202020204" pitchFamily="34" charset="0"/>
                <a:cs typeface="Arial"/>
                <a:sym typeface="Arial"/>
              </a:rPr>
              <a:t> </a:t>
            </a:r>
            <a:r>
              <a:rPr kumimoji="0" lang="es-EC" sz="1600" b="0" i="0" u="none" strike="noStrike" kern="0" cap="none" spc="0" normalizeH="0" baseline="0" noProof="0" dirty="0">
                <a:ln>
                  <a:noFill/>
                </a:ln>
                <a:solidFill>
                  <a:srgbClr val="202122"/>
                </a:solidFill>
                <a:effectLst/>
                <a:uLnTx/>
                <a:uFillTx/>
                <a:latin typeface="Arial" panose="020B0604020202020204" pitchFamily="34" charset="0"/>
                <a:cs typeface="Arial"/>
                <a:sym typeface="Arial"/>
              </a:rPr>
              <a:t>license</a:t>
            </a:r>
          </a:p>
        </p:txBody>
      </p:sp>
      <p:pic>
        <p:nvPicPr>
          <p:cNvPr id="4" name="Imagen 3">
            <a:extLst>
              <a:ext uri="{FF2B5EF4-FFF2-40B4-BE49-F238E27FC236}">
                <a16:creationId xmlns:a16="http://schemas.microsoft.com/office/drawing/2014/main" id="{670B4F0F-ED8B-D6A9-E084-D19F0A9E87AE}"/>
              </a:ext>
            </a:extLst>
          </p:cNvPr>
          <p:cNvPicPr>
            <a:picLocks noChangeAspect="1"/>
          </p:cNvPicPr>
          <p:nvPr/>
        </p:nvPicPr>
        <p:blipFill rotWithShape="1">
          <a:blip r:embed="rId4"/>
          <a:srcRect l="21543" t="1" r="21569" b="512"/>
          <a:stretch/>
        </p:blipFill>
        <p:spPr>
          <a:xfrm>
            <a:off x="-1" y="-1"/>
            <a:ext cx="6493217" cy="6365126"/>
          </a:xfrm>
          <a:prstGeom prst="rect">
            <a:avLst/>
          </a:prstGeom>
        </p:spPr>
      </p:pic>
    </p:spTree>
    <p:extLst>
      <p:ext uri="{BB962C8B-B14F-4D97-AF65-F5344CB8AC3E}">
        <p14:creationId xmlns:p14="http://schemas.microsoft.com/office/powerpoint/2010/main" val="1530723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Rectángulo 1">
            <a:extLst>
              <a:ext uri="{FF2B5EF4-FFF2-40B4-BE49-F238E27FC236}">
                <a16:creationId xmlns:a16="http://schemas.microsoft.com/office/drawing/2014/main" id="{C14C77F7-3D1E-43F3-BEC5-5766E0F3FAC3}"/>
              </a:ext>
            </a:extLst>
          </p:cNvPr>
          <p:cNvSpPr/>
          <p:nvPr/>
        </p:nvSpPr>
        <p:spPr>
          <a:xfrm>
            <a:off x="0" y="0"/>
            <a:ext cx="408051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D5E82239-72AE-450B-8D6E-34BF0C0BE2A7}"/>
              </a:ext>
            </a:extLst>
          </p:cNvPr>
          <p:cNvSpPr/>
          <p:nvPr/>
        </p:nvSpPr>
        <p:spPr>
          <a:xfrm>
            <a:off x="4056320" y="0"/>
            <a:ext cx="4085968"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8CF76562-8158-4B22-8FBC-E5396E29225C}"/>
              </a:ext>
            </a:extLst>
          </p:cNvPr>
          <p:cNvSpPr/>
          <p:nvPr/>
        </p:nvSpPr>
        <p:spPr>
          <a:xfrm>
            <a:off x="8111490" y="0"/>
            <a:ext cx="408051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4" name="CuadroTexto 23">
            <a:extLst>
              <a:ext uri="{FF2B5EF4-FFF2-40B4-BE49-F238E27FC236}">
                <a16:creationId xmlns:a16="http://schemas.microsoft.com/office/drawing/2014/main" id="{3A4601E0-A719-411D-BC92-207F545D0704}"/>
              </a:ext>
            </a:extLst>
          </p:cNvPr>
          <p:cNvSpPr txBox="1"/>
          <p:nvPr/>
        </p:nvSpPr>
        <p:spPr>
          <a:xfrm>
            <a:off x="415639" y="4063485"/>
            <a:ext cx="3115076" cy="1051955"/>
          </a:xfrm>
          <a:prstGeom prst="rect">
            <a:avLst/>
          </a:prstGeom>
          <a:noFill/>
        </p:spPr>
        <p:txBody>
          <a:bodyPr wrap="square">
            <a:spAutoFit/>
          </a:bodyPr>
          <a:lstStyle/>
          <a:p>
            <a:pPr algn="ctr">
              <a:lnSpc>
                <a:spcPct val="107000"/>
              </a:lnSpc>
              <a:spcAft>
                <a:spcPts val="800"/>
              </a:spcAft>
            </a:pPr>
            <a:r>
              <a:rPr lang="es-EC" sz="3000" b="1" dirty="0">
                <a:solidFill>
                  <a:schemeClr val="tx1"/>
                </a:solidFill>
                <a:latin typeface="Avenir Next LT Pro Demi" panose="020B0704020202020204" pitchFamily="34" charset="0"/>
                <a:ea typeface="Calibri" panose="020F0502020204030204" pitchFamily="34" charset="0"/>
                <a:cs typeface="Times New Roman" panose="02020603050405020304" pitchFamily="18" charset="0"/>
              </a:rPr>
              <a:t>RIGHT OF PUBLICITY</a:t>
            </a:r>
            <a:endParaRPr lang="es-EC" sz="3000" b="1" dirty="0">
              <a:solidFill>
                <a:schemeClr val="tx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sp>
        <p:nvSpPr>
          <p:cNvPr id="25" name="CuadroTexto 24">
            <a:extLst>
              <a:ext uri="{FF2B5EF4-FFF2-40B4-BE49-F238E27FC236}">
                <a16:creationId xmlns:a16="http://schemas.microsoft.com/office/drawing/2014/main" id="{D37BF411-D7E2-421C-BC89-536C77639CEB}"/>
              </a:ext>
            </a:extLst>
          </p:cNvPr>
          <p:cNvSpPr txBox="1"/>
          <p:nvPr/>
        </p:nvSpPr>
        <p:spPr>
          <a:xfrm>
            <a:off x="4284451" y="4818794"/>
            <a:ext cx="4003357" cy="557973"/>
          </a:xfrm>
          <a:prstGeom prst="rect">
            <a:avLst/>
          </a:prstGeom>
          <a:noFill/>
        </p:spPr>
        <p:txBody>
          <a:bodyPr wrap="square" lIns="91440" tIns="45720" rIns="91440" bIns="45720" anchor="t">
            <a:spAutoFit/>
          </a:bodyPr>
          <a:lstStyle/>
          <a:p>
            <a:pPr algn="ctr">
              <a:lnSpc>
                <a:spcPct val="107000"/>
              </a:lnSpc>
              <a:spcAft>
                <a:spcPts val="800"/>
              </a:spcAft>
            </a:pPr>
            <a:endParaRPr lang="es-EC" sz="3000" b="1">
              <a:solidFill>
                <a:schemeClr val="tx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sp>
        <p:nvSpPr>
          <p:cNvPr id="26" name="CuadroTexto 25">
            <a:extLst>
              <a:ext uri="{FF2B5EF4-FFF2-40B4-BE49-F238E27FC236}">
                <a16:creationId xmlns:a16="http://schemas.microsoft.com/office/drawing/2014/main" id="{8B7717A1-9713-4AC8-A4B2-C6EF6E071543}"/>
              </a:ext>
            </a:extLst>
          </p:cNvPr>
          <p:cNvSpPr txBox="1"/>
          <p:nvPr/>
        </p:nvSpPr>
        <p:spPr>
          <a:xfrm>
            <a:off x="4246053" y="3955860"/>
            <a:ext cx="3870519" cy="1447512"/>
          </a:xfrm>
          <a:prstGeom prst="rect">
            <a:avLst/>
          </a:prstGeom>
          <a:noFill/>
        </p:spPr>
        <p:txBody>
          <a:bodyPr wrap="square" lIns="91440" tIns="45720" rIns="91440" bIns="45720" anchor="t">
            <a:spAutoFit/>
          </a:bodyPr>
          <a:lstStyle/>
          <a:p>
            <a:pPr algn="ctr">
              <a:lnSpc>
                <a:spcPct val="107000"/>
              </a:lnSpc>
              <a:spcAft>
                <a:spcPts val="800"/>
              </a:spcAft>
            </a:pPr>
            <a:r>
              <a:rPr lang="es-EC" sz="2800" b="1" dirty="0">
                <a:solidFill>
                  <a:schemeClr val="tx1"/>
                </a:solidFill>
                <a:latin typeface="Avenir Next LT Pro Demi"/>
                <a:cs typeface="Times New Roman"/>
              </a:rPr>
              <a:t>NOT USE OF NEIGHBOURING RIGHTS</a:t>
            </a:r>
            <a:endParaRPr lang="en-US" sz="1200" dirty="0">
              <a:solidFill>
                <a:schemeClr val="tx1"/>
              </a:solidFill>
            </a:endParaRPr>
          </a:p>
        </p:txBody>
      </p:sp>
      <p:sp>
        <p:nvSpPr>
          <p:cNvPr id="4" name="CuadroTexto 25">
            <a:extLst>
              <a:ext uri="{FF2B5EF4-FFF2-40B4-BE49-F238E27FC236}">
                <a16:creationId xmlns:a16="http://schemas.microsoft.com/office/drawing/2014/main" id="{8CC433E3-5C04-B669-C17B-7DA62ACED5D4}"/>
              </a:ext>
            </a:extLst>
          </p:cNvPr>
          <p:cNvSpPr txBox="1"/>
          <p:nvPr/>
        </p:nvSpPr>
        <p:spPr>
          <a:xfrm>
            <a:off x="8213708" y="3955860"/>
            <a:ext cx="3870519" cy="1448986"/>
          </a:xfrm>
          <a:prstGeom prst="rect">
            <a:avLst/>
          </a:prstGeom>
          <a:noFill/>
        </p:spPr>
        <p:txBody>
          <a:bodyPr wrap="square" lIns="91440" tIns="45720" rIns="91440" bIns="45720" anchor="t">
            <a:spAutoFit/>
          </a:bodyPr>
          <a:lstStyle/>
          <a:p>
            <a:pPr algn="ctr">
              <a:lnSpc>
                <a:spcPct val="107000"/>
              </a:lnSpc>
              <a:spcAft>
                <a:spcPts val="800"/>
              </a:spcAft>
            </a:pPr>
            <a:r>
              <a:rPr lang="es-EC" sz="2800" b="1" dirty="0">
                <a:solidFill>
                  <a:schemeClr val="tx1"/>
                </a:solidFill>
                <a:latin typeface="Avenir Next LT Pro Demi"/>
                <a:ea typeface="Calibri"/>
                <a:cs typeface="Times New Roman"/>
              </a:rPr>
              <a:t>USE OF NEIGHBOURING RIGHTS</a:t>
            </a:r>
          </a:p>
        </p:txBody>
      </p:sp>
      <p:pic>
        <p:nvPicPr>
          <p:cNvPr id="7" name="Imagen 6" descr="Logotipo&#10;&#10;Descripción generada automáticamente">
            <a:extLst>
              <a:ext uri="{FF2B5EF4-FFF2-40B4-BE49-F238E27FC236}">
                <a16:creationId xmlns:a16="http://schemas.microsoft.com/office/drawing/2014/main" id="{EC73BC1E-33A4-B239-5E57-1AD149FB3F6A}"/>
              </a:ext>
            </a:extLst>
          </p:cNvPr>
          <p:cNvPicPr>
            <a:picLocks noChangeAspect="1"/>
          </p:cNvPicPr>
          <p:nvPr/>
        </p:nvPicPr>
        <p:blipFill>
          <a:blip r:embed="rId3"/>
          <a:stretch>
            <a:fillRect/>
          </a:stretch>
        </p:blipFill>
        <p:spPr>
          <a:xfrm>
            <a:off x="5545695" y="2189404"/>
            <a:ext cx="1724560" cy="1864932"/>
          </a:xfrm>
          <a:prstGeom prst="rect">
            <a:avLst/>
          </a:prstGeom>
        </p:spPr>
      </p:pic>
      <p:pic>
        <p:nvPicPr>
          <p:cNvPr id="8" name="Imagen 7">
            <a:extLst>
              <a:ext uri="{FF2B5EF4-FFF2-40B4-BE49-F238E27FC236}">
                <a16:creationId xmlns:a16="http://schemas.microsoft.com/office/drawing/2014/main" id="{8160EADA-3093-00E7-08B6-BA20B9BB7157}"/>
              </a:ext>
            </a:extLst>
          </p:cNvPr>
          <p:cNvPicPr>
            <a:picLocks noChangeAspect="1"/>
          </p:cNvPicPr>
          <p:nvPr/>
        </p:nvPicPr>
        <p:blipFill>
          <a:blip r:embed="rId4"/>
          <a:stretch>
            <a:fillRect/>
          </a:stretch>
        </p:blipFill>
        <p:spPr>
          <a:xfrm flipH="1">
            <a:off x="9558901" y="2290928"/>
            <a:ext cx="1051971" cy="1707962"/>
          </a:xfrm>
          <a:prstGeom prst="rect">
            <a:avLst/>
          </a:prstGeom>
        </p:spPr>
      </p:pic>
      <p:pic>
        <p:nvPicPr>
          <p:cNvPr id="12" name="Imagen 11">
            <a:extLst>
              <a:ext uri="{FF2B5EF4-FFF2-40B4-BE49-F238E27FC236}">
                <a16:creationId xmlns:a16="http://schemas.microsoft.com/office/drawing/2014/main" id="{48EA0EB6-FB7E-C6DC-CA6E-C3665C514B5D}"/>
              </a:ext>
            </a:extLst>
          </p:cNvPr>
          <p:cNvPicPr>
            <a:picLocks noChangeAspect="1"/>
          </p:cNvPicPr>
          <p:nvPr/>
        </p:nvPicPr>
        <p:blipFill>
          <a:blip r:embed="rId5"/>
          <a:stretch>
            <a:fillRect/>
          </a:stretch>
        </p:blipFill>
        <p:spPr>
          <a:xfrm>
            <a:off x="1045746" y="2356991"/>
            <a:ext cx="1854861" cy="1754210"/>
          </a:xfrm>
          <a:prstGeom prst="rect">
            <a:avLst/>
          </a:prstGeom>
        </p:spPr>
      </p:pic>
      <p:sp>
        <p:nvSpPr>
          <p:cNvPr id="3" name="Rectángulo 2">
            <a:extLst>
              <a:ext uri="{FF2B5EF4-FFF2-40B4-BE49-F238E27FC236}">
                <a16:creationId xmlns:a16="http://schemas.microsoft.com/office/drawing/2014/main" id="{F706632B-E98F-DBC3-20D0-B7429226949E}"/>
              </a:ext>
            </a:extLst>
          </p:cNvPr>
          <p:cNvSpPr/>
          <p:nvPr/>
        </p:nvSpPr>
        <p:spPr>
          <a:xfrm>
            <a:off x="-2" y="246849"/>
            <a:ext cx="4922521" cy="870002"/>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Google Shape;285;p23">
            <a:extLst>
              <a:ext uri="{FF2B5EF4-FFF2-40B4-BE49-F238E27FC236}">
                <a16:creationId xmlns:a16="http://schemas.microsoft.com/office/drawing/2014/main" id="{52EFC2F5-B01D-488E-5C1F-7B7AC37CD90E}"/>
              </a:ext>
            </a:extLst>
          </p:cNvPr>
          <p:cNvSpPr txBox="1"/>
          <p:nvPr/>
        </p:nvSpPr>
        <p:spPr>
          <a:xfrm>
            <a:off x="0" y="333156"/>
            <a:ext cx="5177642" cy="477977"/>
          </a:xfrm>
          <a:prstGeom prst="rect">
            <a:avLst/>
          </a:prstGeom>
          <a:noFill/>
          <a:ln>
            <a:noFill/>
          </a:ln>
        </p:spPr>
        <p:txBody>
          <a:bodyPr spcFirstLastPara="1" wrap="square" lIns="91425" tIns="91425" rIns="91425" bIns="91425" anchor="t" anchorCtr="0">
            <a:noAutofit/>
          </a:bodyPr>
          <a:lstStyle/>
          <a:p>
            <a:pPr>
              <a:lnSpc>
                <a:spcPct val="107000"/>
              </a:lnSpc>
              <a:spcAft>
                <a:spcPts val="800"/>
              </a:spcAft>
            </a:pPr>
            <a:r>
              <a:rPr lang="es-EC"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rPr>
              <a:t>RIGHTS </a:t>
            </a:r>
            <a:r>
              <a:rPr lang="es-EC" sz="3600" dirty="0">
                <a:solidFill>
                  <a:schemeClr val="accent1"/>
                </a:solidFill>
                <a:latin typeface="Avenir Next LT Pro Demi" panose="020B0704020202020204" pitchFamily="34" charset="0"/>
                <a:ea typeface="Calibri" panose="020F0502020204030204" pitchFamily="34" charset="0"/>
                <a:cs typeface="Times New Roman" panose="02020603050405020304" pitchFamily="18" charset="0"/>
              </a:rPr>
              <a:t>AT A GLANCE</a:t>
            </a:r>
            <a:endParaRPr lang="es-EC" sz="3600" dirty="0">
              <a:solidFill>
                <a:schemeClr val="accent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pic>
        <p:nvPicPr>
          <p:cNvPr id="9" name="Google Shape;116;g1e1de601d6c_1_22">
            <a:extLst>
              <a:ext uri="{FF2B5EF4-FFF2-40B4-BE49-F238E27FC236}">
                <a16:creationId xmlns:a16="http://schemas.microsoft.com/office/drawing/2014/main" id="{1B475B7D-E75F-86A1-F834-DC65B29D1F35}"/>
              </a:ext>
            </a:extLst>
          </p:cNvPr>
          <p:cNvPicPr preferRelativeResize="0"/>
          <p:nvPr/>
        </p:nvPicPr>
        <p:blipFill rotWithShape="1">
          <a:blip r:embed="rId6">
            <a:alphaModFix/>
          </a:blip>
          <a:srcRect l="54325" b="46666"/>
          <a:stretch/>
        </p:blipFill>
        <p:spPr>
          <a:xfrm>
            <a:off x="9758750" y="0"/>
            <a:ext cx="2433248" cy="1988026"/>
          </a:xfrm>
          <a:prstGeom prst="rect">
            <a:avLst/>
          </a:prstGeom>
          <a:noFill/>
          <a:ln>
            <a:noFill/>
          </a:ln>
        </p:spPr>
      </p:pic>
      <p:pic>
        <p:nvPicPr>
          <p:cNvPr id="10" name="Google Shape;117;g1e1de601d6c_1_22">
            <a:extLst>
              <a:ext uri="{FF2B5EF4-FFF2-40B4-BE49-F238E27FC236}">
                <a16:creationId xmlns:a16="http://schemas.microsoft.com/office/drawing/2014/main" id="{ECD7A216-58BB-7153-598B-23E5B3D3EE39}"/>
              </a:ext>
            </a:extLst>
          </p:cNvPr>
          <p:cNvPicPr preferRelativeResize="0"/>
          <p:nvPr/>
        </p:nvPicPr>
        <p:blipFill rotWithShape="1">
          <a:blip r:embed="rId7">
            <a:alphaModFix/>
          </a:blip>
          <a:srcRect l="54325" b="46666"/>
          <a:stretch/>
        </p:blipFill>
        <p:spPr>
          <a:xfrm>
            <a:off x="10163175" y="0"/>
            <a:ext cx="2028825" cy="1657593"/>
          </a:xfrm>
          <a:prstGeom prst="rect">
            <a:avLst/>
          </a:prstGeom>
          <a:noFill/>
          <a:ln>
            <a:noFill/>
          </a:ln>
        </p:spPr>
      </p:pic>
      <p:sp>
        <p:nvSpPr>
          <p:cNvPr id="11" name="CuadroTexto 10">
            <a:extLst>
              <a:ext uri="{FF2B5EF4-FFF2-40B4-BE49-F238E27FC236}">
                <a16:creationId xmlns:a16="http://schemas.microsoft.com/office/drawing/2014/main" id="{D2E56B48-F63F-6806-C030-D13323D797A0}"/>
              </a:ext>
            </a:extLst>
          </p:cNvPr>
          <p:cNvSpPr txBox="1"/>
          <p:nvPr/>
        </p:nvSpPr>
        <p:spPr>
          <a:xfrm>
            <a:off x="2897962" y="1481233"/>
            <a:ext cx="6646085"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EC" sz="2400" dirty="0">
                <a:latin typeface="Avenir Next LT Pro Demi" panose="020B0704020202020204" pitchFamily="34" charset="0"/>
              </a:rPr>
              <a:t>Training AI with fixed performances</a:t>
            </a:r>
            <a:endParaRPr kumimoji="0" lang="es-EC" sz="2400" b="0" i="0" u="none" strike="noStrike" kern="0" cap="none" spc="0" normalizeH="0" baseline="0" noProof="0" dirty="0">
              <a:ln>
                <a:noFill/>
              </a:ln>
              <a:solidFill>
                <a:srgbClr val="000000"/>
              </a:solidFill>
              <a:effectLst/>
              <a:uLnTx/>
              <a:uFillTx/>
              <a:latin typeface="Avenir Next LT Pro Demi" panose="020B0704020202020204" pitchFamily="34" charset="0"/>
              <a:cs typeface="Arial"/>
              <a:sym typeface="Arial"/>
            </a:endParaRPr>
          </a:p>
        </p:txBody>
      </p:sp>
    </p:spTree>
    <p:extLst>
      <p:ext uri="{BB962C8B-B14F-4D97-AF65-F5344CB8AC3E}">
        <p14:creationId xmlns:p14="http://schemas.microsoft.com/office/powerpoint/2010/main" val="3297734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2" name="Rectángulo 1">
            <a:extLst>
              <a:ext uri="{FF2B5EF4-FFF2-40B4-BE49-F238E27FC236}">
                <a16:creationId xmlns:a16="http://schemas.microsoft.com/office/drawing/2014/main" id="{C14C77F7-3D1E-43F3-BEC5-5766E0F3FAC3}"/>
              </a:ext>
            </a:extLst>
          </p:cNvPr>
          <p:cNvSpPr/>
          <p:nvPr/>
        </p:nvSpPr>
        <p:spPr>
          <a:xfrm>
            <a:off x="-1" y="0"/>
            <a:ext cx="8944223" cy="6858000"/>
          </a:xfrm>
          <a:prstGeom prst="rect">
            <a:avLst/>
          </a:prstGeom>
          <a:solidFill>
            <a:srgbClr val="2C5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Rectángulo 12">
            <a:extLst>
              <a:ext uri="{FF2B5EF4-FFF2-40B4-BE49-F238E27FC236}">
                <a16:creationId xmlns:a16="http://schemas.microsoft.com/office/drawing/2014/main" id="{D5E82239-72AE-450B-8D6E-34BF0C0BE2A7}"/>
              </a:ext>
            </a:extLst>
          </p:cNvPr>
          <p:cNvSpPr/>
          <p:nvPr/>
        </p:nvSpPr>
        <p:spPr>
          <a:xfrm>
            <a:off x="8843582" y="0"/>
            <a:ext cx="1732565" cy="6858000"/>
          </a:xfrm>
          <a:prstGeom prst="rect">
            <a:avLst/>
          </a:prstGeom>
          <a:solidFill>
            <a:srgbClr val="1C3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Rectángulo 14">
            <a:extLst>
              <a:ext uri="{FF2B5EF4-FFF2-40B4-BE49-F238E27FC236}">
                <a16:creationId xmlns:a16="http://schemas.microsoft.com/office/drawing/2014/main" id="{8CF76562-8158-4B22-8FBC-E5396E29225C}"/>
              </a:ext>
            </a:extLst>
          </p:cNvPr>
          <p:cNvSpPr/>
          <p:nvPr/>
        </p:nvSpPr>
        <p:spPr>
          <a:xfrm>
            <a:off x="10575550" y="0"/>
            <a:ext cx="1646299" cy="6858000"/>
          </a:xfrm>
          <a:prstGeom prst="rect">
            <a:avLst/>
          </a:prstGeom>
          <a:solidFill>
            <a:srgbClr val="122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7" name="CuadroTexto 23">
            <a:extLst>
              <a:ext uri="{FF2B5EF4-FFF2-40B4-BE49-F238E27FC236}">
                <a16:creationId xmlns:a16="http://schemas.microsoft.com/office/drawing/2014/main" id="{AFE97D1E-ABC6-D7B9-4F84-E25961BC65B7}"/>
              </a:ext>
            </a:extLst>
          </p:cNvPr>
          <p:cNvSpPr txBox="1"/>
          <p:nvPr/>
        </p:nvSpPr>
        <p:spPr>
          <a:xfrm>
            <a:off x="1549143" y="3545522"/>
            <a:ext cx="5526690" cy="601190"/>
          </a:xfrm>
          <a:prstGeom prst="rect">
            <a:avLst/>
          </a:prstGeom>
          <a:noFill/>
        </p:spPr>
        <p:txBody>
          <a:bodyPr wrap="square">
            <a:spAutoFit/>
          </a:bodyPr>
          <a:lstStyle/>
          <a:p>
            <a:pPr algn="ctr">
              <a:lnSpc>
                <a:spcPct val="107000"/>
              </a:lnSpc>
              <a:spcAft>
                <a:spcPts val="800"/>
              </a:spcAft>
            </a:pPr>
            <a:r>
              <a:rPr lang="es-EC" sz="3200" b="1" dirty="0">
                <a:solidFill>
                  <a:schemeClr val="bg1"/>
                </a:solidFill>
                <a:latin typeface="Avenir Next LT Pro Demi" panose="020B0704020202020204" pitchFamily="34" charset="0"/>
                <a:ea typeface="Calibri" panose="020F0502020204030204" pitchFamily="34" charset="0"/>
                <a:cs typeface="Times New Roman" panose="02020603050405020304" pitchFamily="18" charset="0"/>
              </a:rPr>
              <a:t>Right of Publicty ✅</a:t>
            </a:r>
            <a:endParaRPr lang="es-EC" sz="3200" b="1" dirty="0">
              <a:solidFill>
                <a:schemeClr val="bg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sp>
        <p:nvSpPr>
          <p:cNvPr id="29" name="CuadroTexto 22">
            <a:extLst>
              <a:ext uri="{FF2B5EF4-FFF2-40B4-BE49-F238E27FC236}">
                <a16:creationId xmlns:a16="http://schemas.microsoft.com/office/drawing/2014/main" id="{3B160642-7FA1-1C9F-5E25-774512A6E8DE}"/>
              </a:ext>
            </a:extLst>
          </p:cNvPr>
          <p:cNvSpPr txBox="1"/>
          <p:nvPr/>
        </p:nvSpPr>
        <p:spPr>
          <a:xfrm>
            <a:off x="1868385" y="4720949"/>
            <a:ext cx="6505963" cy="1925207"/>
          </a:xfrm>
          <a:prstGeom prst="rect">
            <a:avLst/>
          </a:prstGeom>
          <a:noFill/>
        </p:spPr>
        <p:txBody>
          <a:bodyPr wrap="square" lIns="91440" tIns="45720" rIns="91440" bIns="45720" anchor="t">
            <a:spAutoFit/>
          </a:bodyPr>
          <a:lstStyle/>
          <a:p>
            <a:pPr>
              <a:lnSpc>
                <a:spcPct val="107000"/>
              </a:lnSpc>
              <a:spcAft>
                <a:spcPts val="800"/>
              </a:spcAft>
            </a:pPr>
            <a:r>
              <a:rPr lang="en-US" sz="2000" dirty="0">
                <a:solidFill>
                  <a:schemeClr val="bg1"/>
                </a:solidFill>
                <a:effectLst/>
                <a:latin typeface="Avenir Next LT Pro Demi"/>
                <a:ea typeface="Calibri"/>
                <a:cs typeface="Times New Roman"/>
              </a:rPr>
              <a:t>-</a:t>
            </a:r>
            <a:r>
              <a:rPr lang="en-US" sz="2000" dirty="0">
                <a:solidFill>
                  <a:schemeClr val="bg1"/>
                </a:solidFill>
                <a:latin typeface="Avenir Next LT Pro Demi"/>
                <a:ea typeface="Calibri"/>
                <a:cs typeface="Times New Roman"/>
              </a:rPr>
              <a:t>Exploitation of the image and voice with commercial purposes (Replicating a performer´s likeness, voice or other distinctive traits).</a:t>
            </a:r>
            <a:endParaRPr lang="es-EC" sz="2000" dirty="0">
              <a:solidFill>
                <a:schemeClr val="bg1"/>
              </a:solidFill>
              <a:effectLst/>
              <a:latin typeface="Avenir Next LT Pro Demi" panose="020B07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solidFill>
                  <a:schemeClr val="bg1"/>
                </a:solidFill>
                <a:effectLst/>
                <a:latin typeface="Avenir Next LT Pro Demi"/>
                <a:ea typeface="Calibri"/>
                <a:cs typeface="Times New Roman"/>
              </a:rPr>
              <a:t>-</a:t>
            </a:r>
            <a:r>
              <a:rPr lang="en-US" sz="2000" dirty="0">
                <a:solidFill>
                  <a:schemeClr val="bg1"/>
                </a:solidFill>
                <a:latin typeface="Avenir Next LT Pro Demi"/>
                <a:ea typeface="Calibri"/>
                <a:cs typeface="Times New Roman"/>
              </a:rPr>
              <a:t>Not subject to exceptions or “fair use”.</a:t>
            </a:r>
            <a:endParaRPr lang="en-US" sz="2000" dirty="0">
              <a:solidFill>
                <a:schemeClr val="bg1"/>
              </a:solidFill>
              <a:effectLst/>
              <a:latin typeface="Avenir Next LT Pro Demi"/>
              <a:ea typeface="Calibri" panose="020F0502020204030204" pitchFamily="34" charset="0"/>
              <a:cs typeface="Times New Roman"/>
            </a:endParaRPr>
          </a:p>
          <a:p>
            <a:pPr>
              <a:lnSpc>
                <a:spcPct val="107000"/>
              </a:lnSpc>
              <a:spcAft>
                <a:spcPts val="800"/>
              </a:spcAft>
            </a:pPr>
            <a:endParaRPr lang="en-US" sz="2000" dirty="0">
              <a:solidFill>
                <a:schemeClr val="bg1"/>
              </a:solidFill>
              <a:latin typeface="Avenir Next LT Pro Demi"/>
              <a:ea typeface="Calibri" panose="020F0502020204030204" pitchFamily="34" charset="0"/>
              <a:cs typeface="Times New Roman"/>
            </a:endParaRPr>
          </a:p>
        </p:txBody>
      </p:sp>
      <p:sp>
        <p:nvSpPr>
          <p:cNvPr id="35" name="CuadroTexto 24">
            <a:extLst>
              <a:ext uri="{FF2B5EF4-FFF2-40B4-BE49-F238E27FC236}">
                <a16:creationId xmlns:a16="http://schemas.microsoft.com/office/drawing/2014/main" id="{5B0BDDA8-3C35-7A87-FC3B-DC748D227FDE}"/>
              </a:ext>
            </a:extLst>
          </p:cNvPr>
          <p:cNvSpPr txBox="1"/>
          <p:nvPr/>
        </p:nvSpPr>
        <p:spPr>
          <a:xfrm>
            <a:off x="7779141" y="4437794"/>
            <a:ext cx="4003357" cy="557973"/>
          </a:xfrm>
          <a:prstGeom prst="rect">
            <a:avLst/>
          </a:prstGeom>
          <a:noFill/>
        </p:spPr>
        <p:txBody>
          <a:bodyPr wrap="square" lIns="91440" tIns="45720" rIns="91440" bIns="45720" anchor="t">
            <a:spAutoFit/>
          </a:bodyPr>
          <a:lstStyle/>
          <a:p>
            <a:pPr algn="ctr">
              <a:lnSpc>
                <a:spcPct val="107000"/>
              </a:lnSpc>
              <a:spcAft>
                <a:spcPts val="800"/>
              </a:spcAft>
            </a:pPr>
            <a:endParaRPr lang="es-EC" sz="3000" b="1">
              <a:solidFill>
                <a:schemeClr val="bg1"/>
              </a:solidFill>
              <a:effectLst/>
              <a:latin typeface="Avenir Next LT Pro Demi" panose="020B0704020202020204" pitchFamily="34" charset="0"/>
              <a:ea typeface="Calibri" panose="020F0502020204030204" pitchFamily="34" charset="0"/>
              <a:cs typeface="Times New Roman" panose="02020603050405020304" pitchFamily="18" charset="0"/>
            </a:endParaRPr>
          </a:p>
        </p:txBody>
      </p:sp>
      <p:sp>
        <p:nvSpPr>
          <p:cNvPr id="37" name="CuadroTexto 25">
            <a:extLst>
              <a:ext uri="{FF2B5EF4-FFF2-40B4-BE49-F238E27FC236}">
                <a16:creationId xmlns:a16="http://schemas.microsoft.com/office/drawing/2014/main" id="{DB265A7C-9895-5DEB-19FC-8B1D7EA6A7A6}"/>
              </a:ext>
            </a:extLst>
          </p:cNvPr>
          <p:cNvSpPr txBox="1"/>
          <p:nvPr/>
        </p:nvSpPr>
        <p:spPr>
          <a:xfrm>
            <a:off x="8857466" y="3535447"/>
            <a:ext cx="1834140" cy="476284"/>
          </a:xfrm>
          <a:prstGeom prst="rect">
            <a:avLst/>
          </a:prstGeom>
          <a:noFill/>
        </p:spPr>
        <p:txBody>
          <a:bodyPr wrap="square" lIns="91440" tIns="45720" rIns="91440" bIns="45720" anchor="t">
            <a:spAutoFit/>
          </a:bodyPr>
          <a:lstStyle/>
          <a:p>
            <a:pPr algn="ctr">
              <a:lnSpc>
                <a:spcPct val="107000"/>
              </a:lnSpc>
              <a:spcAft>
                <a:spcPts val="800"/>
              </a:spcAft>
            </a:pPr>
            <a:r>
              <a:rPr lang="en-US" sz="1200" dirty="0">
                <a:solidFill>
                  <a:schemeClr val="bg1"/>
                </a:solidFill>
                <a:latin typeface="Avenir Next LT Pro Demi"/>
              </a:rPr>
              <a:t> NEIGHBOURING RIGHTS </a:t>
            </a:r>
          </a:p>
        </p:txBody>
      </p:sp>
      <p:sp>
        <p:nvSpPr>
          <p:cNvPr id="41" name="CuadroTexto 25">
            <a:extLst>
              <a:ext uri="{FF2B5EF4-FFF2-40B4-BE49-F238E27FC236}">
                <a16:creationId xmlns:a16="http://schemas.microsoft.com/office/drawing/2014/main" id="{87F1C51F-8A2A-99FC-7F39-9B6FD4A11755}"/>
              </a:ext>
            </a:extLst>
          </p:cNvPr>
          <p:cNvSpPr txBox="1"/>
          <p:nvPr/>
        </p:nvSpPr>
        <p:spPr>
          <a:xfrm>
            <a:off x="10552259" y="3548583"/>
            <a:ext cx="1637071" cy="646331"/>
          </a:xfrm>
          <a:prstGeom prst="rect">
            <a:avLst/>
          </a:prstGeom>
          <a:noFill/>
        </p:spPr>
        <p:txBody>
          <a:bodyPr wrap="square" lIns="91440" tIns="45720" rIns="91440" bIns="45720" anchor="t">
            <a:spAutoFit/>
          </a:bodyPr>
          <a:lstStyle/>
          <a:p>
            <a:pPr algn="ctr">
              <a:spcAft>
                <a:spcPts val="800"/>
              </a:spcAft>
            </a:pPr>
            <a:r>
              <a:rPr lang="es-EC" sz="1200" b="1" dirty="0">
                <a:solidFill>
                  <a:schemeClr val="bg1"/>
                </a:solidFill>
                <a:latin typeface="Avenir Next LT Pro Demi"/>
                <a:ea typeface="Calibri"/>
                <a:cs typeface="Times New Roman"/>
              </a:rPr>
              <a:t>USE OF NEIGHBOURING RIGHTS</a:t>
            </a:r>
          </a:p>
        </p:txBody>
      </p:sp>
      <p:pic>
        <p:nvPicPr>
          <p:cNvPr id="3" name="Imagen 2">
            <a:extLst>
              <a:ext uri="{FF2B5EF4-FFF2-40B4-BE49-F238E27FC236}">
                <a16:creationId xmlns:a16="http://schemas.microsoft.com/office/drawing/2014/main" id="{12689755-CA92-1E64-874A-502B58794E47}"/>
              </a:ext>
            </a:extLst>
          </p:cNvPr>
          <p:cNvPicPr>
            <a:picLocks noChangeAspect="1"/>
          </p:cNvPicPr>
          <p:nvPr/>
        </p:nvPicPr>
        <p:blipFill>
          <a:blip r:embed="rId3"/>
          <a:stretch>
            <a:fillRect/>
          </a:stretch>
        </p:blipFill>
        <p:spPr>
          <a:xfrm>
            <a:off x="2690825" y="541165"/>
            <a:ext cx="3243325" cy="3067331"/>
          </a:xfrm>
          <a:prstGeom prst="rect">
            <a:avLst/>
          </a:prstGeom>
        </p:spPr>
      </p:pic>
      <p:pic>
        <p:nvPicPr>
          <p:cNvPr id="4" name="Imagen 3" descr="Logotipo&#10;&#10;Descripción generada automáticamente">
            <a:extLst>
              <a:ext uri="{FF2B5EF4-FFF2-40B4-BE49-F238E27FC236}">
                <a16:creationId xmlns:a16="http://schemas.microsoft.com/office/drawing/2014/main" id="{B3409A90-B8D3-47BD-E8B3-769466A8B740}"/>
              </a:ext>
            </a:extLst>
          </p:cNvPr>
          <p:cNvPicPr>
            <a:picLocks noChangeAspect="1"/>
          </p:cNvPicPr>
          <p:nvPr/>
        </p:nvPicPr>
        <p:blipFill>
          <a:blip r:embed="rId4"/>
          <a:stretch>
            <a:fillRect/>
          </a:stretch>
        </p:blipFill>
        <p:spPr>
          <a:xfrm>
            <a:off x="9246191" y="2123168"/>
            <a:ext cx="1314540" cy="1421538"/>
          </a:xfrm>
          <a:prstGeom prst="rect">
            <a:avLst/>
          </a:prstGeom>
        </p:spPr>
      </p:pic>
      <p:pic>
        <p:nvPicPr>
          <p:cNvPr id="5" name="Imagen 4">
            <a:extLst>
              <a:ext uri="{FF2B5EF4-FFF2-40B4-BE49-F238E27FC236}">
                <a16:creationId xmlns:a16="http://schemas.microsoft.com/office/drawing/2014/main" id="{E771BD4D-8B2E-3A94-976F-1C05BE5DC61C}"/>
              </a:ext>
            </a:extLst>
          </p:cNvPr>
          <p:cNvPicPr>
            <a:picLocks noChangeAspect="1"/>
          </p:cNvPicPr>
          <p:nvPr/>
        </p:nvPicPr>
        <p:blipFill>
          <a:blip r:embed="rId5"/>
          <a:stretch>
            <a:fillRect/>
          </a:stretch>
        </p:blipFill>
        <p:spPr>
          <a:xfrm flipH="1">
            <a:off x="10736964" y="2146156"/>
            <a:ext cx="898084" cy="1458114"/>
          </a:xfrm>
          <a:prstGeom prst="rect">
            <a:avLst/>
          </a:prstGeom>
        </p:spPr>
      </p:pic>
    </p:spTree>
    <p:extLst>
      <p:ext uri="{BB962C8B-B14F-4D97-AF65-F5344CB8AC3E}">
        <p14:creationId xmlns:p14="http://schemas.microsoft.com/office/powerpoint/2010/main" val="168850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
      <a:dk1>
        <a:srgbClr val="000000"/>
      </a:dk1>
      <a:lt1>
        <a:srgbClr val="FFFFFF"/>
      </a:lt1>
      <a:dk2>
        <a:srgbClr val="D4AE1F"/>
      </a:dk2>
      <a:lt2>
        <a:srgbClr val="35837A"/>
      </a:lt2>
      <a:accent1>
        <a:srgbClr val="FFFFFF"/>
      </a:accent1>
      <a:accent2>
        <a:srgbClr val="000000"/>
      </a:accent2>
      <a:accent3>
        <a:srgbClr val="D4AE1F"/>
      </a:accent3>
      <a:accent4>
        <a:srgbClr val="35837A"/>
      </a:accent4>
      <a:accent5>
        <a:srgbClr val="BB27A9"/>
      </a:accent5>
      <a:accent6>
        <a:srgbClr val="FEE599"/>
      </a:accent6>
      <a:hlink>
        <a:srgbClr val="FFFFFF"/>
      </a:hlink>
      <a:folHlink>
        <a:srgbClr val="C9C9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4564</TotalTime>
  <Words>470</Words>
  <Application>Microsoft Office PowerPoint</Application>
  <PresentationFormat>Widescreen</PresentationFormat>
  <Paragraphs>75</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LT Std 55 Roman</vt:lpstr>
      <vt:lpstr>Avenir Next LT Pro</vt:lpstr>
      <vt:lpstr>Avenir Next LT Pro Demi</vt:lpstr>
      <vt:lpstr>Calibri</vt:lpstr>
      <vt:lpstr>PublicoText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Arelí Yánez</dc:creator>
  <cp:lastModifiedBy>DALY Alica</cp:lastModifiedBy>
  <cp:revision>46</cp:revision>
  <dcterms:created xsi:type="dcterms:W3CDTF">2023-04-27T04:32:56Z</dcterms:created>
  <dcterms:modified xsi:type="dcterms:W3CDTF">2023-09-18T08:48:10Z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773ee6-353b-4fb9-a59d-0b94c8c67bea_Enabled">
    <vt:lpwstr>true</vt:lpwstr>
  </property>
  <property fmtid="{D5CDD505-2E9C-101B-9397-08002B2CF9AE}" pid="3" name="MSIP_Label_20773ee6-353b-4fb9-a59d-0b94c8c67bea_SetDate">
    <vt:lpwstr>2023-09-18T08:48:06Z</vt:lpwstr>
  </property>
  <property fmtid="{D5CDD505-2E9C-101B-9397-08002B2CF9AE}" pid="4" name="MSIP_Label_20773ee6-353b-4fb9-a59d-0b94c8c67bea_Method">
    <vt:lpwstr>Privileged</vt:lpwstr>
  </property>
  <property fmtid="{D5CDD505-2E9C-101B-9397-08002B2CF9AE}" pid="5" name="MSIP_Label_20773ee6-353b-4fb9-a59d-0b94c8c67bea_Name">
    <vt:lpwstr>No markings</vt:lpwstr>
  </property>
  <property fmtid="{D5CDD505-2E9C-101B-9397-08002B2CF9AE}" pid="6" name="MSIP_Label_20773ee6-353b-4fb9-a59d-0b94c8c67bea_SiteId">
    <vt:lpwstr>faa31b06-8ccc-48c9-867f-f7510dd11c02</vt:lpwstr>
  </property>
  <property fmtid="{D5CDD505-2E9C-101B-9397-08002B2CF9AE}" pid="7" name="MSIP_Label_20773ee6-353b-4fb9-a59d-0b94c8c67bea_ActionId">
    <vt:lpwstr>0a44734b-d76a-4334-8965-06e8f02c2fea</vt:lpwstr>
  </property>
  <property fmtid="{D5CDD505-2E9C-101B-9397-08002B2CF9AE}" pid="8" name="MSIP_Label_20773ee6-353b-4fb9-a59d-0b94c8c67bea_ContentBits">
    <vt:lpwstr>0</vt:lpwstr>
  </property>
</Properties>
</file>