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16"/>
  </p:notesMasterIdLst>
  <p:sldIdLst>
    <p:sldId id="3976" r:id="rId5"/>
    <p:sldId id="2088198138" r:id="rId6"/>
    <p:sldId id="2088198131" r:id="rId7"/>
    <p:sldId id="3988" r:id="rId8"/>
    <p:sldId id="3982" r:id="rId9"/>
    <p:sldId id="411" r:id="rId10"/>
    <p:sldId id="2088198150" r:id="rId11"/>
    <p:sldId id="2088198055" r:id="rId12"/>
    <p:sldId id="2088198149" r:id="rId13"/>
    <p:sldId id="2088198109" r:id="rId14"/>
    <p:sldId id="25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ARES SEMPERE Miguel" initials="OSM" lastIdx="6" clrIdx="0">
    <p:extLst>
      <p:ext uri="{19B8F6BF-5375-455C-9EA6-DF929625EA0E}">
        <p15:presenceInfo xmlns:p15="http://schemas.microsoft.com/office/powerpoint/2012/main" userId="S::Miguel.OLIVARES@euipo.europa.eu::a16054bc-db50-4b95-a6b0-d615963a524f" providerId="AD"/>
      </p:ext>
    </p:extLst>
  </p:cmAuthor>
  <p:cmAuthor id="2" name="Miguel" initials="M" lastIdx="3" clrIdx="1">
    <p:extLst>
      <p:ext uri="{19B8F6BF-5375-455C-9EA6-DF929625EA0E}">
        <p15:presenceInfo xmlns:p15="http://schemas.microsoft.com/office/powerpoint/2012/main" userId="S::Miguel.ORTEGA@euipo.europa.eu::126613cc-c4b8-4a1c-97fb-9cc666b6c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48" autoAdjust="0"/>
    <p:restoredTop sz="66937" autoAdjust="0"/>
  </p:normalViewPr>
  <p:slideViewPr>
    <p:cSldViewPr snapToGrid="0" snapToObjects="1">
      <p:cViewPr varScale="1">
        <p:scale>
          <a:sx n="101" d="100"/>
          <a:sy n="101" d="100"/>
        </p:scale>
        <p:origin x="1548"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9BB3B3-E2AC-4ECE-BC11-D3ABF1CB4F31}" type="datetimeFigureOut">
              <a:rPr lang="en-US" smtClean="0"/>
              <a:t>3/17/2023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4A8433-596E-416B-BF05-A46B7766189A}" type="slidenum">
              <a:rPr lang="en-US" smtClean="0"/>
              <a:t>‹#›</a:t>
            </a:fld>
            <a:endParaRPr lang="en-US"/>
          </a:p>
        </p:txBody>
      </p:sp>
    </p:spTree>
    <p:extLst>
      <p:ext uri="{BB962C8B-B14F-4D97-AF65-F5344CB8AC3E}">
        <p14:creationId xmlns:p14="http://schemas.microsoft.com/office/powerpoint/2010/main" val="304897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torrentfreak.com/new-music-industry-takedown-service-targets-nft-and-metaverse-pirac-22021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B50678E-599D-4176-BAED-9AE0930063C7}" type="slidenum">
              <a:rPr lang="en-IE" smtClean="0"/>
              <a:t>1</a:t>
            </a:fld>
            <a:endParaRPr lang="en-IE" dirty="0"/>
          </a:p>
        </p:txBody>
      </p:sp>
    </p:spTree>
    <p:extLst>
      <p:ext uri="{BB962C8B-B14F-4D97-AF65-F5344CB8AC3E}">
        <p14:creationId xmlns:p14="http://schemas.microsoft.com/office/powerpoint/2010/main" val="3429943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just" defTabSz="457200" rtl="0" eaLnBrk="1" fontAlgn="auto" latinLnBrk="0" hangingPunct="1">
              <a:lnSpc>
                <a:spcPct val="100000"/>
              </a:lnSpc>
              <a:spcBef>
                <a:spcPts val="0"/>
              </a:spcBef>
              <a:spcAft>
                <a:spcPts val="0"/>
              </a:spcAft>
              <a:buClrTx/>
              <a:buSzTx/>
              <a:tabLst/>
              <a:defRPr/>
            </a:pPr>
            <a:r>
              <a:rPr kumimoji="0" lang="en-US" sz="1800" i="0" u="none" strike="noStrike" kern="1200" cap="none" spc="-71" normalizeH="0" baseline="0" noProof="0">
                <a:ln>
                  <a:noFill/>
                </a:ln>
                <a:solidFill>
                  <a:srgbClr val="14438E"/>
                </a:solidFill>
                <a:effectLst/>
                <a:highlight>
                  <a:srgbClr val="00FFFF"/>
                </a:highlight>
                <a:uLnTx/>
                <a:uFillTx/>
                <a:latin typeface="72 Black" panose="020B0A04030603020204" pitchFamily="34" charset="0"/>
                <a:ea typeface="Open Sans" panose="020B0606030504020204" pitchFamily="34" charset="0"/>
                <a:cs typeface="72 Black" panose="020B0A04030603020204" pitchFamily="34" charset="0"/>
              </a:rPr>
              <a:t>Virtual goods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Virtual worlds are around for a long time.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A specification for “metaverse” would likely have a narrower scope than one for “virtual worlds” or “online worlds”.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Market interest to have virtual goods being equivalents to actual goods </a:t>
            </a: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sym typeface="Wingdings" panose="05000000000000000000" pitchFamily="2" charset="2"/>
              </a:rPr>
              <a:t> change of classification paradigms  time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Virtual goods will for the foreseeable future be in class 9 for local files and class 41 for virtual goods as a service.</a:t>
            </a:r>
          </a:p>
          <a:p>
            <a:endParaRPr lang="en-IE" sz="1800" b="0">
              <a:effectLst/>
              <a:latin typeface="Arial" panose="020B0604020202020204" pitchFamily="34" charset="0"/>
              <a:ea typeface="Times New Roman" panose="02020603050405020304" pitchFamily="18" charset="0"/>
              <a:cs typeface="Arial" panose="020B060402020202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1800" i="0" u="none" strike="noStrike" kern="1200" cap="none" spc="-71" normalizeH="0" baseline="0" noProof="0">
                <a:ln>
                  <a:noFill/>
                </a:ln>
                <a:solidFill>
                  <a:srgbClr val="14438E"/>
                </a:solidFill>
                <a:effectLst/>
                <a:highlight>
                  <a:srgbClr val="00FFFF"/>
                </a:highlight>
                <a:uLnTx/>
                <a:uFillTx/>
                <a:latin typeface="72 Black" panose="020B0A04030603020204" pitchFamily="34" charset="0"/>
                <a:ea typeface="Open Sans" panose="020B0606030504020204" pitchFamily="34" charset="0"/>
                <a:cs typeface="72 Black" panose="020B0A04030603020204" pitchFamily="34" charset="0"/>
              </a:rPr>
              <a:t>Classification of NFTs</a:t>
            </a:r>
            <a:endParaRPr kumimoji="0" lang="en-IE"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Still classification problems as it is not clear what the good or service actually is or who provides them from a current classification perspective.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NFTs not to be seen as a good in and of itself as it depends on a blockchain entry, but blockchain platforms don’t provide direct service to NFT proprietor. </a:t>
            </a: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sym typeface="Wingdings" panose="05000000000000000000" pitchFamily="2" charset="2"/>
              </a:rPr>
              <a:t> </a:t>
            </a: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NFTs ends up in classification limbo.</a:t>
            </a:r>
          </a:p>
          <a:p>
            <a:endParaRPr lang="en-IE" sz="1800" b="0">
              <a:effectLst/>
              <a:latin typeface="Arial" panose="020B0604020202020204" pitchFamily="34" charset="0"/>
              <a:ea typeface="Times New Roman" panose="02020603050405020304" pitchFamily="18" charset="0"/>
              <a:cs typeface="Arial" panose="020B0604020202020204" pitchFamily="34" charset="0"/>
            </a:endParaRPr>
          </a:p>
          <a:p>
            <a:endParaRPr lang="en-US" sz="1800" b="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IE" sz="1800">
                <a:effectLst/>
                <a:latin typeface="Arial" panose="020B0604020202020204" pitchFamily="34" charset="0"/>
                <a:ea typeface="Times New Roman" panose="02020603050405020304" pitchFamily="18" charset="0"/>
                <a:cs typeface="Arial" panose="020B0604020202020204" pitchFamily="34" charset="0"/>
              </a:rPr>
              <a:t>EUIPO is increasingly receiving applications containing terms relating to virtual goods and non-fungible tokens (NFTs). </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Symbol" panose="05050102010706020507" pitchFamily="18" charset="2"/>
              <a:buChar char=""/>
            </a:pPr>
            <a:r>
              <a:rPr lang="en-IE" sz="1800">
                <a:effectLst/>
                <a:latin typeface="Arial" panose="020B0604020202020204" pitchFamily="34" charset="0"/>
                <a:ea typeface="Times New Roman" panose="02020603050405020304" pitchFamily="18" charset="0"/>
                <a:cs typeface="Arial" panose="020B0604020202020204" pitchFamily="34" charset="0"/>
              </a:rPr>
              <a:t>This is the approach that the Office is taking for classification purposes:</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en-IE" sz="1800" b="1">
                <a:effectLst/>
                <a:latin typeface="Arial" panose="020B0604020202020204" pitchFamily="34" charset="0"/>
                <a:ea typeface="Times New Roman" panose="02020603050405020304" pitchFamily="18" charset="0"/>
                <a:cs typeface="Arial" panose="020B0604020202020204" pitchFamily="34" charset="0"/>
              </a:rPr>
              <a:t>Virtual goods are proper to Class 9</a:t>
            </a:r>
            <a:r>
              <a:rPr lang="en-IE" sz="1800">
                <a:effectLst/>
                <a:latin typeface="Arial" panose="020B0604020202020204" pitchFamily="34" charset="0"/>
                <a:ea typeface="Times New Roman" panose="02020603050405020304" pitchFamily="18" charset="0"/>
                <a:cs typeface="Arial" panose="020B0604020202020204" pitchFamily="34" charset="0"/>
              </a:rPr>
              <a:t> because they are treated as digital content or images.</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en-IE" sz="1800">
                <a:effectLst/>
                <a:latin typeface="Arial" panose="020B0604020202020204" pitchFamily="34" charset="0"/>
                <a:ea typeface="Times New Roman" panose="02020603050405020304" pitchFamily="18" charset="0"/>
                <a:cs typeface="Arial" panose="020B0604020202020204" pitchFamily="34" charset="0"/>
              </a:rPr>
              <a:t>For the EUIPO, </a:t>
            </a:r>
            <a:r>
              <a:rPr lang="en-IE" sz="1800" b="1">
                <a:effectLst/>
                <a:latin typeface="Arial" panose="020B0604020202020204" pitchFamily="34" charset="0"/>
                <a:ea typeface="Times New Roman" panose="02020603050405020304" pitchFamily="18" charset="0"/>
                <a:cs typeface="Arial" panose="020B0604020202020204" pitchFamily="34" charset="0"/>
              </a:rPr>
              <a:t>the term non fungible token on its own is not acceptable. </a:t>
            </a:r>
            <a:r>
              <a:rPr lang="en-IE" sz="1800">
                <a:effectLst/>
                <a:latin typeface="Arial" panose="020B0604020202020204" pitchFamily="34" charset="0"/>
                <a:ea typeface="Times New Roman" panose="02020603050405020304" pitchFamily="18" charset="0"/>
                <a:cs typeface="Arial" panose="020B0604020202020204" pitchFamily="34" charset="0"/>
              </a:rPr>
              <a:t>The type of digital item authenticated by the NFT must be specified. (e.g. </a:t>
            </a:r>
            <a:r>
              <a:rPr lang="en-IE" sz="1800" i="1">
                <a:effectLst/>
                <a:latin typeface="Arial" panose="020B0604020202020204" pitchFamily="34" charset="0"/>
                <a:ea typeface="Times New Roman" panose="02020603050405020304" pitchFamily="18" charset="0"/>
                <a:cs typeface="Arial" panose="020B0604020202020204" pitchFamily="34" charset="0"/>
              </a:rPr>
              <a:t>downloadable virtual goods, namely, virtual clothing</a:t>
            </a:r>
            <a:r>
              <a:rPr lang="en-IE" sz="1800">
                <a:effectLst/>
                <a:latin typeface="Arial" panose="020B0604020202020204" pitchFamily="34" charset="0"/>
                <a:ea typeface="Times New Roman" panose="02020603050405020304" pitchFamily="18" charset="0"/>
                <a:cs typeface="Arial" panose="020B0604020202020204" pitchFamily="34" charset="0"/>
              </a:rPr>
              <a:t>).</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en-IE" sz="1800">
                <a:effectLst/>
                <a:latin typeface="Arial" panose="020B0604020202020204" pitchFamily="34" charset="0"/>
                <a:ea typeface="Times New Roman" panose="02020603050405020304" pitchFamily="18" charset="0"/>
                <a:cs typeface="Arial" panose="020B0604020202020204" pitchFamily="34" charset="0"/>
              </a:rPr>
              <a:t>The Office’s approach will be set out in the 2023 Guidelines. </a:t>
            </a:r>
            <a:endParaRPr lang="en-US" sz="1800">
              <a:effectLst/>
              <a:latin typeface="Arial" panose="020B0604020202020204" pitchFamily="34" charset="0"/>
              <a:ea typeface="Times New Roman" panose="02020603050405020304" pitchFamily="18" charset="0"/>
              <a:cs typeface="Arial" panose="020B0604020202020204" pitchFamily="34" charset="0"/>
            </a:endParaRPr>
          </a:p>
          <a:p>
            <a:pPr marL="0" marR="0" lvl="0" algn="just" defTabSz="457200" rtl="0" eaLnBrk="1" fontAlgn="auto" latinLnBrk="0" hangingPunct="1">
              <a:lnSpc>
                <a:spcPct val="100000"/>
              </a:lnSpc>
              <a:spcBef>
                <a:spcPts val="0"/>
              </a:spcBef>
              <a:spcAft>
                <a:spcPts val="0"/>
              </a:spcAft>
              <a:buClrTx/>
              <a:buSzTx/>
              <a:tabLst/>
              <a:defRPr/>
            </a:pPr>
            <a:r>
              <a:rPr lang="en-IE" sz="1800">
                <a:effectLst/>
                <a:latin typeface="Arial" panose="020B0604020202020204" pitchFamily="34" charset="0"/>
                <a:ea typeface="Times New Roman" panose="02020603050405020304" pitchFamily="18" charset="0"/>
                <a:cs typeface="Arial" panose="020B0604020202020204" pitchFamily="34" charset="0"/>
              </a:rPr>
              <a:t> </a:t>
            </a: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Applicability of current Nice classes</a:t>
            </a:r>
          </a:p>
          <a:p>
            <a:pPr marL="0" marR="0" lvl="0" algn="just" defTabSz="457200" rtl="0" eaLnBrk="1" fontAlgn="auto" latinLnBrk="0" hangingPunct="1">
              <a:lnSpc>
                <a:spcPct val="100000"/>
              </a:lnSpc>
              <a:spcBef>
                <a:spcPts val="0"/>
              </a:spcBef>
              <a:spcAft>
                <a:spcPts val="0"/>
              </a:spcAft>
              <a:buClrTx/>
              <a:buSzTx/>
              <a:tabLst/>
              <a:defRPr/>
            </a:pPr>
            <a:endPar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Typical classes used are </a:t>
            </a:r>
            <a:r>
              <a:rPr lang="en-US" sz="2000" b="1" kern="1200" spc="-71">
                <a:solidFill>
                  <a:srgbClr val="14438E"/>
                </a:solidFill>
                <a:latin typeface="Arial Black" panose="020B0A04020102020204" pitchFamily="34" charset="0"/>
                <a:ea typeface="Open Sans"/>
                <a:cs typeface="Arial" panose="020B0604020202020204" pitchFamily="34" charset="0"/>
              </a:rPr>
              <a:t>9, 35 and 41</a:t>
            </a:r>
            <a:r>
              <a:rPr lang="en-US" sz="1800" b="1" kern="1200" spc="-71">
                <a:solidFill>
                  <a:srgbClr val="14438E"/>
                </a:solidFill>
                <a:latin typeface="Arial" panose="020B0604020202020204" pitchFamily="34" charset="0"/>
                <a:ea typeface="Open Sans" panose="020B0606030504020204" pitchFamily="34" charset="0"/>
                <a:cs typeface="Arial" panose="020B0604020202020204" pitchFamily="34" charset="0"/>
              </a:rPr>
              <a:t> </a:t>
            </a: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have G&amp;S applicable to virtual use and may act as a kind of proxy to be applied to the metaverse.</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1" kern="1200" spc="-71">
                <a:solidFill>
                  <a:srgbClr val="14438E"/>
                </a:solidFill>
                <a:latin typeface="Arial Black" panose="020B0A04020102020204" pitchFamily="34" charset="0"/>
                <a:ea typeface="Open Sans"/>
                <a:cs typeface="Arial" panose="020B0604020202020204" pitchFamily="34" charset="0"/>
              </a:rPr>
              <a:t>Descriptions</a:t>
            </a: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 usually use </a:t>
            </a:r>
            <a:r>
              <a:rPr lang="en-US" sz="2000" b="1" kern="1200" spc="-71">
                <a:solidFill>
                  <a:srgbClr val="14438E"/>
                </a:solidFill>
                <a:latin typeface="Arial Black" panose="020B0A04020102020204" pitchFamily="34" charset="0"/>
                <a:ea typeface="Open Sans"/>
                <a:cs typeface="Arial" panose="020B0604020202020204" pitchFamily="34" charset="0"/>
              </a:rPr>
              <a:t>broad</a:t>
            </a: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 </a:t>
            </a:r>
            <a:r>
              <a:rPr lang="en-US" sz="2000" b="1" kern="1200" spc="-71">
                <a:solidFill>
                  <a:srgbClr val="14438E"/>
                </a:solidFill>
                <a:latin typeface="Arial Black" panose="020B0A04020102020204" pitchFamily="34" charset="0"/>
                <a:ea typeface="Open Sans"/>
                <a:cs typeface="Arial" panose="020B0604020202020204" pitchFamily="34" charset="0"/>
              </a:rPr>
              <a:t>enumerations</a:t>
            </a: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 to describe virtual goods and services.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The </a:t>
            </a:r>
            <a:r>
              <a:rPr lang="en-US" sz="2000" b="1" kern="1200" spc="-71">
                <a:solidFill>
                  <a:srgbClr val="14438E"/>
                </a:solidFill>
                <a:latin typeface="Arial Black" panose="020B0A04020102020204" pitchFamily="34" charset="0"/>
                <a:ea typeface="Open Sans"/>
                <a:cs typeface="Arial" panose="020B0604020202020204" pitchFamily="34" charset="0"/>
              </a:rPr>
              <a:t>Legal Department </a:t>
            </a: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of the Office is </a:t>
            </a:r>
            <a:r>
              <a:rPr lang="en-US" sz="2000" b="1" kern="1200" spc="-71">
                <a:solidFill>
                  <a:srgbClr val="14438E"/>
                </a:solidFill>
                <a:latin typeface="Arial Black" panose="020B0A04020102020204" pitchFamily="34" charset="0"/>
                <a:ea typeface="Open Sans"/>
                <a:cs typeface="Arial" panose="020B0604020202020204" pitchFamily="34" charset="0"/>
              </a:rPr>
              <a:t>actively</a:t>
            </a: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 involved with </a:t>
            </a:r>
            <a:r>
              <a:rPr lang="en-US" sz="2000" b="1" kern="1200" spc="-71">
                <a:solidFill>
                  <a:srgbClr val="14438E"/>
                </a:solidFill>
                <a:latin typeface="Arial Black" panose="020B0A04020102020204" pitchFamily="34" charset="0"/>
                <a:ea typeface="Open Sans"/>
                <a:cs typeface="Arial" panose="020B0604020202020204" pitchFamily="34" charset="0"/>
              </a:rPr>
              <a:t>developing practice </a:t>
            </a: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in this area, and </a:t>
            </a:r>
            <a:r>
              <a:rPr lang="en-US" sz="2000" b="1" kern="1200" spc="-71">
                <a:solidFill>
                  <a:srgbClr val="14438E"/>
                </a:solidFill>
                <a:latin typeface="Arial Black" panose="020B0A04020102020204" pitchFamily="34" charset="0"/>
                <a:ea typeface="Open Sans"/>
                <a:cs typeface="Arial" panose="020B0604020202020204" pitchFamily="34" charset="0"/>
              </a:rPr>
              <a:t>helps</a:t>
            </a: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 the </a:t>
            </a:r>
            <a:r>
              <a:rPr lang="en-US" sz="2000" b="1" kern="1200" spc="-71">
                <a:solidFill>
                  <a:srgbClr val="14438E"/>
                </a:solidFill>
                <a:latin typeface="Arial Black" panose="020B0A04020102020204" pitchFamily="34" charset="0"/>
                <a:ea typeface="Open Sans"/>
                <a:cs typeface="Arial" panose="020B0604020202020204" pitchFamily="34" charset="0"/>
              </a:rPr>
              <a:t>Operations Department </a:t>
            </a: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with problematic lists of goods and services</a:t>
            </a:r>
            <a:endParaRPr lang="en-GB" sz="1800" spc="-71">
              <a:solidFill>
                <a:srgbClr val="14438E"/>
              </a:solidFill>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800" b="0">
              <a:latin typeface="Arial" panose="020B0604020202020204" pitchFamily="34" charset="0"/>
              <a:cs typeface="Arial" panose="020B0604020202020204" pitchFamily="34" charset="0"/>
            </a:endParaRPr>
          </a:p>
          <a:p>
            <a:pPr algn="just">
              <a:defRPr/>
            </a:pPr>
            <a:r>
              <a:rPr lang="en-US" sz="1800" spc="-71">
                <a:solidFill>
                  <a:srgbClr val="14438E"/>
                </a:solidFill>
                <a:highlight>
                  <a:srgbClr val="00FFFF"/>
                </a:highlight>
                <a:latin typeface="72 Black" panose="020B0A04030603020204" pitchFamily="34" charset="0"/>
                <a:ea typeface="Open Sans" panose="020B0606030504020204" pitchFamily="34" charset="0"/>
                <a:cs typeface="72 Black" panose="020B0A04030603020204" pitchFamily="34" charset="0"/>
              </a:rPr>
              <a:t>Pro-active TM registration</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At the EUIPO, around 800 TM applications have been received since 2020 claiming protection for either “NFTs” / “non-fungible tokens” or “virtual goods” in class 9.</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spc="-71">
                <a:solidFill>
                  <a:srgbClr val="14438E"/>
                </a:solidFill>
                <a:latin typeface="Arial" panose="020B0604020202020204" pitchFamily="34" charset="0"/>
                <a:ea typeface="Open Sans" panose="020B0606030504020204" pitchFamily="34" charset="0"/>
                <a:cs typeface="Arial" panose="020B0604020202020204" pitchFamily="34" charset="0"/>
              </a:rPr>
              <a:t>Key classes covered are usually 9, 35 and 41. </a:t>
            </a:r>
          </a:p>
          <a:p>
            <a:pPr marR="0" lvl="0" algn="just" defTabSz="457200" rtl="0" eaLnBrk="1" fontAlgn="auto" latinLnBrk="0" hangingPunct="1">
              <a:lnSpc>
                <a:spcPct val="100000"/>
              </a:lnSpc>
              <a:spcBef>
                <a:spcPts val="0"/>
              </a:spcBef>
              <a:spcAft>
                <a:spcPts val="0"/>
              </a:spcAft>
              <a:buClrTx/>
              <a:buSzTx/>
              <a:tabLst/>
              <a:defRPr/>
            </a:pPr>
            <a:endParaRPr lang="en-US" sz="1800" i="0" spc="-71">
              <a:solidFill>
                <a:srgbClr val="14438E"/>
              </a:solidFill>
              <a:latin typeface="Arial" panose="020B0604020202020204" pitchFamily="34" charset="0"/>
              <a:ea typeface="Open Sans" panose="020B0606030504020204" pitchFamily="34" charset="0"/>
              <a:cs typeface="Arial" panose="020B0604020202020204" pitchFamily="34" charset="0"/>
            </a:endParaRPr>
          </a:p>
          <a:p>
            <a:pPr marR="0" lvl="0" algn="just" defTabSz="457200" rtl="0" eaLnBrk="1" fontAlgn="auto" latinLnBrk="0" hangingPunct="1">
              <a:lnSpc>
                <a:spcPct val="100000"/>
              </a:lnSpc>
              <a:spcBef>
                <a:spcPts val="0"/>
              </a:spcBef>
              <a:spcAft>
                <a:spcPts val="0"/>
              </a:spcAft>
              <a:buClrTx/>
              <a:buSzTx/>
              <a:tabLst/>
              <a:defRPr/>
            </a:pPr>
            <a:r>
              <a:rPr lang="en-US" sz="1800" i="0" spc="-71">
                <a:solidFill>
                  <a:srgbClr val="14438E"/>
                </a:solidFill>
                <a:latin typeface="Arial" panose="020B0604020202020204" pitchFamily="34" charset="0"/>
                <a:ea typeface="Open Sans" panose="020B0606030504020204" pitchFamily="34" charset="0"/>
                <a:cs typeface="Arial" panose="020B0604020202020204" pitchFamily="34" charset="0"/>
              </a:rPr>
              <a:t>For TM applications:</a:t>
            </a:r>
            <a:endPar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When you prepare </a:t>
            </a:r>
            <a:r>
              <a:rPr lang="en-US" sz="2000" b="1" kern="1200" spc="-71" noProof="0">
                <a:solidFill>
                  <a:srgbClr val="14438E"/>
                </a:solidFill>
                <a:latin typeface="Arial Black" panose="020B0A04020102020204" pitchFamily="34" charset="0"/>
                <a:ea typeface="Open Sans"/>
                <a:cs typeface="Arial" panose="020B0604020202020204" pitchFamily="34" charset="0"/>
              </a:rPr>
              <a:t>the list of goods and service</a:t>
            </a: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a:t>
            </a:r>
          </a:p>
          <a:p>
            <a:pPr marR="0" lvl="0" algn="just" defTabSz="457200" rtl="0" eaLnBrk="1" fontAlgn="auto" latinLnBrk="0" hangingPunct="1">
              <a:lnSpc>
                <a:spcPct val="100000"/>
              </a:lnSpc>
              <a:spcBef>
                <a:spcPts val="0"/>
              </a:spcBef>
              <a:spcAft>
                <a:spcPts val="0"/>
              </a:spcAft>
              <a:buClrTx/>
              <a:buSzTx/>
              <a:tabLst/>
              <a:defRPr/>
            </a:pPr>
            <a:endPar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if your </a:t>
            </a:r>
            <a:r>
              <a:rPr lang="en-US" sz="2000" b="1" kern="1200" spc="-71" noProof="0">
                <a:solidFill>
                  <a:srgbClr val="14438E"/>
                </a:solidFill>
                <a:latin typeface="Arial Black" panose="020B0A04020102020204" pitchFamily="34" charset="0"/>
                <a:ea typeface="Open Sans"/>
                <a:cs typeface="Arial" panose="020B0604020202020204" pitchFamily="34" charset="0"/>
              </a:rPr>
              <a:t>intention</a:t>
            </a: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 is to </a:t>
            </a:r>
            <a:r>
              <a:rPr lang="en-US" sz="2000" b="1" kern="1200" spc="-71" noProof="0">
                <a:solidFill>
                  <a:srgbClr val="14438E"/>
                </a:solidFill>
                <a:latin typeface="Arial Black" panose="020B0A04020102020204" pitchFamily="34" charset="0"/>
                <a:ea typeface="Open Sans"/>
                <a:cs typeface="Arial" panose="020B0604020202020204" pitchFamily="34" charset="0"/>
              </a:rPr>
              <a:t>use</a:t>
            </a: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 your TM </a:t>
            </a:r>
            <a:r>
              <a:rPr lang="en-US" sz="2000" b="1" kern="1200" spc="-71" noProof="0">
                <a:solidFill>
                  <a:srgbClr val="14438E"/>
                </a:solidFill>
                <a:latin typeface="Arial Black" panose="020B0A04020102020204" pitchFamily="34" charset="0"/>
                <a:ea typeface="Open Sans"/>
                <a:cs typeface="Arial" panose="020B0604020202020204" pitchFamily="34" charset="0"/>
              </a:rPr>
              <a:t>in virtual environments </a:t>
            </a: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(e.g. metaverses)</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consider </a:t>
            </a:r>
            <a:r>
              <a:rPr lang="en-US" sz="2000" b="1" kern="1200" spc="-71" noProof="0">
                <a:solidFill>
                  <a:srgbClr val="14438E"/>
                </a:solidFill>
                <a:latin typeface="Arial Black" panose="020B0A04020102020204" pitchFamily="34" charset="0"/>
                <a:ea typeface="Open Sans"/>
                <a:cs typeface="Arial" panose="020B0604020202020204" pitchFamily="34" charset="0"/>
              </a:rPr>
              <a:t>applying for respective virtual goods and services </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endParaRPr>
          </a:p>
          <a:p>
            <a:pPr marR="0" lvl="0" algn="just" defTabSz="457200" rtl="0" eaLnBrk="1" fontAlgn="auto" latinLnBrk="0" hangingPunct="1">
              <a:lnSpc>
                <a:spcPct val="100000"/>
              </a:lnSpc>
              <a:spcBef>
                <a:spcPts val="0"/>
              </a:spcBef>
              <a:spcAft>
                <a:spcPts val="0"/>
              </a:spcAft>
              <a:buClrTx/>
              <a:buSzTx/>
              <a:tabLst/>
              <a:defRPr/>
            </a:pPr>
            <a:r>
              <a:rPr lang="en-US" sz="1800" i="0" spc="-71">
                <a:solidFill>
                  <a:srgbClr val="14438E"/>
                </a:solidFill>
                <a:latin typeface="Arial" panose="020B0604020202020204" pitchFamily="34" charset="0"/>
                <a:ea typeface="Open Sans" panose="020B0606030504020204" pitchFamily="34" charset="0"/>
                <a:cs typeface="Arial" panose="020B0604020202020204" pitchFamily="34" charset="0"/>
              </a:rPr>
              <a:t>For designs: </a:t>
            </a:r>
          </a:p>
          <a:p>
            <a:pPr marR="0" lvl="0" algn="just" defTabSz="457200" rtl="0" eaLnBrk="1" fontAlgn="auto" latinLnBrk="0" hangingPunct="1">
              <a:lnSpc>
                <a:spcPct val="100000"/>
              </a:lnSpc>
              <a:spcBef>
                <a:spcPts val="0"/>
              </a:spcBef>
              <a:spcAft>
                <a:spcPts val="0"/>
              </a:spcAft>
              <a:buClrTx/>
              <a:buSzTx/>
              <a:tabLst/>
              <a:defRPr/>
            </a:pPr>
            <a:endPar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endParaRPr>
          </a:p>
          <a:p>
            <a:pPr marR="0" lvl="0" algn="just" defTabSz="457200" rtl="0" eaLnBrk="1" fontAlgn="auto" latinLnBrk="0" hangingPunct="1">
              <a:lnSpc>
                <a:spcPct val="100000"/>
              </a:lnSpc>
              <a:spcBef>
                <a:spcPts val="0"/>
              </a:spcBef>
              <a:spcAft>
                <a:spcPts val="0"/>
              </a:spcAft>
              <a:buClrTx/>
              <a:buSzTx/>
              <a:tabLst/>
              <a:defRPr/>
            </a:pP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If </a:t>
            </a:r>
            <a:r>
              <a:rPr lang="en-US" sz="2000" b="1" kern="1200" spc="-71" noProof="0">
                <a:solidFill>
                  <a:srgbClr val="14438E"/>
                </a:solidFill>
                <a:latin typeface="Arial Black" panose="020B0A04020102020204" pitchFamily="34" charset="0"/>
                <a:ea typeface="Open Sans"/>
                <a:cs typeface="Arial" panose="020B0604020202020204" pitchFamily="34" charset="0"/>
              </a:rPr>
              <a:t>intended</a:t>
            </a: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 for</a:t>
            </a:r>
            <a:r>
              <a:rPr lang="en-US" sz="2000" b="1" kern="1200" spc="-71" noProof="0">
                <a:solidFill>
                  <a:srgbClr val="14438E"/>
                </a:solidFill>
                <a:latin typeface="Arial Black" panose="020B0A04020102020204" pitchFamily="34" charset="0"/>
                <a:ea typeface="Open Sans"/>
                <a:cs typeface="Arial" panose="020B0604020202020204" pitchFamily="34" charset="0"/>
              </a:rPr>
              <a:t> use in virtual environments ONLY</a:t>
            </a: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a:t>
            </a:r>
          </a:p>
          <a:p>
            <a:pPr marR="0" lvl="0" algn="just" defTabSz="457200" rtl="0" eaLnBrk="1" fontAlgn="auto" latinLnBrk="0" hangingPunct="1">
              <a:lnSpc>
                <a:spcPct val="100000"/>
              </a:lnSpc>
              <a:spcBef>
                <a:spcPts val="0"/>
              </a:spcBef>
              <a:spcAft>
                <a:spcPts val="0"/>
              </a:spcAft>
              <a:buClrTx/>
              <a:buSzTx/>
              <a:tabLst/>
              <a:defRPr/>
            </a:pPr>
            <a:endPar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endParaRP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Provide the </a:t>
            </a:r>
            <a:r>
              <a:rPr lang="en-US" sz="2000" b="1" kern="1200" spc="-71" noProof="0">
                <a:solidFill>
                  <a:srgbClr val="14438E"/>
                </a:solidFill>
                <a:latin typeface="Arial Black" panose="020B0A04020102020204" pitchFamily="34" charset="0"/>
                <a:ea typeface="Open Sans"/>
                <a:cs typeface="Arial" panose="020B0604020202020204" pitchFamily="34" charset="0"/>
              </a:rPr>
              <a:t>physical</a:t>
            </a: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 as well as </a:t>
            </a:r>
            <a:r>
              <a:rPr lang="en-US" sz="2000" b="1" kern="1200" spc="-71" noProof="0">
                <a:solidFill>
                  <a:srgbClr val="14438E"/>
                </a:solidFill>
                <a:latin typeface="Arial Black" panose="020B0A04020102020204" pitchFamily="34" charset="0"/>
                <a:ea typeface="Open Sans"/>
                <a:cs typeface="Arial" panose="020B0604020202020204" pitchFamily="34" charset="0"/>
              </a:rPr>
              <a:t>virtual </a:t>
            </a: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product indication</a:t>
            </a:r>
          </a:p>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rPr>
              <a:t>E.g. virtual interfaces</a:t>
            </a: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i="0" u="none" strike="noStrike" kern="1200" cap="none" spc="-71" normalizeH="0" baseline="0" noProof="0">
              <a:ln>
                <a:noFill/>
              </a:ln>
              <a:solidFill>
                <a:srgbClr val="14438E"/>
              </a:solidFill>
              <a:effectLst/>
              <a:uLnTx/>
              <a:uFillTx/>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2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97F0310-9240-45CF-AC26-B0930EEAD3E4}" type="slidenum">
              <a:rPr lang="en-IE" smtClean="0"/>
              <a:t>10</a:t>
            </a:fld>
            <a:endParaRPr lang="en-IE"/>
          </a:p>
        </p:txBody>
      </p:sp>
    </p:spTree>
    <p:extLst>
      <p:ext uri="{BB962C8B-B14F-4D97-AF65-F5344CB8AC3E}">
        <p14:creationId xmlns:p14="http://schemas.microsoft.com/office/powerpoint/2010/main" val="214595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B50678E-599D-4176-BAED-9AE0930063C7}" type="slidenum">
              <a:rPr lang="en-IE" smtClean="0"/>
              <a:t>2</a:t>
            </a:fld>
            <a:endParaRPr lang="en-IE" dirty="0"/>
          </a:p>
        </p:txBody>
      </p:sp>
    </p:spTree>
    <p:extLst>
      <p:ext uri="{BB962C8B-B14F-4D97-AF65-F5344CB8AC3E}">
        <p14:creationId xmlns:p14="http://schemas.microsoft.com/office/powerpoint/2010/main" val="19582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FD47C3F-92EB-4D6D-963D-69DEF7BF9D93}" type="slidenum">
              <a:rPr lang="en-US" smtClean="0"/>
              <a:t>3</a:t>
            </a:fld>
            <a:endParaRPr lang="en-US"/>
          </a:p>
        </p:txBody>
      </p:sp>
    </p:spTree>
    <p:extLst>
      <p:ext uri="{BB962C8B-B14F-4D97-AF65-F5344CB8AC3E}">
        <p14:creationId xmlns:p14="http://schemas.microsoft.com/office/powerpoint/2010/main" val="3562219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B50678E-599D-4176-BAED-9AE0930063C7}" type="slidenum">
              <a:rPr lang="en-IE" smtClean="0"/>
              <a:t>4</a:t>
            </a:fld>
            <a:endParaRPr lang="en-IE" dirty="0"/>
          </a:p>
        </p:txBody>
      </p:sp>
    </p:spTree>
    <p:extLst>
      <p:ext uri="{BB962C8B-B14F-4D97-AF65-F5344CB8AC3E}">
        <p14:creationId xmlns:p14="http://schemas.microsoft.com/office/powerpoint/2010/main" val="1056320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9B50678E-599D-4176-BAED-9AE0930063C7}" type="slidenum">
              <a:rPr lang="en-IE" smtClean="0"/>
              <a:t>5</a:t>
            </a:fld>
            <a:endParaRPr lang="en-IE" dirty="0"/>
          </a:p>
        </p:txBody>
      </p:sp>
    </p:spTree>
    <p:extLst>
      <p:ext uri="{BB962C8B-B14F-4D97-AF65-F5344CB8AC3E}">
        <p14:creationId xmlns:p14="http://schemas.microsoft.com/office/powerpoint/2010/main" val="1921717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5"/>
          </p:nvPr>
        </p:nvSpPr>
        <p:spPr/>
        <p:txBody>
          <a:bodyPr/>
          <a:lstStyle/>
          <a:p>
            <a:fld id="{697F0310-9240-45CF-AC26-B0930EEAD3E4}" type="slidenum">
              <a:rPr lang="en-IE" smtClean="0"/>
              <a:t>6</a:t>
            </a:fld>
            <a:endParaRPr lang="en-IE"/>
          </a:p>
        </p:txBody>
      </p:sp>
    </p:spTree>
    <p:extLst>
      <p:ext uri="{BB962C8B-B14F-4D97-AF65-F5344CB8AC3E}">
        <p14:creationId xmlns:p14="http://schemas.microsoft.com/office/powerpoint/2010/main" val="1118016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just">
              <a:lnSpc>
                <a:spcPct val="150000"/>
              </a:lnSpc>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89B747-D420-4D46-BC8F-1807BF12D28C}" type="slidenum">
              <a:rPr lang="en-GB" smtClean="0"/>
              <a:t>7</a:t>
            </a:fld>
            <a:endParaRPr lang="en-GB"/>
          </a:p>
        </p:txBody>
      </p:sp>
    </p:spTree>
    <p:extLst>
      <p:ext uri="{BB962C8B-B14F-4D97-AF65-F5344CB8AC3E}">
        <p14:creationId xmlns:p14="http://schemas.microsoft.com/office/powerpoint/2010/main" val="2296109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just">
              <a:lnSpc>
                <a:spcPct val="150000"/>
              </a:lnSpc>
              <a:buFont typeface="Arial" panose="020B0604020202020204" pitchFamily="34" charset="0"/>
              <a:buNone/>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A89B747-D420-4D46-BC8F-1807BF12D28C}" type="slidenum">
              <a:rPr lang="en-GB" smtClean="0"/>
              <a:t>8</a:t>
            </a:fld>
            <a:endParaRPr lang="en-GB"/>
          </a:p>
        </p:txBody>
      </p:sp>
    </p:spTree>
    <p:extLst>
      <p:ext uri="{BB962C8B-B14F-4D97-AF65-F5344CB8AC3E}">
        <p14:creationId xmlns:p14="http://schemas.microsoft.com/office/powerpoint/2010/main" val="129353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1" kern="1200" spc="-71" dirty="0">
              <a:solidFill>
                <a:srgbClr val="14438E"/>
              </a:solidFill>
              <a:latin typeface="Arial Black" panose="020B0A04020102020204" pitchFamily="34" charset="0"/>
              <a:ea typeface="Open Sans"/>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b="1" i="0" u="none" strike="noStrike" baseline="0" dirty="0">
                <a:solidFill>
                  <a:srgbClr val="000000"/>
                </a:solidFill>
                <a:latin typeface="Arial" panose="020B0604020202020204" pitchFamily="34" charset="0"/>
              </a:rPr>
              <a:t>the solution is not to just hand all the power to one big party. The idea of interoperability should be independent from any one big player controlling the entire Metaverse. </a:t>
            </a:r>
            <a:endParaRPr lang="en-US" sz="2400" b="1" i="0" u="none" strike="noStrike" kern="1200" spc="-71" baseline="0" dirty="0">
              <a:solidFill>
                <a:srgbClr val="14438E"/>
              </a:solidFill>
              <a:latin typeface="Arial Black" panose="020B0A04020102020204" pitchFamily="34" charset="0"/>
              <a:ea typeface="Open Sans"/>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2000" b="1" kern="1200" spc="-71" dirty="0">
              <a:solidFill>
                <a:srgbClr val="14438E"/>
              </a:solidFill>
              <a:latin typeface="Arial Black" panose="020B0A04020102020204" pitchFamily="34" charset="0"/>
              <a:ea typeface="Open Sans"/>
              <a:cs typeface="Arial" panose="020B0604020202020204" pitchFamily="34" charset="0"/>
            </a:endParaRPr>
          </a:p>
          <a:p>
            <a:pPr marL="0" indent="0" algn="just">
              <a:buFont typeface="Arial" panose="020B0604020202020204" pitchFamily="34" charset="0"/>
              <a:buNone/>
              <a:defRPr/>
            </a:pPr>
            <a:r>
              <a:rPr lang="en-GB" sz="1800" b="1" spc="-71" dirty="0">
                <a:solidFill>
                  <a:schemeClr val="tx1"/>
                </a:solidFill>
                <a:latin typeface="Arial" panose="020B0604020202020204" pitchFamily="34" charset="0"/>
                <a:ea typeface="Open Sans" panose="020B0606030504020204" pitchFamily="34" charset="0"/>
                <a:cs typeface="Arial" panose="020B0604020202020204" pitchFamily="34" charset="0"/>
              </a:rPr>
              <a:t>Infringement:</a:t>
            </a:r>
          </a:p>
          <a:p>
            <a:pPr marL="0" indent="0" algn="just">
              <a:buFont typeface="Arial" panose="020B0604020202020204" pitchFamily="34" charset="0"/>
              <a:buNone/>
              <a:defRPr/>
            </a:pPr>
            <a:r>
              <a:rPr lang="en-US" sz="1800" dirty="0">
                <a:solidFill>
                  <a:srgbClr val="FFFFFF"/>
                </a:solidFill>
                <a:latin typeface="Arial" panose="020B0604020202020204" pitchFamily="34" charset="0"/>
                <a:cs typeface="Arial" panose="020B0604020202020204" pitchFamily="34" charset="0"/>
              </a:rPr>
              <a:t>Today, monitoring IP infringement in </a:t>
            </a:r>
            <a:r>
              <a:rPr lang="en-US" sz="2000" b="1" kern="1200" spc="-71" dirty="0">
                <a:solidFill>
                  <a:srgbClr val="14438E"/>
                </a:solidFill>
                <a:latin typeface="Arial Black" panose="020B0A04020102020204" pitchFamily="34" charset="0"/>
                <a:ea typeface="Open Sans"/>
                <a:cs typeface="Arial" panose="020B0604020202020204" pitchFamily="34" charset="0"/>
              </a:rPr>
              <a:t>not straight forward</a:t>
            </a:r>
            <a:r>
              <a:rPr lang="en-US" sz="1800" dirty="0">
                <a:solidFill>
                  <a:srgbClr val="FFFFFF"/>
                </a:solidFill>
                <a:latin typeface="Arial" panose="020B0604020202020204" pitchFamily="34" charset="0"/>
                <a:cs typeface="Arial" panose="020B0604020202020204" pitchFamily="34" charset="0"/>
              </a:rPr>
              <a:t> at all</a:t>
            </a:r>
          </a:p>
          <a:p>
            <a:pPr marL="0" indent="0" algn="just">
              <a:buFont typeface="Arial" panose="020B0604020202020204" pitchFamily="34" charset="0"/>
              <a:buNone/>
              <a:defRPr/>
            </a:pPr>
            <a:endParaRPr lang="en-US" sz="1800" dirty="0">
              <a:solidFill>
                <a:srgbClr val="FFFFFF"/>
              </a:solidFill>
              <a:latin typeface="Arial" panose="020B0604020202020204" pitchFamily="34" charset="0"/>
              <a:cs typeface="Arial" panose="020B0604020202020204" pitchFamily="34" charset="0"/>
            </a:endParaRPr>
          </a:p>
          <a:p>
            <a:pPr marL="0" indent="0" algn="just">
              <a:buFont typeface="Arial" panose="020B0604020202020204" pitchFamily="34" charset="0"/>
              <a:buNone/>
              <a:defRPr/>
            </a:pPr>
            <a:r>
              <a:rPr lang="en-US" sz="1800" dirty="0">
                <a:solidFill>
                  <a:srgbClr val="FFFFFF"/>
                </a:solidFill>
                <a:latin typeface="Arial" panose="020B0604020202020204" pitchFamily="34" charset="0"/>
                <a:cs typeface="Arial" panose="020B0604020202020204" pitchFamily="34" charset="0"/>
              </a:rPr>
              <a:t>In addition, the Metaverse makes it more complicated:</a:t>
            </a:r>
          </a:p>
          <a:p>
            <a:pPr marL="285750" indent="-285750" algn="just">
              <a:buFont typeface="Arial" panose="020B0604020202020204" pitchFamily="34" charset="0"/>
              <a:buChar char="•"/>
              <a:defRPr/>
            </a:pPr>
            <a:r>
              <a:rPr lang="en-US" sz="1800" dirty="0">
                <a:solidFill>
                  <a:srgbClr val="FFFFFF"/>
                </a:solidFill>
                <a:latin typeface="Arial" panose="020B0604020202020204" pitchFamily="34" charset="0"/>
                <a:cs typeface="Arial" panose="020B0604020202020204" pitchFamily="34" charset="0"/>
              </a:rPr>
              <a:t>Many platforms, agreement to </a:t>
            </a:r>
            <a:r>
              <a:rPr lang="en-US" sz="2000" b="1" kern="1200" spc="-71" dirty="0">
                <a:solidFill>
                  <a:srgbClr val="14438E"/>
                </a:solidFill>
                <a:latin typeface="Arial Black" panose="020B0A04020102020204" pitchFamily="34" charset="0"/>
                <a:ea typeface="Open Sans"/>
                <a:cs typeface="Arial" panose="020B0604020202020204" pitchFamily="34" charset="0"/>
              </a:rPr>
              <a:t>platform terms</a:t>
            </a:r>
            <a:endParaRPr lang="en-US" sz="1800" dirty="0">
              <a:solidFill>
                <a:srgbClr val="FFFFFF"/>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US" sz="1800" dirty="0">
                <a:solidFill>
                  <a:srgbClr val="FFFFFF"/>
                </a:solidFill>
                <a:latin typeface="Arial" panose="020B0604020202020204" pitchFamily="34" charset="0"/>
                <a:cs typeface="Arial" panose="020B0604020202020204" pitchFamily="34" charset="0"/>
              </a:rPr>
              <a:t>Use of </a:t>
            </a:r>
            <a:r>
              <a:rPr lang="en-US" sz="2000" b="1" kern="1200" spc="-71" dirty="0">
                <a:solidFill>
                  <a:srgbClr val="14438E"/>
                </a:solidFill>
                <a:latin typeface="Arial Black" panose="020B0A04020102020204" pitchFamily="34" charset="0"/>
                <a:ea typeface="Open Sans"/>
                <a:cs typeface="Arial" panose="020B0604020202020204" pitchFamily="34" charset="0"/>
              </a:rPr>
              <a:t>virtual</a:t>
            </a:r>
            <a:r>
              <a:rPr lang="en-US" sz="1800" dirty="0">
                <a:solidFill>
                  <a:srgbClr val="FFFFFF"/>
                </a:solidFill>
                <a:latin typeface="Arial" panose="020B0604020202020204" pitchFamily="34" charset="0"/>
                <a:cs typeface="Arial" panose="020B0604020202020204" pitchFamily="34" charset="0"/>
              </a:rPr>
              <a:t> </a:t>
            </a:r>
            <a:r>
              <a:rPr lang="en-US" sz="2000" b="1" kern="1200" spc="-71" dirty="0">
                <a:solidFill>
                  <a:srgbClr val="14438E"/>
                </a:solidFill>
                <a:latin typeface="Arial Black" panose="020B0A04020102020204" pitchFamily="34" charset="0"/>
                <a:ea typeface="Open Sans"/>
                <a:cs typeface="Arial" panose="020B0604020202020204" pitchFamily="34" charset="0"/>
              </a:rPr>
              <a:t>investigators</a:t>
            </a:r>
            <a:r>
              <a:rPr lang="en-US" sz="1800" dirty="0">
                <a:solidFill>
                  <a:srgbClr val="FFFFFF"/>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involving people, automated systems, and artificial intelligence</a:t>
            </a:r>
            <a:endParaRPr lang="en-US" sz="1800" dirty="0">
              <a:solidFill>
                <a:srgbClr val="FFFFFF"/>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defRPr/>
            </a:pPr>
            <a:r>
              <a:rPr lang="en-US" sz="2000" b="1" kern="1200" spc="-71" dirty="0">
                <a:solidFill>
                  <a:srgbClr val="14438E"/>
                </a:solidFill>
                <a:latin typeface="Arial Black" panose="020B0A04020102020204" pitchFamily="34" charset="0"/>
                <a:ea typeface="Open Sans"/>
                <a:cs typeface="Arial" panose="020B0604020202020204" pitchFamily="34" charset="0"/>
              </a:rPr>
              <a:t>AI-powered</a:t>
            </a:r>
            <a:r>
              <a:rPr lang="en-US" sz="1800" dirty="0">
                <a:solidFill>
                  <a:srgbClr val="FFFFFF"/>
                </a:solidFill>
                <a:latin typeface="Arial" panose="020B0604020202020204" pitchFamily="34" charset="0"/>
                <a:cs typeface="Arial" panose="020B0604020202020204" pitchFamily="34" charset="0"/>
              </a:rPr>
              <a:t> IP </a:t>
            </a:r>
            <a:r>
              <a:rPr lang="en-US" sz="2000" b="1" kern="1200" spc="-71" dirty="0">
                <a:solidFill>
                  <a:srgbClr val="14438E"/>
                </a:solidFill>
                <a:latin typeface="Arial Black" panose="020B0A04020102020204" pitchFamily="34" charset="0"/>
                <a:ea typeface="Open Sans"/>
                <a:cs typeface="Arial" panose="020B0604020202020204" pitchFamily="34" charset="0"/>
              </a:rPr>
              <a:t>protection</a:t>
            </a:r>
            <a:r>
              <a:rPr lang="en-US" sz="1800" dirty="0">
                <a:solidFill>
                  <a:srgbClr val="FFFFFF"/>
                </a:solidFill>
                <a:latin typeface="Arial" panose="020B0604020202020204" pitchFamily="34" charset="0"/>
                <a:cs typeface="Arial" panose="020B0604020202020204" pitchFamily="34" charset="0"/>
              </a:rPr>
              <a:t> platform</a:t>
            </a:r>
          </a:p>
          <a:p>
            <a:pPr algn="just">
              <a:defRPr/>
            </a:pPr>
            <a:endParaRPr lang="en-US" sz="1800" dirty="0">
              <a:solidFill>
                <a:srgbClr val="FFFFFF"/>
              </a:solidFill>
              <a:latin typeface="Arial" panose="020B0604020202020204" pitchFamily="34" charset="0"/>
              <a:cs typeface="Arial" panose="020B0604020202020204" pitchFamily="34" charset="0"/>
            </a:endParaRPr>
          </a:p>
          <a:p>
            <a:pPr algn="just">
              <a:defRPr/>
            </a:pPr>
            <a:r>
              <a:rPr lang="en-US" sz="2000" b="1" kern="1200" spc="-71" dirty="0">
                <a:solidFill>
                  <a:srgbClr val="14438E"/>
                </a:solidFill>
                <a:latin typeface="Arial Black" panose="020B0A04020102020204" pitchFamily="34" charset="0"/>
                <a:ea typeface="Open Sans"/>
                <a:cs typeface="Arial" panose="020B0604020202020204" pitchFamily="34" charset="0"/>
              </a:rPr>
              <a:t>New</a:t>
            </a:r>
            <a:r>
              <a:rPr lang="en-US" sz="1800" dirty="0">
                <a:solidFill>
                  <a:srgbClr val="FFFFFF"/>
                </a:solidFill>
                <a:latin typeface="Arial" panose="020B0604020202020204" pitchFamily="34" charset="0"/>
                <a:cs typeface="Arial" panose="020B0604020202020204" pitchFamily="34" charset="0"/>
              </a:rPr>
              <a:t> </a:t>
            </a:r>
            <a:r>
              <a:rPr lang="en-US" sz="2000" b="1" kern="1200" spc="-71" dirty="0">
                <a:solidFill>
                  <a:srgbClr val="14438E"/>
                </a:solidFill>
                <a:latin typeface="Arial Black" panose="020B0A04020102020204" pitchFamily="34" charset="0"/>
                <a:ea typeface="Open Sans"/>
                <a:cs typeface="Arial" panose="020B0604020202020204" pitchFamily="34" charset="0"/>
              </a:rPr>
              <a:t>brands</a:t>
            </a:r>
            <a:r>
              <a:rPr lang="en-US" sz="1800" dirty="0">
                <a:solidFill>
                  <a:srgbClr val="FFFFFF"/>
                </a:solidFill>
                <a:latin typeface="Arial" panose="020B0604020202020204" pitchFamily="34" charset="0"/>
                <a:cs typeface="Arial" panose="020B0604020202020204" pitchFamily="34" charset="0"/>
              </a:rPr>
              <a:t> may emerge and operate </a:t>
            </a:r>
            <a:r>
              <a:rPr lang="en-US" sz="2000" b="1" kern="1200" spc="-71" dirty="0">
                <a:solidFill>
                  <a:srgbClr val="14438E"/>
                </a:solidFill>
                <a:latin typeface="Arial Black" panose="020B0A04020102020204" pitchFamily="34" charset="0"/>
                <a:ea typeface="Open Sans"/>
                <a:cs typeface="Arial" panose="020B0604020202020204" pitchFamily="34" charset="0"/>
              </a:rPr>
              <a:t>only</a:t>
            </a:r>
            <a:r>
              <a:rPr lang="en-US" sz="1800" dirty="0">
                <a:solidFill>
                  <a:srgbClr val="FFFFFF"/>
                </a:solidFill>
                <a:latin typeface="Arial" panose="020B0604020202020204" pitchFamily="34" charset="0"/>
                <a:cs typeface="Arial" panose="020B0604020202020204" pitchFamily="34" charset="0"/>
              </a:rPr>
              <a:t> </a:t>
            </a:r>
            <a:r>
              <a:rPr lang="en-US" sz="2000" b="1" kern="1200" spc="-71" dirty="0">
                <a:solidFill>
                  <a:srgbClr val="14438E"/>
                </a:solidFill>
                <a:latin typeface="Arial Black" panose="020B0A04020102020204" pitchFamily="34" charset="0"/>
                <a:ea typeface="Open Sans"/>
                <a:cs typeface="Arial" panose="020B0604020202020204" pitchFamily="34" charset="0"/>
              </a:rPr>
              <a:t>in</a:t>
            </a:r>
            <a:r>
              <a:rPr lang="en-US" sz="1800" dirty="0">
                <a:solidFill>
                  <a:srgbClr val="FFFFFF"/>
                </a:solidFill>
                <a:latin typeface="Arial" panose="020B0604020202020204" pitchFamily="34" charset="0"/>
                <a:cs typeface="Arial" panose="020B0604020202020204" pitchFamily="34" charset="0"/>
              </a:rPr>
              <a:t> the </a:t>
            </a:r>
            <a:r>
              <a:rPr lang="en-US" sz="2000" b="1" kern="1200" spc="-71" dirty="0">
                <a:solidFill>
                  <a:srgbClr val="14438E"/>
                </a:solidFill>
                <a:latin typeface="Arial Black" panose="020B0A04020102020204" pitchFamily="34" charset="0"/>
                <a:ea typeface="Open Sans"/>
                <a:cs typeface="Arial" panose="020B0604020202020204" pitchFamily="34" charset="0"/>
              </a:rPr>
              <a:t>metaverse</a:t>
            </a:r>
            <a:r>
              <a:rPr lang="en-US" sz="1800" dirty="0">
                <a:solidFill>
                  <a:srgbClr val="FFFFFF"/>
                </a:solidFill>
                <a:latin typeface="Arial" panose="020B0604020202020204" pitchFamily="34" charset="0"/>
                <a:cs typeface="Arial" panose="020B0604020202020204" pitchFamily="34" charset="0"/>
              </a:rPr>
              <a:t> (low costs and potentially </a:t>
            </a:r>
            <a:r>
              <a:rPr lang="en-US" sz="2000" b="1" kern="1200" spc="-71" dirty="0">
                <a:solidFill>
                  <a:srgbClr val="14438E"/>
                </a:solidFill>
                <a:latin typeface="Arial Black" panose="020B0A04020102020204" pitchFamily="34" charset="0"/>
                <a:ea typeface="Open Sans"/>
                <a:cs typeface="Arial" panose="020B0604020202020204" pitchFamily="34" charset="0"/>
              </a:rPr>
              <a:t>unlimited</a:t>
            </a:r>
            <a:r>
              <a:rPr lang="en-US" sz="1800" dirty="0">
                <a:solidFill>
                  <a:srgbClr val="FFFFFF"/>
                </a:solidFill>
                <a:latin typeface="Arial" panose="020B0604020202020204" pitchFamily="34" charset="0"/>
                <a:cs typeface="Arial" panose="020B0604020202020204" pitchFamily="34" charset="0"/>
              </a:rPr>
              <a:t> </a:t>
            </a:r>
            <a:r>
              <a:rPr lang="en-US" sz="2000" b="1" kern="1200" spc="-71" dirty="0">
                <a:solidFill>
                  <a:srgbClr val="14438E"/>
                </a:solidFill>
                <a:latin typeface="Arial Black" panose="020B0A04020102020204" pitchFamily="34" charset="0"/>
                <a:ea typeface="Open Sans"/>
                <a:cs typeface="Arial" panose="020B0604020202020204" pitchFamily="34" charset="0"/>
              </a:rPr>
              <a:t>geographical</a:t>
            </a:r>
            <a:r>
              <a:rPr lang="en-US" sz="1800" dirty="0">
                <a:solidFill>
                  <a:srgbClr val="FFFFFF"/>
                </a:solidFill>
                <a:latin typeface="Arial" panose="020B0604020202020204" pitchFamily="34" charset="0"/>
                <a:cs typeface="Arial" panose="020B0604020202020204" pitchFamily="34" charset="0"/>
              </a:rPr>
              <a:t> </a:t>
            </a:r>
            <a:r>
              <a:rPr lang="en-US" sz="2000" b="1" kern="1200" spc="-71" dirty="0">
                <a:solidFill>
                  <a:srgbClr val="14438E"/>
                </a:solidFill>
                <a:latin typeface="Arial Black" panose="020B0A04020102020204" pitchFamily="34" charset="0"/>
                <a:ea typeface="Open Sans"/>
                <a:cs typeface="Arial" panose="020B0604020202020204" pitchFamily="34" charset="0"/>
              </a:rPr>
              <a:t>reach</a:t>
            </a:r>
            <a:r>
              <a:rPr lang="en-US" sz="1800" dirty="0">
                <a:solidFill>
                  <a:srgbClr val="FFFFFF"/>
                </a:solidFill>
                <a:latin typeface="Arial" panose="020B0604020202020204" pitchFamily="34" charset="0"/>
                <a:cs typeface="Arial" panose="020B0604020202020204" pitchFamily="34" charset="0"/>
              </a:rPr>
              <a:t>).</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sym typeface="Wingdings" panose="05000000000000000000" pitchFamily="2" charset="2"/>
              </a:rPr>
              <a:t> </a:t>
            </a:r>
            <a:r>
              <a:rPr lang="en-US" sz="2000" b="1" kern="1200" spc="-71" dirty="0">
                <a:solidFill>
                  <a:srgbClr val="14438E"/>
                </a:solidFill>
                <a:latin typeface="Arial Black" panose="020B0A04020102020204" pitchFamily="34" charset="0"/>
                <a:ea typeface="Open Sans"/>
                <a:cs typeface="Arial" panose="020B0604020202020204" pitchFamily="34" charset="0"/>
              </a:rPr>
              <a:t>Detection</a:t>
            </a:r>
            <a:r>
              <a:rPr lang="en-US" sz="1800" dirty="0">
                <a:latin typeface="Arial" panose="020B0604020202020204" pitchFamily="34" charset="0"/>
                <a:cs typeface="Arial" panose="020B0604020202020204" pitchFamily="34" charset="0"/>
              </a:rPr>
              <a:t> of infringements </a:t>
            </a:r>
            <a:r>
              <a:rPr lang="en-US" sz="1800" dirty="0">
                <a:latin typeface="Arial" panose="020B0604020202020204" pitchFamily="34" charset="0"/>
                <a:cs typeface="Arial" panose="020B0604020202020204" pitchFamily="34" charset="0"/>
                <a:sym typeface="Wingdings" panose="05000000000000000000" pitchFamily="2" charset="2"/>
              </a:rPr>
              <a:t> </a:t>
            </a:r>
            <a:r>
              <a:rPr lang="en-US" sz="2000" b="1" kern="1200" spc="-71" dirty="0">
                <a:solidFill>
                  <a:srgbClr val="14438E"/>
                </a:solidFill>
                <a:latin typeface="Arial Black" panose="020B0A04020102020204" pitchFamily="34" charset="0"/>
                <a:ea typeface="Open Sans"/>
                <a:cs typeface="Arial" panose="020B0604020202020204" pitchFamily="34" charset="0"/>
              </a:rPr>
              <a:t>more challenging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kern="1200" spc="-71" dirty="0">
              <a:solidFill>
                <a:srgbClr val="14438E"/>
              </a:solidFill>
              <a:latin typeface="Arial Black" panose="020B0A04020102020204" pitchFamily="34" charset="0"/>
              <a:ea typeface="Open Sans"/>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spc="-71" dirty="0">
                <a:solidFill>
                  <a:srgbClr val="14438E"/>
                </a:solidFill>
                <a:latin typeface="Arial Black" panose="020B0A04020102020204" pitchFamily="34" charset="0"/>
                <a:ea typeface="Open Sans"/>
                <a:cs typeface="Arial" panose="020B0604020202020204" pitchFamily="34" charset="0"/>
              </a:rPr>
              <a:t>Cyber-squatting</a:t>
            </a:r>
            <a:r>
              <a:rPr lang="en-US" sz="1600" b="1" dirty="0">
                <a:solidFill>
                  <a:srgbClr val="FFFFFF"/>
                </a:solidFill>
                <a:latin typeface="Arial" panose="020B0604020202020204" pitchFamily="34" charset="0"/>
                <a:cs typeface="Arial" panose="020B0604020202020204" pitchFamily="34" charset="0"/>
              </a:rPr>
              <a:t> of trade mark</a:t>
            </a:r>
            <a:r>
              <a:rPr lang="en-US" sz="1600" dirty="0">
                <a:solidFill>
                  <a:srgbClr val="FFFFFF"/>
                </a:solidFill>
                <a:latin typeface="Arial" panose="020B0604020202020204" pitchFamily="34" charset="0"/>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FFFFFF"/>
                </a:solidFill>
                <a:latin typeface="Arial" panose="020B0604020202020204" pitchFamily="34" charset="0"/>
                <a:cs typeface="Arial" panose="020B0604020202020204" pitchFamily="34" charset="0"/>
              </a:rPr>
              <a:t>Monitoring can be </a:t>
            </a:r>
            <a:r>
              <a:rPr lang="en-US" sz="1800" b="1" kern="1200" spc="-71" dirty="0">
                <a:solidFill>
                  <a:srgbClr val="14438E"/>
                </a:solidFill>
                <a:latin typeface="Arial Black" panose="020B0A04020102020204" pitchFamily="34" charset="0"/>
                <a:ea typeface="Open Sans"/>
                <a:cs typeface="Arial" panose="020B0604020202020204" pitchFamily="34" charset="0"/>
              </a:rPr>
              <a:t>difficult</a:t>
            </a:r>
            <a:r>
              <a:rPr lang="en-US" sz="1600" dirty="0">
                <a:solidFill>
                  <a:srgbClr val="FFFFFF"/>
                </a:solidFill>
                <a:latin typeface="Arial" panose="020B0604020202020204" pitchFamily="34" charset="0"/>
                <a:cs typeface="Arial" panose="020B0604020202020204" pitchFamily="34" charset="0"/>
              </a:rPr>
              <a:t> </a:t>
            </a:r>
            <a:r>
              <a:rPr lang="en-US" sz="1800" b="1" kern="1200" spc="-71" dirty="0">
                <a:solidFill>
                  <a:srgbClr val="14438E"/>
                </a:solidFill>
                <a:latin typeface="Arial Black" panose="020B0A04020102020204" pitchFamily="34" charset="0"/>
                <a:ea typeface="Open Sans"/>
                <a:cs typeface="Arial" panose="020B0604020202020204" pitchFamily="34" charset="0"/>
              </a:rPr>
              <a:t>on</a:t>
            </a:r>
            <a:r>
              <a:rPr lang="en-US" sz="1600" dirty="0">
                <a:solidFill>
                  <a:srgbClr val="FFFFFF"/>
                </a:solidFill>
                <a:latin typeface="Arial" panose="020B0604020202020204" pitchFamily="34" charset="0"/>
                <a:cs typeface="Arial" panose="020B0604020202020204" pitchFamily="34" charset="0"/>
              </a:rPr>
              <a:t> </a:t>
            </a:r>
            <a:r>
              <a:rPr lang="en-US" sz="1800" b="1" kern="1200" spc="-71" dirty="0">
                <a:solidFill>
                  <a:srgbClr val="14438E"/>
                </a:solidFill>
                <a:latin typeface="Arial Black" panose="020B0A04020102020204" pitchFamily="34" charset="0"/>
                <a:ea typeface="Open Sans"/>
                <a:cs typeface="Arial" panose="020B0604020202020204" pitchFamily="34" charset="0"/>
              </a:rPr>
              <a:t>the</a:t>
            </a:r>
            <a:r>
              <a:rPr lang="en-US" sz="1600" dirty="0">
                <a:solidFill>
                  <a:srgbClr val="FFFFFF"/>
                </a:solidFill>
                <a:latin typeface="Arial" panose="020B0604020202020204" pitchFamily="34" charset="0"/>
                <a:cs typeface="Arial" panose="020B0604020202020204" pitchFamily="34" charset="0"/>
              </a:rPr>
              <a:t> </a:t>
            </a:r>
            <a:r>
              <a:rPr lang="en-US" sz="1800" b="1" kern="1200" spc="-71" dirty="0">
                <a:solidFill>
                  <a:srgbClr val="14438E"/>
                </a:solidFill>
                <a:latin typeface="Arial Black" panose="020B0A04020102020204" pitchFamily="34" charset="0"/>
                <a:ea typeface="Open Sans"/>
                <a:cs typeface="Arial" panose="020B0604020202020204" pitchFamily="34" charset="0"/>
              </a:rPr>
              <a:t>Internet</a:t>
            </a:r>
            <a:r>
              <a:rPr lang="en-US" sz="1600" dirty="0">
                <a:solidFill>
                  <a:srgbClr val="FFFFFF"/>
                </a:solidFill>
                <a:latin typeface="Arial" panose="020B060402020202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rgbClr val="FFFFFF"/>
                </a:solidFill>
                <a:latin typeface="Arial" panose="020B0604020202020204" pitchFamily="34" charset="0"/>
                <a:cs typeface="Arial" panose="020B0604020202020204" pitchFamily="34" charset="0"/>
              </a:rPr>
              <a:t>Likely to </a:t>
            </a:r>
            <a:r>
              <a:rPr lang="en-US" sz="1800" b="1" kern="1200" spc="-71" dirty="0">
                <a:solidFill>
                  <a:srgbClr val="14438E"/>
                </a:solidFill>
                <a:latin typeface="Arial Black" panose="020B0A04020102020204" pitchFamily="34" charset="0"/>
                <a:ea typeface="Open Sans"/>
                <a:cs typeface="Arial" panose="020B0604020202020204" pitchFamily="34" charset="0"/>
              </a:rPr>
              <a:t>become exponentially </a:t>
            </a:r>
            <a:r>
              <a:rPr lang="en-US" sz="1600" dirty="0">
                <a:solidFill>
                  <a:srgbClr val="FFFFFF"/>
                </a:solidFill>
                <a:latin typeface="Arial" panose="020B0604020202020204" pitchFamily="34" charset="0"/>
                <a:cs typeface="Arial" panose="020B0604020202020204" pitchFamily="34" charset="0"/>
              </a:rPr>
              <a:t>more </a:t>
            </a:r>
            <a:r>
              <a:rPr lang="en-US" sz="1800" b="1" kern="1200" spc="-71" dirty="0">
                <a:solidFill>
                  <a:srgbClr val="14438E"/>
                </a:solidFill>
                <a:latin typeface="Arial Black" panose="020B0A04020102020204" pitchFamily="34" charset="0"/>
                <a:ea typeface="Open Sans"/>
                <a:cs typeface="Arial" panose="020B0604020202020204" pitchFamily="34" charset="0"/>
              </a:rPr>
              <a:t>complicated</a:t>
            </a:r>
            <a:r>
              <a:rPr lang="en-US" sz="1600" dirty="0">
                <a:solidFill>
                  <a:srgbClr val="FFFFFF"/>
                </a:solidFill>
                <a:latin typeface="Arial" panose="020B0604020202020204" pitchFamily="34" charset="0"/>
                <a:cs typeface="Arial" panose="020B0604020202020204" pitchFamily="34" charset="0"/>
              </a:rPr>
              <a:t> in the Metaverse</a:t>
            </a:r>
          </a:p>
          <a:p>
            <a:endParaRPr lang="en-GB" sz="16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spc="-71" dirty="0">
                <a:solidFill>
                  <a:srgbClr val="14438E"/>
                </a:solidFill>
                <a:latin typeface="Arial Black" panose="020B0A04020102020204" pitchFamily="34" charset="0"/>
                <a:ea typeface="Open Sans"/>
                <a:cs typeface="Arial" panose="020B0604020202020204" pitchFamily="34" charset="0"/>
              </a:rPr>
              <a:t>Unregistered designs and TM</a:t>
            </a:r>
            <a:r>
              <a:rPr lang="en-US" sz="1600" dirty="0">
                <a:solidFill>
                  <a:srgbClr val="FFFFFF"/>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FFFFFF"/>
                </a:solidFill>
                <a:latin typeface="Arial" panose="020B0604020202020204" pitchFamily="34" charset="0"/>
                <a:cs typeface="Arial" panose="020B0604020202020204" pitchFamily="34" charset="0"/>
              </a:rPr>
              <a:t>Could </a:t>
            </a:r>
            <a:r>
              <a:rPr lang="en-US" sz="1800" b="1" kern="1200" spc="-71" dirty="0">
                <a:solidFill>
                  <a:srgbClr val="14438E"/>
                </a:solidFill>
                <a:latin typeface="Arial Black" panose="020B0A04020102020204" pitchFamily="34" charset="0"/>
                <a:ea typeface="Open Sans"/>
                <a:cs typeface="Arial" panose="020B0604020202020204" pitchFamily="34" charset="0"/>
              </a:rPr>
              <a:t>become</a:t>
            </a:r>
            <a:r>
              <a:rPr lang="en-US" sz="1600" dirty="0">
                <a:solidFill>
                  <a:srgbClr val="FFFFFF"/>
                </a:solidFill>
                <a:latin typeface="Arial" panose="020B0604020202020204" pitchFamily="34" charset="0"/>
                <a:cs typeface="Arial" panose="020B0604020202020204" pitchFamily="34" charset="0"/>
              </a:rPr>
              <a:t> a </a:t>
            </a:r>
            <a:r>
              <a:rPr lang="en-US" sz="1800" b="1" kern="1200" spc="-71" dirty="0">
                <a:solidFill>
                  <a:srgbClr val="14438E"/>
                </a:solidFill>
                <a:latin typeface="Arial Black" panose="020B0A04020102020204" pitchFamily="34" charset="0"/>
                <a:ea typeface="Open Sans"/>
                <a:cs typeface="Arial" panose="020B0604020202020204" pitchFamily="34" charset="0"/>
              </a:rPr>
              <a:t>trend</a:t>
            </a:r>
            <a:r>
              <a:rPr lang="en-US" sz="1600" dirty="0">
                <a:solidFill>
                  <a:srgbClr val="FFFFFF"/>
                </a:solidFill>
                <a:latin typeface="Arial" panose="020B0604020202020204" pitchFamily="34" charset="0"/>
                <a:cs typeface="Arial" panose="020B0604020202020204" pitchFamily="34" charset="0"/>
              </a:rPr>
              <a:t> for the metaverse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1600" dirty="0">
                <a:solidFill>
                  <a:srgbClr val="FFFFFF"/>
                </a:solidFill>
                <a:latin typeface="Arial" panose="020B0604020202020204" pitchFamily="34" charset="0"/>
                <a:cs typeface="Arial" panose="020B0604020202020204" pitchFamily="34" charset="0"/>
                <a:sym typeface="Wingdings" panose="05000000000000000000" pitchFamily="2" charset="2"/>
              </a:rPr>
              <a:t>could have commercial or </a:t>
            </a:r>
            <a:r>
              <a:rPr lang="en-US" sz="1800" b="1" kern="1200" spc="-71" dirty="0">
                <a:solidFill>
                  <a:srgbClr val="14438E"/>
                </a:solidFill>
                <a:latin typeface="Arial Black" panose="020B0A04020102020204" pitchFamily="34" charset="0"/>
                <a:ea typeface="Open Sans"/>
                <a:cs typeface="Arial" panose="020B0604020202020204" pitchFamily="34" charset="0"/>
                <a:sym typeface="Wingdings" panose="05000000000000000000" pitchFamily="2" charset="2"/>
              </a:rPr>
              <a:t>disclosure</a:t>
            </a:r>
            <a:r>
              <a:rPr lang="en-US" sz="1600" dirty="0">
                <a:solidFill>
                  <a:srgbClr val="FFFFFF"/>
                </a:solidFill>
                <a:latin typeface="Arial" panose="020B0604020202020204" pitchFamily="34" charset="0"/>
                <a:cs typeface="Arial" panose="020B0604020202020204" pitchFamily="34" charset="0"/>
                <a:sym typeface="Wingdings" panose="05000000000000000000" pitchFamily="2" charset="2"/>
              </a:rPr>
              <a:t> </a:t>
            </a:r>
            <a:r>
              <a:rPr lang="en-US" sz="1800" b="1" kern="1200" spc="-71" dirty="0">
                <a:solidFill>
                  <a:srgbClr val="14438E"/>
                </a:solidFill>
                <a:latin typeface="Arial Black" panose="020B0A04020102020204" pitchFamily="34" charset="0"/>
                <a:ea typeface="Open Sans"/>
                <a:cs typeface="Arial" panose="020B0604020202020204" pitchFamily="34" charset="0"/>
                <a:sym typeface="Wingdings" panose="05000000000000000000" pitchFamily="2" charset="2"/>
              </a:rPr>
              <a:t>effects</a:t>
            </a:r>
            <a:r>
              <a:rPr lang="en-US" sz="1600" dirty="0">
                <a:solidFill>
                  <a:srgbClr val="FFFFFF"/>
                </a:solidFill>
                <a:latin typeface="Arial" panose="020B0604020202020204" pitchFamily="34" charset="0"/>
                <a:cs typeface="Arial" panose="020B0604020202020204" pitchFamily="34" charset="0"/>
                <a:sym typeface="Wingdings" panose="05000000000000000000" pitchFamily="2" charset="2"/>
              </a:rPr>
              <a: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US" sz="1800" b="1" kern="1200" spc="-71" dirty="0">
                <a:solidFill>
                  <a:srgbClr val="14438E"/>
                </a:solidFill>
                <a:latin typeface="Arial Black" panose="020B0A04020102020204" pitchFamily="34" charset="0"/>
                <a:ea typeface="Open Sans"/>
                <a:cs typeface="Arial" panose="020B0604020202020204" pitchFamily="34" charset="0"/>
                <a:sym typeface="Wingdings" panose="05000000000000000000" pitchFamily="2" charset="2"/>
              </a:rPr>
              <a:t>proof</a:t>
            </a:r>
            <a:r>
              <a:rPr lang="en-US" sz="1600" dirty="0">
                <a:solidFill>
                  <a:srgbClr val="FFFFFF"/>
                </a:solidFill>
                <a:latin typeface="Arial" panose="020B0604020202020204" pitchFamily="34" charset="0"/>
                <a:cs typeface="Arial" panose="020B0604020202020204" pitchFamily="34" charset="0"/>
                <a:sym typeface="Wingdings" panose="05000000000000000000" pitchFamily="2" charset="2"/>
              </a:rPr>
              <a:t> </a:t>
            </a:r>
            <a:r>
              <a:rPr lang="en-US" sz="1800" b="1" kern="1200" spc="-71" dirty="0">
                <a:solidFill>
                  <a:srgbClr val="14438E"/>
                </a:solidFill>
                <a:latin typeface="Arial Black" panose="020B0A04020102020204" pitchFamily="34" charset="0"/>
                <a:ea typeface="Open Sans"/>
                <a:cs typeface="Arial" panose="020B0604020202020204" pitchFamily="34" charset="0"/>
                <a:sym typeface="Wingdings" panose="05000000000000000000" pitchFamily="2" charset="2"/>
              </a:rPr>
              <a:t>of</a:t>
            </a:r>
            <a:r>
              <a:rPr lang="en-US" sz="1600" dirty="0">
                <a:solidFill>
                  <a:srgbClr val="FFFFFF"/>
                </a:solidFill>
                <a:latin typeface="Arial" panose="020B0604020202020204" pitchFamily="34" charset="0"/>
                <a:cs typeface="Arial" panose="020B0604020202020204" pitchFamily="34" charset="0"/>
                <a:sym typeface="Wingdings" panose="05000000000000000000" pitchFamily="2" charset="2"/>
              </a:rPr>
              <a:t> </a:t>
            </a:r>
            <a:r>
              <a:rPr lang="en-US" sz="1800" b="1" kern="1200" spc="-71" dirty="0">
                <a:solidFill>
                  <a:srgbClr val="14438E"/>
                </a:solidFill>
                <a:latin typeface="Arial Black" panose="020B0A04020102020204" pitchFamily="34" charset="0"/>
                <a:ea typeface="Open Sans"/>
                <a:cs typeface="Arial" panose="020B0604020202020204" pitchFamily="34" charset="0"/>
                <a:sym typeface="Wingdings" panose="05000000000000000000" pitchFamily="2" charset="2"/>
              </a:rPr>
              <a:t>use</a:t>
            </a:r>
            <a:r>
              <a:rPr lang="en-US" sz="1600" dirty="0">
                <a:solidFill>
                  <a:srgbClr val="FFFFFF"/>
                </a:solidFill>
                <a:latin typeface="Arial" panose="020B0604020202020204" pitchFamily="34" charset="0"/>
                <a:cs typeface="Arial" panose="020B0604020202020204" pitchFamily="34" charset="0"/>
                <a:sym typeface="Wingdings" panose="05000000000000000000" pitchFamily="2" charset="2"/>
              </a:rPr>
              <a:t> in the Metaverse more common.</a:t>
            </a:r>
            <a:endParaRPr lang="en-US" sz="1600" dirty="0">
              <a:solidFill>
                <a:srgbClr val="FFFFFF"/>
              </a:solidFill>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pPr algn="just">
              <a:defRPr/>
            </a:pPr>
            <a:r>
              <a:rPr lang="en-US" sz="2000" b="1" kern="1200" spc="-71" dirty="0">
                <a:solidFill>
                  <a:srgbClr val="14438E"/>
                </a:solidFill>
                <a:latin typeface="Arial Black" panose="020B0A04020102020204" pitchFamily="34" charset="0"/>
                <a:ea typeface="Open Sans"/>
                <a:cs typeface="Arial" panose="020B0604020202020204" pitchFamily="34" charset="0"/>
              </a:rPr>
              <a:t>How to enforce </a:t>
            </a:r>
            <a:r>
              <a:rPr lang="en-US" sz="1800" kern="1200" dirty="0">
                <a:solidFill>
                  <a:srgbClr val="FFFFFF"/>
                </a:solidFill>
                <a:latin typeface="Arial" panose="020B0604020202020204" pitchFamily="34" charset="0"/>
                <a:ea typeface="+mn-ea"/>
                <a:cs typeface="Arial" panose="020B0604020202020204" pitchFamily="34" charset="0"/>
              </a:rPr>
              <a:t>IP Rights in the Metaverse?</a:t>
            </a:r>
          </a:p>
          <a:p>
            <a:pPr algn="just">
              <a:defRPr/>
            </a:pPr>
            <a:endParaRPr lang="en-US" sz="1800" kern="1200" dirty="0">
              <a:solidFill>
                <a:srgbClr val="FFFFFF"/>
              </a:solidFill>
              <a:latin typeface="Arial" panose="020B0604020202020204" pitchFamily="34" charset="0"/>
              <a:ea typeface="+mn-ea"/>
              <a:cs typeface="Arial" panose="020B0604020202020204" pitchFamily="34" charset="0"/>
            </a:endParaRPr>
          </a:p>
          <a:p>
            <a:pPr marL="285750" indent="-285750" algn="just">
              <a:buFont typeface="Arial" panose="020B0604020202020204" pitchFamily="34" charset="0"/>
              <a:buChar char="•"/>
              <a:defRPr/>
            </a:pPr>
            <a:r>
              <a:rPr lang="en-US" sz="2000" b="1" kern="1200" spc="-71" dirty="0">
                <a:solidFill>
                  <a:srgbClr val="14438E"/>
                </a:solidFill>
                <a:latin typeface="Arial Black" panose="020B0A04020102020204" pitchFamily="34" charset="0"/>
                <a:ea typeface="Open Sans"/>
                <a:cs typeface="Arial" panose="020B0604020202020204" pitchFamily="34" charset="0"/>
              </a:rPr>
              <a:t>No</a:t>
            </a:r>
            <a:r>
              <a:rPr lang="en-US" sz="1800" dirty="0">
                <a:solidFill>
                  <a:srgbClr val="FFFFFF"/>
                </a:solidFill>
                <a:latin typeface="Arial" panose="020B0604020202020204" pitchFamily="34" charset="0"/>
                <a:cs typeface="Arial" panose="020B0604020202020204" pitchFamily="34" charset="0"/>
              </a:rPr>
              <a:t> adequate regulatory </a:t>
            </a:r>
            <a:r>
              <a:rPr lang="en-US" sz="2000" b="1" kern="1200" spc="-71" dirty="0">
                <a:solidFill>
                  <a:srgbClr val="14438E"/>
                </a:solidFill>
                <a:latin typeface="Arial Black" panose="020B0A04020102020204" pitchFamily="34" charset="0"/>
                <a:ea typeface="Open Sans"/>
                <a:cs typeface="Arial" panose="020B0604020202020204" pitchFamily="34" charset="0"/>
              </a:rPr>
              <a:t>rules</a:t>
            </a:r>
          </a:p>
          <a:p>
            <a:pPr marL="285750" indent="-285750" algn="just">
              <a:buFont typeface="Arial" panose="020B0604020202020204" pitchFamily="34" charset="0"/>
              <a:buChar char="•"/>
              <a:defRPr/>
            </a:pPr>
            <a:r>
              <a:rPr lang="en-US" sz="1800" dirty="0">
                <a:solidFill>
                  <a:srgbClr val="FFFFFF"/>
                </a:solidFill>
                <a:latin typeface="Arial" panose="020B0604020202020204" pitchFamily="34" charset="0"/>
                <a:cs typeface="Arial" panose="020B0604020202020204" pitchFamily="34" charset="0"/>
              </a:rPr>
              <a:t>More </a:t>
            </a:r>
            <a:r>
              <a:rPr lang="en-US" sz="2000" b="1" kern="1200" spc="-71" dirty="0">
                <a:solidFill>
                  <a:srgbClr val="14438E"/>
                </a:solidFill>
                <a:latin typeface="Arial Black" panose="020B0A04020102020204" pitchFamily="34" charset="0"/>
                <a:ea typeface="Open Sans"/>
                <a:cs typeface="Arial" panose="020B0604020202020204" pitchFamily="34" charset="0"/>
              </a:rPr>
              <a:t>questions</a:t>
            </a:r>
            <a:r>
              <a:rPr lang="en-US" sz="1800" dirty="0">
                <a:solidFill>
                  <a:srgbClr val="FFFFFF"/>
                </a:solidFill>
                <a:latin typeface="Arial" panose="020B0604020202020204" pitchFamily="34" charset="0"/>
                <a:cs typeface="Arial" panose="020B0604020202020204" pitchFamily="34" charset="0"/>
              </a:rPr>
              <a:t> than answers</a:t>
            </a:r>
          </a:p>
          <a:p>
            <a:pPr marL="285750" indent="-285750" algn="just">
              <a:buFont typeface="Arial" panose="020B0604020202020204" pitchFamily="34" charset="0"/>
              <a:buChar char="•"/>
              <a:defRPr/>
            </a:pPr>
            <a:r>
              <a:rPr lang="en-US" sz="1800" dirty="0">
                <a:solidFill>
                  <a:srgbClr val="FFFFFF"/>
                </a:solidFill>
                <a:latin typeface="Arial" panose="020B0604020202020204" pitchFamily="34" charset="0"/>
                <a:cs typeface="Arial" panose="020B0604020202020204" pitchFamily="34" charset="0"/>
              </a:rPr>
              <a:t>“</a:t>
            </a:r>
            <a:r>
              <a:rPr lang="en-US" sz="2000" b="1" kern="1200" spc="-71" dirty="0">
                <a:solidFill>
                  <a:srgbClr val="14438E"/>
                </a:solidFill>
                <a:latin typeface="Arial Black" panose="020B0A04020102020204" pitchFamily="34" charset="0"/>
                <a:ea typeface="Open Sans"/>
                <a:cs typeface="Arial" panose="020B0604020202020204" pitchFamily="34" charset="0"/>
              </a:rPr>
              <a:t>Classic</a:t>
            </a:r>
            <a:r>
              <a:rPr lang="en-US" sz="1800" dirty="0">
                <a:solidFill>
                  <a:srgbClr val="FFFFFF"/>
                </a:solidFill>
                <a:latin typeface="Arial" panose="020B0604020202020204" pitchFamily="34" charset="0"/>
                <a:cs typeface="Arial" panose="020B0604020202020204" pitchFamily="34" charset="0"/>
              </a:rPr>
              <a:t>” means (cease and desist letters, seizure of digital assets, notice and </a:t>
            </a:r>
            <a:r>
              <a:rPr lang="en-US" sz="1800" dirty="0">
                <a:solidFill>
                  <a:srgbClr val="FFFFFF"/>
                </a:solidFill>
                <a:latin typeface="Arial" panose="020B0604020202020204" pitchFamily="34" charset="0"/>
                <a:cs typeface="Arial" panose="020B0604020202020204" pitchFamily="34" charset="0"/>
                <a:hlinkClick r:id="rId3"/>
              </a:rPr>
              <a:t>takedown</a:t>
            </a:r>
            <a:r>
              <a:rPr lang="en-US" sz="1800" dirty="0">
                <a:solidFill>
                  <a:srgbClr val="FFFFFF"/>
                </a:solidFill>
                <a:latin typeface="Arial" panose="020B0604020202020204" pitchFamily="34" charset="0"/>
                <a:cs typeface="Arial" panose="020B0604020202020204" pitchFamily="34" charset="0"/>
              </a:rPr>
              <a:t>) </a:t>
            </a:r>
          </a:p>
          <a:p>
            <a:pPr marL="285750" indent="-285750" algn="just">
              <a:buFont typeface="Arial" panose="020B0604020202020204" pitchFamily="34" charset="0"/>
              <a:buChar char="•"/>
              <a:defRPr/>
            </a:pPr>
            <a:r>
              <a:rPr lang="en-US" sz="2000" b="1" kern="1200" spc="-71" dirty="0">
                <a:solidFill>
                  <a:srgbClr val="14438E"/>
                </a:solidFill>
                <a:latin typeface="Arial Black" panose="020B0A04020102020204" pitchFamily="34" charset="0"/>
                <a:ea typeface="Open Sans"/>
                <a:cs typeface="Arial" panose="020B0604020202020204" pitchFamily="34" charset="0"/>
              </a:rPr>
              <a:t>Blockchain-based</a:t>
            </a:r>
            <a:r>
              <a:rPr lang="en-US" sz="1800" dirty="0">
                <a:solidFill>
                  <a:srgbClr val="FFFFFF"/>
                </a:solidFill>
                <a:latin typeface="Arial" panose="020B0604020202020204" pitchFamily="34" charset="0"/>
                <a:cs typeface="Arial" panose="020B0604020202020204" pitchFamily="34" charset="0"/>
              </a:rPr>
              <a:t> </a:t>
            </a:r>
            <a:r>
              <a:rPr lang="en-US" sz="2000" b="1" kern="1200" spc="-71" dirty="0">
                <a:solidFill>
                  <a:srgbClr val="14438E"/>
                </a:solidFill>
                <a:latin typeface="Arial Black" panose="020B0A04020102020204" pitchFamily="34" charset="0"/>
                <a:ea typeface="Open Sans"/>
                <a:cs typeface="Arial" panose="020B0604020202020204" pitchFamily="34" charset="0"/>
              </a:rPr>
              <a:t>tools</a:t>
            </a:r>
            <a:r>
              <a:rPr lang="en-US" sz="1800" dirty="0">
                <a:solidFill>
                  <a:srgbClr val="FFFFFF"/>
                </a:solidFill>
                <a:latin typeface="Arial" panose="020B0604020202020204" pitchFamily="34" charset="0"/>
                <a:cs typeface="Arial" panose="020B0604020202020204" pitchFamily="34" charset="0"/>
              </a:rPr>
              <a:t> to verify the </a:t>
            </a:r>
            <a:r>
              <a:rPr lang="en-US" sz="2000" b="1" kern="1200" spc="-71" dirty="0">
                <a:solidFill>
                  <a:srgbClr val="14438E"/>
                </a:solidFill>
                <a:latin typeface="Arial Black" panose="020B0A04020102020204" pitchFamily="34" charset="0"/>
                <a:ea typeface="Open Sans"/>
                <a:cs typeface="Arial" panose="020B0604020202020204" pitchFamily="34" charset="0"/>
              </a:rPr>
              <a:t>authenticity</a:t>
            </a:r>
            <a:r>
              <a:rPr lang="en-US" sz="1800" dirty="0">
                <a:solidFill>
                  <a:srgbClr val="FFFFFF"/>
                </a:solidFill>
                <a:latin typeface="Arial" panose="020B0604020202020204" pitchFamily="34" charset="0"/>
                <a:cs typeface="Arial" panose="020B0604020202020204" pitchFamily="34" charset="0"/>
              </a:rPr>
              <a:t> of goods</a:t>
            </a:r>
          </a:p>
          <a:p>
            <a:pPr marL="0" indent="0" algn="just">
              <a:buFont typeface="Arial" panose="020B0604020202020204" pitchFamily="34" charset="0"/>
              <a:buNone/>
              <a:defRPr/>
            </a:pPr>
            <a:endParaRPr lang="en-GB" sz="1800" b="1" spc="-71"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spc="-71" dirty="0">
                <a:solidFill>
                  <a:srgbClr val="14438E"/>
                </a:solidFill>
                <a:latin typeface="Arial Black" panose="020B0A04020102020204" pitchFamily="34" charset="0"/>
                <a:ea typeface="Open Sans"/>
                <a:cs typeface="Arial" panose="020B0604020202020204" pitchFamily="34" charset="0"/>
              </a:rPr>
              <a:t>Privacy : </a:t>
            </a:r>
            <a:r>
              <a:rPr lang="en-US" sz="1800" b="0" i="0" dirty="0">
                <a:solidFill>
                  <a:srgbClr val="000000"/>
                </a:solidFill>
                <a:effectLst/>
                <a:latin typeface="inherit"/>
              </a:rPr>
              <a:t>Privacy is another issue which has haunted the metaverse. Considering the fact that the metaverse uses devices such as webcams and AR &amp; VR technology, it indeed makes the privacy of the user susceptible to being compromised. It is a known fact that hackers have in the past hacked and exploited such devices to spy on people. So, for the metaverse to be used by the masses, such risks to privacy must be addressed and solutions be addressed.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spc="-71" dirty="0">
              <a:solidFill>
                <a:srgbClr val="14438E"/>
              </a:solidFill>
              <a:latin typeface="Arial Black" panose="020B0A04020102020204" pitchFamily="34" charset="0"/>
              <a:ea typeface="Open Sans"/>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spc="-71" dirty="0">
                <a:solidFill>
                  <a:srgbClr val="14438E"/>
                </a:solidFill>
                <a:latin typeface="Arial Black" panose="020B0A04020102020204" pitchFamily="34" charset="0"/>
                <a:ea typeface="Open Sans"/>
                <a:cs typeface="Arial" panose="020B0604020202020204" pitchFamily="34" charset="0"/>
              </a:rPr>
              <a:t>Big question mark </a:t>
            </a:r>
            <a:r>
              <a:rPr lang="en-US" sz="1100" spc="-71" dirty="0">
                <a:solidFill>
                  <a:schemeClr val="tx1"/>
                </a:solidFill>
                <a:latin typeface="Arial" panose="020B0604020202020204" pitchFamily="34" charset="0"/>
                <a:ea typeface="Open Sans" panose="020B0606030504020204" pitchFamily="34" charset="0"/>
                <a:cs typeface="Arial" panose="020B0604020202020204" pitchFamily="34" charset="0"/>
              </a:rPr>
              <a:t>regarding </a:t>
            </a:r>
            <a:r>
              <a:rPr lang="en-US" sz="1200" b="1" kern="1200" spc="-71" dirty="0">
                <a:solidFill>
                  <a:srgbClr val="14438E"/>
                </a:solidFill>
                <a:latin typeface="Arial Black" panose="020B0A04020102020204" pitchFamily="34" charset="0"/>
                <a:ea typeface="Open Sans"/>
                <a:cs typeface="Arial" panose="020B0604020202020204" pitchFamily="34" charset="0"/>
              </a:rPr>
              <a:t>data protection</a:t>
            </a:r>
            <a:r>
              <a:rPr lang="en-US" sz="1100" spc="-71" dirty="0">
                <a:solidFill>
                  <a:schemeClr val="tx1"/>
                </a:solidFill>
                <a:latin typeface="Arial" panose="020B0604020202020204" pitchFamily="34" charset="0"/>
                <a:ea typeface="Open Sans" panose="020B0606030504020204" pitchFamily="34" charset="0"/>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spc="-71" dirty="0">
                <a:solidFill>
                  <a:schemeClr val="tx1"/>
                </a:solidFill>
                <a:latin typeface="Arial" panose="020B0604020202020204" pitchFamily="34" charset="0"/>
                <a:ea typeface="Open Sans" panose="020B0606030504020204" pitchFamily="34" charset="0"/>
                <a:cs typeface="Arial" panose="020B0604020202020204" pitchFamily="34" charset="0"/>
              </a:rPr>
              <a:t>Tracking</a:t>
            </a:r>
            <a:r>
              <a:rPr kumimoji="0" lang="en-US" sz="1100" i="0" u="none" strike="noStrike" kern="1200" cap="none" spc="-71" normalizeH="0" baseline="0" noProof="0" dirty="0">
                <a:ln>
                  <a:noFill/>
                </a:ln>
                <a:solidFill>
                  <a:schemeClr val="tx1"/>
                </a:solidFill>
                <a:effectLst/>
                <a:uLnTx/>
                <a:uFillTx/>
                <a:latin typeface="Arial" panose="020B0604020202020204" pitchFamily="34" charset="0"/>
                <a:ea typeface="Open Sans" panose="020B0606030504020204" pitchFamily="34" charset="0"/>
                <a:cs typeface="Arial" panose="020B0604020202020204" pitchFamily="34" charset="0"/>
              </a:rPr>
              <a:t>: </a:t>
            </a:r>
            <a:r>
              <a:rPr lang="en-US" sz="1200" b="1" kern="1200" spc="-71" noProof="0" dirty="0">
                <a:solidFill>
                  <a:srgbClr val="14438E"/>
                </a:solidFill>
                <a:latin typeface="Arial Black" panose="020B0A04020102020204" pitchFamily="34" charset="0"/>
                <a:ea typeface="Open Sans"/>
                <a:cs typeface="Arial" panose="020B0604020202020204" pitchFamily="34" charset="0"/>
              </a:rPr>
              <a:t>r</a:t>
            </a:r>
            <a:r>
              <a:rPr lang="en-US" sz="1200" b="1" kern="1200" spc="-71" dirty="0" err="1">
                <a:solidFill>
                  <a:srgbClr val="14438E"/>
                </a:solidFill>
                <a:latin typeface="Arial Black" panose="020B0A04020102020204" pitchFamily="34" charset="0"/>
                <a:ea typeface="Open Sans"/>
                <a:cs typeface="Arial" panose="020B0604020202020204" pitchFamily="34" charset="0"/>
              </a:rPr>
              <a:t>eward</a:t>
            </a:r>
            <a:r>
              <a:rPr lang="en-US" sz="1100" spc="-71" dirty="0">
                <a:solidFill>
                  <a:schemeClr val="tx1"/>
                </a:solidFill>
                <a:latin typeface="Arial" panose="020B0604020202020204" pitchFamily="34" charset="0"/>
                <a:ea typeface="Open Sans" panose="020B0606030504020204" pitchFamily="34" charset="0"/>
                <a:cs typeface="Arial" panose="020B0604020202020204" pitchFamily="34" charset="0"/>
              </a:rPr>
              <a:t> of “good” and </a:t>
            </a:r>
            <a:r>
              <a:rPr lang="en-US" sz="1200" b="1" kern="1200" spc="-71" dirty="0">
                <a:solidFill>
                  <a:srgbClr val="14438E"/>
                </a:solidFill>
                <a:latin typeface="Arial Black" panose="020B0A04020102020204" pitchFamily="34" charset="0"/>
                <a:ea typeface="Open Sans"/>
                <a:cs typeface="Arial" panose="020B0604020202020204" pitchFamily="34" charset="0"/>
              </a:rPr>
              <a:t>penalization</a:t>
            </a:r>
            <a:r>
              <a:rPr lang="en-US" sz="1100" spc="-71" dirty="0">
                <a:solidFill>
                  <a:schemeClr val="tx1"/>
                </a:solidFill>
                <a:latin typeface="Arial" panose="020B0604020202020204" pitchFamily="34" charset="0"/>
                <a:ea typeface="Open Sans" panose="020B0606030504020204" pitchFamily="34" charset="0"/>
                <a:cs typeface="Arial" panose="020B0604020202020204" pitchFamily="34" charset="0"/>
              </a:rPr>
              <a:t> of “bad” activity (fines)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spc="-71" dirty="0">
                <a:solidFill>
                  <a:srgbClr val="14438E"/>
                </a:solidFill>
                <a:latin typeface="Arial Black" panose="020B0A04020102020204" pitchFamily="34" charset="0"/>
                <a:ea typeface="Open Sans"/>
                <a:cs typeface="Arial" panose="020B0604020202020204" pitchFamily="34" charset="0"/>
              </a:rPr>
              <a:t>Biometric</a:t>
            </a:r>
            <a:r>
              <a:rPr lang="en-US" sz="1100" spc="-71" dirty="0">
                <a:solidFill>
                  <a:schemeClr val="tx1"/>
                </a:solidFill>
                <a:latin typeface="Arial" panose="020B0604020202020204" pitchFamily="34" charset="0"/>
                <a:ea typeface="Open Sans" panose="020B0606030504020204" pitchFamily="34" charset="0"/>
                <a:cs typeface="Arial" panose="020B0604020202020204" pitchFamily="34" charset="0"/>
              </a:rPr>
              <a:t> data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spc="-71" dirty="0">
                <a:solidFill>
                  <a:srgbClr val="14438E"/>
                </a:solidFill>
                <a:latin typeface="Arial Black" panose="020B0A04020102020204" pitchFamily="34" charset="0"/>
                <a:ea typeface="Open Sans"/>
                <a:cs typeface="Arial" panose="020B0604020202020204" pitchFamily="34" charset="0"/>
              </a:rPr>
              <a:t>Facial</a:t>
            </a:r>
            <a:r>
              <a:rPr lang="en-US" sz="1100" spc="-71" dirty="0">
                <a:solidFill>
                  <a:schemeClr val="tx1"/>
                </a:solidFill>
                <a:latin typeface="Arial" panose="020B0604020202020204" pitchFamily="34" charset="0"/>
                <a:ea typeface="Open Sans" panose="020B0606030504020204" pitchFamily="34" charset="0"/>
                <a:cs typeface="Arial" panose="020B0604020202020204" pitchFamily="34" charset="0"/>
              </a:rPr>
              <a:t> recognition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spc="-71" dirty="0">
                <a:solidFill>
                  <a:schemeClr val="tx1"/>
                </a:solidFill>
                <a:latin typeface="Arial" panose="020B0604020202020204" pitchFamily="34" charset="0"/>
                <a:ea typeface="Open Sans" panose="020B0606030504020204" pitchFamily="34" charset="0"/>
                <a:cs typeface="Arial" panose="020B0604020202020204" pitchFamily="34" charset="0"/>
              </a:rPr>
              <a:t>Removal of data in blockchain is not clear</a:t>
            </a:r>
            <a:endParaRPr lang="en-US" sz="1100" b="0" spc="-71"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0" indent="0" algn="just">
              <a:buFont typeface="Arial" panose="020B0604020202020204" pitchFamily="34" charset="0"/>
              <a:buNone/>
              <a:defRPr/>
            </a:pPr>
            <a:endParaRPr lang="en-GB" sz="1800" b="1" spc="-71" dirty="0">
              <a:solidFill>
                <a:schemeClr val="tx1"/>
              </a:solidFill>
              <a:latin typeface="Arial" panose="020B0604020202020204" pitchFamily="34" charset="0"/>
              <a:ea typeface="Open Sans" panose="020B0606030504020204" pitchFamily="34" charset="0"/>
              <a:cs typeface="Arial" panose="020B0604020202020204" pitchFamily="34" charset="0"/>
            </a:endParaRPr>
          </a:p>
          <a:p>
            <a:pPr marL="0" indent="0" algn="just">
              <a:buFont typeface="Arial" panose="020B0604020202020204" pitchFamily="34" charset="0"/>
              <a:buNone/>
              <a:defRPr/>
            </a:pPr>
            <a:endParaRPr lang="en-GB" sz="1800" spc="-71" dirty="0">
              <a:solidFill>
                <a:schemeClr val="tx1"/>
              </a:solidFill>
              <a:latin typeface="Arial" panose="020B0604020202020204" pitchFamily="34" charset="0"/>
              <a:ea typeface="Open Sans" panose="020B0606030504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97F0310-9240-45CF-AC26-B0930EEAD3E4}" type="slidenum">
              <a:rPr lang="en-IE" smtClean="0"/>
              <a:t>9</a:t>
            </a:fld>
            <a:endParaRPr lang="en-IE"/>
          </a:p>
        </p:txBody>
      </p:sp>
    </p:spTree>
    <p:extLst>
      <p:ext uri="{BB962C8B-B14F-4D97-AF65-F5344CB8AC3E}">
        <p14:creationId xmlns:p14="http://schemas.microsoft.com/office/powerpoint/2010/main" val="404082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271B8F-1533-C54E-AA52-E1B7E4925B16}"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1919824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71B8F-1533-C54E-AA52-E1B7E4925B16}"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1600283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71B8F-1533-C54E-AA52-E1B7E4925B16}"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2813255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60600B5-A75E-44EF-8FB8-2BE108060FF2}" type="slidenum">
              <a:rPr lang="en-IE"/>
              <a:pPr/>
              <a:t>‹#›</a:t>
            </a:fld>
            <a:endParaRPr lang="en-IE"/>
          </a:p>
        </p:txBody>
      </p:sp>
    </p:spTree>
    <p:extLst>
      <p:ext uri="{BB962C8B-B14F-4D97-AF65-F5344CB8AC3E}">
        <p14:creationId xmlns:p14="http://schemas.microsoft.com/office/powerpoint/2010/main" val="1562428821"/>
      </p:ext>
    </p:extLst>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cept Description">
    <p:spTree>
      <p:nvGrpSpPr>
        <p:cNvPr id="1" name=""/>
        <p:cNvGrpSpPr/>
        <p:nvPr/>
      </p:nvGrpSpPr>
      <p:grpSpPr>
        <a:xfrm>
          <a:off x="0" y="0"/>
          <a:ext cx="0" cy="0"/>
          <a:chOff x="0" y="0"/>
          <a:chExt cx="0" cy="0"/>
        </a:xfrm>
      </p:grpSpPr>
      <p:sp>
        <p:nvSpPr>
          <p:cNvPr id="7" name="Title 6"/>
          <p:cNvSpPr>
            <a:spLocks noGrp="1"/>
          </p:cNvSpPr>
          <p:nvPr>
            <p:ph type="title"/>
          </p:nvPr>
        </p:nvSpPr>
        <p:spPr>
          <a:xfrm>
            <a:off x="228599" y="1"/>
            <a:ext cx="8689975" cy="688181"/>
          </a:xfrm>
        </p:spPr>
        <p:txBody>
          <a:bodyPr anchor="b"/>
          <a:lstStyle>
            <a:lvl1pPr>
              <a:defRPr sz="2400">
                <a:solidFill>
                  <a:srgbClr val="525252"/>
                </a:solidFill>
                <a:latin typeface="Arial"/>
                <a:cs typeface="Arial"/>
              </a:defRPr>
            </a:lvl1pPr>
          </a:lstStyle>
          <a:p>
            <a:r>
              <a:rPr lang="en-US" dirty="0"/>
              <a:t>Click to edit Master title style</a:t>
            </a:r>
          </a:p>
        </p:txBody>
      </p:sp>
      <p:sp>
        <p:nvSpPr>
          <p:cNvPr id="9" name="Text Placeholder 8"/>
          <p:cNvSpPr>
            <a:spLocks noGrp="1"/>
          </p:cNvSpPr>
          <p:nvPr>
            <p:ph type="body" sz="quarter" idx="10"/>
          </p:nvPr>
        </p:nvSpPr>
        <p:spPr>
          <a:xfrm>
            <a:off x="228602" y="4900760"/>
            <a:ext cx="8731737" cy="158662"/>
          </a:xfrm>
        </p:spPr>
        <p:txBody>
          <a:bodyPr anchor="b"/>
          <a:lstStyle>
            <a:lvl1pPr marL="0" indent="0" algn="r">
              <a:buNone/>
              <a:defRPr sz="825" baseline="0">
                <a:solidFill>
                  <a:srgbClr val="9B9B9B"/>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47330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71B8F-1533-C54E-AA52-E1B7E4925B16}"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1799337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271B8F-1533-C54E-AA52-E1B7E4925B16}" type="datetimeFigureOut">
              <a:rPr lang="en-US" smtClean="0"/>
              <a:t>3/17/2023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264453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71B8F-1533-C54E-AA52-E1B7E4925B16}"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3215065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71B8F-1533-C54E-AA52-E1B7E4925B16}" type="datetimeFigureOut">
              <a:rPr lang="en-US" smtClean="0"/>
              <a:t>3/17/2023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4284814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71B8F-1533-C54E-AA52-E1B7E4925B16}" type="datetimeFigureOut">
              <a:rPr lang="en-US" smtClean="0"/>
              <a:t>3/17/2023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48287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71B8F-1533-C54E-AA52-E1B7E4925B16}" type="datetimeFigureOut">
              <a:rPr lang="en-US" smtClean="0"/>
              <a:t>3/17/2023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86175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71B8F-1533-C54E-AA52-E1B7E4925B16}"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229816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271B8F-1533-C54E-AA52-E1B7E4925B16}" type="datetimeFigureOut">
              <a:rPr lang="en-US" smtClean="0"/>
              <a:t>3/17/2023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9CF0A-C2A7-714A-9FE8-A737F5D641C0}" type="slidenum">
              <a:rPr lang="en-US" smtClean="0"/>
              <a:t>‹#›</a:t>
            </a:fld>
            <a:endParaRPr lang="en-US"/>
          </a:p>
        </p:txBody>
      </p:sp>
    </p:spTree>
    <p:extLst>
      <p:ext uri="{BB962C8B-B14F-4D97-AF65-F5344CB8AC3E}">
        <p14:creationId xmlns:p14="http://schemas.microsoft.com/office/powerpoint/2010/main" val="265131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271B8F-1533-C54E-AA52-E1B7E4925B16}" type="datetimeFigureOut">
              <a:rPr lang="en-US" smtClean="0"/>
              <a:t>3/17/2023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819CF0A-C2A7-714A-9FE8-A737F5D641C0}" type="slidenum">
              <a:rPr lang="en-US" smtClean="0"/>
              <a:t>‹#›</a:t>
            </a:fld>
            <a:endParaRPr lang="en-US"/>
          </a:p>
        </p:txBody>
      </p:sp>
    </p:spTree>
    <p:extLst>
      <p:ext uri="{BB962C8B-B14F-4D97-AF65-F5344CB8AC3E}">
        <p14:creationId xmlns:p14="http://schemas.microsoft.com/office/powerpoint/2010/main" val="3419907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uipo.europa.eu/knowledge/course/view.php?id=4763" TargetMode="External"/><Relationship Id="rId3" Type="http://schemas.openxmlformats.org/officeDocument/2006/relationships/image" Target="../media/image25.png"/><Relationship Id="rId7" Type="http://schemas.openxmlformats.org/officeDocument/2006/relationships/hyperlink" Target="https://euipo.europa.eu/knowledge/course/view.php?id=485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EU_IPO" TargetMode="External"/><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hyperlink" Target="https://www.facebook.com/EUIPO.eu" TargetMode="External"/><Relationship Id="rId4" Type="http://schemas.openxmlformats.org/officeDocument/2006/relationships/hyperlink" Target="https://www.linkedin.com/company/euipo"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39192" y="2571750"/>
            <a:ext cx="8605307" cy="400441"/>
          </a:xfrm>
        </p:spPr>
        <p:txBody>
          <a:bodyPr anchor="b">
            <a:noAutofit/>
          </a:bodyPr>
          <a:lstStyle/>
          <a:p>
            <a:pPr algn="l"/>
            <a:r>
              <a:rPr lang="en-US" b="1" dirty="0">
                <a:solidFill>
                  <a:srgbClr val="002060"/>
                </a:solidFill>
                <a:latin typeface="Arial" panose="020B0604020202020204" pitchFamily="34" charset="0"/>
                <a:ea typeface="Times New Roman" panose="02020603050405020304" pitchFamily="18" charset="0"/>
              </a:rPr>
              <a:t>Metaverse, what is it and how should IP approach it?</a:t>
            </a:r>
            <a:endParaRPr lang="en-GB" b="1" dirty="0">
              <a:solidFill>
                <a:srgbClr val="292929"/>
              </a:solidFill>
              <a:effectLst/>
              <a:latin typeface="Arial" panose="020B0604020202020204" pitchFamily="34" charset="0"/>
              <a:ea typeface="Times New Roman" panose="02020603050405020304" pitchFamily="18" charset="0"/>
            </a:endParaRPr>
          </a:p>
        </p:txBody>
      </p:sp>
      <p:sp>
        <p:nvSpPr>
          <p:cNvPr id="5" name="Title 3"/>
          <p:cNvSpPr txBox="1">
            <a:spLocks/>
          </p:cNvSpPr>
          <p:nvPr/>
        </p:nvSpPr>
        <p:spPr>
          <a:xfrm>
            <a:off x="5146622" y="4120949"/>
            <a:ext cx="3909202" cy="559302"/>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1400" b="1" dirty="0">
                <a:solidFill>
                  <a:srgbClr val="002060"/>
                </a:solidFill>
                <a:latin typeface="Arial"/>
                <a:ea typeface="Open Sans Light" panose="020B0306030504020204" pitchFamily="34" charset="0"/>
                <a:cs typeface="Arial"/>
              </a:rPr>
              <a:t>Carlos Luna García</a:t>
            </a:r>
          </a:p>
          <a:p>
            <a:pPr algn="r"/>
            <a:r>
              <a:rPr lang="en-US" sz="1400" dirty="0">
                <a:solidFill>
                  <a:srgbClr val="002060"/>
                </a:solidFill>
                <a:latin typeface="Arial"/>
                <a:ea typeface="Open Sans Light" panose="020B0306030504020204" pitchFamily="34" charset="0"/>
                <a:cs typeface="Arial"/>
              </a:rPr>
              <a:t>New Technologies Service</a:t>
            </a:r>
          </a:p>
          <a:p>
            <a:pPr algn="r"/>
            <a:r>
              <a:rPr lang="en-US" sz="1400" dirty="0">
                <a:solidFill>
                  <a:srgbClr val="002060"/>
                </a:solidFill>
                <a:latin typeface="Arial"/>
                <a:ea typeface="Open Sans Light" panose="020B0306030504020204" pitchFamily="34" charset="0"/>
                <a:cs typeface="Arial"/>
              </a:rPr>
              <a:t>Digital Transformation Department</a:t>
            </a:r>
          </a:p>
          <a:p>
            <a:pPr algn="r"/>
            <a:r>
              <a:rPr lang="en-US" sz="1400" dirty="0">
                <a:solidFill>
                  <a:srgbClr val="002060"/>
                </a:solidFill>
                <a:latin typeface="Arial"/>
                <a:ea typeface="Open Sans Light" panose="020B0306030504020204" pitchFamily="34" charset="0"/>
                <a:cs typeface="Arial"/>
              </a:rPr>
              <a:t>EUIPO</a:t>
            </a:r>
          </a:p>
          <a:p>
            <a:pPr algn="r"/>
            <a:endParaRPr lang="en-US" sz="1400" dirty="0">
              <a:solidFill>
                <a:srgbClr val="024DA1"/>
              </a:solidFill>
              <a:latin typeface="Arial"/>
              <a:ea typeface="Open Sans Light" panose="020B0306030504020204" pitchFamily="34" charset="0"/>
              <a:cs typeface="Arial"/>
            </a:endParaRPr>
          </a:p>
        </p:txBody>
      </p:sp>
      <p:sp>
        <p:nvSpPr>
          <p:cNvPr id="6" name="TextBox 5">
            <a:extLst>
              <a:ext uri="{FF2B5EF4-FFF2-40B4-BE49-F238E27FC236}">
                <a16:creationId xmlns:a16="http://schemas.microsoft.com/office/drawing/2014/main" id="{28BF9173-519B-4D98-A34A-083002839E36}"/>
              </a:ext>
            </a:extLst>
          </p:cNvPr>
          <p:cNvSpPr txBox="1"/>
          <p:nvPr/>
        </p:nvSpPr>
        <p:spPr>
          <a:xfrm>
            <a:off x="639192" y="3197619"/>
            <a:ext cx="5387283" cy="923330"/>
          </a:xfrm>
          <a:prstGeom prst="rect">
            <a:avLst/>
          </a:prstGeom>
          <a:noFill/>
        </p:spPr>
        <p:txBody>
          <a:bodyPr wrap="square" rtlCol="0">
            <a:spAutoFit/>
          </a:bodyPr>
          <a:lstStyle/>
          <a:p>
            <a:r>
              <a:rPr lang="en-US" sz="1800" b="1" dirty="0">
                <a:solidFill>
                  <a:srgbClr val="002060"/>
                </a:solidFill>
                <a:effectLst/>
                <a:latin typeface="Arial Narrow" panose="020B0606020202030204" pitchFamily="34" charset="0"/>
                <a:ea typeface="Times New Roman" panose="02020603050405020304" pitchFamily="18" charset="0"/>
              </a:rPr>
              <a:t>Seventh Session of the WIPO Conversation </a:t>
            </a:r>
          </a:p>
          <a:p>
            <a:r>
              <a:rPr lang="en-US" sz="1800" b="1" dirty="0">
                <a:solidFill>
                  <a:srgbClr val="002060"/>
                </a:solidFill>
                <a:effectLst/>
                <a:latin typeface="Arial Narrow" panose="020B0606020202030204" pitchFamily="34" charset="0"/>
                <a:ea typeface="Times New Roman" panose="02020603050405020304" pitchFamily="18" charset="0"/>
              </a:rPr>
              <a:t> "IP and the Metaverse“ - WIPO</a:t>
            </a:r>
            <a:endParaRPr lang="en-US" sz="1800" b="1" dirty="0">
              <a:solidFill>
                <a:srgbClr val="002060"/>
              </a:solidFill>
              <a:effectLst/>
              <a:latin typeface="Arial" panose="020B0604020202020204" pitchFamily="34" charset="0"/>
              <a:ea typeface="Times New Roman" panose="02020603050405020304" pitchFamily="18" charset="0"/>
            </a:endParaRPr>
          </a:p>
          <a:p>
            <a:r>
              <a:rPr lang="en-GB" dirty="0">
                <a:solidFill>
                  <a:srgbClr val="002060"/>
                </a:solidFill>
              </a:rPr>
              <a:t>29, 30 March 2023</a:t>
            </a:r>
          </a:p>
        </p:txBody>
      </p:sp>
    </p:spTree>
    <p:extLst>
      <p:ext uri="{BB962C8B-B14F-4D97-AF65-F5344CB8AC3E}">
        <p14:creationId xmlns:p14="http://schemas.microsoft.com/office/powerpoint/2010/main" val="4098246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357C44-5BA3-4AE3-AB78-5C99265F0501}"/>
              </a:ext>
            </a:extLst>
          </p:cNvPr>
          <p:cNvSpPr/>
          <p:nvPr/>
        </p:nvSpPr>
        <p:spPr>
          <a:xfrm>
            <a:off x="562707" y="1798655"/>
            <a:ext cx="8361373" cy="3155310"/>
          </a:xfrm>
          <a:prstGeom prst="rect">
            <a:avLst/>
          </a:prstGeom>
        </p:spPr>
        <p:txBody>
          <a:bodyPr wrap="square">
            <a:noAutofit/>
          </a:bodyPr>
          <a:lstStyle/>
          <a:p>
            <a:pPr marR="0" lvl="0" algn="just" defTabSz="457200" rtl="0" eaLnBrk="1" fontAlgn="auto" latinLnBrk="0" hangingPunct="1">
              <a:lnSpc>
                <a:spcPct val="100000"/>
              </a:lnSpc>
              <a:spcBef>
                <a:spcPts val="0"/>
              </a:spcBef>
              <a:spcAft>
                <a:spcPts val="0"/>
              </a:spcAft>
              <a:buClrTx/>
              <a:buSzTx/>
              <a:tabLst/>
              <a:defRPr/>
            </a:pPr>
            <a:endParaRPr lang="en-US" i="1" spc="-71" dirty="0">
              <a:solidFill>
                <a:srgbClr val="14438E"/>
              </a:solidFill>
              <a:latin typeface="Arial" panose="020B0604020202020204" pitchFamily="34" charset="0"/>
              <a:ea typeface="Open Sans" panose="020B0606030504020204" pitchFamily="34" charset="0"/>
              <a:cs typeface="Arial" panose="020B0604020202020204" pitchFamily="34" charset="0"/>
            </a:endParaRPr>
          </a:p>
          <a:p>
            <a:pPr marR="0" lvl="0" algn="just" defTabSz="457200" rtl="0" eaLnBrk="1" fontAlgn="auto" latinLnBrk="0" hangingPunct="1">
              <a:lnSpc>
                <a:spcPct val="100000"/>
              </a:lnSpc>
              <a:spcBef>
                <a:spcPts val="0"/>
              </a:spcBef>
              <a:spcAft>
                <a:spcPts val="0"/>
              </a:spcAft>
              <a:buClrTx/>
              <a:buSzTx/>
              <a:tabLst/>
              <a:defRPr/>
            </a:pPr>
            <a:endParaRPr lang="en-US" i="1" spc="-71" dirty="0">
              <a:solidFill>
                <a:srgbClr val="14438E"/>
              </a:solidFill>
              <a:latin typeface="Arial" panose="020B0604020202020204" pitchFamily="34" charset="0"/>
              <a:ea typeface="Open Sans" panose="020B0606030504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7761A5A-E1F5-400F-9D0E-C00CD569382F}"/>
              </a:ext>
            </a:extLst>
          </p:cNvPr>
          <p:cNvSpPr txBox="1"/>
          <p:nvPr/>
        </p:nvSpPr>
        <p:spPr>
          <a:xfrm>
            <a:off x="562707" y="810852"/>
            <a:ext cx="6162184" cy="715089"/>
          </a:xfrm>
          <a:prstGeom prst="wedgeRoundRectCallout">
            <a:avLst/>
          </a:prstGeom>
          <a:solidFill>
            <a:srgbClr val="EFCC68"/>
          </a:solidFill>
        </p:spPr>
        <p:txBody>
          <a:bodyPr wrap="square">
            <a:spAutoFit/>
          </a:bodyPr>
          <a:lstStyle/>
          <a:p>
            <a:pPr algn="ctr"/>
            <a:r>
              <a:rPr lang="en-US" b="1" dirty="0">
                <a:solidFill>
                  <a:srgbClr val="0C4C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Consider protecting your EUTM or Community Design in the Metaverse!</a:t>
            </a:r>
          </a:p>
        </p:txBody>
      </p:sp>
      <p:pic>
        <p:nvPicPr>
          <p:cNvPr id="12" name="Graphic 11" descr="Lights On with solid fill">
            <a:extLst>
              <a:ext uri="{FF2B5EF4-FFF2-40B4-BE49-F238E27FC236}">
                <a16:creationId xmlns:a16="http://schemas.microsoft.com/office/drawing/2014/main" id="{8E11EC3F-558B-486D-B1A8-4410B1E176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974" y="1575973"/>
            <a:ext cx="914400" cy="914400"/>
          </a:xfrm>
          <a:prstGeom prst="rect">
            <a:avLst/>
          </a:prstGeom>
        </p:spPr>
      </p:pic>
      <p:pic>
        <p:nvPicPr>
          <p:cNvPr id="13" name="Graphic 12" descr="Pen with solid fill">
            <a:extLst>
              <a:ext uri="{FF2B5EF4-FFF2-40B4-BE49-F238E27FC236}">
                <a16:creationId xmlns:a16="http://schemas.microsoft.com/office/drawing/2014/main" id="{F182B31E-927E-40F9-8E2F-CA6805CED60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1783" y="2919618"/>
            <a:ext cx="567733" cy="567733"/>
          </a:xfrm>
          <a:prstGeom prst="rect">
            <a:avLst/>
          </a:prstGeom>
        </p:spPr>
      </p:pic>
      <p:sp>
        <p:nvSpPr>
          <p:cNvPr id="9" name="Rectangle 8">
            <a:extLst>
              <a:ext uri="{FF2B5EF4-FFF2-40B4-BE49-F238E27FC236}">
                <a16:creationId xmlns:a16="http://schemas.microsoft.com/office/drawing/2014/main" id="{CA14E8B4-6D35-43E8-B8DC-ABD240CE74E1}"/>
              </a:ext>
            </a:extLst>
          </p:cNvPr>
          <p:cNvSpPr>
            <a:spLocks/>
          </p:cNvSpPr>
          <p:nvPr/>
        </p:nvSpPr>
        <p:spPr bwMode="auto">
          <a:xfrm>
            <a:off x="4572000" y="284022"/>
            <a:ext cx="4309003" cy="270030"/>
          </a:xfrm>
          <a:prstGeom prst="rect">
            <a:avLst/>
          </a:prstGeom>
          <a:noFill/>
          <a:ln>
            <a:noFill/>
          </a:ln>
        </p:spPr>
        <p:txBody>
          <a:bodyPr lIns="0" tIns="0" rIns="72000" bIns="0" anchor="ctr"/>
          <a:lstStyle/>
          <a:p>
            <a:pPr marL="85725" algn="r"/>
            <a:r>
              <a:rPr lang="en-US" sz="2800" b="1" spc="-150" dirty="0">
                <a:solidFill>
                  <a:srgbClr val="024DA1"/>
                </a:solidFill>
                <a:latin typeface="72 Black" panose="020B0A04030603020204" pitchFamily="34" charset="0"/>
                <a:ea typeface="Open Sans Semibold" panose="020B0706030804020204" pitchFamily="34" charset="0"/>
                <a:cs typeface="72 Black" panose="020B0A04030603020204" pitchFamily="34" charset="0"/>
              </a:rPr>
              <a:t>EUIPO approach</a:t>
            </a:r>
          </a:p>
        </p:txBody>
      </p:sp>
      <p:sp>
        <p:nvSpPr>
          <p:cNvPr id="11" name="TextBox 10">
            <a:extLst>
              <a:ext uri="{FF2B5EF4-FFF2-40B4-BE49-F238E27FC236}">
                <a16:creationId xmlns:a16="http://schemas.microsoft.com/office/drawing/2014/main" id="{1B8C0D1B-F6BA-425B-8289-0A4D9FEC3540}"/>
              </a:ext>
            </a:extLst>
          </p:cNvPr>
          <p:cNvSpPr txBox="1"/>
          <p:nvPr/>
        </p:nvSpPr>
        <p:spPr>
          <a:xfrm>
            <a:off x="1040776" y="2845941"/>
            <a:ext cx="7840227" cy="715089"/>
          </a:xfrm>
          <a:prstGeom prst="roundRect">
            <a:avLst/>
          </a:prstGeom>
          <a:solidFill>
            <a:schemeClr val="bg1">
              <a:lumMod val="65000"/>
            </a:schemeClr>
          </a:solidFill>
        </p:spPr>
        <p:txBody>
          <a:bodyPr wrap="square">
            <a:spAutoFit/>
          </a:bodyPr>
          <a:lstStyle/>
          <a:p>
            <a:r>
              <a:rPr lang="en-US" b="1" dirty="0">
                <a:solidFill>
                  <a:srgbClr val="0C4C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Designs ONLY intended for use in virtual environments:</a:t>
            </a:r>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provide physical product indication &amp; virtual product indication !!</a:t>
            </a:r>
            <a:endParaRPr lang="en-US"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D58EC39-D474-4C23-B404-24E8E33AB1F5}"/>
              </a:ext>
            </a:extLst>
          </p:cNvPr>
          <p:cNvSpPr txBox="1"/>
          <p:nvPr/>
        </p:nvSpPr>
        <p:spPr>
          <a:xfrm>
            <a:off x="1040777" y="1675629"/>
            <a:ext cx="7840227" cy="715089"/>
          </a:xfrm>
          <a:prstGeom prst="roundRect">
            <a:avLst/>
          </a:prstGeom>
          <a:solidFill>
            <a:srgbClr val="0C4CA2"/>
          </a:solidFill>
        </p:spPr>
        <p:txBody>
          <a:bodyPr wrap="square">
            <a:spAutoFit/>
          </a:bodyPr>
          <a:lstStyle/>
          <a:p>
            <a:r>
              <a:rPr lang="en-US"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Trade marks: Don’t forget to have in mind the virtual environment when composing your list of goods and services !!</a:t>
            </a:r>
            <a:endParaRPr lang="en-US"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58E74A1-9136-4462-9201-5F283ED52C91}"/>
              </a:ext>
            </a:extLst>
          </p:cNvPr>
          <p:cNvSpPr txBox="1"/>
          <p:nvPr/>
        </p:nvSpPr>
        <p:spPr>
          <a:xfrm>
            <a:off x="1040777" y="3966882"/>
            <a:ext cx="7840227" cy="1021556"/>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r>
              <a:rPr lang="en-US" b="1" dirty="0">
                <a:solidFill>
                  <a:srgbClr val="0C4CA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EUIPO webinars </a:t>
            </a:r>
          </a:p>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The Metaverse – is it relevant for your (IP) strategy?</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Trade marks and designs in the metaverse: legal aspects/EUIPO practice</a:t>
            </a:r>
            <a:endPar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Graphic 3" descr="Megaphone outline">
            <a:extLst>
              <a:ext uri="{FF2B5EF4-FFF2-40B4-BE49-F238E27FC236}">
                <a16:creationId xmlns:a16="http://schemas.microsoft.com/office/drawing/2014/main" id="{9F11DEB3-72FA-4F66-A111-61A04E26DB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187" y="4039565"/>
            <a:ext cx="914400" cy="914400"/>
          </a:xfrm>
          <a:prstGeom prst="rect">
            <a:avLst/>
          </a:prstGeom>
        </p:spPr>
      </p:pic>
    </p:spTree>
    <p:extLst>
      <p:ext uri="{BB962C8B-B14F-4D97-AF65-F5344CB8AC3E}">
        <p14:creationId xmlns:p14="http://schemas.microsoft.com/office/powerpoint/2010/main" val="520289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3"/>
          <p:cNvSpPr>
            <a:spLocks noGrp="1"/>
          </p:cNvSpPr>
          <p:nvPr>
            <p:ph type="ctrTitle"/>
          </p:nvPr>
        </p:nvSpPr>
        <p:spPr>
          <a:xfrm>
            <a:off x="4178775" y="3464659"/>
            <a:ext cx="1791835" cy="346643"/>
          </a:xfrm>
        </p:spPr>
        <p:txBody>
          <a:bodyPr anchor="b">
            <a:noAutofit/>
          </a:bodyPr>
          <a:lstStyle/>
          <a:p>
            <a:pPr algn="l"/>
            <a:r>
              <a:rPr lang="en-IE" sz="1800" b="1" spc="-150" dirty="0">
                <a:solidFill>
                  <a:srgbClr val="024DA1"/>
                </a:solidFill>
                <a:latin typeface="Arial"/>
                <a:ea typeface="Open Sans Semibold" panose="020B0706030804020204" pitchFamily="34" charset="0"/>
                <a:cs typeface="Arial"/>
              </a:rPr>
              <a:t>THANK YOU</a:t>
            </a:r>
          </a:p>
        </p:txBody>
      </p:sp>
      <p:sp>
        <p:nvSpPr>
          <p:cNvPr id="7" name="Title 3"/>
          <p:cNvSpPr txBox="1">
            <a:spLocks/>
          </p:cNvSpPr>
          <p:nvPr/>
        </p:nvSpPr>
        <p:spPr>
          <a:xfrm>
            <a:off x="4482257" y="2377094"/>
            <a:ext cx="4152688" cy="244994"/>
          </a:xfrm>
          <a:prstGeom prst="rect">
            <a:avLst/>
          </a:prstGeom>
        </p:spPr>
        <p:txBody>
          <a:bodyPr vert="horz" lIns="91440" tIns="45720" rIns="91440" bIns="45720" rtlCol="0"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cap="all" dirty="0">
                <a:solidFill>
                  <a:srgbClr val="024DA1"/>
                </a:solidFill>
                <a:latin typeface="Arial"/>
                <a:cs typeface="Arial"/>
                <a:hlinkClick r:id="rId3"/>
              </a:rPr>
              <a:t>@EU_IPO</a:t>
            </a:r>
            <a:endParaRPr lang="en-US" sz="1400" dirty="0">
              <a:solidFill>
                <a:srgbClr val="024DA1"/>
              </a:solidFill>
              <a:latin typeface="Arial"/>
              <a:cs typeface="Arial"/>
            </a:endParaRPr>
          </a:p>
        </p:txBody>
      </p:sp>
      <p:sp>
        <p:nvSpPr>
          <p:cNvPr id="8" name="Title 3"/>
          <p:cNvSpPr txBox="1">
            <a:spLocks/>
          </p:cNvSpPr>
          <p:nvPr/>
        </p:nvSpPr>
        <p:spPr>
          <a:xfrm>
            <a:off x="4482257" y="2774488"/>
            <a:ext cx="4152688" cy="244994"/>
          </a:xfrm>
          <a:prstGeom prst="rect">
            <a:avLst/>
          </a:prstGeom>
        </p:spPr>
        <p:txBody>
          <a:bodyPr vert="horz" lIns="91440" tIns="45720" rIns="91440" bIns="45720" rtlCol="0"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cap="all" dirty="0" err="1">
                <a:solidFill>
                  <a:srgbClr val="024DA1"/>
                </a:solidFill>
                <a:latin typeface="Arial"/>
                <a:cs typeface="Arial"/>
                <a:hlinkClick r:id="rId4"/>
              </a:rPr>
              <a:t>euipo</a:t>
            </a:r>
            <a:endParaRPr lang="en-US" sz="1400" dirty="0">
              <a:solidFill>
                <a:srgbClr val="024DA1"/>
              </a:solidFill>
              <a:latin typeface="Arial"/>
              <a:cs typeface="Arial"/>
            </a:endParaRPr>
          </a:p>
        </p:txBody>
      </p:sp>
      <p:sp>
        <p:nvSpPr>
          <p:cNvPr id="9" name="Title 3"/>
          <p:cNvSpPr txBox="1">
            <a:spLocks/>
          </p:cNvSpPr>
          <p:nvPr/>
        </p:nvSpPr>
        <p:spPr>
          <a:xfrm>
            <a:off x="4482257" y="3151739"/>
            <a:ext cx="4152688" cy="244994"/>
          </a:xfrm>
          <a:prstGeom prst="rect">
            <a:avLst/>
          </a:prstGeom>
        </p:spPr>
        <p:txBody>
          <a:bodyPr vert="horz" lIns="91440" tIns="45720" rIns="91440" bIns="45720" rtlCol="0" anchor="b">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cap="all" dirty="0" err="1">
                <a:solidFill>
                  <a:srgbClr val="000090"/>
                </a:solidFill>
                <a:latin typeface="Arial"/>
                <a:cs typeface="Arial"/>
                <a:hlinkClick r:id="rId5"/>
              </a:rPr>
              <a:t>EUIPO.eu</a:t>
            </a:r>
            <a:endParaRPr lang="en-US" sz="1400" dirty="0">
              <a:solidFill>
                <a:srgbClr val="000090"/>
              </a:solidFill>
              <a:latin typeface="Arial"/>
              <a:cs typeface="Arial"/>
            </a:endParaRPr>
          </a:p>
        </p:txBody>
      </p:sp>
    </p:spTree>
    <p:extLst>
      <p:ext uri="{BB962C8B-B14F-4D97-AF65-F5344CB8AC3E}">
        <p14:creationId xmlns:p14="http://schemas.microsoft.com/office/powerpoint/2010/main" val="2850088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AA705784-FCDB-4ED2-A815-AE0ECDEF8C3B}"/>
              </a:ext>
            </a:extLst>
          </p:cNvPr>
          <p:cNvSpPr>
            <a:spLocks/>
          </p:cNvSpPr>
          <p:nvPr/>
        </p:nvSpPr>
        <p:spPr bwMode="auto">
          <a:xfrm>
            <a:off x="3165232" y="284022"/>
            <a:ext cx="5715772" cy="270030"/>
          </a:xfrm>
          <a:prstGeom prst="rect">
            <a:avLst/>
          </a:prstGeom>
          <a:noFill/>
          <a:ln>
            <a:noFill/>
          </a:ln>
        </p:spPr>
        <p:txBody>
          <a:bodyPr lIns="0" tIns="0" rIns="72000" bIns="0" anchor="ctr"/>
          <a:lstStyle/>
          <a:p>
            <a:pPr marL="85725" algn="r"/>
            <a:r>
              <a:rPr lang="en-US" sz="2800" b="1" spc="-150" dirty="0">
                <a:solidFill>
                  <a:srgbClr val="024DA1"/>
                </a:solidFill>
                <a:latin typeface="72 Black" panose="020B0A04030603020204" pitchFamily="34" charset="0"/>
                <a:ea typeface="Open Sans Semibold" panose="020B0706030804020204" pitchFamily="34" charset="0"/>
                <a:cs typeface="72 Black" panose="020B0A04030603020204" pitchFamily="34" charset="0"/>
              </a:rPr>
              <a:t>Metaverse history</a:t>
            </a:r>
          </a:p>
        </p:txBody>
      </p:sp>
      <p:sp>
        <p:nvSpPr>
          <p:cNvPr id="8" name="Rectangle 7">
            <a:extLst>
              <a:ext uri="{FF2B5EF4-FFF2-40B4-BE49-F238E27FC236}">
                <a16:creationId xmlns:a16="http://schemas.microsoft.com/office/drawing/2014/main" id="{46C3BE09-1FFF-43A8-B374-0856CA9A1291}"/>
              </a:ext>
            </a:extLst>
          </p:cNvPr>
          <p:cNvSpPr/>
          <p:nvPr/>
        </p:nvSpPr>
        <p:spPr>
          <a:xfrm>
            <a:off x="5065385" y="981394"/>
            <a:ext cx="3824615" cy="341280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nSpc>
                <a:spcPct val="200000"/>
              </a:lnSpc>
            </a:pPr>
            <a:endParaRPr lang="en-US" dirty="0">
              <a:latin typeface="Arial" panose="020B0604020202020204" pitchFamily="34" charset="0"/>
              <a:cs typeface="Arial" panose="020B0604020202020204" pitchFamily="34" charset="0"/>
            </a:endParaRPr>
          </a:p>
          <a:p>
            <a:pPr>
              <a:lnSpc>
                <a:spcPct val="200000"/>
              </a:lnSpc>
            </a:pPr>
            <a:r>
              <a:rPr lang="en-US" dirty="0">
                <a:latin typeface="Arial" panose="020B0604020202020204" pitchFamily="34" charset="0"/>
                <a:cs typeface="Arial" panose="020B0604020202020204" pitchFamily="34" charset="0"/>
              </a:rPr>
              <a:t>And it is </a:t>
            </a:r>
            <a:r>
              <a:rPr lang="en-US" b="1" dirty="0">
                <a:latin typeface="Arial" panose="020B0604020202020204" pitchFamily="34" charset="0"/>
                <a:cs typeface="Arial" panose="020B0604020202020204" pitchFamily="34" charset="0"/>
              </a:rPr>
              <a:t>not a new concept but </a:t>
            </a:r>
            <a:r>
              <a:rPr lang="en-US" dirty="0">
                <a:latin typeface="Arial" panose="020B0604020202020204" pitchFamily="34" charset="0"/>
                <a:cs typeface="Arial" panose="020B0604020202020204" pitchFamily="34" charset="0"/>
              </a:rPr>
              <a:t>a new model of </a:t>
            </a:r>
            <a:r>
              <a:rPr lang="en-US" b="1" dirty="0">
                <a:latin typeface="Arial" panose="020B0604020202020204" pitchFamily="34" charset="0"/>
                <a:cs typeface="Arial" panose="020B0604020202020204" pitchFamily="34" charset="0"/>
              </a:rPr>
              <a:t>interoperable real-time rendered 3D virtual</a:t>
            </a:r>
            <a:r>
              <a:rPr lang="en-US" dirty="0">
                <a:latin typeface="Arial" panose="020B0604020202020204" pitchFamily="34" charset="0"/>
                <a:cs typeface="Arial" panose="020B0604020202020204" pitchFamily="34" charset="0"/>
              </a:rPr>
              <a:t> world where people may interact and engage through an avatar</a:t>
            </a:r>
          </a:p>
          <a:p>
            <a:pPr marL="285750" indent="-285750">
              <a:lnSpc>
                <a:spcPct val="20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E02DB0A-4768-DB8C-D44B-78FCA88161DD}"/>
              </a:ext>
            </a:extLst>
          </p:cNvPr>
          <p:cNvPicPr>
            <a:picLocks noChangeAspect="1"/>
          </p:cNvPicPr>
          <p:nvPr/>
        </p:nvPicPr>
        <p:blipFill>
          <a:blip r:embed="rId3"/>
          <a:stretch>
            <a:fillRect/>
          </a:stretch>
        </p:blipFill>
        <p:spPr>
          <a:xfrm>
            <a:off x="489779" y="769065"/>
            <a:ext cx="4316342" cy="4005419"/>
          </a:xfrm>
          <a:prstGeom prst="rect">
            <a:avLst/>
          </a:prstGeom>
        </p:spPr>
      </p:pic>
    </p:spTree>
    <p:extLst>
      <p:ext uri="{BB962C8B-B14F-4D97-AF65-F5344CB8AC3E}">
        <p14:creationId xmlns:p14="http://schemas.microsoft.com/office/powerpoint/2010/main" val="4054566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7CA5544-10B4-416B-ABC1-F38245AED892}"/>
              </a:ext>
            </a:extLst>
          </p:cNvPr>
          <p:cNvSpPr>
            <a:spLocks/>
          </p:cNvSpPr>
          <p:nvPr/>
        </p:nvSpPr>
        <p:spPr bwMode="auto">
          <a:xfrm>
            <a:off x="3165232" y="284022"/>
            <a:ext cx="5715772" cy="270030"/>
          </a:xfrm>
          <a:prstGeom prst="rect">
            <a:avLst/>
          </a:prstGeom>
          <a:noFill/>
          <a:ln>
            <a:noFill/>
          </a:ln>
        </p:spPr>
        <p:txBody>
          <a:bodyPr lIns="0" tIns="0" rIns="72000" bIns="0" anchor="ctr"/>
          <a:lstStyle/>
          <a:p>
            <a:pPr marL="85725" algn="r"/>
            <a:r>
              <a:rPr lang="en-US" sz="2800" b="1" spc="-150" dirty="0">
                <a:solidFill>
                  <a:srgbClr val="024DA1"/>
                </a:solidFill>
                <a:latin typeface="72 Black" panose="020B0A04030603020204" pitchFamily="34" charset="0"/>
                <a:ea typeface="Open Sans Semibold" panose="020B0706030804020204" pitchFamily="34" charset="0"/>
                <a:cs typeface="72 Black" panose="020B0A04030603020204" pitchFamily="34" charset="0"/>
              </a:rPr>
              <a:t>What is not Metaverse?</a:t>
            </a:r>
          </a:p>
        </p:txBody>
      </p:sp>
      <p:sp>
        <p:nvSpPr>
          <p:cNvPr id="3" name="Rectangle 2">
            <a:extLst>
              <a:ext uri="{FF2B5EF4-FFF2-40B4-BE49-F238E27FC236}">
                <a16:creationId xmlns:a16="http://schemas.microsoft.com/office/drawing/2014/main" id="{6CAA8BA3-2A0E-4972-B5A7-FCA3C86CEBE3}"/>
              </a:ext>
            </a:extLst>
          </p:cNvPr>
          <p:cNvSpPr/>
          <p:nvPr/>
        </p:nvSpPr>
        <p:spPr>
          <a:xfrm>
            <a:off x="1469211" y="2571750"/>
            <a:ext cx="7411793" cy="2122311"/>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lnSpc>
                <a:spcPct val="200000"/>
              </a:lnSpc>
              <a:buFont typeface="Wingdings" panose="05000000000000000000" pitchFamily="2" charset="2"/>
              <a:buChar char="ü"/>
            </a:pPr>
            <a:r>
              <a:rPr lang="en-US" dirty="0">
                <a:latin typeface="Arial" panose="020B0604020202020204" pitchFamily="34" charset="0"/>
                <a:cs typeface="Arial" panose="020B0604020202020204" pitchFamily="34" charset="0"/>
              </a:rPr>
              <a:t>Is not a single technology</a:t>
            </a:r>
          </a:p>
          <a:p>
            <a:pPr marL="285750" indent="-285750">
              <a:lnSpc>
                <a:spcPct val="200000"/>
              </a:lnSpc>
              <a:buFont typeface="Wingdings" panose="05000000000000000000" pitchFamily="2" charset="2"/>
              <a:buChar char="ü"/>
            </a:pPr>
            <a:r>
              <a:rPr lang="en-US" dirty="0">
                <a:latin typeface="Arial" panose="020B0604020202020204" pitchFamily="34" charset="0"/>
                <a:cs typeface="Arial" panose="020B0604020202020204" pitchFamily="34" charset="0"/>
              </a:rPr>
              <a:t>Is not just gaming or a place to visit in VR</a:t>
            </a:r>
          </a:p>
          <a:p>
            <a:pPr marL="285750" indent="-285750">
              <a:lnSpc>
                <a:spcPct val="200000"/>
              </a:lnSpc>
              <a:buFont typeface="Wingdings" panose="05000000000000000000" pitchFamily="2" charset="2"/>
              <a:buChar char="ü"/>
            </a:pPr>
            <a:r>
              <a:rPr lang="en-US" dirty="0">
                <a:latin typeface="Arial" panose="020B0604020202020204" pitchFamily="34" charset="0"/>
                <a:cs typeface="Arial" panose="020B0604020202020204" pitchFamily="34" charset="0"/>
              </a:rPr>
              <a:t>Is not for a small group of users</a:t>
            </a:r>
          </a:p>
          <a:p>
            <a:pPr marL="285750" indent="-285750">
              <a:lnSpc>
                <a:spcPct val="200000"/>
              </a:lnSpc>
              <a:buFont typeface="Wingdings" panose="05000000000000000000" pitchFamily="2" charset="2"/>
              <a:buChar char="ü"/>
            </a:pPr>
            <a:r>
              <a:rPr lang="en-US" dirty="0">
                <a:latin typeface="Arial" panose="020B0604020202020204" pitchFamily="34" charset="0"/>
                <a:cs typeface="Arial" panose="020B0604020202020204" pitchFamily="34" charset="0"/>
              </a:rPr>
              <a:t>Is not something that can be claimed by the next technology giant</a:t>
            </a:r>
          </a:p>
          <a:p>
            <a:pPr marL="285750" indent="-285750">
              <a:lnSpc>
                <a:spcPct val="200000"/>
              </a:lnSpc>
              <a:buFont typeface="Wingdings" panose="05000000000000000000" pitchFamily="2" charset="2"/>
              <a:buChar char="ü"/>
            </a:pPr>
            <a:r>
              <a:rPr lang="en-US" dirty="0">
                <a:latin typeface="Arial" panose="020B0604020202020204" pitchFamily="34" charset="0"/>
                <a:cs typeface="Arial" panose="020B0604020202020204" pitchFamily="34" charset="0"/>
              </a:rPr>
              <a:t>No single all-encompassing metaverse</a:t>
            </a:r>
            <a:endParaRPr lang="en-US" b="1" dirty="0">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ü"/>
            </a:pPr>
            <a:r>
              <a:rPr lang="en-US" dirty="0">
                <a:latin typeface="Arial" panose="020B0604020202020204" pitchFamily="34" charset="0"/>
                <a:cs typeface="Arial" panose="020B0604020202020204" pitchFamily="34" charset="0"/>
              </a:rPr>
              <a:t>Metaverse does not replaces real life</a:t>
            </a:r>
          </a:p>
          <a:p>
            <a:pPr marL="285750" indent="-285750">
              <a:lnSpc>
                <a:spcPct val="20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marL="285750" indent="-285750">
              <a:lnSpc>
                <a:spcPct val="200000"/>
              </a:lnSpc>
              <a:buFont typeface="Wingdings" panose="05000000000000000000" pitchFamily="2" charset="2"/>
              <a:buChar char="ü"/>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4106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6A481C75-E0E8-407A-B733-BF6BC7BCFAF0}"/>
              </a:ext>
            </a:extLst>
          </p:cNvPr>
          <p:cNvSpPr>
            <a:spLocks/>
          </p:cNvSpPr>
          <p:nvPr/>
        </p:nvSpPr>
        <p:spPr bwMode="auto">
          <a:xfrm>
            <a:off x="3950208" y="284022"/>
            <a:ext cx="4930795" cy="270030"/>
          </a:xfrm>
          <a:prstGeom prst="rect">
            <a:avLst/>
          </a:prstGeom>
          <a:noFill/>
          <a:ln>
            <a:noFill/>
          </a:ln>
        </p:spPr>
        <p:txBody>
          <a:bodyPr lIns="0" tIns="0" rIns="72000" bIns="0" anchor="ctr"/>
          <a:lstStyle/>
          <a:p>
            <a:pPr marL="85725" algn="r"/>
            <a:r>
              <a:rPr lang="en-US" sz="2800" b="1" spc="-150" dirty="0">
                <a:solidFill>
                  <a:srgbClr val="024DA1"/>
                </a:solidFill>
                <a:latin typeface="72 Black" panose="020B0A04030603020204" pitchFamily="34" charset="0"/>
                <a:ea typeface="Open Sans Semibold" panose="020B0706030804020204" pitchFamily="34" charset="0"/>
                <a:cs typeface="72 Black" panose="020B0A04030603020204" pitchFamily="34" charset="0"/>
              </a:rPr>
              <a:t>Technologies</a:t>
            </a:r>
          </a:p>
        </p:txBody>
      </p:sp>
      <p:sp>
        <p:nvSpPr>
          <p:cNvPr id="7" name="TextBox 6">
            <a:extLst>
              <a:ext uri="{FF2B5EF4-FFF2-40B4-BE49-F238E27FC236}">
                <a16:creationId xmlns:a16="http://schemas.microsoft.com/office/drawing/2014/main" id="{8C412836-3F4B-4635-8E4C-02388FE54294}"/>
              </a:ext>
            </a:extLst>
          </p:cNvPr>
          <p:cNvSpPr txBox="1"/>
          <p:nvPr/>
        </p:nvSpPr>
        <p:spPr>
          <a:xfrm>
            <a:off x="2060462" y="1888533"/>
            <a:ext cx="6876985" cy="1021556"/>
          </a:xfrm>
          <a:prstGeom prst="roundRect">
            <a:avLst/>
          </a:prstGeom>
          <a:solidFill>
            <a:srgbClr val="0C4CA2"/>
          </a:solidFill>
        </p:spPr>
        <p:txBody>
          <a:bodyPr wrap="square">
            <a:spAutoFit/>
          </a:bodyPr>
          <a:lstStyle/>
          <a:p>
            <a:r>
              <a:rPr lang="en-US" b="1" spc="-71" dirty="0">
                <a:solidFill>
                  <a:srgbClr val="EFCC68"/>
                </a:solidFill>
                <a:effectLst>
                  <a:outerShdw blurRad="38100" dist="38100" dir="2700000" algn="tl">
                    <a:srgbClr val="000000">
                      <a:alpha val="43137"/>
                    </a:srgbClr>
                  </a:outerShdw>
                </a:effectLst>
                <a:latin typeface="Arial"/>
                <a:ea typeface="Open Sans"/>
                <a:cs typeface="Arial"/>
              </a:rPr>
              <a:t>Fungible tokens</a:t>
            </a:r>
            <a:r>
              <a:rPr lang="en-US" spc="-71" dirty="0">
                <a:solidFill>
                  <a:srgbClr val="EFCC68"/>
                </a:solidFill>
                <a:latin typeface="Arial"/>
                <a:ea typeface="Open Sans"/>
                <a:cs typeface="Arial"/>
              </a:rPr>
              <a:t>: </a:t>
            </a:r>
            <a:r>
              <a:rPr lang="en-US" b="1" spc="-71" dirty="0">
                <a:solidFill>
                  <a:schemeClr val="bg1"/>
                </a:solidFill>
                <a:latin typeface="Arial"/>
                <a:ea typeface="Open Sans"/>
                <a:cs typeface="Arial"/>
              </a:rPr>
              <a:t>interchangeable</a:t>
            </a:r>
            <a:r>
              <a:rPr lang="en-US" spc="-71" dirty="0">
                <a:solidFill>
                  <a:schemeClr val="bg1"/>
                </a:solidFill>
                <a:latin typeface="Arial"/>
                <a:ea typeface="Open Sans"/>
                <a:cs typeface="Arial"/>
              </a:rPr>
              <a:t>, </a:t>
            </a:r>
            <a:r>
              <a:rPr lang="en-US" b="1" spc="-71" dirty="0">
                <a:solidFill>
                  <a:schemeClr val="bg1"/>
                </a:solidFill>
                <a:latin typeface="Arial"/>
                <a:ea typeface="Open Sans"/>
                <a:cs typeface="Arial"/>
              </a:rPr>
              <a:t>divisible</a:t>
            </a:r>
            <a:r>
              <a:rPr lang="en-US" spc="-71" dirty="0">
                <a:solidFill>
                  <a:schemeClr val="bg1"/>
                </a:solidFill>
                <a:latin typeface="Arial"/>
                <a:ea typeface="Open Sans"/>
                <a:cs typeface="Arial"/>
              </a:rPr>
              <a:t> and </a:t>
            </a:r>
            <a:r>
              <a:rPr lang="en-US" b="1" spc="-71" dirty="0">
                <a:solidFill>
                  <a:schemeClr val="bg1"/>
                </a:solidFill>
                <a:latin typeface="Arial"/>
                <a:ea typeface="Open Sans"/>
                <a:cs typeface="Arial"/>
              </a:rPr>
              <a:t>non-unique</a:t>
            </a:r>
          </a:p>
          <a:p>
            <a:r>
              <a:rPr lang="en-US" b="1" spc="-71" dirty="0">
                <a:solidFill>
                  <a:srgbClr val="EFCC68"/>
                </a:solidFill>
                <a:effectLst>
                  <a:outerShdw blurRad="38100" dist="38100" dir="2700000" algn="tl">
                    <a:srgbClr val="000000">
                      <a:alpha val="43137"/>
                    </a:srgbClr>
                  </a:outerShdw>
                </a:effectLst>
                <a:latin typeface="Arial"/>
                <a:ea typeface="Open Sans"/>
                <a:cs typeface="Arial"/>
              </a:rPr>
              <a:t>Non-Fungible Tokens (NFTs): </a:t>
            </a:r>
            <a:r>
              <a:rPr lang="en-US" spc="-71" dirty="0">
                <a:solidFill>
                  <a:schemeClr val="bg1"/>
                </a:solidFill>
                <a:effectLst>
                  <a:outerShdw blurRad="38100" dist="38100" dir="2700000" algn="tl">
                    <a:srgbClr val="000000">
                      <a:alpha val="43137"/>
                    </a:srgbClr>
                  </a:outerShdw>
                </a:effectLst>
                <a:latin typeface="Arial"/>
                <a:ea typeface="Open Sans"/>
                <a:cs typeface="Arial"/>
              </a:rPr>
              <a:t>Representing a </a:t>
            </a:r>
            <a:r>
              <a:rPr lang="en-US" b="1" spc="-71" dirty="0">
                <a:solidFill>
                  <a:schemeClr val="bg1"/>
                </a:solidFill>
                <a:effectLst>
                  <a:outerShdw blurRad="38100" dist="38100" dir="2700000" algn="tl">
                    <a:srgbClr val="000000">
                      <a:alpha val="43137"/>
                    </a:srgbClr>
                  </a:outerShdw>
                </a:effectLst>
                <a:latin typeface="Arial"/>
                <a:ea typeface="Open Sans"/>
                <a:cs typeface="Arial"/>
              </a:rPr>
              <a:t>unique</a:t>
            </a:r>
            <a:r>
              <a:rPr lang="en-US" spc="-71" dirty="0">
                <a:solidFill>
                  <a:schemeClr val="bg1"/>
                </a:solidFill>
                <a:effectLst>
                  <a:outerShdw blurRad="38100" dist="38100" dir="2700000" algn="tl">
                    <a:srgbClr val="000000">
                      <a:alpha val="43137"/>
                    </a:srgbClr>
                  </a:outerShdw>
                </a:effectLst>
                <a:latin typeface="Arial"/>
                <a:ea typeface="Open Sans"/>
                <a:cs typeface="Arial"/>
              </a:rPr>
              <a:t>, </a:t>
            </a:r>
            <a:r>
              <a:rPr lang="en-US" b="1" spc="-71" dirty="0">
                <a:solidFill>
                  <a:schemeClr val="bg1"/>
                </a:solidFill>
                <a:effectLst>
                  <a:outerShdw blurRad="38100" dist="38100" dir="2700000" algn="tl">
                    <a:srgbClr val="000000">
                      <a:alpha val="43137"/>
                    </a:srgbClr>
                  </a:outerShdw>
                </a:effectLst>
                <a:latin typeface="Arial"/>
                <a:ea typeface="Open Sans"/>
                <a:cs typeface="Arial"/>
              </a:rPr>
              <a:t>indivisible</a:t>
            </a:r>
            <a:r>
              <a:rPr lang="en-US" spc="-71" dirty="0">
                <a:solidFill>
                  <a:schemeClr val="bg1"/>
                </a:solidFill>
                <a:effectLst>
                  <a:outerShdw blurRad="38100" dist="38100" dir="2700000" algn="tl">
                    <a:srgbClr val="000000">
                      <a:alpha val="43137"/>
                    </a:srgbClr>
                  </a:outerShdw>
                </a:effectLst>
                <a:latin typeface="Arial"/>
                <a:ea typeface="Open Sans"/>
                <a:cs typeface="Arial"/>
              </a:rPr>
              <a:t> and </a:t>
            </a:r>
            <a:r>
              <a:rPr lang="en-US" b="1" spc="-71" dirty="0">
                <a:solidFill>
                  <a:schemeClr val="bg1"/>
                </a:solidFill>
                <a:effectLst>
                  <a:outerShdw blurRad="38100" dist="38100" dir="2700000" algn="tl">
                    <a:srgbClr val="000000">
                      <a:alpha val="43137"/>
                    </a:srgbClr>
                  </a:outerShdw>
                </a:effectLst>
                <a:latin typeface="Arial"/>
                <a:ea typeface="Open Sans"/>
                <a:cs typeface="Arial"/>
              </a:rPr>
              <a:t>irreplaceable</a:t>
            </a:r>
          </a:p>
        </p:txBody>
      </p:sp>
      <p:pic>
        <p:nvPicPr>
          <p:cNvPr id="12" name="Picture 11">
            <a:extLst>
              <a:ext uri="{FF2B5EF4-FFF2-40B4-BE49-F238E27FC236}">
                <a16:creationId xmlns:a16="http://schemas.microsoft.com/office/drawing/2014/main" id="{0F22960A-949E-41DC-B4AD-C3304196F62A}"/>
              </a:ext>
            </a:extLst>
          </p:cNvPr>
          <p:cNvPicPr>
            <a:picLocks noChangeAspect="1"/>
          </p:cNvPicPr>
          <p:nvPr/>
        </p:nvPicPr>
        <p:blipFill>
          <a:blip r:embed="rId3"/>
          <a:stretch>
            <a:fillRect/>
          </a:stretch>
        </p:blipFill>
        <p:spPr>
          <a:xfrm>
            <a:off x="796337" y="1942111"/>
            <a:ext cx="630896" cy="914400"/>
          </a:xfrm>
          <a:prstGeom prst="rect">
            <a:avLst/>
          </a:prstGeom>
        </p:spPr>
      </p:pic>
      <p:pic>
        <p:nvPicPr>
          <p:cNvPr id="18" name="Graphic 17" descr="Blockchain with solid fill">
            <a:extLst>
              <a:ext uri="{FF2B5EF4-FFF2-40B4-BE49-F238E27FC236}">
                <a16:creationId xmlns:a16="http://schemas.microsoft.com/office/drawing/2014/main" id="{3D7659F6-0F74-42E0-B1AA-59C1B2D62D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724" y="764330"/>
            <a:ext cx="914400" cy="914400"/>
          </a:xfrm>
          <a:prstGeom prst="rect">
            <a:avLst/>
          </a:prstGeom>
        </p:spPr>
      </p:pic>
      <p:sp>
        <p:nvSpPr>
          <p:cNvPr id="19" name="Content Placeholder 3">
            <a:extLst>
              <a:ext uri="{FF2B5EF4-FFF2-40B4-BE49-F238E27FC236}">
                <a16:creationId xmlns:a16="http://schemas.microsoft.com/office/drawing/2014/main" id="{A0F61928-CA67-4948-ACDF-C7BA7EF7BCD8}"/>
              </a:ext>
            </a:extLst>
          </p:cNvPr>
          <p:cNvSpPr txBox="1">
            <a:spLocks/>
          </p:cNvSpPr>
          <p:nvPr/>
        </p:nvSpPr>
        <p:spPr>
          <a:xfrm>
            <a:off x="2060462" y="764330"/>
            <a:ext cx="6876985" cy="990432"/>
          </a:xfrm>
          <a:prstGeom prst="round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800" spc="-71" dirty="0">
                <a:solidFill>
                  <a:srgbClr val="14438E"/>
                </a:solidFill>
                <a:latin typeface="Arial"/>
                <a:ea typeface="Open Sans"/>
                <a:cs typeface="Arial"/>
              </a:rPr>
              <a:t>As a distributed database storing a permanent and tamper-proof ledger of data, </a:t>
            </a:r>
            <a:r>
              <a:rPr lang="en-US" sz="1800" b="1" spc="-71" dirty="0">
                <a:solidFill>
                  <a:srgbClr val="14438E"/>
                </a:solidFill>
                <a:latin typeface="Arial"/>
                <a:ea typeface="Open Sans"/>
                <a:cs typeface="Arial"/>
              </a:rPr>
              <a:t>blockchain</a:t>
            </a:r>
            <a:r>
              <a:rPr lang="en-US" sz="1800" spc="-71" dirty="0">
                <a:solidFill>
                  <a:srgbClr val="14438E"/>
                </a:solidFill>
                <a:latin typeface="Arial"/>
                <a:ea typeface="Open Sans"/>
                <a:cs typeface="Arial"/>
              </a:rPr>
              <a:t> metaverses allow secure interactions to evolve within virtual spaces</a:t>
            </a:r>
          </a:p>
          <a:p>
            <a:pPr marL="0" indent="0">
              <a:buNone/>
            </a:pPr>
            <a:endParaRPr lang="es-ES" sz="1800" b="1" spc="-71" dirty="0">
              <a:solidFill>
                <a:srgbClr val="14438E"/>
              </a:solidFill>
              <a:latin typeface="Arial"/>
              <a:ea typeface="Open Sans"/>
              <a:cs typeface="Arial"/>
            </a:endParaRPr>
          </a:p>
        </p:txBody>
      </p:sp>
      <p:sp>
        <p:nvSpPr>
          <p:cNvPr id="14" name="Content Placeholder 3">
            <a:extLst>
              <a:ext uri="{FF2B5EF4-FFF2-40B4-BE49-F238E27FC236}">
                <a16:creationId xmlns:a16="http://schemas.microsoft.com/office/drawing/2014/main" id="{D31F693A-B13C-4BCE-8F67-9E908B5E9EE7}"/>
              </a:ext>
            </a:extLst>
          </p:cNvPr>
          <p:cNvSpPr txBox="1">
            <a:spLocks/>
          </p:cNvSpPr>
          <p:nvPr/>
        </p:nvSpPr>
        <p:spPr>
          <a:xfrm>
            <a:off x="2060462" y="3142968"/>
            <a:ext cx="6876985" cy="715089"/>
          </a:xfrm>
          <a:prstGeom prst="round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t">
            <a:noAutofit/>
          </a:bodyPr>
          <a:lstStyle>
            <a:defPPr>
              <a:defRPr lang="en-US"/>
            </a:defPPr>
            <a:lvl1pPr indent="0">
              <a:spcBef>
                <a:spcPct val="20000"/>
              </a:spcBef>
              <a:buFont typeface="Arial"/>
              <a:buNone/>
              <a:defRPr spc="-71">
                <a:solidFill>
                  <a:srgbClr val="14438E"/>
                </a:solidFill>
                <a:latin typeface="Arial"/>
                <a:ea typeface="Open Sans"/>
                <a:cs typeface="Arial"/>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US" dirty="0"/>
              <a:t>decentralize ownership and control</a:t>
            </a:r>
          </a:p>
          <a:p>
            <a:r>
              <a:rPr lang="en-US" dirty="0"/>
              <a:t>putting in the hands of users </a:t>
            </a:r>
            <a:r>
              <a:rPr lang="en-US"/>
              <a:t>and community</a:t>
            </a:r>
            <a:endParaRPr lang="es-ES" dirty="0"/>
          </a:p>
        </p:txBody>
      </p:sp>
      <p:pic>
        <p:nvPicPr>
          <p:cNvPr id="16" name="Picture 15">
            <a:extLst>
              <a:ext uri="{FF2B5EF4-FFF2-40B4-BE49-F238E27FC236}">
                <a16:creationId xmlns:a16="http://schemas.microsoft.com/office/drawing/2014/main" id="{86460926-7623-4156-B1E0-EF77912739A5}"/>
              </a:ext>
            </a:extLst>
          </p:cNvPr>
          <p:cNvPicPr>
            <a:picLocks noChangeAspect="1"/>
          </p:cNvPicPr>
          <p:nvPr/>
        </p:nvPicPr>
        <p:blipFill>
          <a:blip r:embed="rId6"/>
          <a:stretch>
            <a:fillRect/>
          </a:stretch>
        </p:blipFill>
        <p:spPr>
          <a:xfrm>
            <a:off x="556195" y="3028431"/>
            <a:ext cx="1051560" cy="1007745"/>
          </a:xfrm>
          <a:prstGeom prst="rect">
            <a:avLst/>
          </a:prstGeom>
        </p:spPr>
      </p:pic>
      <p:sp>
        <p:nvSpPr>
          <p:cNvPr id="17" name="TextBox 16">
            <a:extLst>
              <a:ext uri="{FF2B5EF4-FFF2-40B4-BE49-F238E27FC236}">
                <a16:creationId xmlns:a16="http://schemas.microsoft.com/office/drawing/2014/main" id="{C6157E55-82CF-493A-AFA1-180F4A2CFC9F}"/>
              </a:ext>
            </a:extLst>
          </p:cNvPr>
          <p:cNvSpPr txBox="1"/>
          <p:nvPr/>
        </p:nvSpPr>
        <p:spPr>
          <a:xfrm>
            <a:off x="2060462" y="4157045"/>
            <a:ext cx="6876985" cy="715089"/>
          </a:xfrm>
          <a:prstGeom prst="roundRect">
            <a:avLst/>
          </a:prstGeom>
          <a:solidFill>
            <a:srgbClr val="0C4CA2"/>
          </a:solidFill>
        </p:spPr>
        <p:txBody>
          <a:bodyPr wrap="square">
            <a:spAutoFit/>
          </a:bodyPr>
          <a:lstStyle/>
          <a:p>
            <a:r>
              <a:rPr lang="en-US" spc="-71" dirty="0">
                <a:solidFill>
                  <a:schemeClr val="bg1"/>
                </a:solidFill>
                <a:effectLst>
                  <a:outerShdw blurRad="38100" dist="38100" dir="2700000" algn="tl">
                    <a:srgbClr val="000000">
                      <a:alpha val="43137"/>
                    </a:srgbClr>
                  </a:outerShdw>
                </a:effectLst>
                <a:latin typeface="Arial"/>
                <a:ea typeface="Open Sans"/>
                <a:cs typeface="Arial"/>
              </a:rPr>
              <a:t>The metaverse attempts to create a fully immersive and dynamic 3D virtual world and VR provides an immersive feel of a virtual world</a:t>
            </a:r>
          </a:p>
        </p:txBody>
      </p:sp>
      <p:pic>
        <p:nvPicPr>
          <p:cNvPr id="21" name="Picture 20">
            <a:extLst>
              <a:ext uri="{FF2B5EF4-FFF2-40B4-BE49-F238E27FC236}">
                <a16:creationId xmlns:a16="http://schemas.microsoft.com/office/drawing/2014/main" id="{D27EFBE4-0B28-4AFA-A2BB-75E675458AD8}"/>
              </a:ext>
            </a:extLst>
          </p:cNvPr>
          <p:cNvPicPr>
            <a:picLocks noChangeAspect="1"/>
          </p:cNvPicPr>
          <p:nvPr/>
        </p:nvPicPr>
        <p:blipFill>
          <a:blip r:embed="rId7"/>
          <a:stretch>
            <a:fillRect/>
          </a:stretch>
        </p:blipFill>
        <p:spPr>
          <a:xfrm>
            <a:off x="636724" y="4157045"/>
            <a:ext cx="914400" cy="862709"/>
          </a:xfrm>
          <a:prstGeom prst="rect">
            <a:avLst/>
          </a:prstGeom>
        </p:spPr>
      </p:pic>
    </p:spTree>
    <p:extLst>
      <p:ext uri="{BB962C8B-B14F-4D97-AF65-F5344CB8AC3E}">
        <p14:creationId xmlns:p14="http://schemas.microsoft.com/office/powerpoint/2010/main" val="38268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90681" y="2023546"/>
            <a:ext cx="7518818" cy="2282124"/>
          </a:xfrm>
        </p:spPr>
        <p:txBody>
          <a:bodyPr anchor="t">
            <a:noAutofit/>
          </a:bodyPr>
          <a:lstStyle/>
          <a:p>
            <a:pPr algn="l"/>
            <a:r>
              <a:rPr lang="en-US" b="1" dirty="0">
                <a:solidFill>
                  <a:srgbClr val="002060"/>
                </a:solidFill>
                <a:effectLst/>
                <a:latin typeface="Arial" panose="020B0604020202020204" pitchFamily="34" charset="0"/>
                <a:ea typeface="Times New Roman" panose="02020603050405020304" pitchFamily="18" charset="0"/>
              </a:rPr>
              <a:t>What are we facing?</a:t>
            </a:r>
            <a:endParaRPr lang="en-GB" b="1" dirty="0">
              <a:solidFill>
                <a:srgbClr val="292929"/>
              </a:solidFill>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62770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A8ABFB-ABD9-48C9-AB32-C12700601805}"/>
              </a:ext>
            </a:extLst>
          </p:cNvPr>
          <p:cNvPicPr>
            <a:picLocks noChangeAspect="1"/>
          </p:cNvPicPr>
          <p:nvPr/>
        </p:nvPicPr>
        <p:blipFill rotWithShape="1">
          <a:blip r:embed="rId3"/>
          <a:srcRect b="22973"/>
          <a:stretch/>
        </p:blipFill>
        <p:spPr>
          <a:xfrm>
            <a:off x="878058" y="822045"/>
            <a:ext cx="3180471" cy="1019388"/>
          </a:xfrm>
          <a:prstGeom prst="rect">
            <a:avLst/>
          </a:prstGeom>
        </p:spPr>
      </p:pic>
      <p:sp>
        <p:nvSpPr>
          <p:cNvPr id="4" name="Rectangle 3">
            <a:extLst>
              <a:ext uri="{FF2B5EF4-FFF2-40B4-BE49-F238E27FC236}">
                <a16:creationId xmlns:a16="http://schemas.microsoft.com/office/drawing/2014/main" id="{7CA1AE00-59F8-43B0-88A7-CDC118179FAB}"/>
              </a:ext>
            </a:extLst>
          </p:cNvPr>
          <p:cNvSpPr>
            <a:spLocks/>
          </p:cNvSpPr>
          <p:nvPr/>
        </p:nvSpPr>
        <p:spPr bwMode="auto">
          <a:xfrm>
            <a:off x="4031673" y="284022"/>
            <a:ext cx="4849331" cy="270030"/>
          </a:xfrm>
          <a:prstGeom prst="rect">
            <a:avLst/>
          </a:prstGeom>
          <a:noFill/>
          <a:ln>
            <a:noFill/>
          </a:ln>
        </p:spPr>
        <p:txBody>
          <a:bodyPr lIns="0" tIns="0" rIns="72000" bIns="0" anchor="ctr"/>
          <a:lstStyle/>
          <a:p>
            <a:pPr marL="85725" algn="r"/>
            <a:r>
              <a:rPr lang="en-US" sz="2800" b="1" spc="-150" dirty="0">
                <a:solidFill>
                  <a:srgbClr val="024DA1"/>
                </a:solidFill>
                <a:latin typeface="72 Black" panose="020B0A04030603020204" pitchFamily="34" charset="0"/>
                <a:ea typeface="Open Sans Semibold" panose="020B0706030804020204" pitchFamily="34" charset="0"/>
                <a:cs typeface="72 Black" panose="020B0A04030603020204" pitchFamily="34" charset="0"/>
              </a:rPr>
              <a:t>Metaverse business potential</a:t>
            </a:r>
          </a:p>
        </p:txBody>
      </p:sp>
      <p:pic>
        <p:nvPicPr>
          <p:cNvPr id="6" name="Picture 5">
            <a:extLst>
              <a:ext uri="{FF2B5EF4-FFF2-40B4-BE49-F238E27FC236}">
                <a16:creationId xmlns:a16="http://schemas.microsoft.com/office/drawing/2014/main" id="{D9ACE934-7419-4BCA-8B98-8328A5A8119B}"/>
              </a:ext>
            </a:extLst>
          </p:cNvPr>
          <p:cNvPicPr>
            <a:picLocks noChangeAspect="1"/>
          </p:cNvPicPr>
          <p:nvPr/>
        </p:nvPicPr>
        <p:blipFill>
          <a:blip r:embed="rId4"/>
          <a:stretch>
            <a:fillRect/>
          </a:stretch>
        </p:blipFill>
        <p:spPr>
          <a:xfrm>
            <a:off x="1664647" y="3498148"/>
            <a:ext cx="2907353" cy="1555374"/>
          </a:xfrm>
          <a:prstGeom prst="rect">
            <a:avLst/>
          </a:prstGeom>
        </p:spPr>
      </p:pic>
      <p:pic>
        <p:nvPicPr>
          <p:cNvPr id="8" name="Picture 7">
            <a:extLst>
              <a:ext uri="{FF2B5EF4-FFF2-40B4-BE49-F238E27FC236}">
                <a16:creationId xmlns:a16="http://schemas.microsoft.com/office/drawing/2014/main" id="{9E5F26D2-098E-4322-A462-D90F4BBCAE95}"/>
              </a:ext>
            </a:extLst>
          </p:cNvPr>
          <p:cNvPicPr>
            <a:picLocks noChangeAspect="1"/>
          </p:cNvPicPr>
          <p:nvPr/>
        </p:nvPicPr>
        <p:blipFill>
          <a:blip r:embed="rId5"/>
          <a:stretch>
            <a:fillRect/>
          </a:stretch>
        </p:blipFill>
        <p:spPr>
          <a:xfrm>
            <a:off x="255456" y="2228895"/>
            <a:ext cx="3061855" cy="1269253"/>
          </a:xfrm>
          <a:prstGeom prst="rect">
            <a:avLst/>
          </a:prstGeom>
        </p:spPr>
      </p:pic>
      <p:pic>
        <p:nvPicPr>
          <p:cNvPr id="10" name="Picture 9">
            <a:extLst>
              <a:ext uri="{FF2B5EF4-FFF2-40B4-BE49-F238E27FC236}">
                <a16:creationId xmlns:a16="http://schemas.microsoft.com/office/drawing/2014/main" id="{6C47829A-7A46-4124-BD2F-CFED83F43451}"/>
              </a:ext>
            </a:extLst>
          </p:cNvPr>
          <p:cNvPicPr>
            <a:picLocks noChangeAspect="1"/>
          </p:cNvPicPr>
          <p:nvPr/>
        </p:nvPicPr>
        <p:blipFill>
          <a:blip r:embed="rId6"/>
          <a:stretch>
            <a:fillRect/>
          </a:stretch>
        </p:blipFill>
        <p:spPr>
          <a:xfrm>
            <a:off x="4790773" y="663457"/>
            <a:ext cx="4214682" cy="4390065"/>
          </a:xfrm>
          <a:prstGeom prst="rect">
            <a:avLst/>
          </a:prstGeom>
        </p:spPr>
      </p:pic>
    </p:spTree>
    <p:extLst>
      <p:ext uri="{BB962C8B-B14F-4D97-AF65-F5344CB8AC3E}">
        <p14:creationId xmlns:p14="http://schemas.microsoft.com/office/powerpoint/2010/main" val="3291658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D85BF5-65DD-4870-9789-B4268994D3EA}"/>
              </a:ext>
            </a:extLst>
          </p:cNvPr>
          <p:cNvSpPr>
            <a:spLocks/>
          </p:cNvSpPr>
          <p:nvPr/>
        </p:nvSpPr>
        <p:spPr bwMode="auto">
          <a:xfrm>
            <a:off x="3308378" y="284022"/>
            <a:ext cx="5572625" cy="112585"/>
          </a:xfrm>
          <a:prstGeom prst="rect">
            <a:avLst/>
          </a:prstGeom>
          <a:noFill/>
          <a:ln>
            <a:noFill/>
          </a:ln>
        </p:spPr>
        <p:txBody>
          <a:bodyPr lIns="0" tIns="0" rIns="72000" bIns="0" anchor="ctr"/>
          <a:lstStyle/>
          <a:p>
            <a:pPr marL="85725" algn="r"/>
            <a:r>
              <a:rPr lang="en-US" sz="2800" b="1" spc="-150" dirty="0">
                <a:solidFill>
                  <a:srgbClr val="024DA1"/>
                </a:solidFill>
                <a:latin typeface="72 Black" panose="020B0A04030603020204" pitchFamily="34" charset="0"/>
                <a:ea typeface="Open Sans Semibold" panose="020B0706030804020204" pitchFamily="34" charset="0"/>
                <a:cs typeface="72 Black" panose="020B0A04030603020204" pitchFamily="34" charset="0"/>
              </a:rPr>
              <a:t>To be or not to be</a:t>
            </a:r>
          </a:p>
        </p:txBody>
      </p:sp>
      <p:sp>
        <p:nvSpPr>
          <p:cNvPr id="17" name="TextBox 16">
            <a:extLst>
              <a:ext uri="{FF2B5EF4-FFF2-40B4-BE49-F238E27FC236}">
                <a16:creationId xmlns:a16="http://schemas.microsoft.com/office/drawing/2014/main" id="{6AC8363D-0EB2-483C-BD46-193654A41C5B}"/>
              </a:ext>
            </a:extLst>
          </p:cNvPr>
          <p:cNvSpPr txBox="1"/>
          <p:nvPr/>
        </p:nvSpPr>
        <p:spPr>
          <a:xfrm>
            <a:off x="1605358" y="1564814"/>
            <a:ext cx="2966642" cy="461665"/>
          </a:xfrm>
          <a:prstGeom prst="rect">
            <a:avLst/>
          </a:prstGeom>
          <a:noFill/>
        </p:spPr>
        <p:txBody>
          <a:bodyPr wrap="square">
            <a:spAutoFit/>
          </a:bodyPr>
          <a:lstStyle/>
          <a:p>
            <a:pPr marL="0" lvl="1" algn="ctr">
              <a:spcAft>
                <a:spcPts val="1200"/>
              </a:spcAft>
            </a:pPr>
            <a:r>
              <a:rPr lang="en-US" sz="2400" b="1" kern="0" spc="-71" dirty="0">
                <a:solidFill>
                  <a:srgbClr val="14438E"/>
                </a:solidFill>
                <a:latin typeface="Arial" panose="020B0604020202020204" pitchFamily="34" charset="0"/>
                <a:ea typeface="Open Sans"/>
                <a:cs typeface="Arial" panose="020B0604020202020204" pitchFamily="34" charset="0"/>
              </a:rPr>
              <a:t>Metaverse IPO</a:t>
            </a:r>
            <a:endParaRPr lang="en-150" sz="2400" b="1" kern="0" spc="-71" dirty="0">
              <a:solidFill>
                <a:srgbClr val="14438E"/>
              </a:solidFill>
              <a:latin typeface="Arial" panose="020B0604020202020204" pitchFamily="34" charset="0"/>
              <a:ea typeface="Open Sans"/>
              <a:cs typeface="Arial" panose="020B0604020202020204" pitchFamily="34" charset="0"/>
            </a:endParaRPr>
          </a:p>
        </p:txBody>
      </p:sp>
      <p:sp>
        <p:nvSpPr>
          <p:cNvPr id="22" name="TextBox 29">
            <a:extLst>
              <a:ext uri="{FF2B5EF4-FFF2-40B4-BE49-F238E27FC236}">
                <a16:creationId xmlns:a16="http://schemas.microsoft.com/office/drawing/2014/main" id="{C9B009CE-BCE4-40F1-B1A6-2F54DF029041}"/>
              </a:ext>
            </a:extLst>
          </p:cNvPr>
          <p:cNvSpPr txBox="1"/>
          <p:nvPr/>
        </p:nvSpPr>
        <p:spPr>
          <a:xfrm>
            <a:off x="5186706" y="1564814"/>
            <a:ext cx="2451251" cy="461665"/>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kern="0" spc="-71" dirty="0">
                <a:solidFill>
                  <a:srgbClr val="14438E"/>
                </a:solidFill>
                <a:latin typeface="Arial" panose="020B0604020202020204" pitchFamily="34" charset="0"/>
                <a:ea typeface="Open Sans"/>
                <a:cs typeface="Arial" panose="020B0604020202020204" pitchFamily="34" charset="0"/>
              </a:rPr>
              <a:t>Do nothing</a:t>
            </a:r>
          </a:p>
        </p:txBody>
      </p:sp>
      <p:pic>
        <p:nvPicPr>
          <p:cNvPr id="2" name="Picture 1">
            <a:extLst>
              <a:ext uri="{FF2B5EF4-FFF2-40B4-BE49-F238E27FC236}">
                <a16:creationId xmlns:a16="http://schemas.microsoft.com/office/drawing/2014/main" id="{8B219126-3ED7-DB9F-A23C-C6659EEE446A}"/>
              </a:ext>
            </a:extLst>
          </p:cNvPr>
          <p:cNvPicPr>
            <a:picLocks noChangeAspect="1"/>
          </p:cNvPicPr>
          <p:nvPr/>
        </p:nvPicPr>
        <p:blipFill>
          <a:blip r:embed="rId3"/>
          <a:stretch>
            <a:fillRect/>
          </a:stretch>
        </p:blipFill>
        <p:spPr>
          <a:xfrm>
            <a:off x="1977666" y="2026479"/>
            <a:ext cx="2426418" cy="3200677"/>
          </a:xfrm>
          <a:prstGeom prst="rect">
            <a:avLst/>
          </a:prstGeom>
        </p:spPr>
      </p:pic>
      <p:pic>
        <p:nvPicPr>
          <p:cNvPr id="3" name="Picture 2">
            <a:extLst>
              <a:ext uri="{FF2B5EF4-FFF2-40B4-BE49-F238E27FC236}">
                <a16:creationId xmlns:a16="http://schemas.microsoft.com/office/drawing/2014/main" id="{18552C90-288A-A9A6-6662-A34D32C44A10}"/>
              </a:ext>
            </a:extLst>
          </p:cNvPr>
          <p:cNvPicPr>
            <a:picLocks noChangeAspect="1"/>
          </p:cNvPicPr>
          <p:nvPr/>
        </p:nvPicPr>
        <p:blipFill>
          <a:blip r:embed="rId4"/>
          <a:stretch>
            <a:fillRect/>
          </a:stretch>
        </p:blipFill>
        <p:spPr>
          <a:xfrm>
            <a:off x="5564913" y="2088575"/>
            <a:ext cx="1694835" cy="3200677"/>
          </a:xfrm>
          <a:prstGeom prst="rect">
            <a:avLst/>
          </a:prstGeom>
        </p:spPr>
      </p:pic>
    </p:spTree>
    <p:extLst>
      <p:ext uri="{BB962C8B-B14F-4D97-AF65-F5344CB8AC3E}">
        <p14:creationId xmlns:p14="http://schemas.microsoft.com/office/powerpoint/2010/main" val="348604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D85BF5-65DD-4870-9789-B4268994D3EA}"/>
              </a:ext>
            </a:extLst>
          </p:cNvPr>
          <p:cNvSpPr>
            <a:spLocks/>
          </p:cNvSpPr>
          <p:nvPr/>
        </p:nvSpPr>
        <p:spPr bwMode="auto">
          <a:xfrm>
            <a:off x="3308378" y="284022"/>
            <a:ext cx="5572625" cy="112585"/>
          </a:xfrm>
          <a:prstGeom prst="rect">
            <a:avLst/>
          </a:prstGeom>
          <a:noFill/>
          <a:ln>
            <a:noFill/>
          </a:ln>
        </p:spPr>
        <p:txBody>
          <a:bodyPr lIns="0" tIns="0" rIns="72000" bIns="0" anchor="ctr"/>
          <a:lstStyle/>
          <a:p>
            <a:pPr marL="85725" algn="r"/>
            <a:r>
              <a:rPr lang="en-US" sz="2800" b="1" spc="-150" dirty="0">
                <a:solidFill>
                  <a:srgbClr val="024DA1"/>
                </a:solidFill>
                <a:latin typeface="72 Black" panose="020B0A04030603020204" pitchFamily="34" charset="0"/>
                <a:ea typeface="Open Sans Semibold" panose="020B0706030804020204" pitchFamily="34" charset="0"/>
                <a:cs typeface="72 Black" panose="020B0A04030603020204" pitchFamily="34" charset="0"/>
              </a:rPr>
              <a:t>Opportunities for IP Bodies</a:t>
            </a:r>
          </a:p>
        </p:txBody>
      </p:sp>
      <p:sp>
        <p:nvSpPr>
          <p:cNvPr id="9" name="TextBox 8">
            <a:extLst>
              <a:ext uri="{FF2B5EF4-FFF2-40B4-BE49-F238E27FC236}">
                <a16:creationId xmlns:a16="http://schemas.microsoft.com/office/drawing/2014/main" id="{4B03E005-CF0E-44FC-AF07-7F84900AEED1}"/>
              </a:ext>
            </a:extLst>
          </p:cNvPr>
          <p:cNvSpPr txBox="1"/>
          <p:nvPr/>
        </p:nvSpPr>
        <p:spPr>
          <a:xfrm>
            <a:off x="3020597" y="770644"/>
            <a:ext cx="2966642" cy="461665"/>
          </a:xfrm>
          <a:prstGeom prst="rect">
            <a:avLst/>
          </a:prstGeom>
          <a:noFill/>
        </p:spPr>
        <p:txBody>
          <a:bodyPr wrap="square">
            <a:spAutoFit/>
          </a:bodyPr>
          <a:lstStyle/>
          <a:p>
            <a:pPr marL="0" lvl="1" algn="ctr">
              <a:spcAft>
                <a:spcPts val="1200"/>
              </a:spcAft>
            </a:pPr>
            <a:r>
              <a:rPr lang="en-US" sz="2400" b="1" kern="0" spc="-71" dirty="0">
                <a:solidFill>
                  <a:srgbClr val="14438E"/>
                </a:solidFill>
                <a:latin typeface="Arial" panose="020B0604020202020204" pitchFamily="34" charset="0"/>
                <a:ea typeface="Open Sans"/>
                <a:cs typeface="Arial" panose="020B0604020202020204" pitchFamily="34" charset="0"/>
              </a:rPr>
              <a:t>Awareness</a:t>
            </a:r>
            <a:endParaRPr lang="en-150" sz="2400" b="1" kern="0" spc="-71" dirty="0">
              <a:solidFill>
                <a:srgbClr val="14438E"/>
              </a:solidFill>
              <a:latin typeface="Arial" panose="020B0604020202020204" pitchFamily="34" charset="0"/>
              <a:ea typeface="Open Sans"/>
              <a:cs typeface="Arial" panose="020B0604020202020204" pitchFamily="34" charset="0"/>
            </a:endParaRPr>
          </a:p>
        </p:txBody>
      </p:sp>
      <p:sp>
        <p:nvSpPr>
          <p:cNvPr id="10" name="TextBox 9">
            <a:extLst>
              <a:ext uri="{FF2B5EF4-FFF2-40B4-BE49-F238E27FC236}">
                <a16:creationId xmlns:a16="http://schemas.microsoft.com/office/drawing/2014/main" id="{495440AA-61D3-465B-9048-7E5690727266}"/>
              </a:ext>
            </a:extLst>
          </p:cNvPr>
          <p:cNvSpPr txBox="1"/>
          <p:nvPr/>
        </p:nvSpPr>
        <p:spPr>
          <a:xfrm>
            <a:off x="6274436" y="770410"/>
            <a:ext cx="2966642" cy="461665"/>
          </a:xfrm>
          <a:prstGeom prst="rect">
            <a:avLst/>
          </a:prstGeom>
          <a:noFill/>
        </p:spPr>
        <p:txBody>
          <a:bodyPr wrap="square">
            <a:spAutoFit/>
          </a:bodyPr>
          <a:lstStyle/>
          <a:p>
            <a:pPr marL="0" lvl="1" algn="ctr">
              <a:spcAft>
                <a:spcPts val="1200"/>
              </a:spcAft>
            </a:pPr>
            <a:r>
              <a:rPr lang="en-US" sz="2400" b="1" kern="0" spc="-71" dirty="0">
                <a:solidFill>
                  <a:srgbClr val="14438E"/>
                </a:solidFill>
                <a:latin typeface="Arial" panose="020B0604020202020204" pitchFamily="34" charset="0"/>
                <a:ea typeface="Open Sans"/>
                <a:cs typeface="Arial" panose="020B0604020202020204" pitchFamily="34" charset="0"/>
              </a:rPr>
              <a:t>Knowledge</a:t>
            </a:r>
            <a:endParaRPr lang="en-150" sz="2400" b="1" kern="0" spc="-71" dirty="0">
              <a:solidFill>
                <a:srgbClr val="14438E"/>
              </a:solidFill>
              <a:latin typeface="Arial" panose="020B0604020202020204" pitchFamily="34" charset="0"/>
              <a:ea typeface="Open Sans"/>
              <a:cs typeface="Arial" panose="020B0604020202020204" pitchFamily="34" charset="0"/>
            </a:endParaRPr>
          </a:p>
        </p:txBody>
      </p:sp>
      <p:sp>
        <p:nvSpPr>
          <p:cNvPr id="13" name="TextBox 12">
            <a:extLst>
              <a:ext uri="{FF2B5EF4-FFF2-40B4-BE49-F238E27FC236}">
                <a16:creationId xmlns:a16="http://schemas.microsoft.com/office/drawing/2014/main" id="{26F0E898-305D-4616-B784-C4ECAC7FCF1E}"/>
              </a:ext>
            </a:extLst>
          </p:cNvPr>
          <p:cNvSpPr txBox="1"/>
          <p:nvPr/>
        </p:nvSpPr>
        <p:spPr>
          <a:xfrm>
            <a:off x="4913707" y="2892872"/>
            <a:ext cx="2966642" cy="461665"/>
          </a:xfrm>
          <a:prstGeom prst="rect">
            <a:avLst/>
          </a:prstGeom>
          <a:noFill/>
        </p:spPr>
        <p:txBody>
          <a:bodyPr wrap="square">
            <a:spAutoFit/>
          </a:bodyPr>
          <a:lstStyle/>
          <a:p>
            <a:pPr marL="0" lvl="1" algn="ctr">
              <a:spcAft>
                <a:spcPts val="1200"/>
              </a:spcAft>
            </a:pPr>
            <a:r>
              <a:rPr lang="en-US" sz="2400" b="1" kern="0" spc="-71" dirty="0">
                <a:solidFill>
                  <a:srgbClr val="14438E"/>
                </a:solidFill>
                <a:latin typeface="Arial" panose="020B0604020202020204" pitchFamily="34" charset="0"/>
                <a:ea typeface="Open Sans"/>
                <a:cs typeface="Arial" panose="020B0604020202020204" pitchFamily="34" charset="0"/>
              </a:rPr>
              <a:t>Communication</a:t>
            </a:r>
            <a:endParaRPr lang="en-150" sz="2400" b="1" kern="0" spc="-71" dirty="0">
              <a:solidFill>
                <a:srgbClr val="14438E"/>
              </a:solidFill>
              <a:latin typeface="Arial" panose="020B0604020202020204" pitchFamily="34" charset="0"/>
              <a:ea typeface="Open Sans"/>
              <a:cs typeface="Arial" panose="020B0604020202020204" pitchFamily="34" charset="0"/>
            </a:endParaRPr>
          </a:p>
        </p:txBody>
      </p:sp>
      <p:sp>
        <p:nvSpPr>
          <p:cNvPr id="16" name="TextBox 15">
            <a:extLst>
              <a:ext uri="{FF2B5EF4-FFF2-40B4-BE49-F238E27FC236}">
                <a16:creationId xmlns:a16="http://schemas.microsoft.com/office/drawing/2014/main" id="{E0D7D80E-A4C0-4823-96B1-94F7CC9D2587}"/>
              </a:ext>
            </a:extLst>
          </p:cNvPr>
          <p:cNvSpPr txBox="1"/>
          <p:nvPr/>
        </p:nvSpPr>
        <p:spPr>
          <a:xfrm>
            <a:off x="-233108" y="770409"/>
            <a:ext cx="2966642" cy="461665"/>
          </a:xfrm>
          <a:prstGeom prst="rect">
            <a:avLst/>
          </a:prstGeom>
          <a:noFill/>
        </p:spPr>
        <p:txBody>
          <a:bodyPr wrap="square">
            <a:spAutoFit/>
          </a:bodyPr>
          <a:lstStyle/>
          <a:p>
            <a:pPr marL="0" lvl="1" algn="ctr">
              <a:spcAft>
                <a:spcPts val="1200"/>
              </a:spcAft>
            </a:pPr>
            <a:r>
              <a:rPr lang="en-US" sz="2400" b="1" kern="0" spc="-71" dirty="0">
                <a:solidFill>
                  <a:srgbClr val="14438E"/>
                </a:solidFill>
                <a:latin typeface="Arial" panose="020B0604020202020204" pitchFamily="34" charset="0"/>
                <a:ea typeface="Open Sans"/>
                <a:cs typeface="Arial" panose="020B0604020202020204" pitchFamily="34" charset="0"/>
              </a:rPr>
              <a:t>Reputation</a:t>
            </a:r>
            <a:endParaRPr lang="en-150" sz="2400" b="1" kern="0" spc="-71" dirty="0">
              <a:solidFill>
                <a:srgbClr val="14438E"/>
              </a:solidFill>
              <a:latin typeface="Arial" panose="020B0604020202020204" pitchFamily="34" charset="0"/>
              <a:ea typeface="Open Sans"/>
              <a:cs typeface="Arial" panose="020B0604020202020204" pitchFamily="34" charset="0"/>
            </a:endParaRPr>
          </a:p>
        </p:txBody>
      </p:sp>
      <p:sp>
        <p:nvSpPr>
          <p:cNvPr id="21" name="TextBox 20">
            <a:extLst>
              <a:ext uri="{FF2B5EF4-FFF2-40B4-BE49-F238E27FC236}">
                <a16:creationId xmlns:a16="http://schemas.microsoft.com/office/drawing/2014/main" id="{91B91F3F-2725-40E6-B905-EF52A7D7E99C}"/>
              </a:ext>
            </a:extLst>
          </p:cNvPr>
          <p:cNvSpPr txBox="1"/>
          <p:nvPr/>
        </p:nvSpPr>
        <p:spPr>
          <a:xfrm>
            <a:off x="1682777" y="2892872"/>
            <a:ext cx="2966642" cy="461665"/>
          </a:xfrm>
          <a:prstGeom prst="rect">
            <a:avLst/>
          </a:prstGeom>
          <a:noFill/>
        </p:spPr>
        <p:txBody>
          <a:bodyPr wrap="square">
            <a:spAutoFit/>
          </a:bodyPr>
          <a:lstStyle/>
          <a:p>
            <a:pPr marL="0" lvl="1" algn="ctr">
              <a:spcAft>
                <a:spcPts val="1200"/>
              </a:spcAft>
            </a:pPr>
            <a:r>
              <a:rPr lang="en-US" sz="2400" b="1" kern="0" spc="-71" dirty="0">
                <a:solidFill>
                  <a:srgbClr val="14438E"/>
                </a:solidFill>
                <a:latin typeface="Arial" panose="020B0604020202020204" pitchFamily="34" charset="0"/>
                <a:ea typeface="Open Sans"/>
                <a:cs typeface="Arial" panose="020B0604020202020204" pitchFamily="34" charset="0"/>
              </a:rPr>
              <a:t>New population</a:t>
            </a:r>
            <a:endParaRPr lang="en-150" sz="2400" b="1" kern="0" spc="-71" dirty="0">
              <a:solidFill>
                <a:srgbClr val="14438E"/>
              </a:solidFill>
              <a:latin typeface="Arial" panose="020B0604020202020204" pitchFamily="34" charset="0"/>
              <a:ea typeface="Open Sans"/>
              <a:cs typeface="Arial" panose="020B0604020202020204" pitchFamily="34" charset="0"/>
            </a:endParaRPr>
          </a:p>
        </p:txBody>
      </p:sp>
      <p:pic>
        <p:nvPicPr>
          <p:cNvPr id="2" name="Picture 1">
            <a:extLst>
              <a:ext uri="{FF2B5EF4-FFF2-40B4-BE49-F238E27FC236}">
                <a16:creationId xmlns:a16="http://schemas.microsoft.com/office/drawing/2014/main" id="{D5D9F3C0-21E8-54D3-0572-5F0F7780AF2C}"/>
              </a:ext>
            </a:extLst>
          </p:cNvPr>
          <p:cNvPicPr>
            <a:picLocks noChangeAspect="1"/>
          </p:cNvPicPr>
          <p:nvPr/>
        </p:nvPicPr>
        <p:blipFill>
          <a:blip r:embed="rId3"/>
          <a:stretch>
            <a:fillRect/>
          </a:stretch>
        </p:blipFill>
        <p:spPr>
          <a:xfrm>
            <a:off x="209571" y="1278663"/>
            <a:ext cx="2523963" cy="3200677"/>
          </a:xfrm>
          <a:prstGeom prst="rect">
            <a:avLst/>
          </a:prstGeom>
        </p:spPr>
      </p:pic>
      <p:pic>
        <p:nvPicPr>
          <p:cNvPr id="6" name="Picture 5">
            <a:extLst>
              <a:ext uri="{FF2B5EF4-FFF2-40B4-BE49-F238E27FC236}">
                <a16:creationId xmlns:a16="http://schemas.microsoft.com/office/drawing/2014/main" id="{F74E104C-0DC3-79E5-FDE7-2083C80F480A}"/>
              </a:ext>
            </a:extLst>
          </p:cNvPr>
          <p:cNvPicPr>
            <a:picLocks noChangeAspect="1"/>
          </p:cNvPicPr>
          <p:nvPr/>
        </p:nvPicPr>
        <p:blipFill>
          <a:blip r:embed="rId4"/>
          <a:stretch>
            <a:fillRect/>
          </a:stretch>
        </p:blipFill>
        <p:spPr>
          <a:xfrm>
            <a:off x="1885827" y="3339158"/>
            <a:ext cx="2560542" cy="3212870"/>
          </a:xfrm>
          <a:prstGeom prst="rect">
            <a:avLst/>
          </a:prstGeom>
        </p:spPr>
      </p:pic>
      <p:pic>
        <p:nvPicPr>
          <p:cNvPr id="7" name="Picture 6">
            <a:extLst>
              <a:ext uri="{FF2B5EF4-FFF2-40B4-BE49-F238E27FC236}">
                <a16:creationId xmlns:a16="http://schemas.microsoft.com/office/drawing/2014/main" id="{FF2EB5A0-1088-C4E5-E908-B64FC70EFC9E}"/>
              </a:ext>
            </a:extLst>
          </p:cNvPr>
          <p:cNvPicPr>
            <a:picLocks noChangeAspect="1"/>
          </p:cNvPicPr>
          <p:nvPr/>
        </p:nvPicPr>
        <p:blipFill>
          <a:blip r:embed="rId5"/>
          <a:stretch>
            <a:fillRect/>
          </a:stretch>
        </p:blipFill>
        <p:spPr>
          <a:xfrm>
            <a:off x="3308378" y="1278662"/>
            <a:ext cx="2426418" cy="3200677"/>
          </a:xfrm>
          <a:prstGeom prst="rect">
            <a:avLst/>
          </a:prstGeom>
        </p:spPr>
      </p:pic>
      <p:pic>
        <p:nvPicPr>
          <p:cNvPr id="11" name="Picture 10">
            <a:extLst>
              <a:ext uri="{FF2B5EF4-FFF2-40B4-BE49-F238E27FC236}">
                <a16:creationId xmlns:a16="http://schemas.microsoft.com/office/drawing/2014/main" id="{000B1EC6-64DF-6C67-FCC8-C55108C6571D}"/>
              </a:ext>
            </a:extLst>
          </p:cNvPr>
          <p:cNvPicPr>
            <a:picLocks noChangeAspect="1"/>
          </p:cNvPicPr>
          <p:nvPr/>
        </p:nvPicPr>
        <p:blipFill>
          <a:blip r:embed="rId6"/>
          <a:stretch>
            <a:fillRect/>
          </a:stretch>
        </p:blipFill>
        <p:spPr>
          <a:xfrm>
            <a:off x="6547596" y="1278661"/>
            <a:ext cx="2420322" cy="3200677"/>
          </a:xfrm>
          <a:prstGeom prst="rect">
            <a:avLst/>
          </a:prstGeom>
        </p:spPr>
      </p:pic>
      <p:pic>
        <p:nvPicPr>
          <p:cNvPr id="14" name="Picture 13">
            <a:extLst>
              <a:ext uri="{FF2B5EF4-FFF2-40B4-BE49-F238E27FC236}">
                <a16:creationId xmlns:a16="http://schemas.microsoft.com/office/drawing/2014/main" id="{863E72CE-B887-6FAE-4545-1022A391651C}"/>
              </a:ext>
            </a:extLst>
          </p:cNvPr>
          <p:cNvPicPr>
            <a:picLocks noChangeAspect="1"/>
          </p:cNvPicPr>
          <p:nvPr/>
        </p:nvPicPr>
        <p:blipFill>
          <a:blip r:embed="rId7"/>
          <a:stretch>
            <a:fillRect/>
          </a:stretch>
        </p:blipFill>
        <p:spPr>
          <a:xfrm>
            <a:off x="5183819" y="3339158"/>
            <a:ext cx="2426418" cy="3200677"/>
          </a:xfrm>
          <a:prstGeom prst="rect">
            <a:avLst/>
          </a:prstGeom>
        </p:spPr>
      </p:pic>
    </p:spTree>
    <p:extLst>
      <p:ext uri="{BB962C8B-B14F-4D97-AF65-F5344CB8AC3E}">
        <p14:creationId xmlns:p14="http://schemas.microsoft.com/office/powerpoint/2010/main" val="299141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FC4992B-6668-49B4-ACFD-0656FB9A1DBD}"/>
              </a:ext>
            </a:extLst>
          </p:cNvPr>
          <p:cNvSpPr>
            <a:spLocks/>
          </p:cNvSpPr>
          <p:nvPr/>
        </p:nvSpPr>
        <p:spPr bwMode="auto">
          <a:xfrm>
            <a:off x="4572000" y="284022"/>
            <a:ext cx="4309003" cy="270030"/>
          </a:xfrm>
          <a:prstGeom prst="rect">
            <a:avLst/>
          </a:prstGeom>
          <a:noFill/>
          <a:ln>
            <a:noFill/>
          </a:ln>
        </p:spPr>
        <p:txBody>
          <a:bodyPr lIns="0" tIns="0" rIns="72000" bIns="0" anchor="ctr"/>
          <a:lstStyle/>
          <a:p>
            <a:pPr marL="85725" algn="r"/>
            <a:r>
              <a:rPr lang="en-US" sz="2800" b="1" spc="-150" dirty="0">
                <a:solidFill>
                  <a:srgbClr val="024DA1"/>
                </a:solidFill>
                <a:latin typeface="72 Black" panose="020B0A04030603020204" pitchFamily="34" charset="0"/>
                <a:ea typeface="Open Sans Semibold" panose="020B0706030804020204" pitchFamily="34" charset="0"/>
                <a:cs typeface="72 Black" panose="020B0A04030603020204" pitchFamily="34" charset="0"/>
              </a:rPr>
              <a:t>Challenges</a:t>
            </a:r>
          </a:p>
        </p:txBody>
      </p:sp>
      <p:sp>
        <p:nvSpPr>
          <p:cNvPr id="22" name="TextBox 49">
            <a:extLst>
              <a:ext uri="{FF2B5EF4-FFF2-40B4-BE49-F238E27FC236}">
                <a16:creationId xmlns:a16="http://schemas.microsoft.com/office/drawing/2014/main" id="{C48C018A-9B9C-4BD2-808B-6D648EB493EC}"/>
              </a:ext>
            </a:extLst>
          </p:cNvPr>
          <p:cNvSpPr txBox="1"/>
          <p:nvPr/>
        </p:nvSpPr>
        <p:spPr>
          <a:xfrm>
            <a:off x="4170337" y="2930671"/>
            <a:ext cx="2215640" cy="369332"/>
          </a:xfrm>
          <a:prstGeom prst="rect">
            <a:avLst/>
          </a:prstGeom>
          <a:noFill/>
          <a:ln cap="flat">
            <a:noFill/>
          </a:ln>
        </p:spPr>
        <p:txBody>
          <a:bodyPr vert="horz" wrap="square" lIns="91440" tIns="45720" rIns="91440" bIns="45720" anchor="t" anchorCtr="0"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pc="-71" dirty="0">
                <a:solidFill>
                  <a:srgbClr val="14438E"/>
                </a:solidFill>
                <a:latin typeface="72 Black" panose="020B0A04030603020204" pitchFamily="34" charset="0"/>
                <a:ea typeface="Open Sans"/>
                <a:cs typeface="72 Black" panose="020B0A04030603020204" pitchFamily="34" charset="0"/>
              </a:rPr>
              <a:t>Immaturity</a:t>
            </a:r>
          </a:p>
        </p:txBody>
      </p:sp>
      <p:sp>
        <p:nvSpPr>
          <p:cNvPr id="25" name="TextBox 29">
            <a:extLst>
              <a:ext uri="{FF2B5EF4-FFF2-40B4-BE49-F238E27FC236}">
                <a16:creationId xmlns:a16="http://schemas.microsoft.com/office/drawing/2014/main" id="{85D6A225-CC4F-4738-887E-D4FFAF686D6D}"/>
              </a:ext>
            </a:extLst>
          </p:cNvPr>
          <p:cNvSpPr txBox="1"/>
          <p:nvPr/>
        </p:nvSpPr>
        <p:spPr>
          <a:xfrm>
            <a:off x="1280437" y="2930671"/>
            <a:ext cx="2451251" cy="369332"/>
          </a:xfrm>
          <a:prstGeom prst="rect">
            <a:avLst/>
          </a:prstGeom>
          <a:noFill/>
          <a:ln cap="flat">
            <a:noFill/>
          </a:ln>
        </p:spPr>
        <p:txBody>
          <a:bodyPr vert="horz" wrap="square" lIns="91440" tIns="45720" rIns="91440" bIns="45720" anchor="t" anchorCtr="0" compatLnSpc="1">
            <a:spAutoFit/>
          </a:bodyPr>
          <a:lstStyle>
            <a:defPPr>
              <a:defRPr lang="en-US"/>
            </a:defPPr>
            <a:lvl1pPr marR="0" lvl="0" indent="0" defTabSz="914400" fontAlgn="auto">
              <a:lnSpc>
                <a:spcPct val="100000"/>
              </a:lnSpc>
              <a:spcBef>
                <a:spcPts val="0"/>
              </a:spcBef>
              <a:spcAft>
                <a:spcPts val="0"/>
              </a:spcAft>
              <a:buNone/>
              <a:tabLst/>
              <a:defRPr b="0" i="0" u="none" strike="noStrike" kern="0" cap="none" spc="-71" baseline="0">
                <a:solidFill>
                  <a:srgbClr val="14438E"/>
                </a:solidFill>
                <a:uFillTx/>
                <a:latin typeface="72 Black" panose="020B0A04030603020204" pitchFamily="34" charset="0"/>
                <a:ea typeface="Open Sans"/>
                <a:cs typeface="72 Black" panose="020B0A04030603020204" pitchFamily="34" charset="0"/>
              </a:defRPr>
            </a:lvl1pPr>
          </a:lstStyle>
          <a:p>
            <a:r>
              <a:rPr lang="en-US" dirty="0"/>
              <a:t>Interoperability</a:t>
            </a:r>
          </a:p>
        </p:txBody>
      </p:sp>
      <p:sp>
        <p:nvSpPr>
          <p:cNvPr id="18" name="TextBox 30">
            <a:extLst>
              <a:ext uri="{FF2B5EF4-FFF2-40B4-BE49-F238E27FC236}">
                <a16:creationId xmlns:a16="http://schemas.microsoft.com/office/drawing/2014/main" id="{B317CCE8-BDA3-4CC4-94ED-050BB2A38FE9}"/>
              </a:ext>
            </a:extLst>
          </p:cNvPr>
          <p:cNvSpPr txBox="1"/>
          <p:nvPr/>
        </p:nvSpPr>
        <p:spPr>
          <a:xfrm>
            <a:off x="1280437" y="876027"/>
            <a:ext cx="228600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pc="-71" dirty="0">
                <a:solidFill>
                  <a:srgbClr val="14438E"/>
                </a:solidFill>
                <a:latin typeface="72 Black" panose="020B0A04030603020204" pitchFamily="34" charset="0"/>
                <a:ea typeface="Open Sans"/>
                <a:cs typeface="72 Black" panose="020B0A04030603020204" pitchFamily="34" charset="0"/>
              </a:rPr>
              <a:t>Legal framework</a:t>
            </a:r>
          </a:p>
        </p:txBody>
      </p:sp>
      <p:sp>
        <p:nvSpPr>
          <p:cNvPr id="31" name="TextBox 31">
            <a:extLst>
              <a:ext uri="{FF2B5EF4-FFF2-40B4-BE49-F238E27FC236}">
                <a16:creationId xmlns:a16="http://schemas.microsoft.com/office/drawing/2014/main" id="{833178FC-739C-4A37-906C-9A3DBE4EB021}"/>
              </a:ext>
            </a:extLst>
          </p:cNvPr>
          <p:cNvSpPr txBox="1"/>
          <p:nvPr/>
        </p:nvSpPr>
        <p:spPr>
          <a:xfrm>
            <a:off x="3731688" y="897977"/>
            <a:ext cx="1969893" cy="36933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kern="0" spc="-71" dirty="0">
                <a:solidFill>
                  <a:srgbClr val="14438E"/>
                </a:solidFill>
                <a:latin typeface="72 Black" panose="020B0A04030603020204" pitchFamily="34" charset="0"/>
                <a:ea typeface="Open Sans"/>
                <a:cs typeface="72 Black" panose="020B0A04030603020204" pitchFamily="34" charset="0"/>
              </a:rPr>
              <a:t>Ownership</a:t>
            </a:r>
          </a:p>
        </p:txBody>
      </p:sp>
      <p:sp>
        <p:nvSpPr>
          <p:cNvPr id="33" name="TextBox 31">
            <a:extLst>
              <a:ext uri="{FF2B5EF4-FFF2-40B4-BE49-F238E27FC236}">
                <a16:creationId xmlns:a16="http://schemas.microsoft.com/office/drawing/2014/main" id="{C49C849D-5651-48AE-AE29-471B0909F439}"/>
              </a:ext>
            </a:extLst>
          </p:cNvPr>
          <p:cNvSpPr txBox="1"/>
          <p:nvPr/>
        </p:nvSpPr>
        <p:spPr>
          <a:xfrm>
            <a:off x="6077505" y="897977"/>
            <a:ext cx="1969893" cy="36933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kern="0" spc="-71" dirty="0">
                <a:solidFill>
                  <a:srgbClr val="14438E"/>
                </a:solidFill>
                <a:latin typeface="72 Black" panose="020B0A04030603020204" pitchFamily="34" charset="0"/>
                <a:ea typeface="Open Sans"/>
                <a:cs typeface="72 Black" panose="020B0A04030603020204" pitchFamily="34" charset="0"/>
              </a:rPr>
              <a:t>Infringement</a:t>
            </a:r>
          </a:p>
        </p:txBody>
      </p:sp>
      <p:sp>
        <p:nvSpPr>
          <p:cNvPr id="35" name="TextBox 38">
            <a:extLst>
              <a:ext uri="{FF2B5EF4-FFF2-40B4-BE49-F238E27FC236}">
                <a16:creationId xmlns:a16="http://schemas.microsoft.com/office/drawing/2014/main" id="{0CAACFF4-1828-4D25-9977-D65E538A4E67}"/>
              </a:ext>
            </a:extLst>
          </p:cNvPr>
          <p:cNvSpPr txBox="1"/>
          <p:nvPr/>
        </p:nvSpPr>
        <p:spPr>
          <a:xfrm>
            <a:off x="5925793" y="2930671"/>
            <a:ext cx="2451251" cy="36933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kern="0" spc="-71" dirty="0">
                <a:solidFill>
                  <a:srgbClr val="14438E"/>
                </a:solidFill>
                <a:latin typeface="72 Black" panose="020B0A04030603020204" pitchFamily="34" charset="0"/>
                <a:ea typeface="Open Sans"/>
                <a:cs typeface="72 Black" panose="020B0A04030603020204" pitchFamily="34" charset="0"/>
              </a:rPr>
              <a:t>Privacy</a:t>
            </a:r>
          </a:p>
        </p:txBody>
      </p:sp>
      <p:pic>
        <p:nvPicPr>
          <p:cNvPr id="2" name="Picture 1">
            <a:extLst>
              <a:ext uri="{FF2B5EF4-FFF2-40B4-BE49-F238E27FC236}">
                <a16:creationId xmlns:a16="http://schemas.microsoft.com/office/drawing/2014/main" id="{83C65F5B-0608-4407-A5F7-A855649ADF41}"/>
              </a:ext>
            </a:extLst>
          </p:cNvPr>
          <p:cNvPicPr>
            <a:picLocks noChangeAspect="1"/>
          </p:cNvPicPr>
          <p:nvPr/>
        </p:nvPicPr>
        <p:blipFill>
          <a:blip r:embed="rId3"/>
          <a:stretch>
            <a:fillRect/>
          </a:stretch>
        </p:blipFill>
        <p:spPr>
          <a:xfrm>
            <a:off x="1244175" y="1309164"/>
            <a:ext cx="2048434" cy="3151905"/>
          </a:xfrm>
          <a:prstGeom prst="rect">
            <a:avLst/>
          </a:prstGeom>
        </p:spPr>
      </p:pic>
      <p:pic>
        <p:nvPicPr>
          <p:cNvPr id="3" name="Picture 2">
            <a:extLst>
              <a:ext uri="{FF2B5EF4-FFF2-40B4-BE49-F238E27FC236}">
                <a16:creationId xmlns:a16="http://schemas.microsoft.com/office/drawing/2014/main" id="{AB7F719F-43E3-DA32-1AA2-700FD741ADB8}"/>
              </a:ext>
            </a:extLst>
          </p:cNvPr>
          <p:cNvPicPr>
            <a:picLocks noChangeAspect="1"/>
          </p:cNvPicPr>
          <p:nvPr/>
        </p:nvPicPr>
        <p:blipFill>
          <a:blip r:embed="rId4"/>
          <a:stretch>
            <a:fillRect/>
          </a:stretch>
        </p:blipFill>
        <p:spPr>
          <a:xfrm>
            <a:off x="1244175" y="3365977"/>
            <a:ext cx="2097206" cy="3139712"/>
          </a:xfrm>
          <a:prstGeom prst="rect">
            <a:avLst/>
          </a:prstGeom>
        </p:spPr>
      </p:pic>
      <p:pic>
        <p:nvPicPr>
          <p:cNvPr id="4" name="Picture 3">
            <a:extLst>
              <a:ext uri="{FF2B5EF4-FFF2-40B4-BE49-F238E27FC236}">
                <a16:creationId xmlns:a16="http://schemas.microsoft.com/office/drawing/2014/main" id="{0A3EE462-F0CC-F0FE-DE19-ACB392509B81}"/>
              </a:ext>
            </a:extLst>
          </p:cNvPr>
          <p:cNvPicPr>
            <a:picLocks noChangeAspect="1"/>
          </p:cNvPicPr>
          <p:nvPr/>
        </p:nvPicPr>
        <p:blipFill>
          <a:blip r:embed="rId5"/>
          <a:stretch>
            <a:fillRect/>
          </a:stretch>
        </p:blipFill>
        <p:spPr>
          <a:xfrm>
            <a:off x="3736282" y="1309164"/>
            <a:ext cx="2109399" cy="3139712"/>
          </a:xfrm>
          <a:prstGeom prst="rect">
            <a:avLst/>
          </a:prstGeom>
        </p:spPr>
      </p:pic>
      <p:pic>
        <p:nvPicPr>
          <p:cNvPr id="6" name="Picture 5">
            <a:extLst>
              <a:ext uri="{FF2B5EF4-FFF2-40B4-BE49-F238E27FC236}">
                <a16:creationId xmlns:a16="http://schemas.microsoft.com/office/drawing/2014/main" id="{29CCF69D-55F6-8A02-347A-2BDED0DD99C5}"/>
              </a:ext>
            </a:extLst>
          </p:cNvPr>
          <p:cNvPicPr>
            <a:picLocks noChangeAspect="1"/>
          </p:cNvPicPr>
          <p:nvPr/>
        </p:nvPicPr>
        <p:blipFill>
          <a:blip r:embed="rId6"/>
          <a:stretch>
            <a:fillRect/>
          </a:stretch>
        </p:blipFill>
        <p:spPr>
          <a:xfrm>
            <a:off x="3731688" y="3366709"/>
            <a:ext cx="2048434" cy="3151905"/>
          </a:xfrm>
          <a:prstGeom prst="rect">
            <a:avLst/>
          </a:prstGeom>
        </p:spPr>
      </p:pic>
      <p:pic>
        <p:nvPicPr>
          <p:cNvPr id="7" name="Picture 6">
            <a:extLst>
              <a:ext uri="{FF2B5EF4-FFF2-40B4-BE49-F238E27FC236}">
                <a16:creationId xmlns:a16="http://schemas.microsoft.com/office/drawing/2014/main" id="{991FB2D2-694B-A1A8-DB0A-E4B67DA6A5D3}"/>
              </a:ext>
            </a:extLst>
          </p:cNvPr>
          <p:cNvPicPr>
            <a:picLocks noChangeAspect="1"/>
          </p:cNvPicPr>
          <p:nvPr/>
        </p:nvPicPr>
        <p:blipFill>
          <a:blip r:embed="rId7"/>
          <a:stretch>
            <a:fillRect/>
          </a:stretch>
        </p:blipFill>
        <p:spPr>
          <a:xfrm>
            <a:off x="6035692" y="3300003"/>
            <a:ext cx="2109399" cy="3151905"/>
          </a:xfrm>
          <a:prstGeom prst="rect">
            <a:avLst/>
          </a:prstGeom>
        </p:spPr>
      </p:pic>
      <p:pic>
        <p:nvPicPr>
          <p:cNvPr id="8" name="Picture 7">
            <a:extLst>
              <a:ext uri="{FF2B5EF4-FFF2-40B4-BE49-F238E27FC236}">
                <a16:creationId xmlns:a16="http://schemas.microsoft.com/office/drawing/2014/main" id="{BAFA9410-3075-5EBA-A2B8-A2129AE3D1DB}"/>
              </a:ext>
            </a:extLst>
          </p:cNvPr>
          <p:cNvPicPr>
            <a:picLocks noChangeAspect="1"/>
          </p:cNvPicPr>
          <p:nvPr/>
        </p:nvPicPr>
        <p:blipFill>
          <a:blip r:embed="rId8"/>
          <a:stretch>
            <a:fillRect/>
          </a:stretch>
        </p:blipFill>
        <p:spPr>
          <a:xfrm>
            <a:off x="5982544" y="1309164"/>
            <a:ext cx="2109399" cy="3139712"/>
          </a:xfrm>
          <a:prstGeom prst="rect">
            <a:avLst/>
          </a:prstGeom>
        </p:spPr>
      </p:pic>
    </p:spTree>
    <p:extLst>
      <p:ext uri="{BB962C8B-B14F-4D97-AF65-F5344CB8AC3E}">
        <p14:creationId xmlns:p14="http://schemas.microsoft.com/office/powerpoint/2010/main" val="3961374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UIPO Document" ma:contentTypeID="0x010100DB17ACB466334DBCA732E17A6A8A6EDE" ma:contentTypeVersion="1" ma:contentTypeDescription="" ma:contentTypeScope="" ma:versionID="84a7f6b9a9324c93f7c429fe637c4145">
  <xsd:schema xmlns:xsd="http://www.w3.org/2001/XMLSchema" xmlns:p="http://schemas.microsoft.com/office/2006/metadata/properties" xmlns:ns2="0e656187-b300-4fb0-8bf4-3a50f872073c" targetNamespace="http://schemas.microsoft.com/office/2006/metadata/properties" ma:root="true" ma:fieldsID="d82bb511108d8e269345fc9bd5c1ab5b" ns2:_="">
    <xsd:import namespace="0e656187-b300-4fb0-8bf4-3a50f872073c"/>
    <xsd:element name="properties">
      <xsd:complexType>
        <xsd:sequence>
          <xsd:element name="documentManagement">
            <xsd:complexType>
              <xsd:all>
                <xsd:element ref="ns2:Document_x0020_Identification_x0020_Number" minOccurs="0"/>
                <xsd:element ref="ns2:Description" minOccurs="0"/>
              </xsd:all>
            </xsd:complexType>
          </xsd:element>
        </xsd:sequence>
      </xsd:complexType>
    </xsd:element>
  </xsd:schema>
  <xsd:schema xmlns:xsd="http://www.w3.org/2001/XMLSchema" xmlns:dms="http://schemas.microsoft.com/office/2006/documentManagement/types" targetNamespace="0e656187-b300-4fb0-8bf4-3a50f872073c" elementFormDefault="qualified">
    <xsd:import namespace="http://schemas.microsoft.com/office/2006/documentManagement/types"/>
    <xsd:element name="Document_x0020_Identification_x0020_Number" ma:readOnly="true" ma:index="8" nillable="true" ma:displayName="Document Identification Number" ma:internalName="Document_x0020_Identification_x0020_Number">
      <xsd:simpleType>
        <xsd:restriction base="dms:Text">
</xsd:restriction>
      </xsd:simpleType>
    </xsd:element>
    <xsd:element name="Description" ma:index="9" nillable="true" ma:displayName="Description" ma:internalName="Description">
      <xsd:simpleType>
        <xsd:restriction base="dms:Not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Identification_x0020_Number xmlns="0e656187-b300-4fb0-8bf4-3a50f872073c">0122521252</Document_x0020_Identification_x0020_Number>
    <Description xmlns="0e656187-b300-4fb0-8bf4-3a50f872073c" xsi:nil="true"/>
  </documentManagement>
</p:properties>
</file>

<file path=customXml/itemProps1.xml><?xml version="1.0" encoding="utf-8"?>
<ds:datastoreItem xmlns:ds="http://schemas.openxmlformats.org/officeDocument/2006/customXml" ds:itemID="{E32D0F27-FDFF-4514-94E7-44C759EF1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656187-b300-4fb0-8bf4-3a50f872073c"/>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8EE9C6A-6DB3-4B8F-BF84-BDE9CC47A4C4}">
  <ds:schemaRefs>
    <ds:schemaRef ds:uri="http://schemas.microsoft.com/sharepoint/v3/contenttype/forms"/>
  </ds:schemaRefs>
</ds:datastoreItem>
</file>

<file path=customXml/itemProps3.xml><?xml version="1.0" encoding="utf-8"?>
<ds:datastoreItem xmlns:ds="http://schemas.openxmlformats.org/officeDocument/2006/customXml" ds:itemID="{66194007-81D2-46AC-B2F9-05F5A2787E8E}">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0e656187-b300-4fb0-8bf4-3a50f872073c"/>
    <ds:schemaRef ds:uri="http://purl.org/dc/dcmitype/"/>
    <ds:schemaRef ds:uri="http://www.w3.org/XML/1998/namespace"/>
    <ds:schemaRef ds:uri="http://purl.org/dc/elements/1.1/"/>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33818</TotalTime>
  <Words>1097</Words>
  <Application>Microsoft Office PowerPoint</Application>
  <PresentationFormat>On-screen Show (16:9)</PresentationFormat>
  <Paragraphs>143</Paragraphs>
  <Slides>11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72 Black</vt:lpstr>
      <vt:lpstr>Arial</vt:lpstr>
      <vt:lpstr>Arial Black</vt:lpstr>
      <vt:lpstr>Arial Narrow</vt:lpstr>
      <vt:lpstr>Calibri</vt:lpstr>
      <vt:lpstr>Courier New</vt:lpstr>
      <vt:lpstr>inherit</vt:lpstr>
      <vt:lpstr>Symbol</vt:lpstr>
      <vt:lpstr>Wingdings</vt:lpstr>
      <vt:lpstr>Office Theme</vt:lpstr>
      <vt:lpstr>Metaverse, what is it and how should IP approach it?</vt:lpstr>
      <vt:lpstr>PowerPoint Presentation</vt:lpstr>
      <vt:lpstr>PowerPoint Presentation</vt:lpstr>
      <vt:lpstr>PowerPoint Presentation</vt:lpstr>
      <vt:lpstr>What are we facing?</vt:lpstr>
      <vt:lpstr>PowerPoint Presentation</vt:lpstr>
      <vt:lpstr>PowerPoint Presentation</vt:lpstr>
      <vt:lpstr>PowerPoint Presentation</vt:lpstr>
      <vt:lpstr>PowerPoint Presentation</vt:lpstr>
      <vt:lpstr>PowerPoint Presentation</vt:lpstr>
      <vt:lpstr>THANK YOU</vt:lpstr>
    </vt:vector>
  </TitlesOfParts>
  <Company>OHIM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Australia IP Register Opportunities</dc:title>
  <dc:creator>MACCHIA ANTONIO</dc:creator>
  <cp:lastModifiedBy>BERNARD Soraya Samia</cp:lastModifiedBy>
  <cp:revision>151</cp:revision>
  <dcterms:created xsi:type="dcterms:W3CDTF">2016-02-22T13:46:00Z</dcterms:created>
  <dcterms:modified xsi:type="dcterms:W3CDTF">2023-03-17T14:37:38Z</dcterms:modified>
</cp:coreProperties>
</file>