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319" r:id="rId3"/>
    <p:sldId id="330" r:id="rId4"/>
    <p:sldId id="329" r:id="rId5"/>
    <p:sldId id="320" r:id="rId6"/>
    <p:sldId id="325" r:id="rId7"/>
    <p:sldId id="257" r:id="rId8"/>
    <p:sldId id="258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00589A"/>
    <a:srgbClr val="005696"/>
    <a:srgbClr val="33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646D2-DB29-40AC-AC6E-9C4BE48685A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EB16-75D4-4467-93BF-AB0A0903C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9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DFCBA-02A5-4F9A-ABCF-2AB0FE6030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6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DFCBA-02A5-4F9A-ABCF-2AB0FE6030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6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DFCBA-02A5-4F9A-ABCF-2AB0FE60302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6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0A41F-26A5-1528-69E5-48060242D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8B01C2-4215-065C-2A67-1803EEA47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89C195-0C1D-F826-2928-8A26466A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63C791-CE03-03EA-0BCC-E61DFC65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72D2A1-AC32-EAAE-2BD4-D0F86F74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7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82B77-6CE6-859E-8012-DB6A00E5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D4CAEB-7A97-EA1C-DDF3-6D89C2D63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F5830C-F5A5-CF49-651F-BDBD11C1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7E586F-1785-7B7C-8350-FFFCEDCC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B12706-3D62-98FD-592F-CA7C9C50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7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4C094AB-F06C-0A64-2FBE-E4DCADD39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0E7EFC-70BD-27E9-678C-FAF4D689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37AF57-BEC9-2624-62D8-6A4BECF8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A2A71A-F695-3A27-1832-1EB0D89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943B72-D0A0-DEE7-2D3C-090E542E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7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67" y="945640"/>
            <a:ext cx="4620986" cy="1371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1088" y="316"/>
            <a:ext cx="3960537" cy="33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0780296" y="6248215"/>
            <a:ext cx="1029803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86C1C45-9BD7-47C8-B7F2-11427550BA3A}" type="slidenum">
              <a:rPr lang="ru-RU"/>
              <a:t>‹#›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992544" y="471001"/>
            <a:ext cx="798304" cy="5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3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35BA3D-727C-82CB-BAB9-FE8EC4DB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FDDD2B-B8BE-CDE8-588B-A21C1D770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118560-8D65-B74B-888D-7A7D5A90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3DB4C6-B84D-A927-65FF-422A54F2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920852-6D0F-35EC-AD07-63018934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1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E1E02-CB78-CC80-8B74-85D894E4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1D9B75-C4EC-DEE1-67F7-C980A710E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653B12-E52B-86EF-A452-9F8355C7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013E30-5357-E078-8FA5-246A8F69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51D024-3B88-5F4C-AC6D-A0652DF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6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9614F-6EAB-147B-AF5E-395867EB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0DCCAD-138D-D477-CADF-D35D23BE6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064DC7-7ADE-95D0-49F0-0C5304270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DDB2DC-BF5C-A8A9-B70E-8CBB6609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76072C-623C-B0E2-567F-1BF72B0D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FEC41B-B617-E02D-136D-56AE610C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7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678D0D-776D-55C9-4FCB-58CAB8B1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6E470C-2B05-AC12-2498-21CC00A66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1EA1A1-AE0F-0090-F689-43CD9CC80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6E4E293-3A29-7060-937D-99722290A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9F465B5-C43A-660C-29FB-92137D28B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9520F89-2143-7E9D-0502-52DE498B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BC3C3B2-5E07-506C-E2AF-EDFCFB96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E399C66-03B0-CDC4-6359-B2F74A8D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3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68BA8-5C8C-7FB7-1A08-DD9523F3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84F6FA1-E9B3-4F2E-4511-21300843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9A64AE-1832-E122-34EB-A819F32A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133574-9E45-E185-B1BC-FFEA351D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A6C292E-9533-EA38-D19D-379A2C03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C281A6-7E64-418A-8C1B-3D9A1C83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358D05-FAC4-DAD6-53E0-4BBC1F14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8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4503B7-5701-47AB-DC9D-12D62EA7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95A603-0C95-E8CB-82C2-74F31A3C5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D24949-E3CA-76C3-E905-6C522DB90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B26BD3-67B0-B2E7-2C18-CACEF6F0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3D4A2F-7102-B886-4CA4-366C91EB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31CF32-FEE4-7252-7A67-860A9B10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2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BFEE01-3C12-B3AA-FF24-0D6BB7AC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B1F612A-6675-0A05-093A-8AD1E0C76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3C02BB-F60F-4A38-5387-6C2A6FAEF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8C1B36-D31F-7888-E2E9-40A3A525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3B02F8-30AC-71A2-8997-6EF7F952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356702-A815-BE38-AC76-A7CC06BD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083E6C-60D5-F265-595D-9F8F4577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550110-6A09-0F7F-FF73-1AFE970EE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DE8762-BEA1-1094-8F13-447BBDDC9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0FF8-29C8-47B1-A44F-E868A97DD39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8B334E-C2CF-7C7B-EBBA-4E04A8688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0E10C8-A012-B874-311E-DEDA32F66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8C9F-DA5A-4FAF-A820-7FFF510E5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1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3235105" y="3376823"/>
            <a:ext cx="6626994" cy="2615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MR.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/>
              </a:rPr>
              <a:t>ValerIy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frolov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3235105" y="4081840"/>
            <a:ext cx="8449964" cy="16306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all" spc="0" normalizeH="0" baseline="0" noProof="0" dirty="0">
              <a:ln>
                <a:noFill/>
              </a:ln>
              <a:solidFill>
                <a:srgbClr val="0054A6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54A6"/>
                </a:solidFill>
                <a:latin typeface="Arial" panose="020B0604020202020204"/>
                <a:ea typeface="+mj-ea"/>
                <a:cs typeface="+mj-cs"/>
              </a:rPr>
              <a:t>IP and metaverse: experience and practice of the Russian federation  </a:t>
            </a: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rgbClr val="0054A6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3235105" y="5712506"/>
            <a:ext cx="6626994" cy="2615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rgbClr val="ED1C24"/>
                </a:solidFill>
                <a:latin typeface="Arial" panose="020B0604020202020204"/>
              </a:rPr>
              <a:t>March 30,</a:t>
            </a:r>
            <a:r>
              <a:rPr lang="ru-RU" cap="none" dirty="0">
                <a:solidFill>
                  <a:srgbClr val="ED1C24"/>
                </a:solidFill>
                <a:latin typeface="Arial" panose="020B0604020202020204"/>
              </a:rPr>
              <a:t> </a:t>
            </a:r>
            <a:r>
              <a:rPr lang="en-US" cap="none" dirty="0">
                <a:solidFill>
                  <a:srgbClr val="ED1C24"/>
                </a:solidFill>
                <a:latin typeface="Arial" panose="020B0604020202020204"/>
              </a:rPr>
              <a:t>2023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1C24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3235105" y="3638351"/>
            <a:ext cx="6626994" cy="4434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cap="none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Deputy Head,</a:t>
            </a:r>
            <a:br>
              <a:rPr lang="en-US" sz="1600" cap="none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</a:br>
            <a:r>
              <a:rPr lang="en-US" sz="1600" cap="none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the Federal Service for Intellectual Property (ROSPATENT)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03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r="19740" b="90874"/>
          <a:stretch/>
        </p:blipFill>
        <p:spPr>
          <a:xfrm flipH="1">
            <a:off x="-4" y="5965567"/>
            <a:ext cx="12192003" cy="8924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94A8541-023F-4D37-B4F7-73931959C1BF}"/>
              </a:ext>
            </a:extLst>
          </p:cNvPr>
          <p:cNvSpPr/>
          <p:nvPr/>
        </p:nvSpPr>
        <p:spPr>
          <a:xfrm>
            <a:off x="4421457" y="1386585"/>
            <a:ext cx="3602560" cy="3266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74E90"/>
                </a:solidFill>
              </a:rPr>
              <a:t>FRONTIER TECHNOLOGIES</a:t>
            </a:r>
          </a:p>
          <a:p>
            <a:pPr algn="ctr"/>
            <a:r>
              <a:rPr lang="en-US" sz="1600" b="1" dirty="0">
                <a:solidFill>
                  <a:srgbClr val="374E90"/>
                </a:solidFill>
              </a:rPr>
              <a:t> ENABLING METAVERSE</a:t>
            </a:r>
            <a:r>
              <a:rPr lang="ru-RU" sz="1600" b="1" dirty="0">
                <a:solidFill>
                  <a:srgbClr val="374E90"/>
                </a:solidFill>
              </a:rPr>
              <a:t>:</a:t>
            </a:r>
            <a:r>
              <a:rPr lang="ru-RU" sz="1600" b="1" dirty="0">
                <a:solidFill>
                  <a:schemeClr val="accent6"/>
                </a:solidFill>
              </a:rPr>
              <a:t/>
            </a:r>
            <a:br>
              <a:rPr lang="ru-RU" sz="1600" b="1" dirty="0">
                <a:solidFill>
                  <a:schemeClr val="accent6"/>
                </a:solidFill>
              </a:rPr>
            </a:br>
            <a:endParaRPr lang="ru-RU" sz="1600" b="1" dirty="0">
              <a:solidFill>
                <a:schemeClr val="accent6"/>
              </a:solidFill>
            </a:endParaRPr>
          </a:p>
          <a:p>
            <a:pPr marL="382587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74E90"/>
              </a:buClr>
              <a:buSzTx/>
              <a:buFont typeface="Calibri" panose="020F0502020204030204" pitchFamily="34" charset="0"/>
              <a:buChar char="→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Artificial intelligence</a:t>
            </a:r>
            <a:endParaRPr lang="ru-RU" sz="1500" dirty="0"/>
          </a:p>
          <a:p>
            <a:pPr marL="382587" indent="-285750">
              <a:spcAft>
                <a:spcPts val="200"/>
              </a:spcAft>
              <a:buClr>
                <a:srgbClr val="374E90"/>
              </a:buClr>
              <a:buFont typeface="Calibri" panose="020F0502020204030204" pitchFamily="34" charset="0"/>
              <a:buChar char="→"/>
            </a:pPr>
            <a:r>
              <a:rPr lang="en-US" sz="1500" dirty="0"/>
              <a:t>Blockchain  </a:t>
            </a:r>
            <a:endParaRPr lang="ru-RU" sz="1500" dirty="0"/>
          </a:p>
          <a:p>
            <a:pPr marL="382587" indent="-285750">
              <a:spcAft>
                <a:spcPts val="200"/>
              </a:spcAft>
              <a:buClr>
                <a:srgbClr val="374E90"/>
              </a:buClr>
              <a:buFont typeface="Calibri" panose="020F0502020204030204" pitchFamily="34" charset="0"/>
              <a:buChar char="→"/>
            </a:pPr>
            <a:r>
              <a:rPr lang="en-US" sz="1500" dirty="0"/>
              <a:t>NFT</a:t>
            </a:r>
          </a:p>
          <a:p>
            <a:pPr marL="382587" indent="-285750">
              <a:spcAft>
                <a:spcPts val="200"/>
              </a:spcAft>
              <a:buClr>
                <a:srgbClr val="374E90"/>
              </a:buClr>
              <a:buFont typeface="Calibri" panose="020F0502020204030204" pitchFamily="34" charset="0"/>
              <a:buChar char="→"/>
            </a:pPr>
            <a:r>
              <a:rPr lang="en-US" sz="1500" dirty="0"/>
              <a:t>Emerging AR and VR technologies</a:t>
            </a:r>
          </a:p>
          <a:p>
            <a:pPr marL="382587" indent="-285750">
              <a:spcAft>
                <a:spcPts val="200"/>
              </a:spcAft>
              <a:buClr>
                <a:srgbClr val="374E90"/>
              </a:buClr>
              <a:buFont typeface="Calibri" panose="020F0502020204030204" pitchFamily="34" charset="0"/>
              <a:buChar char="→"/>
            </a:pPr>
            <a:r>
              <a:rPr lang="en-US" sz="1500" dirty="0"/>
              <a:t>Internet of things</a:t>
            </a:r>
          </a:p>
          <a:p>
            <a:pPr marL="382587" indent="-285750">
              <a:spcAft>
                <a:spcPts val="200"/>
              </a:spcAft>
              <a:buClr>
                <a:srgbClr val="374E90"/>
              </a:buClr>
              <a:buFont typeface="Calibri" panose="020F0502020204030204" pitchFamily="34" charset="0"/>
              <a:buChar char="→"/>
            </a:pPr>
            <a:r>
              <a:rPr lang="en-US" sz="1500" dirty="0"/>
              <a:t>Data processing</a:t>
            </a:r>
            <a:endParaRPr lang="ru-RU" sz="1500" dirty="0"/>
          </a:p>
          <a:p>
            <a:pPr marL="382587" indent="-285750">
              <a:spcAft>
                <a:spcPts val="200"/>
              </a:spcAft>
              <a:buClr>
                <a:srgbClr val="374E90"/>
              </a:buClr>
              <a:buFont typeface="Calibri" panose="020F0502020204030204" pitchFamily="34" charset="0"/>
              <a:buChar char="→"/>
            </a:pPr>
            <a:endParaRPr lang="en-US" sz="15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F419666-3869-4C07-9841-18174F2C26E8}"/>
              </a:ext>
            </a:extLst>
          </p:cNvPr>
          <p:cNvSpPr/>
          <p:nvPr/>
        </p:nvSpPr>
        <p:spPr>
          <a:xfrm>
            <a:off x="7904327" y="1450474"/>
            <a:ext cx="4053447" cy="4896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200"/>
              </a:spcAft>
            </a:pPr>
            <a:endParaRPr lang="ru-RU" sz="1600" b="1" dirty="0">
              <a:solidFill>
                <a:srgbClr val="374E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796" y="-6861"/>
            <a:ext cx="11326348" cy="894788"/>
          </a:xfrm>
          <a:prstGeom prst="rect">
            <a:avLst/>
          </a:prstGeom>
          <a:gradFill>
            <a:gsLst>
              <a:gs pos="91000">
                <a:schemeClr val="bg1"/>
              </a:gs>
              <a:gs pos="73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rtlCol="0" anchor="ctr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IP AND </a:t>
            </a:r>
            <a:r>
              <a:rPr lang="en-US" sz="2400" dirty="0">
                <a:solidFill>
                  <a:srgbClr val="0054A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METAVERSE   </a:t>
            </a:r>
            <a:endParaRPr lang="ru-RU" sz="2400" dirty="0">
              <a:solidFill>
                <a:srgbClr val="0054A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83B2EA2B-0EA2-4E5F-9FFA-D173954D646E}"/>
              </a:ext>
            </a:extLst>
          </p:cNvPr>
          <p:cNvSpPr/>
          <p:nvPr/>
        </p:nvSpPr>
        <p:spPr>
          <a:xfrm>
            <a:off x="664955" y="1386585"/>
            <a:ext cx="3133678" cy="3272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b="1" dirty="0">
                <a:solidFill>
                  <a:srgbClr val="FF0000"/>
                </a:solidFill>
              </a:rPr>
              <a:t>METAVERSE</a:t>
            </a:r>
          </a:p>
          <a:p>
            <a:pPr algn="ctr">
              <a:lnSpc>
                <a:spcPct val="114000"/>
              </a:lnSpc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374E90"/>
                </a:solidFill>
              </a:rPr>
              <a:t>has not yet been legally defined</a:t>
            </a:r>
            <a:r>
              <a:rPr lang="ru-RU" b="1" dirty="0">
                <a:solidFill>
                  <a:srgbClr val="374E90"/>
                </a:solidFill>
              </a:rPr>
              <a:t>, </a:t>
            </a:r>
            <a:r>
              <a:rPr lang="en-US" b="1" dirty="0">
                <a:solidFill>
                  <a:srgbClr val="374E90"/>
                </a:solidFill>
              </a:rPr>
              <a:t>but has the potential to unlock a completely new digital economy</a:t>
            </a:r>
            <a:endParaRPr lang="ru-RU" b="1" dirty="0">
              <a:solidFill>
                <a:srgbClr val="374E9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421457" y="1450474"/>
            <a:ext cx="3482870" cy="327960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315161" y="1499622"/>
            <a:ext cx="2757" cy="3048047"/>
          </a:xfrm>
          <a:prstGeom prst="line">
            <a:avLst/>
          </a:prstGeom>
          <a:ln>
            <a:solidFill>
              <a:srgbClr val="37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>
            <a:off x="3974313" y="1450474"/>
            <a:ext cx="0" cy="3097195"/>
          </a:xfrm>
          <a:prstGeom prst="line">
            <a:avLst/>
          </a:prstGeom>
          <a:ln>
            <a:solidFill>
              <a:srgbClr val="37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8308940" y="1426980"/>
            <a:ext cx="0" cy="3097195"/>
          </a:xfrm>
          <a:prstGeom prst="line">
            <a:avLst/>
          </a:prstGeom>
          <a:ln>
            <a:solidFill>
              <a:srgbClr val="37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cxnSpLocks/>
          </p:cNvCxnSpPr>
          <p:nvPr/>
        </p:nvCxnSpPr>
        <p:spPr>
          <a:xfrm>
            <a:off x="11901519" y="1450474"/>
            <a:ext cx="29051" cy="3097195"/>
          </a:xfrm>
          <a:prstGeom prst="line">
            <a:avLst/>
          </a:prstGeom>
          <a:ln>
            <a:solidFill>
              <a:srgbClr val="37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59">
            <a:extLst>
              <a:ext uri="{FF2B5EF4-FFF2-40B4-BE49-F238E27FC236}">
                <a16:creationId xmlns:a16="http://schemas.microsoft.com/office/drawing/2014/main" xmlns="" id="{0D26B695-43BC-4E42-B85F-F6B275BC4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131" y="113901"/>
            <a:ext cx="730913" cy="7007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DC0D587-142C-5D60-ED4C-846D6D3989C4}"/>
              </a:ext>
            </a:extLst>
          </p:cNvPr>
          <p:cNvSpPr/>
          <p:nvPr/>
        </p:nvSpPr>
        <p:spPr>
          <a:xfrm>
            <a:off x="8593864" y="1865218"/>
            <a:ext cx="2820334" cy="226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b="1" dirty="0">
                <a:solidFill>
                  <a:srgbClr val="FF0000"/>
                </a:solidFill>
              </a:rPr>
              <a:t>IP</a:t>
            </a:r>
            <a:r>
              <a:rPr lang="ru-RU" b="1" dirty="0">
                <a:solidFill>
                  <a:srgbClr val="374E90"/>
                </a:solidFill>
              </a:rPr>
              <a:t> </a:t>
            </a:r>
            <a:endParaRPr lang="en-US" b="1" dirty="0">
              <a:solidFill>
                <a:srgbClr val="374E9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US" b="1" dirty="0">
                <a:solidFill>
                  <a:srgbClr val="374E90"/>
                </a:solidFill>
              </a:rPr>
              <a:t>is a key driver fostering innovation in technologies that will build the metaverse</a:t>
            </a:r>
            <a:endParaRPr lang="ru-RU" b="1" dirty="0">
              <a:solidFill>
                <a:srgbClr val="374E90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8F9A50F0-7E4C-DEEF-A6DD-5FA8EBA5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86241" y="6370426"/>
            <a:ext cx="1029803" cy="365125"/>
          </a:xfrm>
        </p:spPr>
        <p:txBody>
          <a:bodyPr/>
          <a:lstStyle/>
          <a:p>
            <a:pPr>
              <a:defRPr/>
            </a:pPr>
            <a:fld id="{F86C1C45-9BD7-47C8-B7F2-11427550BA3A}" type="slidenum"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9">
            <a:extLst>
              <a:ext uri="{FF2B5EF4-FFF2-40B4-BE49-F238E27FC236}">
                <a16:creationId xmlns:a16="http://schemas.microsoft.com/office/drawing/2014/main" xmlns="" id="{B1FED882-C538-C28E-CE71-22B3FB02B1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86570" r="4931" b="3621"/>
          <a:stretch/>
        </p:blipFill>
        <p:spPr bwMode="auto">
          <a:xfrm>
            <a:off x="-4" y="11607"/>
            <a:ext cx="12189948" cy="891603"/>
          </a:xfrm>
          <a:prstGeom prst="rect">
            <a:avLst/>
          </a:prstGeom>
          <a:gradFill flip="none" rotWithShape="1">
            <a:gsLst>
              <a:gs pos="91000">
                <a:schemeClr val="bg1">
                  <a:alpha val="0"/>
                </a:schemeClr>
              </a:gs>
              <a:gs pos="73000">
                <a:schemeClr val="bg1">
                  <a:alpha val="0"/>
                </a:schemeClr>
              </a:gs>
            </a:gsLst>
            <a:lin ang="0" scaled="0"/>
            <a:tileRect/>
          </a:gradFill>
          <a:ln w="12700">
            <a:solidFill>
              <a:srgbClr val="374E90"/>
            </a:solidFill>
          </a:ln>
        </p:spPr>
      </p:pic>
    </p:spTree>
    <p:extLst>
      <p:ext uri="{BB962C8B-B14F-4D97-AF65-F5344CB8AC3E}">
        <p14:creationId xmlns:p14="http://schemas.microsoft.com/office/powerpoint/2010/main" val="333594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570" y="970289"/>
            <a:ext cx="408464" cy="40165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Прямая соединительная линия 63"/>
          <p:cNvSpPr/>
          <p:nvPr/>
        </p:nvSpPr>
        <p:spPr>
          <a:xfrm>
            <a:off x="102059" y="3120226"/>
            <a:ext cx="12061426" cy="21805"/>
          </a:xfrm>
          <a:prstGeom prst="line">
            <a:avLst/>
          </a:prstGeom>
          <a:ln w="38100">
            <a:solidFill>
              <a:srgbClr val="ED1C24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06" name="Таблица 6"/>
          <p:cNvGraphicFramePr/>
          <p:nvPr/>
        </p:nvGraphicFramePr>
        <p:xfrm>
          <a:off x="2198940" y="1710227"/>
          <a:ext cx="1440000" cy="1152000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dirty="0"/>
                        <a:t>Online</a:t>
                      </a:r>
                    </a:p>
                    <a:p>
                      <a:pPr algn="ctr">
                        <a:defRPr sz="1200" b="1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dirty="0" err="1"/>
                        <a:t>Rospatent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latin typeface="Verdana"/>
                          <a:ea typeface="Verdana"/>
                          <a:cs typeface="Verdana"/>
                        </a:rPr>
                        <a:t>Omni-channel communication with applicants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7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5084"/>
            <a:ext cx="438473" cy="53340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Прямоугольник 3"/>
          <p:cNvSpPr txBox="1"/>
          <p:nvPr/>
        </p:nvSpPr>
        <p:spPr>
          <a:xfrm>
            <a:off x="106256" y="258675"/>
            <a:ext cx="1210056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solidFill>
                  <a:srgbClr val="ED1C2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DIGITAL TRANSFORMATION OF ROSPATENT</a:t>
            </a:r>
          </a:p>
        </p:txBody>
      </p:sp>
      <p:pic>
        <p:nvPicPr>
          <p:cNvPr id="109" name="Рисунок 110" descr="Рисунок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175" y="65084"/>
            <a:ext cx="914400" cy="658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Прямоугольник 116"/>
          <p:cNvSpPr/>
          <p:nvPr/>
        </p:nvSpPr>
        <p:spPr>
          <a:xfrm>
            <a:off x="10036550" y="1007503"/>
            <a:ext cx="1993404" cy="248457"/>
          </a:xfrm>
          <a:prstGeom prst="rect">
            <a:avLst/>
          </a:prstGeom>
          <a:ln>
            <a:solidFill>
              <a:srgbClr val="ED1C24"/>
            </a:solidFill>
            <a:prstDash val="dash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1587" tIns="31587" rIns="31587" bIns="31587">
            <a:spAutoFit/>
          </a:bodyPr>
          <a:lstStyle>
            <a:lvl1pPr>
              <a:defRPr sz="1200" b="1" cap="all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External </a:t>
            </a:r>
            <a:r>
              <a:rPr lang="en-US" dirty="0"/>
              <a:t>LAYER</a:t>
            </a:r>
            <a:endParaRPr dirty="0"/>
          </a:p>
        </p:txBody>
      </p:sp>
      <p:sp>
        <p:nvSpPr>
          <p:cNvPr id="113" name="Прямоугольник 117"/>
          <p:cNvSpPr/>
          <p:nvPr/>
        </p:nvSpPr>
        <p:spPr>
          <a:xfrm>
            <a:off x="9775556" y="5962753"/>
            <a:ext cx="2277650" cy="248457"/>
          </a:xfrm>
          <a:prstGeom prst="rect">
            <a:avLst/>
          </a:prstGeom>
          <a:ln>
            <a:solidFill>
              <a:srgbClr val="ED1C24"/>
            </a:solidFill>
            <a:prstDash val="dash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1587" tIns="31587" rIns="31587" bIns="31587">
            <a:spAutoFit/>
          </a:bodyPr>
          <a:lstStyle>
            <a:lvl1pPr algn="ctr">
              <a:defRPr sz="1200" b="1" cap="all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internal </a:t>
            </a:r>
            <a:r>
              <a:rPr lang="en-US" dirty="0"/>
              <a:t>LAYER</a:t>
            </a:r>
            <a:endParaRPr dirty="0"/>
          </a:p>
        </p:txBody>
      </p:sp>
      <p:sp>
        <p:nvSpPr>
          <p:cNvPr id="114" name="TextBox 148"/>
          <p:cNvSpPr/>
          <p:nvPr/>
        </p:nvSpPr>
        <p:spPr>
          <a:xfrm>
            <a:off x="8604142" y="5281360"/>
            <a:ext cx="964671" cy="1868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r">
              <a:defRPr sz="800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15" name="TextBox 158"/>
          <p:cNvSpPr/>
          <p:nvPr/>
        </p:nvSpPr>
        <p:spPr>
          <a:xfrm>
            <a:off x="3196514" y="4747654"/>
            <a:ext cx="964670" cy="1868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r">
              <a:defRPr sz="800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16" name="Прямоугольник 7"/>
          <p:cNvSpPr/>
          <p:nvPr/>
        </p:nvSpPr>
        <p:spPr>
          <a:xfrm rot="16200000">
            <a:off x="1494021" y="2143730"/>
            <a:ext cx="1089008" cy="243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Python, Django</a:t>
            </a:r>
          </a:p>
        </p:txBody>
      </p:sp>
      <p:grpSp>
        <p:nvGrpSpPr>
          <p:cNvPr id="119" name="Группа 61"/>
          <p:cNvGrpSpPr/>
          <p:nvPr/>
        </p:nvGrpSpPr>
        <p:grpSpPr>
          <a:xfrm>
            <a:off x="2123019" y="1306577"/>
            <a:ext cx="490092" cy="487231"/>
            <a:chOff x="-1" y="0"/>
            <a:chExt cx="490091" cy="487229"/>
          </a:xfrm>
        </p:grpSpPr>
        <p:sp>
          <p:nvSpPr>
            <p:cNvPr id="117" name="Freeform 12"/>
            <p:cNvSpPr/>
            <p:nvPr/>
          </p:nvSpPr>
          <p:spPr>
            <a:xfrm>
              <a:off x="15729" y="-1"/>
              <a:ext cx="461149" cy="39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38" y="21600"/>
                  </a:moveTo>
                  <a:cubicBezTo>
                    <a:pt x="18762" y="21600"/>
                    <a:pt x="18762" y="21600"/>
                    <a:pt x="18762" y="21600"/>
                  </a:cubicBezTo>
                  <a:cubicBezTo>
                    <a:pt x="20231" y="21600"/>
                    <a:pt x="21433" y="19919"/>
                    <a:pt x="21600" y="17843"/>
                  </a:cubicBezTo>
                  <a:cubicBezTo>
                    <a:pt x="21600" y="17695"/>
                    <a:pt x="21600" y="17547"/>
                    <a:pt x="21600" y="17399"/>
                  </a:cubicBezTo>
                  <a:cubicBezTo>
                    <a:pt x="21600" y="4201"/>
                    <a:pt x="21600" y="4201"/>
                    <a:pt x="21600" y="4201"/>
                  </a:cubicBezTo>
                  <a:cubicBezTo>
                    <a:pt x="21600" y="1878"/>
                    <a:pt x="20331" y="0"/>
                    <a:pt x="18762" y="0"/>
                  </a:cubicBezTo>
                  <a:cubicBezTo>
                    <a:pt x="16859" y="0"/>
                    <a:pt x="16859" y="0"/>
                    <a:pt x="16859" y="0"/>
                  </a:cubicBezTo>
                  <a:cubicBezTo>
                    <a:pt x="15758" y="0"/>
                    <a:pt x="15758" y="0"/>
                    <a:pt x="15758" y="0"/>
                  </a:cubicBezTo>
                  <a:cubicBezTo>
                    <a:pt x="2838" y="0"/>
                    <a:pt x="2838" y="0"/>
                    <a:pt x="2838" y="0"/>
                  </a:cubicBezTo>
                  <a:cubicBezTo>
                    <a:pt x="1269" y="0"/>
                    <a:pt x="0" y="1878"/>
                    <a:pt x="0" y="4201"/>
                  </a:cubicBezTo>
                  <a:cubicBezTo>
                    <a:pt x="0" y="17399"/>
                    <a:pt x="0" y="17399"/>
                    <a:pt x="0" y="17399"/>
                  </a:cubicBezTo>
                  <a:cubicBezTo>
                    <a:pt x="0" y="17547"/>
                    <a:pt x="0" y="17695"/>
                    <a:pt x="33" y="17843"/>
                  </a:cubicBezTo>
                  <a:cubicBezTo>
                    <a:pt x="167" y="19919"/>
                    <a:pt x="1369" y="21600"/>
                    <a:pt x="2838" y="21600"/>
                  </a:cubicBezTo>
                  <a:close/>
                  <a:moveTo>
                    <a:pt x="2437" y="3114"/>
                  </a:moveTo>
                  <a:cubicBezTo>
                    <a:pt x="16893" y="3114"/>
                    <a:pt x="16893" y="3114"/>
                    <a:pt x="16893" y="3114"/>
                  </a:cubicBezTo>
                  <a:cubicBezTo>
                    <a:pt x="18562" y="3114"/>
                    <a:pt x="18562" y="3114"/>
                    <a:pt x="18562" y="3114"/>
                  </a:cubicBezTo>
                  <a:cubicBezTo>
                    <a:pt x="19196" y="3114"/>
                    <a:pt x="19196" y="3114"/>
                    <a:pt x="19196" y="3114"/>
                  </a:cubicBezTo>
                  <a:cubicBezTo>
                    <a:pt x="19196" y="13000"/>
                    <a:pt x="19196" y="13000"/>
                    <a:pt x="19196" y="13000"/>
                  </a:cubicBezTo>
                  <a:cubicBezTo>
                    <a:pt x="19196" y="13000"/>
                    <a:pt x="19196" y="13000"/>
                    <a:pt x="19196" y="13000"/>
                  </a:cubicBezTo>
                  <a:cubicBezTo>
                    <a:pt x="19196" y="18486"/>
                    <a:pt x="19196" y="18486"/>
                    <a:pt x="19196" y="18486"/>
                  </a:cubicBezTo>
                  <a:cubicBezTo>
                    <a:pt x="2437" y="18486"/>
                    <a:pt x="2437" y="18486"/>
                    <a:pt x="2437" y="18486"/>
                  </a:cubicBezTo>
                  <a:cubicBezTo>
                    <a:pt x="2437" y="13000"/>
                    <a:pt x="2437" y="13000"/>
                    <a:pt x="2437" y="13000"/>
                  </a:cubicBezTo>
                  <a:cubicBezTo>
                    <a:pt x="2437" y="13000"/>
                    <a:pt x="2437" y="13000"/>
                    <a:pt x="2437" y="13000"/>
                  </a:cubicBezTo>
                  <a:lnTo>
                    <a:pt x="2437" y="311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8" name="Freeform 13"/>
            <p:cNvSpPr/>
            <p:nvPr/>
          </p:nvSpPr>
          <p:spPr>
            <a:xfrm>
              <a:off x="-2" y="419775"/>
              <a:ext cx="490092" cy="6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47" y="0"/>
                  </a:moveTo>
                  <a:cubicBezTo>
                    <a:pt x="12747" y="6336"/>
                    <a:pt x="12747" y="6336"/>
                    <a:pt x="12747" y="6336"/>
                  </a:cubicBezTo>
                  <a:cubicBezTo>
                    <a:pt x="8445" y="6336"/>
                    <a:pt x="8445" y="6336"/>
                    <a:pt x="8445" y="6336"/>
                  </a:cubicBezTo>
                  <a:cubicBezTo>
                    <a:pt x="8445" y="0"/>
                    <a:pt x="8445" y="0"/>
                    <a:pt x="84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44"/>
                    <a:pt x="848" y="21600"/>
                    <a:pt x="1852" y="21600"/>
                  </a:cubicBezTo>
                  <a:cubicBezTo>
                    <a:pt x="19748" y="21600"/>
                    <a:pt x="19748" y="21600"/>
                    <a:pt x="19748" y="21600"/>
                  </a:cubicBezTo>
                  <a:cubicBezTo>
                    <a:pt x="20752" y="21600"/>
                    <a:pt x="21600" y="10944"/>
                    <a:pt x="21600" y="0"/>
                  </a:cubicBezTo>
                  <a:lnTo>
                    <a:pt x="12747" y="0"/>
                  </a:lnTo>
                  <a:close/>
                  <a:moveTo>
                    <a:pt x="17487" y="13824"/>
                  </a:moveTo>
                  <a:cubicBezTo>
                    <a:pt x="15572" y="13824"/>
                    <a:pt x="15572" y="13824"/>
                    <a:pt x="15572" y="13824"/>
                  </a:cubicBezTo>
                  <a:cubicBezTo>
                    <a:pt x="15572" y="7776"/>
                    <a:pt x="15572" y="7776"/>
                    <a:pt x="15572" y="7776"/>
                  </a:cubicBezTo>
                  <a:cubicBezTo>
                    <a:pt x="17487" y="7776"/>
                    <a:pt x="17487" y="7776"/>
                    <a:pt x="17487" y="7776"/>
                  </a:cubicBezTo>
                  <a:lnTo>
                    <a:pt x="17487" y="13824"/>
                  </a:lnTo>
                  <a:close/>
                  <a:moveTo>
                    <a:pt x="20124" y="13824"/>
                  </a:moveTo>
                  <a:cubicBezTo>
                    <a:pt x="18178" y="13824"/>
                    <a:pt x="18178" y="13824"/>
                    <a:pt x="18178" y="13824"/>
                  </a:cubicBezTo>
                  <a:cubicBezTo>
                    <a:pt x="18178" y="7776"/>
                    <a:pt x="18178" y="7776"/>
                    <a:pt x="18178" y="7776"/>
                  </a:cubicBezTo>
                  <a:cubicBezTo>
                    <a:pt x="20124" y="7776"/>
                    <a:pt x="20124" y="7776"/>
                    <a:pt x="20124" y="7776"/>
                  </a:cubicBezTo>
                  <a:lnTo>
                    <a:pt x="20124" y="1382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pic>
        <p:nvPicPr>
          <p:cNvPr id="120" name="Рисунок 28" descr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376" y="1401007"/>
            <a:ext cx="203378" cy="24802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1" name="Таблица 248"/>
          <p:cNvGraphicFramePr/>
          <p:nvPr/>
        </p:nvGraphicFramePr>
        <p:xfrm>
          <a:off x="327021" y="2715061"/>
          <a:ext cx="1440000" cy="1204032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kern="1200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Integration </a:t>
                      </a:r>
                      <a:r>
                        <a:rPr lang="en-US" sz="1200" b="1" kern="1200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S</a:t>
                      </a:r>
                      <a:r>
                        <a:rPr sz="1200" b="1" kern="1200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ervice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 dirty="0">
                          <a:latin typeface="Verdana"/>
                          <a:ea typeface="Verdana"/>
                          <a:cs typeface="Verdana"/>
                        </a:rPr>
                        <a:t>Data exchange and</a:t>
                      </a:r>
                      <a:r>
                        <a:rPr lang="en-US" sz="900" dirty="0">
                          <a:latin typeface="Verdana"/>
                          <a:ea typeface="Verdana"/>
                          <a:cs typeface="Verdana"/>
                        </a:rPr>
                        <a:t> management of</a:t>
                      </a:r>
                      <a:r>
                        <a:rPr sz="900" dirty="0">
                          <a:latin typeface="Verdana"/>
                          <a:ea typeface="Verdana"/>
                          <a:cs typeface="Verdana"/>
                        </a:rPr>
                        <a:t> regulatory reference information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2" name="Прямоугольник 249"/>
          <p:cNvSpPr/>
          <p:nvPr/>
        </p:nvSpPr>
        <p:spPr>
          <a:xfrm rot="16200000">
            <a:off x="-318306" y="3148564"/>
            <a:ext cx="969821" cy="243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Apache Kafka</a:t>
            </a:r>
          </a:p>
        </p:txBody>
      </p:sp>
      <p:grpSp>
        <p:nvGrpSpPr>
          <p:cNvPr id="131" name="Group 2"/>
          <p:cNvGrpSpPr/>
          <p:nvPr/>
        </p:nvGrpSpPr>
        <p:grpSpPr>
          <a:xfrm>
            <a:off x="207937" y="2298028"/>
            <a:ext cx="414466" cy="503254"/>
            <a:chOff x="-2" y="-1"/>
            <a:chExt cx="414465" cy="503252"/>
          </a:xfrm>
        </p:grpSpPr>
        <p:grpSp>
          <p:nvGrpSpPr>
            <p:cNvPr id="126" name="Group 3"/>
            <p:cNvGrpSpPr/>
            <p:nvPr/>
          </p:nvGrpSpPr>
          <p:grpSpPr>
            <a:xfrm>
              <a:off x="35967" y="-2"/>
              <a:ext cx="291776" cy="156717"/>
              <a:chOff x="0" y="0"/>
              <a:chExt cx="291775" cy="156716"/>
            </a:xfrm>
          </p:grpSpPr>
          <p:sp>
            <p:nvSpPr>
              <p:cNvPr id="123" name="Freeform 183"/>
              <p:cNvSpPr/>
              <p:nvPr/>
            </p:nvSpPr>
            <p:spPr>
              <a:xfrm>
                <a:off x="0" y="48456"/>
                <a:ext cx="68048" cy="79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45" y="21600"/>
                    </a:moveTo>
                    <a:lnTo>
                      <a:pt x="15382" y="21600"/>
                    </a:lnTo>
                    <a:lnTo>
                      <a:pt x="15382" y="10099"/>
                    </a:lnTo>
                    <a:lnTo>
                      <a:pt x="21600" y="10099"/>
                    </a:lnTo>
                    <a:lnTo>
                      <a:pt x="10800" y="0"/>
                    </a:lnTo>
                    <a:lnTo>
                      <a:pt x="0" y="10099"/>
                    </a:lnTo>
                    <a:lnTo>
                      <a:pt x="6545" y="10099"/>
                    </a:lnTo>
                    <a:lnTo>
                      <a:pt x="6545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24" name="Freeform 184"/>
              <p:cNvSpPr/>
              <p:nvPr/>
            </p:nvSpPr>
            <p:spPr>
              <a:xfrm>
                <a:off x="112378" y="-1"/>
                <a:ext cx="67019" cy="156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14" y="21600"/>
                    </a:moveTo>
                    <a:lnTo>
                      <a:pt x="15618" y="21600"/>
                    </a:lnTo>
                    <a:lnTo>
                      <a:pt x="15618" y="5116"/>
                    </a:lnTo>
                    <a:lnTo>
                      <a:pt x="21600" y="5116"/>
                    </a:lnTo>
                    <a:lnTo>
                      <a:pt x="10966" y="0"/>
                    </a:lnTo>
                    <a:lnTo>
                      <a:pt x="0" y="5116"/>
                    </a:lnTo>
                    <a:lnTo>
                      <a:pt x="6314" y="5116"/>
                    </a:lnTo>
                    <a:lnTo>
                      <a:pt x="631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25" name="Freeform 185"/>
              <p:cNvSpPr/>
              <p:nvPr/>
            </p:nvSpPr>
            <p:spPr>
              <a:xfrm>
                <a:off x="224758" y="48456"/>
                <a:ext cx="67018" cy="82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14" y="21600"/>
                    </a:moveTo>
                    <a:lnTo>
                      <a:pt x="15286" y="21600"/>
                    </a:lnTo>
                    <a:lnTo>
                      <a:pt x="15286" y="9720"/>
                    </a:lnTo>
                    <a:lnTo>
                      <a:pt x="21600" y="9720"/>
                    </a:lnTo>
                    <a:lnTo>
                      <a:pt x="10634" y="0"/>
                    </a:lnTo>
                    <a:lnTo>
                      <a:pt x="0" y="9720"/>
                    </a:lnTo>
                    <a:lnTo>
                      <a:pt x="6314" y="9720"/>
                    </a:lnTo>
                    <a:lnTo>
                      <a:pt x="631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0" name="Group 4"/>
            <p:cNvGrpSpPr/>
            <p:nvPr/>
          </p:nvGrpSpPr>
          <p:grpSpPr>
            <a:xfrm>
              <a:off x="-3" y="142398"/>
              <a:ext cx="414466" cy="360853"/>
              <a:chOff x="-2" y="0"/>
              <a:chExt cx="414465" cy="360852"/>
            </a:xfrm>
          </p:grpSpPr>
          <p:sp>
            <p:nvSpPr>
              <p:cNvPr id="127" name="Freeform 27"/>
              <p:cNvSpPr/>
              <p:nvPr/>
            </p:nvSpPr>
            <p:spPr>
              <a:xfrm>
                <a:off x="249501" y="0"/>
                <a:ext cx="164963" cy="164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49"/>
                    </a:moveTo>
                    <a:cubicBezTo>
                      <a:pt x="21600" y="9551"/>
                      <a:pt x="21600" y="9551"/>
                      <a:pt x="21600" y="9551"/>
                    </a:cubicBezTo>
                    <a:cubicBezTo>
                      <a:pt x="19396" y="8963"/>
                      <a:pt x="19396" y="8963"/>
                      <a:pt x="19396" y="8963"/>
                    </a:cubicBezTo>
                    <a:cubicBezTo>
                      <a:pt x="19102" y="7935"/>
                      <a:pt x="18808" y="6906"/>
                      <a:pt x="18220" y="6171"/>
                    </a:cubicBezTo>
                    <a:cubicBezTo>
                      <a:pt x="19249" y="4114"/>
                      <a:pt x="19249" y="4114"/>
                      <a:pt x="19249" y="4114"/>
                    </a:cubicBezTo>
                    <a:cubicBezTo>
                      <a:pt x="17486" y="2351"/>
                      <a:pt x="17486" y="2351"/>
                      <a:pt x="17486" y="2351"/>
                    </a:cubicBezTo>
                    <a:cubicBezTo>
                      <a:pt x="15429" y="3380"/>
                      <a:pt x="15429" y="3380"/>
                      <a:pt x="15429" y="3380"/>
                    </a:cubicBezTo>
                    <a:cubicBezTo>
                      <a:pt x="14694" y="2792"/>
                      <a:pt x="13665" y="2498"/>
                      <a:pt x="12784" y="2204"/>
                    </a:cubicBezTo>
                    <a:cubicBezTo>
                      <a:pt x="12049" y="0"/>
                      <a:pt x="12049" y="0"/>
                      <a:pt x="12049" y="0"/>
                    </a:cubicBezTo>
                    <a:cubicBezTo>
                      <a:pt x="9551" y="0"/>
                      <a:pt x="9551" y="0"/>
                      <a:pt x="9551" y="0"/>
                    </a:cubicBezTo>
                    <a:cubicBezTo>
                      <a:pt x="8816" y="2204"/>
                      <a:pt x="8816" y="2204"/>
                      <a:pt x="8816" y="2204"/>
                    </a:cubicBezTo>
                    <a:cubicBezTo>
                      <a:pt x="7788" y="2498"/>
                      <a:pt x="6906" y="2792"/>
                      <a:pt x="6024" y="3380"/>
                    </a:cubicBezTo>
                    <a:cubicBezTo>
                      <a:pt x="3967" y="2351"/>
                      <a:pt x="3967" y="2351"/>
                      <a:pt x="3967" y="2351"/>
                    </a:cubicBezTo>
                    <a:cubicBezTo>
                      <a:pt x="2204" y="4114"/>
                      <a:pt x="2204" y="4114"/>
                      <a:pt x="2204" y="4114"/>
                    </a:cubicBezTo>
                    <a:cubicBezTo>
                      <a:pt x="3233" y="6171"/>
                      <a:pt x="3233" y="6171"/>
                      <a:pt x="3233" y="6171"/>
                    </a:cubicBezTo>
                    <a:cubicBezTo>
                      <a:pt x="2792" y="6906"/>
                      <a:pt x="2351" y="7935"/>
                      <a:pt x="2057" y="8963"/>
                    </a:cubicBezTo>
                    <a:cubicBezTo>
                      <a:pt x="0" y="9551"/>
                      <a:pt x="0" y="9551"/>
                      <a:pt x="0" y="9551"/>
                    </a:cubicBezTo>
                    <a:cubicBezTo>
                      <a:pt x="0" y="12049"/>
                      <a:pt x="0" y="12049"/>
                      <a:pt x="0" y="12049"/>
                    </a:cubicBezTo>
                    <a:cubicBezTo>
                      <a:pt x="2057" y="12784"/>
                      <a:pt x="2057" y="12784"/>
                      <a:pt x="2057" y="12784"/>
                    </a:cubicBezTo>
                    <a:cubicBezTo>
                      <a:pt x="2351" y="13812"/>
                      <a:pt x="2792" y="14694"/>
                      <a:pt x="3233" y="15576"/>
                    </a:cubicBezTo>
                    <a:cubicBezTo>
                      <a:pt x="2204" y="17633"/>
                      <a:pt x="2204" y="17633"/>
                      <a:pt x="2204" y="17633"/>
                    </a:cubicBezTo>
                    <a:cubicBezTo>
                      <a:pt x="3967" y="19396"/>
                      <a:pt x="3967" y="19396"/>
                      <a:pt x="3967" y="19396"/>
                    </a:cubicBezTo>
                    <a:cubicBezTo>
                      <a:pt x="6024" y="18367"/>
                      <a:pt x="6024" y="18367"/>
                      <a:pt x="6024" y="18367"/>
                    </a:cubicBezTo>
                    <a:cubicBezTo>
                      <a:pt x="6906" y="18955"/>
                      <a:pt x="7788" y="19249"/>
                      <a:pt x="8816" y="19543"/>
                    </a:cubicBezTo>
                    <a:cubicBezTo>
                      <a:pt x="9551" y="21600"/>
                      <a:pt x="9551" y="21600"/>
                      <a:pt x="9551" y="21600"/>
                    </a:cubicBezTo>
                    <a:cubicBezTo>
                      <a:pt x="12049" y="21600"/>
                      <a:pt x="12049" y="21600"/>
                      <a:pt x="12049" y="21600"/>
                    </a:cubicBezTo>
                    <a:cubicBezTo>
                      <a:pt x="12784" y="19543"/>
                      <a:pt x="12784" y="19543"/>
                      <a:pt x="12784" y="19543"/>
                    </a:cubicBezTo>
                    <a:cubicBezTo>
                      <a:pt x="13665" y="19249"/>
                      <a:pt x="14694" y="18955"/>
                      <a:pt x="15429" y="18367"/>
                    </a:cubicBezTo>
                    <a:cubicBezTo>
                      <a:pt x="17486" y="19396"/>
                      <a:pt x="17486" y="19396"/>
                      <a:pt x="17486" y="19396"/>
                    </a:cubicBezTo>
                    <a:cubicBezTo>
                      <a:pt x="19249" y="17633"/>
                      <a:pt x="19249" y="17633"/>
                      <a:pt x="19249" y="17633"/>
                    </a:cubicBezTo>
                    <a:cubicBezTo>
                      <a:pt x="18220" y="15576"/>
                      <a:pt x="18220" y="15576"/>
                      <a:pt x="18220" y="15576"/>
                    </a:cubicBezTo>
                    <a:cubicBezTo>
                      <a:pt x="18808" y="14694"/>
                      <a:pt x="19102" y="13812"/>
                      <a:pt x="19396" y="12784"/>
                    </a:cubicBezTo>
                    <a:lnTo>
                      <a:pt x="21600" y="12049"/>
                    </a:lnTo>
                    <a:close/>
                    <a:moveTo>
                      <a:pt x="10727" y="15576"/>
                    </a:moveTo>
                    <a:cubicBezTo>
                      <a:pt x="8082" y="15576"/>
                      <a:pt x="6024" y="13518"/>
                      <a:pt x="6024" y="10873"/>
                    </a:cubicBezTo>
                    <a:cubicBezTo>
                      <a:pt x="6024" y="8229"/>
                      <a:pt x="8082" y="6171"/>
                      <a:pt x="10727" y="6171"/>
                    </a:cubicBezTo>
                    <a:cubicBezTo>
                      <a:pt x="13371" y="6171"/>
                      <a:pt x="15429" y="8229"/>
                      <a:pt x="15429" y="10873"/>
                    </a:cubicBezTo>
                    <a:cubicBezTo>
                      <a:pt x="15429" y="13518"/>
                      <a:pt x="13371" y="15576"/>
                      <a:pt x="10727" y="15576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28" name="Freeform 28"/>
              <p:cNvSpPr/>
              <p:nvPr/>
            </p:nvSpPr>
            <p:spPr>
              <a:xfrm>
                <a:off x="-3" y="47425"/>
                <a:ext cx="113415" cy="113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76"/>
                    </a:moveTo>
                    <a:cubicBezTo>
                      <a:pt x="21600" y="9410"/>
                      <a:pt x="21600" y="9410"/>
                      <a:pt x="21600" y="9410"/>
                    </a:cubicBezTo>
                    <a:cubicBezTo>
                      <a:pt x="19461" y="8768"/>
                      <a:pt x="19461" y="8768"/>
                      <a:pt x="19461" y="8768"/>
                    </a:cubicBezTo>
                    <a:cubicBezTo>
                      <a:pt x="19248" y="7699"/>
                      <a:pt x="18820" y="6844"/>
                      <a:pt x="18178" y="5988"/>
                    </a:cubicBezTo>
                    <a:cubicBezTo>
                      <a:pt x="19248" y="4063"/>
                      <a:pt x="19248" y="4063"/>
                      <a:pt x="19248" y="4063"/>
                    </a:cubicBezTo>
                    <a:cubicBezTo>
                      <a:pt x="17537" y="2139"/>
                      <a:pt x="17537" y="2139"/>
                      <a:pt x="17537" y="2139"/>
                    </a:cubicBezTo>
                    <a:cubicBezTo>
                      <a:pt x="15398" y="3208"/>
                      <a:pt x="15398" y="3208"/>
                      <a:pt x="15398" y="3208"/>
                    </a:cubicBezTo>
                    <a:cubicBezTo>
                      <a:pt x="14756" y="2780"/>
                      <a:pt x="13687" y="2352"/>
                      <a:pt x="12832" y="2139"/>
                    </a:cubicBezTo>
                    <a:cubicBezTo>
                      <a:pt x="11976" y="0"/>
                      <a:pt x="11976" y="0"/>
                      <a:pt x="11976" y="0"/>
                    </a:cubicBezTo>
                    <a:cubicBezTo>
                      <a:pt x="9624" y="0"/>
                      <a:pt x="9624" y="0"/>
                      <a:pt x="9624" y="0"/>
                    </a:cubicBezTo>
                    <a:cubicBezTo>
                      <a:pt x="8768" y="2139"/>
                      <a:pt x="8768" y="2139"/>
                      <a:pt x="8768" y="2139"/>
                    </a:cubicBezTo>
                    <a:cubicBezTo>
                      <a:pt x="7913" y="2352"/>
                      <a:pt x="6844" y="2780"/>
                      <a:pt x="5988" y="3208"/>
                    </a:cubicBezTo>
                    <a:cubicBezTo>
                      <a:pt x="4063" y="2139"/>
                      <a:pt x="4063" y="2139"/>
                      <a:pt x="4063" y="2139"/>
                    </a:cubicBezTo>
                    <a:cubicBezTo>
                      <a:pt x="2352" y="4063"/>
                      <a:pt x="2352" y="4063"/>
                      <a:pt x="2352" y="4063"/>
                    </a:cubicBezTo>
                    <a:cubicBezTo>
                      <a:pt x="3208" y="5988"/>
                      <a:pt x="3208" y="5988"/>
                      <a:pt x="3208" y="5988"/>
                    </a:cubicBezTo>
                    <a:cubicBezTo>
                      <a:pt x="2780" y="6844"/>
                      <a:pt x="2352" y="7699"/>
                      <a:pt x="2139" y="8768"/>
                    </a:cubicBezTo>
                    <a:cubicBezTo>
                      <a:pt x="0" y="9410"/>
                      <a:pt x="0" y="9410"/>
                      <a:pt x="0" y="9410"/>
                    </a:cubicBezTo>
                    <a:cubicBezTo>
                      <a:pt x="0" y="11976"/>
                      <a:pt x="0" y="11976"/>
                      <a:pt x="0" y="11976"/>
                    </a:cubicBezTo>
                    <a:cubicBezTo>
                      <a:pt x="2139" y="12618"/>
                      <a:pt x="2139" y="12618"/>
                      <a:pt x="2139" y="12618"/>
                    </a:cubicBezTo>
                    <a:cubicBezTo>
                      <a:pt x="2352" y="13687"/>
                      <a:pt x="2780" y="14543"/>
                      <a:pt x="3208" y="15398"/>
                    </a:cubicBezTo>
                    <a:cubicBezTo>
                      <a:pt x="2352" y="17537"/>
                      <a:pt x="2352" y="17537"/>
                      <a:pt x="2352" y="17537"/>
                    </a:cubicBezTo>
                    <a:cubicBezTo>
                      <a:pt x="4063" y="19248"/>
                      <a:pt x="4063" y="19248"/>
                      <a:pt x="4063" y="19248"/>
                    </a:cubicBezTo>
                    <a:cubicBezTo>
                      <a:pt x="5988" y="18178"/>
                      <a:pt x="5988" y="18178"/>
                      <a:pt x="5988" y="18178"/>
                    </a:cubicBezTo>
                    <a:cubicBezTo>
                      <a:pt x="6844" y="18820"/>
                      <a:pt x="7913" y="19248"/>
                      <a:pt x="8768" y="19461"/>
                    </a:cubicBezTo>
                    <a:cubicBezTo>
                      <a:pt x="9624" y="21600"/>
                      <a:pt x="9624" y="21600"/>
                      <a:pt x="9624" y="21600"/>
                    </a:cubicBezTo>
                    <a:cubicBezTo>
                      <a:pt x="11976" y="21600"/>
                      <a:pt x="11976" y="21600"/>
                      <a:pt x="11976" y="21600"/>
                    </a:cubicBezTo>
                    <a:cubicBezTo>
                      <a:pt x="12832" y="19461"/>
                      <a:pt x="12832" y="19461"/>
                      <a:pt x="12832" y="19461"/>
                    </a:cubicBezTo>
                    <a:cubicBezTo>
                      <a:pt x="13687" y="19248"/>
                      <a:pt x="14756" y="18820"/>
                      <a:pt x="15398" y="18178"/>
                    </a:cubicBezTo>
                    <a:cubicBezTo>
                      <a:pt x="17537" y="19248"/>
                      <a:pt x="17537" y="19248"/>
                      <a:pt x="17537" y="19248"/>
                    </a:cubicBezTo>
                    <a:cubicBezTo>
                      <a:pt x="19248" y="17537"/>
                      <a:pt x="19248" y="17537"/>
                      <a:pt x="19248" y="17537"/>
                    </a:cubicBezTo>
                    <a:cubicBezTo>
                      <a:pt x="18178" y="15398"/>
                      <a:pt x="18178" y="15398"/>
                      <a:pt x="18178" y="15398"/>
                    </a:cubicBezTo>
                    <a:cubicBezTo>
                      <a:pt x="18820" y="14543"/>
                      <a:pt x="19248" y="13687"/>
                      <a:pt x="19461" y="12618"/>
                    </a:cubicBezTo>
                    <a:lnTo>
                      <a:pt x="21600" y="11976"/>
                    </a:lnTo>
                    <a:close/>
                    <a:moveTo>
                      <a:pt x="10693" y="15398"/>
                    </a:moveTo>
                    <a:cubicBezTo>
                      <a:pt x="8127" y="15398"/>
                      <a:pt x="5988" y="13259"/>
                      <a:pt x="5988" y="10693"/>
                    </a:cubicBezTo>
                    <a:cubicBezTo>
                      <a:pt x="5988" y="8127"/>
                      <a:pt x="8127" y="5988"/>
                      <a:pt x="10693" y="5988"/>
                    </a:cubicBezTo>
                    <a:cubicBezTo>
                      <a:pt x="13473" y="5988"/>
                      <a:pt x="15612" y="8127"/>
                      <a:pt x="15612" y="10693"/>
                    </a:cubicBezTo>
                    <a:cubicBezTo>
                      <a:pt x="15612" y="13259"/>
                      <a:pt x="13473" y="15398"/>
                      <a:pt x="10693" y="15398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29" name="Freeform 29"/>
              <p:cNvSpPr/>
              <p:nvPr/>
            </p:nvSpPr>
            <p:spPr>
              <a:xfrm>
                <a:off x="57735" y="101036"/>
                <a:ext cx="260847" cy="259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9" y="15921"/>
                    </a:moveTo>
                    <a:cubicBezTo>
                      <a:pt x="21600" y="13593"/>
                      <a:pt x="21600" y="13593"/>
                      <a:pt x="21600" y="13593"/>
                    </a:cubicBezTo>
                    <a:cubicBezTo>
                      <a:pt x="19738" y="12103"/>
                      <a:pt x="19738" y="12103"/>
                      <a:pt x="19738" y="12103"/>
                    </a:cubicBezTo>
                    <a:cubicBezTo>
                      <a:pt x="19924" y="11079"/>
                      <a:pt x="19924" y="10055"/>
                      <a:pt x="19645" y="9031"/>
                    </a:cubicBezTo>
                    <a:cubicBezTo>
                      <a:pt x="21414" y="7448"/>
                      <a:pt x="21414" y="7448"/>
                      <a:pt x="21414" y="7448"/>
                    </a:cubicBezTo>
                    <a:cubicBezTo>
                      <a:pt x="20390" y="5121"/>
                      <a:pt x="20390" y="5121"/>
                      <a:pt x="20390" y="5121"/>
                    </a:cubicBezTo>
                    <a:cubicBezTo>
                      <a:pt x="18062" y="5307"/>
                      <a:pt x="18062" y="5307"/>
                      <a:pt x="18062" y="5307"/>
                    </a:cubicBezTo>
                    <a:cubicBezTo>
                      <a:pt x="17410" y="4562"/>
                      <a:pt x="16666" y="3817"/>
                      <a:pt x="15828" y="3259"/>
                    </a:cubicBezTo>
                    <a:cubicBezTo>
                      <a:pt x="15921" y="931"/>
                      <a:pt x="15921" y="931"/>
                      <a:pt x="15921" y="931"/>
                    </a:cubicBezTo>
                    <a:cubicBezTo>
                      <a:pt x="13593" y="0"/>
                      <a:pt x="13593" y="0"/>
                      <a:pt x="13593" y="0"/>
                    </a:cubicBezTo>
                    <a:cubicBezTo>
                      <a:pt x="12103" y="1769"/>
                      <a:pt x="12103" y="1769"/>
                      <a:pt x="12103" y="1769"/>
                    </a:cubicBezTo>
                    <a:cubicBezTo>
                      <a:pt x="11079" y="1676"/>
                      <a:pt x="10055" y="1676"/>
                      <a:pt x="9031" y="1862"/>
                    </a:cubicBezTo>
                    <a:cubicBezTo>
                      <a:pt x="7448" y="186"/>
                      <a:pt x="7448" y="186"/>
                      <a:pt x="7448" y="186"/>
                    </a:cubicBezTo>
                    <a:cubicBezTo>
                      <a:pt x="5121" y="1210"/>
                      <a:pt x="5121" y="1210"/>
                      <a:pt x="5121" y="1210"/>
                    </a:cubicBezTo>
                    <a:cubicBezTo>
                      <a:pt x="5307" y="3538"/>
                      <a:pt x="5307" y="3538"/>
                      <a:pt x="5307" y="3538"/>
                    </a:cubicBezTo>
                    <a:cubicBezTo>
                      <a:pt x="4562" y="4097"/>
                      <a:pt x="3817" y="4841"/>
                      <a:pt x="3259" y="5772"/>
                    </a:cubicBezTo>
                    <a:cubicBezTo>
                      <a:pt x="931" y="5586"/>
                      <a:pt x="931" y="5586"/>
                      <a:pt x="931" y="5586"/>
                    </a:cubicBezTo>
                    <a:cubicBezTo>
                      <a:pt x="0" y="8007"/>
                      <a:pt x="0" y="8007"/>
                      <a:pt x="0" y="8007"/>
                    </a:cubicBezTo>
                    <a:cubicBezTo>
                      <a:pt x="1769" y="9497"/>
                      <a:pt x="1769" y="9497"/>
                      <a:pt x="1769" y="9497"/>
                    </a:cubicBezTo>
                    <a:cubicBezTo>
                      <a:pt x="1676" y="10521"/>
                      <a:pt x="1676" y="11545"/>
                      <a:pt x="1862" y="12569"/>
                    </a:cubicBezTo>
                    <a:cubicBezTo>
                      <a:pt x="186" y="14152"/>
                      <a:pt x="186" y="14152"/>
                      <a:pt x="186" y="14152"/>
                    </a:cubicBezTo>
                    <a:cubicBezTo>
                      <a:pt x="1210" y="16479"/>
                      <a:pt x="1210" y="16479"/>
                      <a:pt x="1210" y="16479"/>
                    </a:cubicBezTo>
                    <a:cubicBezTo>
                      <a:pt x="3538" y="16200"/>
                      <a:pt x="3538" y="16200"/>
                      <a:pt x="3538" y="16200"/>
                    </a:cubicBezTo>
                    <a:cubicBezTo>
                      <a:pt x="4097" y="17038"/>
                      <a:pt x="4841" y="17783"/>
                      <a:pt x="5679" y="18341"/>
                    </a:cubicBezTo>
                    <a:cubicBezTo>
                      <a:pt x="5586" y="20669"/>
                      <a:pt x="5586" y="20669"/>
                      <a:pt x="5586" y="20669"/>
                    </a:cubicBezTo>
                    <a:cubicBezTo>
                      <a:pt x="8007" y="21600"/>
                      <a:pt x="8007" y="21600"/>
                      <a:pt x="8007" y="21600"/>
                    </a:cubicBezTo>
                    <a:cubicBezTo>
                      <a:pt x="9497" y="19831"/>
                      <a:pt x="9497" y="19831"/>
                      <a:pt x="9497" y="19831"/>
                    </a:cubicBezTo>
                    <a:cubicBezTo>
                      <a:pt x="10521" y="19924"/>
                      <a:pt x="11545" y="19924"/>
                      <a:pt x="12569" y="19738"/>
                    </a:cubicBezTo>
                    <a:cubicBezTo>
                      <a:pt x="14059" y="21414"/>
                      <a:pt x="14059" y="21414"/>
                      <a:pt x="14059" y="21414"/>
                    </a:cubicBezTo>
                    <a:cubicBezTo>
                      <a:pt x="16479" y="20390"/>
                      <a:pt x="16479" y="20390"/>
                      <a:pt x="16479" y="20390"/>
                    </a:cubicBezTo>
                    <a:cubicBezTo>
                      <a:pt x="16200" y="18062"/>
                      <a:pt x="16200" y="18062"/>
                      <a:pt x="16200" y="18062"/>
                    </a:cubicBezTo>
                    <a:cubicBezTo>
                      <a:pt x="17038" y="17503"/>
                      <a:pt x="17783" y="16759"/>
                      <a:pt x="18341" y="15828"/>
                    </a:cubicBezTo>
                    <a:lnTo>
                      <a:pt x="20669" y="15921"/>
                    </a:lnTo>
                    <a:close/>
                    <a:moveTo>
                      <a:pt x="8472" y="16852"/>
                    </a:moveTo>
                    <a:cubicBezTo>
                      <a:pt x="5121" y="15548"/>
                      <a:pt x="3445" y="11824"/>
                      <a:pt x="4748" y="8472"/>
                    </a:cubicBezTo>
                    <a:cubicBezTo>
                      <a:pt x="6052" y="5121"/>
                      <a:pt x="9776" y="3538"/>
                      <a:pt x="13128" y="4748"/>
                    </a:cubicBezTo>
                    <a:cubicBezTo>
                      <a:pt x="16386" y="6052"/>
                      <a:pt x="18062" y="9776"/>
                      <a:pt x="16759" y="13128"/>
                    </a:cubicBezTo>
                    <a:cubicBezTo>
                      <a:pt x="15548" y="16386"/>
                      <a:pt x="11824" y="18062"/>
                      <a:pt x="8472" y="16852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</p:grpSp>
      <p:graphicFrame>
        <p:nvGraphicFramePr>
          <p:cNvPr id="132" name="Таблица 294"/>
          <p:cNvGraphicFramePr/>
          <p:nvPr/>
        </p:nvGraphicFramePr>
        <p:xfrm>
          <a:off x="4105257" y="2695281"/>
          <a:ext cx="1440000" cy="1411008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Search Platform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  <a:p>
                      <a:pPr algn="ctr">
                        <a:defRPr sz="1800"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(online</a:t>
                      </a:r>
                      <a:r>
                        <a:rPr lang="en-US" sz="1200" b="1" baseline="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 since 2022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)</a:t>
                      </a:r>
                      <a:endParaRPr sz="1200" b="1" dirty="0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 dirty="0">
                          <a:latin typeface="Verdana"/>
                          <a:ea typeface="Verdana"/>
                          <a:cs typeface="Verdana"/>
                        </a:rPr>
                        <a:t>Search in the world patent collection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3" name="Прямоугольник 295"/>
          <p:cNvSpPr/>
          <p:nvPr/>
        </p:nvSpPr>
        <p:spPr>
          <a:xfrm rot="16200000">
            <a:off x="3427229" y="2967121"/>
            <a:ext cx="976270" cy="396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Elasticsearch </a:t>
            </a:r>
          </a:p>
          <a:p>
            <a: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Hadoop</a:t>
            </a:r>
          </a:p>
        </p:txBody>
      </p:sp>
      <p:grpSp>
        <p:nvGrpSpPr>
          <p:cNvPr id="141" name="Group 516"/>
          <p:cNvGrpSpPr/>
          <p:nvPr/>
        </p:nvGrpSpPr>
        <p:grpSpPr>
          <a:xfrm>
            <a:off x="4031416" y="2313888"/>
            <a:ext cx="486772" cy="475502"/>
            <a:chOff x="0" y="0"/>
            <a:chExt cx="486771" cy="475501"/>
          </a:xfrm>
        </p:grpSpPr>
        <p:sp>
          <p:nvSpPr>
            <p:cNvPr id="134" name="Freeform 239"/>
            <p:cNvSpPr/>
            <p:nvPr/>
          </p:nvSpPr>
          <p:spPr>
            <a:xfrm>
              <a:off x="0" y="0"/>
              <a:ext cx="319104" cy="29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9" h="18889" extrusionOk="0">
                  <a:moveTo>
                    <a:pt x="14169" y="17588"/>
                  </a:moveTo>
                  <a:cubicBezTo>
                    <a:pt x="9665" y="20257"/>
                    <a:pt x="3828" y="18672"/>
                    <a:pt x="1242" y="14169"/>
                  </a:cubicBezTo>
                  <a:cubicBezTo>
                    <a:pt x="-1343" y="9665"/>
                    <a:pt x="242" y="3828"/>
                    <a:pt x="4745" y="1242"/>
                  </a:cubicBezTo>
                  <a:cubicBezTo>
                    <a:pt x="9249" y="-1343"/>
                    <a:pt x="15003" y="242"/>
                    <a:pt x="17588" y="4745"/>
                  </a:cubicBezTo>
                  <a:cubicBezTo>
                    <a:pt x="20257" y="9249"/>
                    <a:pt x="18672" y="15003"/>
                    <a:pt x="14169" y="17588"/>
                  </a:cubicBezTo>
                  <a:close/>
                  <a:moveTo>
                    <a:pt x="5412" y="2493"/>
                  </a:moveTo>
                  <a:cubicBezTo>
                    <a:pt x="1576" y="4662"/>
                    <a:pt x="242" y="9582"/>
                    <a:pt x="2493" y="13502"/>
                  </a:cubicBezTo>
                  <a:cubicBezTo>
                    <a:pt x="4662" y="17338"/>
                    <a:pt x="9582" y="18672"/>
                    <a:pt x="13502" y="16421"/>
                  </a:cubicBezTo>
                  <a:cubicBezTo>
                    <a:pt x="17338" y="14169"/>
                    <a:pt x="18672" y="9249"/>
                    <a:pt x="16421" y="5412"/>
                  </a:cubicBezTo>
                  <a:cubicBezTo>
                    <a:pt x="14169" y="1576"/>
                    <a:pt x="9249" y="242"/>
                    <a:pt x="5412" y="2493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5" name="Freeform 240"/>
            <p:cNvSpPr/>
            <p:nvPr/>
          </p:nvSpPr>
          <p:spPr>
            <a:xfrm>
              <a:off x="230793" y="306433"/>
              <a:ext cx="156412" cy="16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0610" extrusionOk="0">
                  <a:moveTo>
                    <a:pt x="20090" y="12866"/>
                  </a:moveTo>
                  <a:cubicBezTo>
                    <a:pt x="21013" y="14478"/>
                    <a:pt x="20459" y="16574"/>
                    <a:pt x="18613" y="17541"/>
                  </a:cubicBezTo>
                  <a:cubicBezTo>
                    <a:pt x="13259" y="20120"/>
                    <a:pt x="13259" y="20120"/>
                    <a:pt x="13259" y="20120"/>
                  </a:cubicBezTo>
                  <a:cubicBezTo>
                    <a:pt x="11413" y="21087"/>
                    <a:pt x="9013" y="20603"/>
                    <a:pt x="7905" y="18830"/>
                  </a:cubicBezTo>
                  <a:cubicBezTo>
                    <a:pt x="521" y="7869"/>
                    <a:pt x="521" y="7869"/>
                    <a:pt x="521" y="7869"/>
                  </a:cubicBezTo>
                  <a:cubicBezTo>
                    <a:pt x="-587" y="6096"/>
                    <a:pt x="151" y="4000"/>
                    <a:pt x="1998" y="3033"/>
                  </a:cubicBezTo>
                  <a:cubicBezTo>
                    <a:pt x="7351" y="454"/>
                    <a:pt x="7351" y="454"/>
                    <a:pt x="7351" y="454"/>
                  </a:cubicBezTo>
                  <a:cubicBezTo>
                    <a:pt x="9198" y="-513"/>
                    <a:pt x="11598" y="132"/>
                    <a:pt x="12705" y="1744"/>
                  </a:cubicBezTo>
                  <a:lnTo>
                    <a:pt x="20090" y="12866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6" name="Freeform 242"/>
            <p:cNvSpPr/>
            <p:nvPr/>
          </p:nvSpPr>
          <p:spPr>
            <a:xfrm>
              <a:off x="38520" y="34791"/>
              <a:ext cx="243506" cy="22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5" h="18945" extrusionOk="0">
                  <a:moveTo>
                    <a:pt x="14259" y="17658"/>
                  </a:moveTo>
                  <a:cubicBezTo>
                    <a:pt x="9653" y="20289"/>
                    <a:pt x="3842" y="18754"/>
                    <a:pt x="1211" y="14259"/>
                  </a:cubicBezTo>
                  <a:cubicBezTo>
                    <a:pt x="-1311" y="9653"/>
                    <a:pt x="224" y="3842"/>
                    <a:pt x="4719" y="1211"/>
                  </a:cubicBezTo>
                  <a:cubicBezTo>
                    <a:pt x="9215" y="-1311"/>
                    <a:pt x="15026" y="224"/>
                    <a:pt x="17658" y="4719"/>
                  </a:cubicBezTo>
                  <a:cubicBezTo>
                    <a:pt x="20289" y="9215"/>
                    <a:pt x="18754" y="15026"/>
                    <a:pt x="14259" y="17658"/>
                  </a:cubicBezTo>
                  <a:close/>
                  <a:moveTo>
                    <a:pt x="5048" y="1869"/>
                  </a:moveTo>
                  <a:cubicBezTo>
                    <a:pt x="882" y="4281"/>
                    <a:pt x="-543" y="9653"/>
                    <a:pt x="1869" y="13820"/>
                  </a:cubicBezTo>
                  <a:cubicBezTo>
                    <a:pt x="4281" y="17986"/>
                    <a:pt x="9653" y="19412"/>
                    <a:pt x="13820" y="17000"/>
                  </a:cubicBezTo>
                  <a:cubicBezTo>
                    <a:pt x="17986" y="14587"/>
                    <a:pt x="19412" y="9325"/>
                    <a:pt x="17000" y="5048"/>
                  </a:cubicBezTo>
                  <a:cubicBezTo>
                    <a:pt x="14587" y="882"/>
                    <a:pt x="9325" y="-543"/>
                    <a:pt x="5048" y="1869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7" name="Freeform 244"/>
            <p:cNvSpPr/>
            <p:nvPr/>
          </p:nvSpPr>
          <p:spPr>
            <a:xfrm>
              <a:off x="252075" y="2879"/>
              <a:ext cx="234698" cy="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22" y="5574"/>
                    <a:pt x="3383" y="12542"/>
                    <a:pt x="4684" y="21600"/>
                  </a:cubicBezTo>
                  <a:cubicBezTo>
                    <a:pt x="19388" y="21600"/>
                    <a:pt x="19388" y="21600"/>
                    <a:pt x="19388" y="21600"/>
                  </a:cubicBezTo>
                  <a:cubicBezTo>
                    <a:pt x="20689" y="21600"/>
                    <a:pt x="21600" y="16723"/>
                    <a:pt x="21600" y="10452"/>
                  </a:cubicBezTo>
                  <a:cubicBezTo>
                    <a:pt x="21600" y="4877"/>
                    <a:pt x="20689" y="0"/>
                    <a:pt x="19388" y="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8" name="Freeform 245"/>
            <p:cNvSpPr/>
            <p:nvPr/>
          </p:nvSpPr>
          <p:spPr>
            <a:xfrm>
              <a:off x="323628" y="74025"/>
              <a:ext cx="144541" cy="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49" y="6750"/>
                    <a:pt x="1678" y="14175"/>
                    <a:pt x="2097" y="21600"/>
                  </a:cubicBezTo>
                  <a:cubicBezTo>
                    <a:pt x="18035" y="21600"/>
                    <a:pt x="18035" y="21600"/>
                    <a:pt x="18035" y="21600"/>
                  </a:cubicBezTo>
                  <a:cubicBezTo>
                    <a:pt x="19922" y="21600"/>
                    <a:pt x="21600" y="16875"/>
                    <a:pt x="21600" y="10800"/>
                  </a:cubicBezTo>
                  <a:cubicBezTo>
                    <a:pt x="21600" y="4725"/>
                    <a:pt x="19922" y="0"/>
                    <a:pt x="18035" y="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9" name="Freeform 246"/>
            <p:cNvSpPr/>
            <p:nvPr/>
          </p:nvSpPr>
          <p:spPr>
            <a:xfrm>
              <a:off x="336507" y="145171"/>
              <a:ext cx="110195" cy="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92" y="0"/>
                  </a:moveTo>
                  <a:cubicBezTo>
                    <a:pt x="831" y="0"/>
                    <a:pt x="831" y="0"/>
                    <a:pt x="831" y="0"/>
                  </a:cubicBezTo>
                  <a:cubicBezTo>
                    <a:pt x="831" y="7425"/>
                    <a:pt x="554" y="14175"/>
                    <a:pt x="0" y="21600"/>
                  </a:cubicBezTo>
                  <a:cubicBezTo>
                    <a:pt x="16892" y="21600"/>
                    <a:pt x="16892" y="21600"/>
                    <a:pt x="16892" y="21600"/>
                  </a:cubicBezTo>
                  <a:cubicBezTo>
                    <a:pt x="19662" y="21600"/>
                    <a:pt x="21600" y="16875"/>
                    <a:pt x="21600" y="10800"/>
                  </a:cubicBezTo>
                  <a:cubicBezTo>
                    <a:pt x="21600" y="4725"/>
                    <a:pt x="19662" y="0"/>
                    <a:pt x="16892" y="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0" name="Freeform 247"/>
            <p:cNvSpPr/>
            <p:nvPr/>
          </p:nvSpPr>
          <p:spPr>
            <a:xfrm>
              <a:off x="212004" y="257931"/>
              <a:ext cx="67264" cy="5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20618"/>
                  </a:moveTo>
                  <a:cubicBezTo>
                    <a:pt x="20250" y="12764"/>
                    <a:pt x="20250" y="12764"/>
                    <a:pt x="20250" y="12764"/>
                  </a:cubicBezTo>
                  <a:cubicBezTo>
                    <a:pt x="20700" y="12273"/>
                    <a:pt x="21150" y="12273"/>
                    <a:pt x="21600" y="11782"/>
                  </a:cubicBezTo>
                  <a:cubicBezTo>
                    <a:pt x="15300" y="0"/>
                    <a:pt x="15300" y="0"/>
                    <a:pt x="15300" y="0"/>
                  </a:cubicBezTo>
                  <a:cubicBezTo>
                    <a:pt x="0" y="9818"/>
                    <a:pt x="0" y="9818"/>
                    <a:pt x="0" y="9818"/>
                  </a:cubicBezTo>
                  <a:cubicBezTo>
                    <a:pt x="6300" y="21600"/>
                    <a:pt x="6300" y="21600"/>
                    <a:pt x="6300" y="21600"/>
                  </a:cubicBezTo>
                  <a:cubicBezTo>
                    <a:pt x="6300" y="21109"/>
                    <a:pt x="6750" y="21109"/>
                    <a:pt x="7200" y="20618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142" name="Таблица 308"/>
          <p:cNvGraphicFramePr/>
          <p:nvPr/>
        </p:nvGraphicFramePr>
        <p:xfrm>
          <a:off x="5980753" y="1883147"/>
          <a:ext cx="1465056" cy="1228128"/>
        </p:xfrm>
        <a:graphic>
          <a:graphicData uri="http://schemas.openxmlformats.org/drawingml/2006/table">
            <a:tbl>
              <a:tblPr/>
              <a:tblGrid>
                <a:gridCol w="1465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 Distributed ledger for IPR </a:t>
                      </a:r>
                      <a:r>
                        <a:rPr lang="en-US"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Management</a:t>
                      </a:r>
                      <a:endParaRPr sz="1200" b="1" dirty="0">
                        <a:solidFill>
                          <a:srgbClr val="0054A7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90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dirty="0"/>
                        <a:t>Blockchain-based digital ledger for </a:t>
                      </a:r>
                    </a:p>
                    <a:p>
                      <a:pPr algn="l">
                        <a:defRPr sz="900">
                          <a:latin typeface="Verdana"/>
                          <a:ea typeface="Verdana"/>
                          <a:cs typeface="Verdana"/>
                        </a:defRPr>
                      </a:pPr>
                      <a:r>
                        <a:rPr dirty="0"/>
                        <a:t>IPR </a:t>
                      </a:r>
                      <a:r>
                        <a:rPr lang="en-US" dirty="0"/>
                        <a:t>management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3" name="Прямоугольник 309"/>
          <p:cNvSpPr/>
          <p:nvPr/>
        </p:nvSpPr>
        <p:spPr>
          <a:xfrm rot="16200000">
            <a:off x="5505348" y="2178929"/>
            <a:ext cx="572511" cy="243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Block-P</a:t>
            </a:r>
          </a:p>
        </p:txBody>
      </p:sp>
      <p:grpSp>
        <p:nvGrpSpPr>
          <p:cNvPr id="147" name="Group 45"/>
          <p:cNvGrpSpPr/>
          <p:nvPr/>
        </p:nvGrpSpPr>
        <p:grpSpPr>
          <a:xfrm>
            <a:off x="5856488" y="1430711"/>
            <a:ext cx="552568" cy="504094"/>
            <a:chOff x="0" y="-1"/>
            <a:chExt cx="552567" cy="504093"/>
          </a:xfrm>
        </p:grpSpPr>
        <p:sp>
          <p:nvSpPr>
            <p:cNvPr id="144" name="Freeform 37"/>
            <p:cNvSpPr/>
            <p:nvPr/>
          </p:nvSpPr>
          <p:spPr>
            <a:xfrm>
              <a:off x="-1" y="-2"/>
              <a:ext cx="531562" cy="50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84" y="17988"/>
                  </a:moveTo>
                  <a:cubicBezTo>
                    <a:pt x="7984" y="16147"/>
                    <a:pt x="7984" y="16147"/>
                    <a:pt x="7984" y="16147"/>
                  </a:cubicBezTo>
                  <a:cubicBezTo>
                    <a:pt x="7984" y="15864"/>
                    <a:pt x="8055" y="15580"/>
                    <a:pt x="8127" y="15297"/>
                  </a:cubicBezTo>
                  <a:cubicBezTo>
                    <a:pt x="5988" y="14022"/>
                    <a:pt x="4990" y="11331"/>
                    <a:pt x="5917" y="8852"/>
                  </a:cubicBezTo>
                  <a:cubicBezTo>
                    <a:pt x="6986" y="6161"/>
                    <a:pt x="10051" y="4816"/>
                    <a:pt x="12832" y="5878"/>
                  </a:cubicBezTo>
                  <a:cubicBezTo>
                    <a:pt x="13758" y="6232"/>
                    <a:pt x="14471" y="6799"/>
                    <a:pt x="15042" y="7507"/>
                  </a:cubicBezTo>
                  <a:cubicBezTo>
                    <a:pt x="15398" y="7153"/>
                    <a:pt x="15897" y="6870"/>
                    <a:pt x="16396" y="6870"/>
                  </a:cubicBezTo>
                  <a:cubicBezTo>
                    <a:pt x="17109" y="6870"/>
                    <a:pt x="17750" y="7294"/>
                    <a:pt x="17964" y="7861"/>
                  </a:cubicBezTo>
                  <a:cubicBezTo>
                    <a:pt x="18677" y="8073"/>
                    <a:pt x="19176" y="8782"/>
                    <a:pt x="19176" y="9561"/>
                  </a:cubicBezTo>
                  <a:cubicBezTo>
                    <a:pt x="19176" y="9773"/>
                    <a:pt x="19176" y="9986"/>
                    <a:pt x="19034" y="10198"/>
                  </a:cubicBezTo>
                  <a:cubicBezTo>
                    <a:pt x="19105" y="10340"/>
                    <a:pt x="19176" y="10481"/>
                    <a:pt x="19176" y="10623"/>
                  </a:cubicBezTo>
                  <a:cubicBezTo>
                    <a:pt x="19461" y="10694"/>
                    <a:pt x="19675" y="10694"/>
                    <a:pt x="19889" y="10765"/>
                  </a:cubicBezTo>
                  <a:cubicBezTo>
                    <a:pt x="19960" y="10765"/>
                    <a:pt x="20032" y="10765"/>
                    <a:pt x="20032" y="10835"/>
                  </a:cubicBezTo>
                  <a:cubicBezTo>
                    <a:pt x="20032" y="10198"/>
                    <a:pt x="19960" y="9631"/>
                    <a:pt x="19889" y="8994"/>
                  </a:cubicBezTo>
                  <a:cubicBezTo>
                    <a:pt x="21600" y="7436"/>
                    <a:pt x="21600" y="7436"/>
                    <a:pt x="21600" y="7436"/>
                  </a:cubicBezTo>
                  <a:cubicBezTo>
                    <a:pt x="20531" y="5099"/>
                    <a:pt x="20531" y="5099"/>
                    <a:pt x="20531" y="5099"/>
                  </a:cubicBezTo>
                  <a:cubicBezTo>
                    <a:pt x="18250" y="5311"/>
                    <a:pt x="18250" y="5311"/>
                    <a:pt x="18250" y="5311"/>
                  </a:cubicBezTo>
                  <a:cubicBezTo>
                    <a:pt x="17608" y="4532"/>
                    <a:pt x="16895" y="3824"/>
                    <a:pt x="15968" y="3187"/>
                  </a:cubicBezTo>
                  <a:cubicBezTo>
                    <a:pt x="16111" y="921"/>
                    <a:pt x="16111" y="921"/>
                    <a:pt x="16111" y="921"/>
                  </a:cubicBezTo>
                  <a:cubicBezTo>
                    <a:pt x="13687" y="0"/>
                    <a:pt x="13687" y="0"/>
                    <a:pt x="13687" y="0"/>
                  </a:cubicBezTo>
                  <a:cubicBezTo>
                    <a:pt x="12190" y="1770"/>
                    <a:pt x="12190" y="1770"/>
                    <a:pt x="12190" y="1770"/>
                  </a:cubicBezTo>
                  <a:cubicBezTo>
                    <a:pt x="11192" y="1629"/>
                    <a:pt x="10123" y="1629"/>
                    <a:pt x="9125" y="1841"/>
                  </a:cubicBezTo>
                  <a:cubicBezTo>
                    <a:pt x="7556" y="142"/>
                    <a:pt x="7556" y="142"/>
                    <a:pt x="7556" y="142"/>
                  </a:cubicBezTo>
                  <a:cubicBezTo>
                    <a:pt x="5204" y="1204"/>
                    <a:pt x="5204" y="1204"/>
                    <a:pt x="5204" y="1204"/>
                  </a:cubicBezTo>
                  <a:cubicBezTo>
                    <a:pt x="5418" y="3470"/>
                    <a:pt x="5418" y="3470"/>
                    <a:pt x="5418" y="3470"/>
                  </a:cubicBezTo>
                  <a:cubicBezTo>
                    <a:pt x="4562" y="4108"/>
                    <a:pt x="3850" y="4816"/>
                    <a:pt x="3279" y="5736"/>
                  </a:cubicBezTo>
                  <a:cubicBezTo>
                    <a:pt x="927" y="5595"/>
                    <a:pt x="927" y="5595"/>
                    <a:pt x="927" y="5595"/>
                  </a:cubicBezTo>
                  <a:cubicBezTo>
                    <a:pt x="0" y="8003"/>
                    <a:pt x="0" y="8003"/>
                    <a:pt x="0" y="8003"/>
                  </a:cubicBezTo>
                  <a:cubicBezTo>
                    <a:pt x="1853" y="9490"/>
                    <a:pt x="1853" y="9490"/>
                    <a:pt x="1853" y="9490"/>
                  </a:cubicBezTo>
                  <a:cubicBezTo>
                    <a:pt x="1640" y="10481"/>
                    <a:pt x="1711" y="11544"/>
                    <a:pt x="1925" y="12535"/>
                  </a:cubicBezTo>
                  <a:cubicBezTo>
                    <a:pt x="143" y="14093"/>
                    <a:pt x="143" y="14093"/>
                    <a:pt x="143" y="14093"/>
                  </a:cubicBezTo>
                  <a:cubicBezTo>
                    <a:pt x="1212" y="16430"/>
                    <a:pt x="1212" y="16430"/>
                    <a:pt x="1212" y="16430"/>
                  </a:cubicBezTo>
                  <a:cubicBezTo>
                    <a:pt x="3564" y="16218"/>
                    <a:pt x="3564" y="16218"/>
                    <a:pt x="3564" y="16218"/>
                  </a:cubicBezTo>
                  <a:cubicBezTo>
                    <a:pt x="4135" y="17068"/>
                    <a:pt x="4919" y="17776"/>
                    <a:pt x="5774" y="18342"/>
                  </a:cubicBezTo>
                  <a:cubicBezTo>
                    <a:pt x="5703" y="20679"/>
                    <a:pt x="5703" y="20679"/>
                    <a:pt x="5703" y="20679"/>
                  </a:cubicBezTo>
                  <a:cubicBezTo>
                    <a:pt x="8127" y="21600"/>
                    <a:pt x="8127" y="21600"/>
                    <a:pt x="8127" y="21600"/>
                  </a:cubicBezTo>
                  <a:cubicBezTo>
                    <a:pt x="9410" y="19971"/>
                    <a:pt x="9410" y="19971"/>
                    <a:pt x="9410" y="19971"/>
                  </a:cubicBezTo>
                  <a:cubicBezTo>
                    <a:pt x="8483" y="19546"/>
                    <a:pt x="7984" y="18909"/>
                    <a:pt x="7984" y="17988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5" name="Freeform 38"/>
            <p:cNvSpPr/>
            <p:nvPr/>
          </p:nvSpPr>
          <p:spPr>
            <a:xfrm>
              <a:off x="368374" y="188655"/>
              <a:ext cx="72709" cy="12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1" y="13719"/>
                  </a:moveTo>
                  <a:cubicBezTo>
                    <a:pt x="1054" y="13719"/>
                    <a:pt x="0" y="14595"/>
                    <a:pt x="0" y="15470"/>
                  </a:cubicBezTo>
                  <a:cubicBezTo>
                    <a:pt x="0" y="16638"/>
                    <a:pt x="1054" y="17222"/>
                    <a:pt x="3161" y="17222"/>
                  </a:cubicBezTo>
                  <a:cubicBezTo>
                    <a:pt x="7376" y="17222"/>
                    <a:pt x="7376" y="17222"/>
                    <a:pt x="7376" y="17222"/>
                  </a:cubicBezTo>
                  <a:cubicBezTo>
                    <a:pt x="7376" y="19849"/>
                    <a:pt x="7376" y="19849"/>
                    <a:pt x="7376" y="19849"/>
                  </a:cubicBezTo>
                  <a:cubicBezTo>
                    <a:pt x="7376" y="20724"/>
                    <a:pt x="8956" y="21600"/>
                    <a:pt x="10537" y="21600"/>
                  </a:cubicBezTo>
                  <a:cubicBezTo>
                    <a:pt x="12644" y="21600"/>
                    <a:pt x="13698" y="20724"/>
                    <a:pt x="13698" y="19849"/>
                  </a:cubicBezTo>
                  <a:cubicBezTo>
                    <a:pt x="13698" y="17222"/>
                    <a:pt x="13698" y="17222"/>
                    <a:pt x="13698" y="17222"/>
                  </a:cubicBezTo>
                  <a:cubicBezTo>
                    <a:pt x="16332" y="17222"/>
                    <a:pt x="16332" y="17222"/>
                    <a:pt x="16332" y="17222"/>
                  </a:cubicBezTo>
                  <a:cubicBezTo>
                    <a:pt x="18966" y="17222"/>
                    <a:pt x="21600" y="16054"/>
                    <a:pt x="21600" y="14595"/>
                  </a:cubicBezTo>
                  <a:cubicBezTo>
                    <a:pt x="21600" y="11676"/>
                    <a:pt x="21600" y="11676"/>
                    <a:pt x="21600" y="11676"/>
                  </a:cubicBezTo>
                  <a:cubicBezTo>
                    <a:pt x="21600" y="10216"/>
                    <a:pt x="18966" y="8757"/>
                    <a:pt x="16332" y="8757"/>
                  </a:cubicBezTo>
                  <a:cubicBezTo>
                    <a:pt x="6322" y="8757"/>
                    <a:pt x="6322" y="8757"/>
                    <a:pt x="6322" y="8757"/>
                  </a:cubicBezTo>
                  <a:cubicBezTo>
                    <a:pt x="6322" y="7297"/>
                    <a:pt x="6322" y="7297"/>
                    <a:pt x="6322" y="7297"/>
                  </a:cubicBezTo>
                  <a:cubicBezTo>
                    <a:pt x="18439" y="7297"/>
                    <a:pt x="18439" y="7297"/>
                    <a:pt x="18439" y="7297"/>
                  </a:cubicBezTo>
                  <a:cubicBezTo>
                    <a:pt x="20020" y="7297"/>
                    <a:pt x="21600" y="6714"/>
                    <a:pt x="21600" y="5838"/>
                  </a:cubicBezTo>
                  <a:cubicBezTo>
                    <a:pt x="21600" y="4670"/>
                    <a:pt x="20020" y="4086"/>
                    <a:pt x="18439" y="4086"/>
                  </a:cubicBezTo>
                  <a:cubicBezTo>
                    <a:pt x="13698" y="4086"/>
                    <a:pt x="13698" y="4086"/>
                    <a:pt x="13698" y="4086"/>
                  </a:cubicBezTo>
                  <a:cubicBezTo>
                    <a:pt x="13698" y="1751"/>
                    <a:pt x="13698" y="1751"/>
                    <a:pt x="13698" y="1751"/>
                  </a:cubicBezTo>
                  <a:cubicBezTo>
                    <a:pt x="13698" y="876"/>
                    <a:pt x="12644" y="0"/>
                    <a:pt x="10537" y="0"/>
                  </a:cubicBezTo>
                  <a:cubicBezTo>
                    <a:pt x="8956" y="0"/>
                    <a:pt x="7376" y="876"/>
                    <a:pt x="7376" y="1751"/>
                  </a:cubicBezTo>
                  <a:cubicBezTo>
                    <a:pt x="7376" y="4086"/>
                    <a:pt x="7376" y="4086"/>
                    <a:pt x="7376" y="4086"/>
                  </a:cubicBezTo>
                  <a:cubicBezTo>
                    <a:pt x="5268" y="4086"/>
                    <a:pt x="5268" y="4086"/>
                    <a:pt x="5268" y="4086"/>
                  </a:cubicBezTo>
                  <a:cubicBezTo>
                    <a:pt x="2107" y="4086"/>
                    <a:pt x="0" y="5254"/>
                    <a:pt x="0" y="6714"/>
                  </a:cubicBezTo>
                  <a:cubicBezTo>
                    <a:pt x="0" y="9632"/>
                    <a:pt x="0" y="9632"/>
                    <a:pt x="0" y="9632"/>
                  </a:cubicBezTo>
                  <a:cubicBezTo>
                    <a:pt x="0" y="11092"/>
                    <a:pt x="2107" y="12259"/>
                    <a:pt x="5268" y="12259"/>
                  </a:cubicBezTo>
                  <a:cubicBezTo>
                    <a:pt x="15278" y="12259"/>
                    <a:pt x="15278" y="12259"/>
                    <a:pt x="15278" y="12259"/>
                  </a:cubicBezTo>
                  <a:cubicBezTo>
                    <a:pt x="15278" y="13719"/>
                    <a:pt x="15278" y="13719"/>
                    <a:pt x="15278" y="13719"/>
                  </a:cubicBezTo>
                  <a:lnTo>
                    <a:pt x="3161" y="13719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6" name="Freeform 39"/>
            <p:cNvSpPr/>
            <p:nvPr/>
          </p:nvSpPr>
          <p:spPr>
            <a:xfrm>
              <a:off x="227809" y="276192"/>
              <a:ext cx="324758" cy="22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607"/>
                  </a:moveTo>
                  <a:cubicBezTo>
                    <a:pt x="21600" y="13209"/>
                    <a:pt x="20082" y="12587"/>
                    <a:pt x="18915" y="12276"/>
                  </a:cubicBezTo>
                  <a:cubicBezTo>
                    <a:pt x="17981" y="12121"/>
                    <a:pt x="16813" y="11810"/>
                    <a:pt x="15645" y="11810"/>
                  </a:cubicBezTo>
                  <a:cubicBezTo>
                    <a:pt x="15645" y="9635"/>
                    <a:pt x="15645" y="9635"/>
                    <a:pt x="15645" y="9635"/>
                  </a:cubicBezTo>
                  <a:cubicBezTo>
                    <a:pt x="15529" y="9635"/>
                    <a:pt x="15529" y="9635"/>
                    <a:pt x="15529" y="9635"/>
                  </a:cubicBezTo>
                  <a:cubicBezTo>
                    <a:pt x="15529" y="9479"/>
                    <a:pt x="15645" y="9479"/>
                    <a:pt x="15645" y="9324"/>
                  </a:cubicBezTo>
                  <a:cubicBezTo>
                    <a:pt x="15645" y="9324"/>
                    <a:pt x="15645" y="9324"/>
                    <a:pt x="15645" y="9324"/>
                  </a:cubicBezTo>
                  <a:cubicBezTo>
                    <a:pt x="16112" y="9324"/>
                    <a:pt x="16579" y="9168"/>
                    <a:pt x="16930" y="9013"/>
                  </a:cubicBezTo>
                  <a:cubicBezTo>
                    <a:pt x="18097" y="8702"/>
                    <a:pt x="19615" y="8081"/>
                    <a:pt x="19615" y="6682"/>
                  </a:cubicBezTo>
                  <a:cubicBezTo>
                    <a:pt x="19615" y="2953"/>
                    <a:pt x="19615" y="2953"/>
                    <a:pt x="19615" y="2953"/>
                  </a:cubicBezTo>
                  <a:cubicBezTo>
                    <a:pt x="19498" y="2953"/>
                    <a:pt x="19498" y="2953"/>
                    <a:pt x="19498" y="2953"/>
                  </a:cubicBezTo>
                  <a:cubicBezTo>
                    <a:pt x="19615" y="2797"/>
                    <a:pt x="19615" y="2797"/>
                    <a:pt x="19615" y="2642"/>
                  </a:cubicBezTo>
                  <a:cubicBezTo>
                    <a:pt x="19615" y="1243"/>
                    <a:pt x="18097" y="622"/>
                    <a:pt x="16930" y="311"/>
                  </a:cubicBezTo>
                  <a:cubicBezTo>
                    <a:pt x="16463" y="155"/>
                    <a:pt x="15879" y="0"/>
                    <a:pt x="15178" y="0"/>
                  </a:cubicBezTo>
                  <a:cubicBezTo>
                    <a:pt x="15178" y="622"/>
                    <a:pt x="14945" y="1243"/>
                    <a:pt x="14595" y="1709"/>
                  </a:cubicBezTo>
                  <a:cubicBezTo>
                    <a:pt x="16463" y="1865"/>
                    <a:pt x="17630" y="2331"/>
                    <a:pt x="18097" y="2642"/>
                  </a:cubicBezTo>
                  <a:cubicBezTo>
                    <a:pt x="17397" y="3108"/>
                    <a:pt x="15295" y="3885"/>
                    <a:pt x="11792" y="3885"/>
                  </a:cubicBezTo>
                  <a:cubicBezTo>
                    <a:pt x="8290" y="3885"/>
                    <a:pt x="6188" y="3108"/>
                    <a:pt x="5488" y="2642"/>
                  </a:cubicBezTo>
                  <a:cubicBezTo>
                    <a:pt x="5955" y="2331"/>
                    <a:pt x="7005" y="1865"/>
                    <a:pt x="8640" y="1709"/>
                  </a:cubicBezTo>
                  <a:cubicBezTo>
                    <a:pt x="8406" y="1243"/>
                    <a:pt x="8173" y="622"/>
                    <a:pt x="8173" y="0"/>
                  </a:cubicBezTo>
                  <a:cubicBezTo>
                    <a:pt x="8173" y="0"/>
                    <a:pt x="8173" y="0"/>
                    <a:pt x="8173" y="0"/>
                  </a:cubicBezTo>
                  <a:cubicBezTo>
                    <a:pt x="7589" y="0"/>
                    <a:pt x="7122" y="155"/>
                    <a:pt x="6538" y="311"/>
                  </a:cubicBezTo>
                  <a:cubicBezTo>
                    <a:pt x="5488" y="622"/>
                    <a:pt x="3970" y="1243"/>
                    <a:pt x="3970" y="2642"/>
                  </a:cubicBezTo>
                  <a:cubicBezTo>
                    <a:pt x="3970" y="6682"/>
                    <a:pt x="3970" y="6682"/>
                    <a:pt x="3970" y="6682"/>
                  </a:cubicBezTo>
                  <a:cubicBezTo>
                    <a:pt x="3970" y="6682"/>
                    <a:pt x="3970" y="6682"/>
                    <a:pt x="3970" y="6682"/>
                  </a:cubicBezTo>
                  <a:cubicBezTo>
                    <a:pt x="3503" y="6837"/>
                    <a:pt x="3036" y="6993"/>
                    <a:pt x="2569" y="6993"/>
                  </a:cubicBezTo>
                  <a:cubicBezTo>
                    <a:pt x="1518" y="7304"/>
                    <a:pt x="0" y="7925"/>
                    <a:pt x="0" y="9324"/>
                  </a:cubicBezTo>
                  <a:cubicBezTo>
                    <a:pt x="0" y="13364"/>
                    <a:pt x="0" y="13364"/>
                    <a:pt x="0" y="13364"/>
                  </a:cubicBezTo>
                  <a:cubicBezTo>
                    <a:pt x="0" y="14763"/>
                    <a:pt x="1518" y="15384"/>
                    <a:pt x="2569" y="15695"/>
                  </a:cubicBezTo>
                  <a:cubicBezTo>
                    <a:pt x="3619" y="16006"/>
                    <a:pt x="4670" y="16161"/>
                    <a:pt x="5955" y="16317"/>
                  </a:cubicBezTo>
                  <a:cubicBezTo>
                    <a:pt x="5955" y="18647"/>
                    <a:pt x="5955" y="18647"/>
                    <a:pt x="5955" y="18647"/>
                  </a:cubicBezTo>
                  <a:cubicBezTo>
                    <a:pt x="5955" y="20201"/>
                    <a:pt x="7472" y="20668"/>
                    <a:pt x="8640" y="20978"/>
                  </a:cubicBezTo>
                  <a:cubicBezTo>
                    <a:pt x="9924" y="21445"/>
                    <a:pt x="11792" y="21600"/>
                    <a:pt x="13777" y="21600"/>
                  </a:cubicBezTo>
                  <a:cubicBezTo>
                    <a:pt x="15762" y="21600"/>
                    <a:pt x="17514" y="21445"/>
                    <a:pt x="18915" y="20978"/>
                  </a:cubicBezTo>
                  <a:cubicBezTo>
                    <a:pt x="20082" y="20668"/>
                    <a:pt x="21600" y="20201"/>
                    <a:pt x="21600" y="18647"/>
                  </a:cubicBezTo>
                  <a:cubicBezTo>
                    <a:pt x="21600" y="14918"/>
                    <a:pt x="21600" y="14918"/>
                    <a:pt x="21600" y="14918"/>
                  </a:cubicBezTo>
                  <a:cubicBezTo>
                    <a:pt x="21600" y="14918"/>
                    <a:pt x="21600" y="14918"/>
                    <a:pt x="21600" y="14918"/>
                  </a:cubicBezTo>
                  <a:cubicBezTo>
                    <a:pt x="21600" y="14763"/>
                    <a:pt x="21600" y="14763"/>
                    <a:pt x="21600" y="14607"/>
                  </a:cubicBezTo>
                  <a:close/>
                  <a:moveTo>
                    <a:pt x="12726" y="5594"/>
                  </a:moveTo>
                  <a:cubicBezTo>
                    <a:pt x="13077" y="5594"/>
                    <a:pt x="13427" y="5594"/>
                    <a:pt x="13777" y="5594"/>
                  </a:cubicBezTo>
                  <a:cubicBezTo>
                    <a:pt x="13777" y="7770"/>
                    <a:pt x="13777" y="7770"/>
                    <a:pt x="13777" y="7770"/>
                  </a:cubicBezTo>
                  <a:cubicBezTo>
                    <a:pt x="13427" y="7925"/>
                    <a:pt x="13077" y="7925"/>
                    <a:pt x="12726" y="7925"/>
                  </a:cubicBezTo>
                  <a:lnTo>
                    <a:pt x="12726" y="5594"/>
                  </a:lnTo>
                  <a:close/>
                  <a:moveTo>
                    <a:pt x="10041" y="5594"/>
                  </a:moveTo>
                  <a:cubicBezTo>
                    <a:pt x="10391" y="5594"/>
                    <a:pt x="10742" y="5594"/>
                    <a:pt x="11092" y="5594"/>
                  </a:cubicBezTo>
                  <a:cubicBezTo>
                    <a:pt x="11092" y="7925"/>
                    <a:pt x="11092" y="7925"/>
                    <a:pt x="11092" y="7925"/>
                  </a:cubicBezTo>
                  <a:cubicBezTo>
                    <a:pt x="10742" y="7925"/>
                    <a:pt x="10391" y="7925"/>
                    <a:pt x="10041" y="7770"/>
                  </a:cubicBezTo>
                  <a:lnTo>
                    <a:pt x="10041" y="5594"/>
                  </a:lnTo>
                  <a:close/>
                  <a:moveTo>
                    <a:pt x="7472" y="5283"/>
                  </a:moveTo>
                  <a:cubicBezTo>
                    <a:pt x="7823" y="5283"/>
                    <a:pt x="8173" y="5283"/>
                    <a:pt x="8523" y="5439"/>
                  </a:cubicBezTo>
                  <a:cubicBezTo>
                    <a:pt x="8523" y="7614"/>
                    <a:pt x="8523" y="7614"/>
                    <a:pt x="8523" y="7614"/>
                  </a:cubicBezTo>
                  <a:cubicBezTo>
                    <a:pt x="8173" y="7614"/>
                    <a:pt x="7823" y="7614"/>
                    <a:pt x="7472" y="7459"/>
                  </a:cubicBezTo>
                  <a:lnTo>
                    <a:pt x="7472" y="5283"/>
                  </a:lnTo>
                  <a:close/>
                  <a:moveTo>
                    <a:pt x="5254" y="4506"/>
                  </a:moveTo>
                  <a:cubicBezTo>
                    <a:pt x="5488" y="4662"/>
                    <a:pt x="5721" y="4662"/>
                    <a:pt x="5955" y="4817"/>
                  </a:cubicBezTo>
                  <a:cubicBezTo>
                    <a:pt x="5955" y="6993"/>
                    <a:pt x="5955" y="6993"/>
                    <a:pt x="5955" y="6993"/>
                  </a:cubicBezTo>
                  <a:cubicBezTo>
                    <a:pt x="5604" y="6837"/>
                    <a:pt x="5371" y="6682"/>
                    <a:pt x="5254" y="6527"/>
                  </a:cubicBezTo>
                  <a:lnTo>
                    <a:pt x="5254" y="4506"/>
                  </a:lnTo>
                  <a:close/>
                  <a:moveTo>
                    <a:pt x="1985" y="13675"/>
                  </a:moveTo>
                  <a:cubicBezTo>
                    <a:pt x="1635" y="13519"/>
                    <a:pt x="1401" y="13364"/>
                    <a:pt x="1284" y="13364"/>
                  </a:cubicBezTo>
                  <a:cubicBezTo>
                    <a:pt x="1284" y="11188"/>
                    <a:pt x="1284" y="11188"/>
                    <a:pt x="1284" y="11188"/>
                  </a:cubicBezTo>
                  <a:cubicBezTo>
                    <a:pt x="1518" y="11344"/>
                    <a:pt x="1751" y="11344"/>
                    <a:pt x="1985" y="11499"/>
                  </a:cubicBezTo>
                  <a:lnTo>
                    <a:pt x="1985" y="13675"/>
                  </a:lnTo>
                  <a:close/>
                  <a:moveTo>
                    <a:pt x="4554" y="14452"/>
                  </a:moveTo>
                  <a:cubicBezTo>
                    <a:pt x="4203" y="14296"/>
                    <a:pt x="3853" y="14296"/>
                    <a:pt x="3503" y="14141"/>
                  </a:cubicBezTo>
                  <a:cubicBezTo>
                    <a:pt x="3503" y="11965"/>
                    <a:pt x="3503" y="11965"/>
                    <a:pt x="3503" y="11965"/>
                  </a:cubicBezTo>
                  <a:cubicBezTo>
                    <a:pt x="3853" y="11965"/>
                    <a:pt x="4203" y="12121"/>
                    <a:pt x="4554" y="12121"/>
                  </a:cubicBezTo>
                  <a:lnTo>
                    <a:pt x="4554" y="14452"/>
                  </a:lnTo>
                  <a:close/>
                  <a:moveTo>
                    <a:pt x="7122" y="14607"/>
                  </a:moveTo>
                  <a:cubicBezTo>
                    <a:pt x="6772" y="14607"/>
                    <a:pt x="6422" y="14607"/>
                    <a:pt x="6071" y="14607"/>
                  </a:cubicBezTo>
                  <a:cubicBezTo>
                    <a:pt x="6071" y="12276"/>
                    <a:pt x="6071" y="12276"/>
                    <a:pt x="6071" y="12276"/>
                  </a:cubicBezTo>
                  <a:cubicBezTo>
                    <a:pt x="6422" y="12276"/>
                    <a:pt x="6772" y="12276"/>
                    <a:pt x="7122" y="12276"/>
                  </a:cubicBezTo>
                  <a:lnTo>
                    <a:pt x="7122" y="14607"/>
                  </a:lnTo>
                  <a:close/>
                  <a:moveTo>
                    <a:pt x="7939" y="18958"/>
                  </a:moveTo>
                  <a:cubicBezTo>
                    <a:pt x="7589" y="18803"/>
                    <a:pt x="7356" y="18647"/>
                    <a:pt x="7356" y="18647"/>
                  </a:cubicBezTo>
                  <a:cubicBezTo>
                    <a:pt x="7356" y="16472"/>
                    <a:pt x="7356" y="16472"/>
                    <a:pt x="7356" y="16472"/>
                  </a:cubicBezTo>
                  <a:cubicBezTo>
                    <a:pt x="7472" y="16627"/>
                    <a:pt x="7706" y="16627"/>
                    <a:pt x="7939" y="16783"/>
                  </a:cubicBezTo>
                  <a:lnTo>
                    <a:pt x="7939" y="18958"/>
                  </a:lnTo>
                  <a:close/>
                  <a:moveTo>
                    <a:pt x="7823" y="10567"/>
                  </a:moveTo>
                  <a:cubicBezTo>
                    <a:pt x="4320" y="10567"/>
                    <a:pt x="2102" y="9790"/>
                    <a:pt x="1518" y="9324"/>
                  </a:cubicBezTo>
                  <a:cubicBezTo>
                    <a:pt x="1985" y="9013"/>
                    <a:pt x="3152" y="8547"/>
                    <a:pt x="4904" y="8391"/>
                  </a:cubicBezTo>
                  <a:cubicBezTo>
                    <a:pt x="5488" y="8702"/>
                    <a:pt x="6071" y="8858"/>
                    <a:pt x="6538" y="9013"/>
                  </a:cubicBezTo>
                  <a:cubicBezTo>
                    <a:pt x="7939" y="9479"/>
                    <a:pt x="9808" y="9635"/>
                    <a:pt x="11792" y="9635"/>
                  </a:cubicBezTo>
                  <a:cubicBezTo>
                    <a:pt x="12493" y="9635"/>
                    <a:pt x="13077" y="9635"/>
                    <a:pt x="13661" y="9635"/>
                  </a:cubicBezTo>
                  <a:cubicBezTo>
                    <a:pt x="12726" y="10101"/>
                    <a:pt x="10742" y="10567"/>
                    <a:pt x="7823" y="10567"/>
                  </a:cubicBezTo>
                  <a:close/>
                  <a:moveTo>
                    <a:pt x="8640" y="12276"/>
                  </a:moveTo>
                  <a:cubicBezTo>
                    <a:pt x="9107" y="12276"/>
                    <a:pt x="9457" y="12276"/>
                    <a:pt x="9808" y="12276"/>
                  </a:cubicBezTo>
                  <a:cubicBezTo>
                    <a:pt x="9808" y="14607"/>
                    <a:pt x="9808" y="14607"/>
                    <a:pt x="9808" y="14607"/>
                  </a:cubicBezTo>
                  <a:cubicBezTo>
                    <a:pt x="9457" y="14607"/>
                    <a:pt x="9107" y="14607"/>
                    <a:pt x="8640" y="14607"/>
                  </a:cubicBezTo>
                  <a:lnTo>
                    <a:pt x="8640" y="12276"/>
                  </a:lnTo>
                  <a:close/>
                  <a:moveTo>
                    <a:pt x="10508" y="19735"/>
                  </a:moveTo>
                  <a:cubicBezTo>
                    <a:pt x="10158" y="19580"/>
                    <a:pt x="9808" y="19580"/>
                    <a:pt x="9457" y="19424"/>
                  </a:cubicBezTo>
                  <a:cubicBezTo>
                    <a:pt x="9457" y="17249"/>
                    <a:pt x="9457" y="17249"/>
                    <a:pt x="9457" y="17249"/>
                  </a:cubicBezTo>
                  <a:cubicBezTo>
                    <a:pt x="9808" y="17249"/>
                    <a:pt x="10158" y="17404"/>
                    <a:pt x="10508" y="17404"/>
                  </a:cubicBezTo>
                  <a:lnTo>
                    <a:pt x="10508" y="19735"/>
                  </a:lnTo>
                  <a:close/>
                  <a:moveTo>
                    <a:pt x="11325" y="12121"/>
                  </a:moveTo>
                  <a:cubicBezTo>
                    <a:pt x="11676" y="11965"/>
                    <a:pt x="12026" y="11965"/>
                    <a:pt x="12376" y="11810"/>
                  </a:cubicBezTo>
                  <a:cubicBezTo>
                    <a:pt x="12376" y="14141"/>
                    <a:pt x="12376" y="14141"/>
                    <a:pt x="12376" y="14141"/>
                  </a:cubicBezTo>
                  <a:cubicBezTo>
                    <a:pt x="12026" y="14141"/>
                    <a:pt x="11676" y="14296"/>
                    <a:pt x="11325" y="14296"/>
                  </a:cubicBezTo>
                  <a:lnTo>
                    <a:pt x="11325" y="12121"/>
                  </a:lnTo>
                  <a:close/>
                  <a:moveTo>
                    <a:pt x="13194" y="19891"/>
                  </a:moveTo>
                  <a:cubicBezTo>
                    <a:pt x="12726" y="19891"/>
                    <a:pt x="12376" y="19891"/>
                    <a:pt x="12026" y="19891"/>
                  </a:cubicBezTo>
                  <a:cubicBezTo>
                    <a:pt x="12026" y="17560"/>
                    <a:pt x="12026" y="17560"/>
                    <a:pt x="12026" y="17560"/>
                  </a:cubicBezTo>
                  <a:cubicBezTo>
                    <a:pt x="12376" y="17560"/>
                    <a:pt x="12726" y="17560"/>
                    <a:pt x="13194" y="17560"/>
                  </a:cubicBezTo>
                  <a:lnTo>
                    <a:pt x="13194" y="19891"/>
                  </a:lnTo>
                  <a:close/>
                  <a:moveTo>
                    <a:pt x="13777" y="15850"/>
                  </a:moveTo>
                  <a:cubicBezTo>
                    <a:pt x="13427" y="15850"/>
                    <a:pt x="13077" y="15850"/>
                    <a:pt x="12726" y="15850"/>
                  </a:cubicBezTo>
                  <a:cubicBezTo>
                    <a:pt x="12843" y="15850"/>
                    <a:pt x="12843" y="15850"/>
                    <a:pt x="12960" y="15695"/>
                  </a:cubicBezTo>
                  <a:cubicBezTo>
                    <a:pt x="14128" y="15384"/>
                    <a:pt x="15529" y="14918"/>
                    <a:pt x="15529" y="13519"/>
                  </a:cubicBezTo>
                  <a:cubicBezTo>
                    <a:pt x="17981" y="13675"/>
                    <a:pt x="19498" y="14296"/>
                    <a:pt x="20082" y="14607"/>
                  </a:cubicBezTo>
                  <a:cubicBezTo>
                    <a:pt x="19382" y="15073"/>
                    <a:pt x="17280" y="15850"/>
                    <a:pt x="13777" y="1585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148" name="Таблица 322"/>
          <p:cNvGraphicFramePr/>
          <p:nvPr/>
        </p:nvGraphicFramePr>
        <p:xfrm>
          <a:off x="7636750" y="2607617"/>
          <a:ext cx="1934782" cy="1593888"/>
        </p:xfrm>
        <a:graphic>
          <a:graphicData uri="http://schemas.openxmlformats.org/drawingml/2006/table">
            <a:tbl>
              <a:tblPr/>
              <a:tblGrid>
                <a:gridCol w="1934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kern="120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Trademarks and Industrial Designs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  <a:p>
                      <a:pPr algn="ctr">
                        <a:defRPr sz="1800"/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Search </a:t>
                      </a:r>
                    </a:p>
                    <a:p>
                      <a:pPr algn="ctr">
                        <a:defRPr sz="1800"/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(available </a:t>
                      </a:r>
                      <a:r>
                        <a:rPr lang="en-US" sz="1200" b="1" kern="1200" baseline="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internally since 2022</a:t>
                      </a: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)</a:t>
                      </a:r>
                      <a:endParaRPr sz="1200" b="1" kern="1200" dirty="0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 dirty="0">
                          <a:latin typeface="Verdana"/>
                          <a:ea typeface="Verdana"/>
                          <a:cs typeface="Verdana"/>
                        </a:rPr>
                        <a:t>AI-based search system for trademarks and industrial designs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9" name="Прямоугольник 323"/>
          <p:cNvSpPr/>
          <p:nvPr/>
        </p:nvSpPr>
        <p:spPr>
          <a:xfrm rot="16200000">
            <a:off x="6931768" y="3075748"/>
            <a:ext cx="976270" cy="396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Elasticsearch</a:t>
            </a:r>
          </a:p>
          <a:p>
            <a: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Neuro nets</a:t>
            </a:r>
          </a:p>
        </p:txBody>
      </p:sp>
      <p:grpSp>
        <p:nvGrpSpPr>
          <p:cNvPr id="152" name="Group 84"/>
          <p:cNvGrpSpPr/>
          <p:nvPr/>
        </p:nvGrpSpPr>
        <p:grpSpPr>
          <a:xfrm>
            <a:off x="7537396" y="2307993"/>
            <a:ext cx="477197" cy="408130"/>
            <a:chOff x="0" y="0"/>
            <a:chExt cx="477195" cy="408128"/>
          </a:xfrm>
        </p:grpSpPr>
        <p:sp>
          <p:nvSpPr>
            <p:cNvPr id="150" name="Freeform 277"/>
            <p:cNvSpPr/>
            <p:nvPr/>
          </p:nvSpPr>
          <p:spPr>
            <a:xfrm>
              <a:off x="-1" y="0"/>
              <a:ext cx="477196" cy="35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90" y="19428"/>
                  </a:moveTo>
                  <a:cubicBezTo>
                    <a:pt x="16336" y="19428"/>
                    <a:pt x="15973" y="19911"/>
                    <a:pt x="15973" y="20514"/>
                  </a:cubicBezTo>
                  <a:cubicBezTo>
                    <a:pt x="15973" y="21117"/>
                    <a:pt x="16336" y="21600"/>
                    <a:pt x="16790" y="21600"/>
                  </a:cubicBezTo>
                  <a:cubicBezTo>
                    <a:pt x="17244" y="21600"/>
                    <a:pt x="17607" y="21117"/>
                    <a:pt x="17607" y="20514"/>
                  </a:cubicBezTo>
                  <a:cubicBezTo>
                    <a:pt x="17607" y="19911"/>
                    <a:pt x="17244" y="19428"/>
                    <a:pt x="16790" y="19428"/>
                  </a:cubicBezTo>
                  <a:close/>
                  <a:moveTo>
                    <a:pt x="7805" y="6637"/>
                  </a:moveTo>
                  <a:cubicBezTo>
                    <a:pt x="7805" y="6637"/>
                    <a:pt x="7805" y="6637"/>
                    <a:pt x="7805" y="6637"/>
                  </a:cubicBezTo>
                  <a:cubicBezTo>
                    <a:pt x="8531" y="5672"/>
                    <a:pt x="9439" y="5189"/>
                    <a:pt x="10346" y="5189"/>
                  </a:cubicBezTo>
                  <a:cubicBezTo>
                    <a:pt x="11254" y="5189"/>
                    <a:pt x="12252" y="5672"/>
                    <a:pt x="12887" y="6637"/>
                  </a:cubicBezTo>
                  <a:cubicBezTo>
                    <a:pt x="12887" y="6637"/>
                    <a:pt x="12887" y="6637"/>
                    <a:pt x="12887" y="6637"/>
                  </a:cubicBezTo>
                  <a:cubicBezTo>
                    <a:pt x="12887" y="6637"/>
                    <a:pt x="12887" y="6637"/>
                    <a:pt x="12887" y="6637"/>
                  </a:cubicBezTo>
                  <a:cubicBezTo>
                    <a:pt x="13613" y="7602"/>
                    <a:pt x="13976" y="8809"/>
                    <a:pt x="13976" y="10016"/>
                  </a:cubicBezTo>
                  <a:cubicBezTo>
                    <a:pt x="13976" y="10981"/>
                    <a:pt x="13795" y="11946"/>
                    <a:pt x="13341" y="12791"/>
                  </a:cubicBezTo>
                  <a:cubicBezTo>
                    <a:pt x="14612" y="14480"/>
                    <a:pt x="14612" y="14480"/>
                    <a:pt x="14612" y="14480"/>
                  </a:cubicBezTo>
                  <a:cubicBezTo>
                    <a:pt x="14975" y="14963"/>
                    <a:pt x="14975" y="15687"/>
                    <a:pt x="14612" y="16049"/>
                  </a:cubicBezTo>
                  <a:cubicBezTo>
                    <a:pt x="14339" y="16532"/>
                    <a:pt x="13795" y="16532"/>
                    <a:pt x="13523" y="16049"/>
                  </a:cubicBezTo>
                  <a:cubicBezTo>
                    <a:pt x="12161" y="14239"/>
                    <a:pt x="12161" y="14239"/>
                    <a:pt x="12161" y="14239"/>
                  </a:cubicBezTo>
                  <a:cubicBezTo>
                    <a:pt x="11617" y="14601"/>
                    <a:pt x="10982" y="14842"/>
                    <a:pt x="10346" y="14842"/>
                  </a:cubicBezTo>
                  <a:cubicBezTo>
                    <a:pt x="9439" y="14842"/>
                    <a:pt x="8531" y="14360"/>
                    <a:pt x="7805" y="13394"/>
                  </a:cubicBezTo>
                  <a:cubicBezTo>
                    <a:pt x="7805" y="13394"/>
                    <a:pt x="7805" y="13394"/>
                    <a:pt x="7805" y="13394"/>
                  </a:cubicBezTo>
                  <a:cubicBezTo>
                    <a:pt x="7805" y="13394"/>
                    <a:pt x="7805" y="13394"/>
                    <a:pt x="7805" y="13394"/>
                  </a:cubicBezTo>
                  <a:cubicBezTo>
                    <a:pt x="7079" y="12550"/>
                    <a:pt x="6716" y="11222"/>
                    <a:pt x="6716" y="10016"/>
                  </a:cubicBezTo>
                  <a:cubicBezTo>
                    <a:pt x="6716" y="8809"/>
                    <a:pt x="7079" y="7602"/>
                    <a:pt x="7805" y="6637"/>
                  </a:cubicBezTo>
                  <a:cubicBezTo>
                    <a:pt x="7805" y="6637"/>
                    <a:pt x="7805" y="6637"/>
                    <a:pt x="7805" y="6637"/>
                  </a:cubicBezTo>
                  <a:close/>
                  <a:moveTo>
                    <a:pt x="8985" y="8206"/>
                  </a:moveTo>
                  <a:cubicBezTo>
                    <a:pt x="8985" y="8206"/>
                    <a:pt x="8985" y="8206"/>
                    <a:pt x="8985" y="8206"/>
                  </a:cubicBezTo>
                  <a:cubicBezTo>
                    <a:pt x="8985" y="8206"/>
                    <a:pt x="8985" y="8206"/>
                    <a:pt x="8985" y="8206"/>
                  </a:cubicBezTo>
                  <a:cubicBezTo>
                    <a:pt x="8531" y="8688"/>
                    <a:pt x="8350" y="9292"/>
                    <a:pt x="8350" y="10016"/>
                  </a:cubicBezTo>
                  <a:cubicBezTo>
                    <a:pt x="8350" y="10740"/>
                    <a:pt x="8531" y="11343"/>
                    <a:pt x="8985" y="11946"/>
                  </a:cubicBezTo>
                  <a:cubicBezTo>
                    <a:pt x="8985" y="11946"/>
                    <a:pt x="8985" y="11946"/>
                    <a:pt x="8985" y="11946"/>
                  </a:cubicBezTo>
                  <a:cubicBezTo>
                    <a:pt x="8985" y="11946"/>
                    <a:pt x="8985" y="11946"/>
                    <a:pt x="8985" y="11946"/>
                  </a:cubicBezTo>
                  <a:cubicBezTo>
                    <a:pt x="9348" y="12429"/>
                    <a:pt x="9892" y="12670"/>
                    <a:pt x="10346" y="12670"/>
                  </a:cubicBezTo>
                  <a:cubicBezTo>
                    <a:pt x="10891" y="12670"/>
                    <a:pt x="11345" y="12429"/>
                    <a:pt x="11798" y="11946"/>
                  </a:cubicBezTo>
                  <a:cubicBezTo>
                    <a:pt x="11798" y="11946"/>
                    <a:pt x="11798" y="11946"/>
                    <a:pt x="11798" y="11946"/>
                  </a:cubicBezTo>
                  <a:cubicBezTo>
                    <a:pt x="11798" y="11946"/>
                    <a:pt x="11798" y="11946"/>
                    <a:pt x="11798" y="11946"/>
                  </a:cubicBezTo>
                  <a:cubicBezTo>
                    <a:pt x="12161" y="11343"/>
                    <a:pt x="12343" y="10740"/>
                    <a:pt x="12343" y="10016"/>
                  </a:cubicBezTo>
                  <a:cubicBezTo>
                    <a:pt x="12343" y="9292"/>
                    <a:pt x="12161" y="8688"/>
                    <a:pt x="11798" y="8206"/>
                  </a:cubicBezTo>
                  <a:cubicBezTo>
                    <a:pt x="11798" y="8206"/>
                    <a:pt x="11798" y="8206"/>
                    <a:pt x="11798" y="8206"/>
                  </a:cubicBezTo>
                  <a:cubicBezTo>
                    <a:pt x="11798" y="8206"/>
                    <a:pt x="11798" y="8206"/>
                    <a:pt x="11798" y="8206"/>
                  </a:cubicBezTo>
                  <a:cubicBezTo>
                    <a:pt x="11345" y="7602"/>
                    <a:pt x="10891" y="7361"/>
                    <a:pt x="10346" y="7361"/>
                  </a:cubicBezTo>
                  <a:cubicBezTo>
                    <a:pt x="9892" y="7361"/>
                    <a:pt x="9348" y="7602"/>
                    <a:pt x="8985" y="8206"/>
                  </a:cubicBezTo>
                  <a:close/>
                  <a:moveTo>
                    <a:pt x="19785" y="0"/>
                  </a:moveTo>
                  <a:cubicBezTo>
                    <a:pt x="20239" y="0"/>
                    <a:pt x="20692" y="241"/>
                    <a:pt x="21055" y="724"/>
                  </a:cubicBezTo>
                  <a:cubicBezTo>
                    <a:pt x="21055" y="724"/>
                    <a:pt x="21055" y="724"/>
                    <a:pt x="21055" y="724"/>
                  </a:cubicBezTo>
                  <a:cubicBezTo>
                    <a:pt x="21418" y="1086"/>
                    <a:pt x="21600" y="1689"/>
                    <a:pt x="21600" y="2413"/>
                  </a:cubicBezTo>
                  <a:cubicBezTo>
                    <a:pt x="21600" y="19187"/>
                    <a:pt x="21600" y="19187"/>
                    <a:pt x="21600" y="19187"/>
                  </a:cubicBezTo>
                  <a:cubicBezTo>
                    <a:pt x="21600" y="19790"/>
                    <a:pt x="21418" y="20393"/>
                    <a:pt x="21055" y="20876"/>
                  </a:cubicBezTo>
                  <a:cubicBezTo>
                    <a:pt x="20692" y="21359"/>
                    <a:pt x="20239" y="21600"/>
                    <a:pt x="19785" y="21600"/>
                  </a:cubicBezTo>
                  <a:cubicBezTo>
                    <a:pt x="19059" y="21600"/>
                    <a:pt x="19331" y="21600"/>
                    <a:pt x="18696" y="21600"/>
                  </a:cubicBezTo>
                  <a:cubicBezTo>
                    <a:pt x="18242" y="21600"/>
                    <a:pt x="17879" y="21117"/>
                    <a:pt x="17879" y="20514"/>
                  </a:cubicBezTo>
                  <a:cubicBezTo>
                    <a:pt x="17879" y="19911"/>
                    <a:pt x="18242" y="19428"/>
                    <a:pt x="18696" y="19428"/>
                  </a:cubicBezTo>
                  <a:cubicBezTo>
                    <a:pt x="19331" y="19428"/>
                    <a:pt x="19059" y="19428"/>
                    <a:pt x="19785" y="19428"/>
                  </a:cubicBezTo>
                  <a:cubicBezTo>
                    <a:pt x="19785" y="19428"/>
                    <a:pt x="19876" y="19428"/>
                    <a:pt x="19876" y="19307"/>
                  </a:cubicBezTo>
                  <a:cubicBezTo>
                    <a:pt x="19966" y="19307"/>
                    <a:pt x="19966" y="19187"/>
                    <a:pt x="19966" y="19187"/>
                  </a:cubicBezTo>
                  <a:cubicBezTo>
                    <a:pt x="19966" y="2413"/>
                    <a:pt x="19966" y="2413"/>
                    <a:pt x="19966" y="2413"/>
                  </a:cubicBezTo>
                  <a:cubicBezTo>
                    <a:pt x="19966" y="2293"/>
                    <a:pt x="19966" y="2293"/>
                    <a:pt x="19876" y="2172"/>
                  </a:cubicBezTo>
                  <a:cubicBezTo>
                    <a:pt x="19876" y="2172"/>
                    <a:pt x="19876" y="2172"/>
                    <a:pt x="19876" y="2172"/>
                  </a:cubicBezTo>
                  <a:cubicBezTo>
                    <a:pt x="19876" y="2172"/>
                    <a:pt x="19785" y="2172"/>
                    <a:pt x="19785" y="2172"/>
                  </a:cubicBezTo>
                  <a:cubicBezTo>
                    <a:pt x="1906" y="2172"/>
                    <a:pt x="1906" y="2172"/>
                    <a:pt x="1906" y="2172"/>
                  </a:cubicBezTo>
                  <a:cubicBezTo>
                    <a:pt x="1815" y="2172"/>
                    <a:pt x="1724" y="2172"/>
                    <a:pt x="1724" y="2172"/>
                  </a:cubicBezTo>
                  <a:cubicBezTo>
                    <a:pt x="1724" y="2172"/>
                    <a:pt x="1724" y="2172"/>
                    <a:pt x="1724" y="2172"/>
                  </a:cubicBezTo>
                  <a:cubicBezTo>
                    <a:pt x="1724" y="2293"/>
                    <a:pt x="1634" y="2293"/>
                    <a:pt x="1634" y="2413"/>
                  </a:cubicBezTo>
                  <a:cubicBezTo>
                    <a:pt x="1634" y="19187"/>
                    <a:pt x="1634" y="19187"/>
                    <a:pt x="1634" y="19187"/>
                  </a:cubicBezTo>
                  <a:cubicBezTo>
                    <a:pt x="1634" y="19187"/>
                    <a:pt x="1724" y="19307"/>
                    <a:pt x="1724" y="19307"/>
                  </a:cubicBezTo>
                  <a:cubicBezTo>
                    <a:pt x="1724" y="19307"/>
                    <a:pt x="1724" y="19307"/>
                    <a:pt x="1724" y="19307"/>
                  </a:cubicBezTo>
                  <a:cubicBezTo>
                    <a:pt x="1724" y="19428"/>
                    <a:pt x="1815" y="19428"/>
                    <a:pt x="1906" y="19428"/>
                  </a:cubicBezTo>
                  <a:cubicBezTo>
                    <a:pt x="5445" y="19428"/>
                    <a:pt x="11345" y="19428"/>
                    <a:pt x="14884" y="19428"/>
                  </a:cubicBezTo>
                  <a:cubicBezTo>
                    <a:pt x="15338" y="19428"/>
                    <a:pt x="15701" y="19911"/>
                    <a:pt x="15701" y="20514"/>
                  </a:cubicBezTo>
                  <a:cubicBezTo>
                    <a:pt x="15701" y="21117"/>
                    <a:pt x="15338" y="21600"/>
                    <a:pt x="14884" y="21600"/>
                  </a:cubicBezTo>
                  <a:cubicBezTo>
                    <a:pt x="11345" y="21600"/>
                    <a:pt x="5445" y="21600"/>
                    <a:pt x="1906" y="21600"/>
                  </a:cubicBezTo>
                  <a:cubicBezTo>
                    <a:pt x="1361" y="21600"/>
                    <a:pt x="908" y="21359"/>
                    <a:pt x="545" y="20876"/>
                  </a:cubicBezTo>
                  <a:cubicBezTo>
                    <a:pt x="545" y="20876"/>
                    <a:pt x="545" y="20876"/>
                    <a:pt x="545" y="20876"/>
                  </a:cubicBezTo>
                  <a:cubicBezTo>
                    <a:pt x="272" y="20393"/>
                    <a:pt x="0" y="19790"/>
                    <a:pt x="0" y="19187"/>
                  </a:cubicBezTo>
                  <a:cubicBezTo>
                    <a:pt x="0" y="2413"/>
                    <a:pt x="0" y="2413"/>
                    <a:pt x="0" y="2413"/>
                  </a:cubicBezTo>
                  <a:cubicBezTo>
                    <a:pt x="0" y="1689"/>
                    <a:pt x="272" y="1086"/>
                    <a:pt x="545" y="724"/>
                  </a:cubicBezTo>
                  <a:cubicBezTo>
                    <a:pt x="545" y="724"/>
                    <a:pt x="545" y="724"/>
                    <a:pt x="545" y="724"/>
                  </a:cubicBezTo>
                  <a:cubicBezTo>
                    <a:pt x="545" y="724"/>
                    <a:pt x="545" y="724"/>
                    <a:pt x="545" y="724"/>
                  </a:cubicBezTo>
                  <a:cubicBezTo>
                    <a:pt x="908" y="241"/>
                    <a:pt x="1361" y="0"/>
                    <a:pt x="1906" y="0"/>
                  </a:cubicBezTo>
                  <a:lnTo>
                    <a:pt x="19785" y="0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" name="Freeform 278"/>
            <p:cNvSpPr/>
            <p:nvPr/>
          </p:nvSpPr>
          <p:spPr>
            <a:xfrm>
              <a:off x="161157" y="372546"/>
              <a:ext cx="152790" cy="3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58" y="21600"/>
                  </a:moveTo>
                  <a:cubicBezTo>
                    <a:pt x="1137" y="21600"/>
                    <a:pt x="0" y="16800"/>
                    <a:pt x="0" y="10800"/>
                  </a:cubicBezTo>
                  <a:cubicBezTo>
                    <a:pt x="0" y="4800"/>
                    <a:pt x="1137" y="0"/>
                    <a:pt x="2558" y="0"/>
                  </a:cubicBezTo>
                  <a:cubicBezTo>
                    <a:pt x="9663" y="0"/>
                    <a:pt x="11937" y="0"/>
                    <a:pt x="19042" y="0"/>
                  </a:cubicBezTo>
                  <a:cubicBezTo>
                    <a:pt x="20463" y="0"/>
                    <a:pt x="21600" y="4800"/>
                    <a:pt x="21600" y="10800"/>
                  </a:cubicBezTo>
                  <a:cubicBezTo>
                    <a:pt x="21600" y="16800"/>
                    <a:pt x="20463" y="21600"/>
                    <a:pt x="19042" y="21600"/>
                  </a:cubicBezTo>
                  <a:cubicBezTo>
                    <a:pt x="11937" y="21600"/>
                    <a:pt x="9663" y="21600"/>
                    <a:pt x="2558" y="2160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153" name="Таблица 327"/>
          <p:cNvGraphicFramePr/>
          <p:nvPr/>
        </p:nvGraphicFramePr>
        <p:xfrm>
          <a:off x="10177884" y="2260805"/>
          <a:ext cx="1739256" cy="1152000"/>
        </p:xfrm>
        <a:graphic>
          <a:graphicData uri="http://schemas.openxmlformats.org/drawingml/2006/table">
            <a:tbl>
              <a:tblPr/>
              <a:tblGrid>
                <a:gridCol w="1739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Decision Support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latin typeface="Verdana"/>
                          <a:ea typeface="Verdana"/>
                          <a:cs typeface="Verdana"/>
                        </a:rPr>
                        <a:t>Patent activity statistics and reports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4" name="Прямоугольник 328"/>
          <p:cNvSpPr/>
          <p:nvPr/>
        </p:nvSpPr>
        <p:spPr>
          <a:xfrm rot="16200000">
            <a:off x="9530677" y="2576317"/>
            <a:ext cx="837363" cy="396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Foresight</a:t>
            </a:r>
          </a:p>
          <a:p>
            <a: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PostgreSQL</a:t>
            </a:r>
          </a:p>
        </p:txBody>
      </p:sp>
      <p:graphicFrame>
        <p:nvGraphicFramePr>
          <p:cNvPr id="155" name="Таблица 333"/>
          <p:cNvGraphicFramePr/>
          <p:nvPr/>
        </p:nvGraphicFramePr>
        <p:xfrm>
          <a:off x="663715" y="4877879"/>
          <a:ext cx="1922217" cy="1152000"/>
        </p:xfrm>
        <a:graphic>
          <a:graphicData uri="http://schemas.openxmlformats.org/drawingml/2006/table">
            <a:tbl>
              <a:tblPr/>
              <a:tblGrid>
                <a:gridCol w="192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Document </a:t>
                      </a:r>
                      <a:r>
                        <a:rPr lang="en-US"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M</a:t>
                      </a:r>
                      <a:r>
                        <a:rPr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anagement </a:t>
                      </a:r>
                      <a:r>
                        <a:rPr lang="en-US"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S</a:t>
                      </a:r>
                      <a:r>
                        <a:rPr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ystem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 dirty="0">
                          <a:latin typeface="Verdana"/>
                          <a:ea typeface="Verdana"/>
                          <a:cs typeface="Verdana"/>
                        </a:rPr>
                        <a:t>Digital processing of   applications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6" name="Прямоугольник 334"/>
          <p:cNvSpPr/>
          <p:nvPr/>
        </p:nvSpPr>
        <p:spPr>
          <a:xfrm rot="16200000">
            <a:off x="-8738" y="5311380"/>
            <a:ext cx="1024081" cy="243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Camunda BPM</a:t>
            </a:r>
          </a:p>
        </p:txBody>
      </p:sp>
      <p:grpSp>
        <p:nvGrpSpPr>
          <p:cNvPr id="163" name="Group 23"/>
          <p:cNvGrpSpPr/>
          <p:nvPr/>
        </p:nvGrpSpPr>
        <p:grpSpPr>
          <a:xfrm>
            <a:off x="549430" y="4543911"/>
            <a:ext cx="431365" cy="391058"/>
            <a:chOff x="-3" y="-3"/>
            <a:chExt cx="431364" cy="391057"/>
          </a:xfrm>
        </p:grpSpPr>
        <p:sp>
          <p:nvSpPr>
            <p:cNvPr id="157" name="Freeform 24"/>
            <p:cNvSpPr/>
            <p:nvPr/>
          </p:nvSpPr>
          <p:spPr>
            <a:xfrm>
              <a:off x="314412" y="7219"/>
              <a:ext cx="116949" cy="38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2913" y="0"/>
                    <a:pt x="1808" y="92"/>
                    <a:pt x="1005" y="307"/>
                  </a:cubicBezTo>
                  <a:cubicBezTo>
                    <a:pt x="301" y="552"/>
                    <a:pt x="0" y="890"/>
                    <a:pt x="0" y="1319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21140"/>
                    <a:pt x="1407" y="21600"/>
                    <a:pt x="4320" y="21600"/>
                  </a:cubicBezTo>
                  <a:cubicBezTo>
                    <a:pt x="17180" y="21600"/>
                    <a:pt x="17180" y="21600"/>
                    <a:pt x="17180" y="21600"/>
                  </a:cubicBezTo>
                  <a:cubicBezTo>
                    <a:pt x="19993" y="21600"/>
                    <a:pt x="21500" y="21170"/>
                    <a:pt x="21600" y="20311"/>
                  </a:cubicBezTo>
                  <a:cubicBezTo>
                    <a:pt x="21600" y="20311"/>
                    <a:pt x="21600" y="20281"/>
                    <a:pt x="21600" y="20250"/>
                  </a:cubicBezTo>
                  <a:cubicBezTo>
                    <a:pt x="21600" y="10524"/>
                    <a:pt x="21600" y="10524"/>
                    <a:pt x="21600" y="10524"/>
                  </a:cubicBezTo>
                  <a:cubicBezTo>
                    <a:pt x="21600" y="10493"/>
                    <a:pt x="21600" y="10493"/>
                    <a:pt x="21600" y="10493"/>
                  </a:cubicBezTo>
                  <a:cubicBezTo>
                    <a:pt x="21600" y="6443"/>
                    <a:pt x="21600" y="6443"/>
                    <a:pt x="21600" y="6443"/>
                  </a:cubicBezTo>
                  <a:cubicBezTo>
                    <a:pt x="21600" y="6443"/>
                    <a:pt x="21600" y="6412"/>
                    <a:pt x="21600" y="6412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21600" y="5369"/>
                    <a:pt x="21600" y="5369"/>
                    <a:pt x="21600" y="5339"/>
                  </a:cubicBezTo>
                  <a:cubicBezTo>
                    <a:pt x="21600" y="1319"/>
                    <a:pt x="21600" y="1319"/>
                    <a:pt x="21600" y="1319"/>
                  </a:cubicBezTo>
                  <a:cubicBezTo>
                    <a:pt x="21600" y="1289"/>
                    <a:pt x="21600" y="1289"/>
                    <a:pt x="21600" y="1289"/>
                  </a:cubicBezTo>
                  <a:cubicBezTo>
                    <a:pt x="21500" y="430"/>
                    <a:pt x="19993" y="0"/>
                    <a:pt x="17180" y="0"/>
                  </a:cubicBezTo>
                  <a:lnTo>
                    <a:pt x="4320" y="0"/>
                  </a:lnTo>
                  <a:close/>
                  <a:moveTo>
                    <a:pt x="5425" y="2639"/>
                  </a:moveTo>
                  <a:cubicBezTo>
                    <a:pt x="16376" y="2639"/>
                    <a:pt x="16376" y="2639"/>
                    <a:pt x="16376" y="2639"/>
                  </a:cubicBezTo>
                  <a:cubicBezTo>
                    <a:pt x="16376" y="12365"/>
                    <a:pt x="16376" y="12365"/>
                    <a:pt x="16376" y="12365"/>
                  </a:cubicBezTo>
                  <a:cubicBezTo>
                    <a:pt x="5425" y="12365"/>
                    <a:pt x="5425" y="12365"/>
                    <a:pt x="5425" y="12365"/>
                  </a:cubicBezTo>
                  <a:lnTo>
                    <a:pt x="5425" y="2639"/>
                  </a:lnTo>
                  <a:close/>
                  <a:moveTo>
                    <a:pt x="15472" y="18869"/>
                  </a:moveTo>
                  <a:cubicBezTo>
                    <a:pt x="14166" y="19268"/>
                    <a:pt x="12659" y="19452"/>
                    <a:pt x="10850" y="19452"/>
                  </a:cubicBezTo>
                  <a:cubicBezTo>
                    <a:pt x="9042" y="19452"/>
                    <a:pt x="7434" y="19268"/>
                    <a:pt x="6128" y="18869"/>
                  </a:cubicBezTo>
                  <a:cubicBezTo>
                    <a:pt x="6028" y="18869"/>
                    <a:pt x="6028" y="18869"/>
                    <a:pt x="6028" y="18869"/>
                  </a:cubicBezTo>
                  <a:cubicBezTo>
                    <a:pt x="4822" y="18470"/>
                    <a:pt x="4220" y="17980"/>
                    <a:pt x="4220" y="17427"/>
                  </a:cubicBezTo>
                  <a:cubicBezTo>
                    <a:pt x="4220" y="16875"/>
                    <a:pt x="4822" y="16415"/>
                    <a:pt x="6028" y="16016"/>
                  </a:cubicBezTo>
                  <a:cubicBezTo>
                    <a:pt x="6128" y="16016"/>
                    <a:pt x="6128" y="16016"/>
                    <a:pt x="6128" y="16016"/>
                  </a:cubicBezTo>
                  <a:cubicBezTo>
                    <a:pt x="7434" y="15617"/>
                    <a:pt x="9042" y="15402"/>
                    <a:pt x="10850" y="15402"/>
                  </a:cubicBezTo>
                  <a:cubicBezTo>
                    <a:pt x="12659" y="15402"/>
                    <a:pt x="14166" y="15617"/>
                    <a:pt x="15472" y="16016"/>
                  </a:cubicBezTo>
                  <a:cubicBezTo>
                    <a:pt x="16778" y="16415"/>
                    <a:pt x="17481" y="16875"/>
                    <a:pt x="17481" y="17427"/>
                  </a:cubicBezTo>
                  <a:cubicBezTo>
                    <a:pt x="17481" y="17980"/>
                    <a:pt x="16778" y="18470"/>
                    <a:pt x="15472" y="18869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8" name="Freeform 25"/>
            <p:cNvSpPr/>
            <p:nvPr/>
          </p:nvSpPr>
          <p:spPr>
            <a:xfrm>
              <a:off x="354954" y="298805"/>
              <a:ext cx="35866" cy="3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6" y="0"/>
                  </a:moveTo>
                  <a:cubicBezTo>
                    <a:pt x="7975" y="0"/>
                    <a:pt x="5317" y="997"/>
                    <a:pt x="2991" y="2991"/>
                  </a:cubicBezTo>
                  <a:cubicBezTo>
                    <a:pt x="2991" y="2991"/>
                    <a:pt x="2991" y="3323"/>
                    <a:pt x="2991" y="3323"/>
                  </a:cubicBezTo>
                  <a:cubicBezTo>
                    <a:pt x="997" y="5317"/>
                    <a:pt x="0" y="7975"/>
                    <a:pt x="0" y="10634"/>
                  </a:cubicBezTo>
                  <a:cubicBezTo>
                    <a:pt x="0" y="13625"/>
                    <a:pt x="997" y="16283"/>
                    <a:pt x="2991" y="18277"/>
                  </a:cubicBezTo>
                  <a:cubicBezTo>
                    <a:pt x="2991" y="18277"/>
                    <a:pt x="2991" y="18277"/>
                    <a:pt x="2991" y="18609"/>
                  </a:cubicBezTo>
                  <a:cubicBezTo>
                    <a:pt x="5317" y="20603"/>
                    <a:pt x="7975" y="21600"/>
                    <a:pt x="10966" y="21600"/>
                  </a:cubicBezTo>
                  <a:cubicBezTo>
                    <a:pt x="13957" y="21600"/>
                    <a:pt x="16615" y="20603"/>
                    <a:pt x="18609" y="18609"/>
                  </a:cubicBezTo>
                  <a:cubicBezTo>
                    <a:pt x="20603" y="16283"/>
                    <a:pt x="21600" y="13625"/>
                    <a:pt x="21600" y="10634"/>
                  </a:cubicBezTo>
                  <a:cubicBezTo>
                    <a:pt x="21600" y="7643"/>
                    <a:pt x="20603" y="5317"/>
                    <a:pt x="18609" y="3323"/>
                  </a:cubicBezTo>
                  <a:cubicBezTo>
                    <a:pt x="16615" y="997"/>
                    <a:pt x="13957" y="0"/>
                    <a:pt x="10966" y="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9" name="Freeform 26"/>
            <p:cNvSpPr/>
            <p:nvPr/>
          </p:nvSpPr>
          <p:spPr>
            <a:xfrm>
              <a:off x="-4" y="-4"/>
              <a:ext cx="175420" cy="39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54" extrusionOk="0">
                  <a:moveTo>
                    <a:pt x="18718" y="685"/>
                  </a:moveTo>
                  <a:cubicBezTo>
                    <a:pt x="10446" y="28"/>
                    <a:pt x="10446" y="28"/>
                    <a:pt x="10446" y="28"/>
                  </a:cubicBezTo>
                  <a:cubicBezTo>
                    <a:pt x="9526" y="-32"/>
                    <a:pt x="8804" y="-2"/>
                    <a:pt x="8213" y="177"/>
                  </a:cubicBezTo>
                  <a:cubicBezTo>
                    <a:pt x="7622" y="356"/>
                    <a:pt x="7294" y="655"/>
                    <a:pt x="7163" y="1103"/>
                  </a:cubicBezTo>
                  <a:cubicBezTo>
                    <a:pt x="72" y="19238"/>
                    <a:pt x="72" y="19238"/>
                    <a:pt x="72" y="19238"/>
                  </a:cubicBezTo>
                  <a:cubicBezTo>
                    <a:pt x="-256" y="20104"/>
                    <a:pt x="532" y="20612"/>
                    <a:pt x="2436" y="20761"/>
                  </a:cubicBezTo>
                  <a:cubicBezTo>
                    <a:pt x="10708" y="21419"/>
                    <a:pt x="10708" y="21419"/>
                    <a:pt x="10708" y="21419"/>
                  </a:cubicBezTo>
                  <a:cubicBezTo>
                    <a:pt x="12546" y="21568"/>
                    <a:pt x="13597" y="21239"/>
                    <a:pt x="13991" y="20433"/>
                  </a:cubicBezTo>
                  <a:cubicBezTo>
                    <a:pt x="13991" y="20403"/>
                    <a:pt x="13991" y="20373"/>
                    <a:pt x="13991" y="20373"/>
                  </a:cubicBezTo>
                  <a:cubicBezTo>
                    <a:pt x="17667" y="11052"/>
                    <a:pt x="17667" y="11052"/>
                    <a:pt x="17667" y="11052"/>
                  </a:cubicBezTo>
                  <a:cubicBezTo>
                    <a:pt x="17667" y="11022"/>
                    <a:pt x="17667" y="10992"/>
                    <a:pt x="17667" y="10992"/>
                  </a:cubicBezTo>
                  <a:cubicBezTo>
                    <a:pt x="19112" y="7138"/>
                    <a:pt x="19112" y="7138"/>
                    <a:pt x="19112" y="7138"/>
                  </a:cubicBezTo>
                  <a:cubicBezTo>
                    <a:pt x="19112" y="7108"/>
                    <a:pt x="19177" y="7108"/>
                    <a:pt x="19177" y="7108"/>
                  </a:cubicBezTo>
                  <a:cubicBezTo>
                    <a:pt x="19571" y="6122"/>
                    <a:pt x="19571" y="6122"/>
                    <a:pt x="19571" y="6122"/>
                  </a:cubicBezTo>
                  <a:cubicBezTo>
                    <a:pt x="19571" y="6092"/>
                    <a:pt x="19571" y="6092"/>
                    <a:pt x="19571" y="6063"/>
                  </a:cubicBezTo>
                  <a:cubicBezTo>
                    <a:pt x="21081" y="2209"/>
                    <a:pt x="21081" y="2209"/>
                    <a:pt x="21081" y="2209"/>
                  </a:cubicBezTo>
                  <a:cubicBezTo>
                    <a:pt x="21081" y="2209"/>
                    <a:pt x="21081" y="2179"/>
                    <a:pt x="21081" y="2179"/>
                  </a:cubicBezTo>
                  <a:cubicBezTo>
                    <a:pt x="21344" y="1342"/>
                    <a:pt x="20556" y="864"/>
                    <a:pt x="18718" y="685"/>
                  </a:cubicBezTo>
                  <a:close/>
                  <a:moveTo>
                    <a:pt x="12415" y="17445"/>
                  </a:moveTo>
                  <a:cubicBezTo>
                    <a:pt x="12218" y="17983"/>
                    <a:pt x="11627" y="18401"/>
                    <a:pt x="10642" y="18730"/>
                  </a:cubicBezTo>
                  <a:cubicBezTo>
                    <a:pt x="9658" y="19029"/>
                    <a:pt x="8542" y="19148"/>
                    <a:pt x="7425" y="19029"/>
                  </a:cubicBezTo>
                  <a:cubicBezTo>
                    <a:pt x="6244" y="18939"/>
                    <a:pt x="5325" y="18700"/>
                    <a:pt x="4537" y="18252"/>
                  </a:cubicBezTo>
                  <a:cubicBezTo>
                    <a:pt x="4537" y="18222"/>
                    <a:pt x="4537" y="18222"/>
                    <a:pt x="4537" y="18222"/>
                  </a:cubicBezTo>
                  <a:cubicBezTo>
                    <a:pt x="3880" y="17774"/>
                    <a:pt x="3683" y="17296"/>
                    <a:pt x="3880" y="16758"/>
                  </a:cubicBezTo>
                  <a:cubicBezTo>
                    <a:pt x="4077" y="16220"/>
                    <a:pt x="4668" y="15802"/>
                    <a:pt x="5587" y="15503"/>
                  </a:cubicBezTo>
                  <a:cubicBezTo>
                    <a:pt x="5653" y="15503"/>
                    <a:pt x="5653" y="15503"/>
                    <a:pt x="5653" y="15503"/>
                  </a:cubicBezTo>
                  <a:cubicBezTo>
                    <a:pt x="6638" y="15175"/>
                    <a:pt x="7754" y="15055"/>
                    <a:pt x="8870" y="15145"/>
                  </a:cubicBezTo>
                  <a:cubicBezTo>
                    <a:pt x="10052" y="15264"/>
                    <a:pt x="11036" y="15533"/>
                    <a:pt x="11693" y="15981"/>
                  </a:cubicBezTo>
                  <a:cubicBezTo>
                    <a:pt x="12415" y="16429"/>
                    <a:pt x="12612" y="16907"/>
                    <a:pt x="12415" y="17445"/>
                  </a:cubicBezTo>
                  <a:close/>
                  <a:moveTo>
                    <a:pt x="13597" y="12546"/>
                  </a:moveTo>
                  <a:cubicBezTo>
                    <a:pt x="6572" y="11948"/>
                    <a:pt x="6572" y="11948"/>
                    <a:pt x="6572" y="11948"/>
                  </a:cubicBezTo>
                  <a:cubicBezTo>
                    <a:pt x="10183" y="2627"/>
                    <a:pt x="10183" y="2627"/>
                    <a:pt x="10183" y="2627"/>
                  </a:cubicBezTo>
                  <a:cubicBezTo>
                    <a:pt x="17208" y="3195"/>
                    <a:pt x="17208" y="3195"/>
                    <a:pt x="17208" y="3195"/>
                  </a:cubicBezTo>
                  <a:lnTo>
                    <a:pt x="13597" y="12546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0" name="Freeform 27"/>
            <p:cNvSpPr/>
            <p:nvPr/>
          </p:nvSpPr>
          <p:spPr>
            <a:xfrm>
              <a:off x="226313" y="298805"/>
              <a:ext cx="35087" cy="3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4" y="0"/>
                  </a:moveTo>
                  <a:cubicBezTo>
                    <a:pt x="7975" y="0"/>
                    <a:pt x="5317" y="997"/>
                    <a:pt x="2991" y="2991"/>
                  </a:cubicBezTo>
                  <a:cubicBezTo>
                    <a:pt x="2991" y="2991"/>
                    <a:pt x="2991" y="3323"/>
                    <a:pt x="2991" y="3323"/>
                  </a:cubicBezTo>
                  <a:cubicBezTo>
                    <a:pt x="997" y="5317"/>
                    <a:pt x="0" y="7975"/>
                    <a:pt x="0" y="10634"/>
                  </a:cubicBezTo>
                  <a:cubicBezTo>
                    <a:pt x="0" y="13625"/>
                    <a:pt x="997" y="16283"/>
                    <a:pt x="2991" y="18277"/>
                  </a:cubicBezTo>
                  <a:cubicBezTo>
                    <a:pt x="2991" y="18277"/>
                    <a:pt x="2991" y="18277"/>
                    <a:pt x="2991" y="18609"/>
                  </a:cubicBezTo>
                  <a:cubicBezTo>
                    <a:pt x="5317" y="20603"/>
                    <a:pt x="7975" y="21600"/>
                    <a:pt x="10634" y="21600"/>
                  </a:cubicBezTo>
                  <a:cubicBezTo>
                    <a:pt x="13625" y="21600"/>
                    <a:pt x="16283" y="20603"/>
                    <a:pt x="18609" y="18609"/>
                  </a:cubicBezTo>
                  <a:cubicBezTo>
                    <a:pt x="20603" y="16283"/>
                    <a:pt x="21600" y="13625"/>
                    <a:pt x="21600" y="10634"/>
                  </a:cubicBezTo>
                  <a:cubicBezTo>
                    <a:pt x="21600" y="7643"/>
                    <a:pt x="20603" y="5317"/>
                    <a:pt x="18609" y="3323"/>
                  </a:cubicBezTo>
                  <a:cubicBezTo>
                    <a:pt x="16283" y="997"/>
                    <a:pt x="13625" y="0"/>
                    <a:pt x="10634" y="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1" name="Freeform 28"/>
            <p:cNvSpPr/>
            <p:nvPr/>
          </p:nvSpPr>
          <p:spPr>
            <a:xfrm>
              <a:off x="49996" y="293755"/>
              <a:ext cx="35318" cy="3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147" extrusionOk="0">
                  <a:moveTo>
                    <a:pt x="12314" y="82"/>
                  </a:moveTo>
                  <a:cubicBezTo>
                    <a:pt x="9455" y="-240"/>
                    <a:pt x="6596" y="405"/>
                    <a:pt x="4373" y="1694"/>
                  </a:cubicBezTo>
                  <a:cubicBezTo>
                    <a:pt x="4373" y="2017"/>
                    <a:pt x="4373" y="2017"/>
                    <a:pt x="4055" y="2017"/>
                  </a:cubicBezTo>
                  <a:cubicBezTo>
                    <a:pt x="1832" y="3629"/>
                    <a:pt x="561" y="5885"/>
                    <a:pt x="243" y="8787"/>
                  </a:cubicBezTo>
                  <a:cubicBezTo>
                    <a:pt x="-392" y="11366"/>
                    <a:pt x="243" y="13945"/>
                    <a:pt x="1832" y="16524"/>
                  </a:cubicBezTo>
                  <a:cubicBezTo>
                    <a:pt x="1832" y="16524"/>
                    <a:pt x="1832" y="16524"/>
                    <a:pt x="1832" y="16524"/>
                  </a:cubicBezTo>
                  <a:cubicBezTo>
                    <a:pt x="3420" y="19103"/>
                    <a:pt x="5961" y="20393"/>
                    <a:pt x="8820" y="21038"/>
                  </a:cubicBezTo>
                  <a:cubicBezTo>
                    <a:pt x="11361" y="21360"/>
                    <a:pt x="14220" y="21038"/>
                    <a:pt x="16443" y="19103"/>
                  </a:cubicBezTo>
                  <a:cubicBezTo>
                    <a:pt x="18667" y="17491"/>
                    <a:pt x="20255" y="15235"/>
                    <a:pt x="20573" y="12333"/>
                  </a:cubicBezTo>
                  <a:cubicBezTo>
                    <a:pt x="21208" y="9754"/>
                    <a:pt x="20573" y="7175"/>
                    <a:pt x="18984" y="4596"/>
                  </a:cubicBezTo>
                  <a:cubicBezTo>
                    <a:pt x="17396" y="2339"/>
                    <a:pt x="15173" y="727"/>
                    <a:pt x="12314" y="82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" name="Freeform 29"/>
            <p:cNvSpPr/>
            <p:nvPr/>
          </p:nvSpPr>
          <p:spPr>
            <a:xfrm>
              <a:off x="184991" y="7219"/>
              <a:ext cx="117730" cy="38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00" y="0"/>
                  </a:moveTo>
                  <a:cubicBezTo>
                    <a:pt x="4400" y="0"/>
                    <a:pt x="4400" y="0"/>
                    <a:pt x="4400" y="0"/>
                  </a:cubicBezTo>
                  <a:cubicBezTo>
                    <a:pt x="3000" y="0"/>
                    <a:pt x="1900" y="92"/>
                    <a:pt x="1100" y="307"/>
                  </a:cubicBezTo>
                  <a:cubicBezTo>
                    <a:pt x="400" y="552"/>
                    <a:pt x="0" y="890"/>
                    <a:pt x="0" y="1319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21140"/>
                    <a:pt x="1500" y="21600"/>
                    <a:pt x="4400" y="21600"/>
                  </a:cubicBezTo>
                  <a:cubicBezTo>
                    <a:pt x="17200" y="21600"/>
                    <a:pt x="17200" y="21600"/>
                    <a:pt x="17200" y="21600"/>
                  </a:cubicBezTo>
                  <a:cubicBezTo>
                    <a:pt x="20100" y="21600"/>
                    <a:pt x="21500" y="21170"/>
                    <a:pt x="21600" y="20311"/>
                  </a:cubicBezTo>
                  <a:cubicBezTo>
                    <a:pt x="21600" y="20311"/>
                    <a:pt x="21600" y="20281"/>
                    <a:pt x="21600" y="20250"/>
                  </a:cubicBezTo>
                  <a:cubicBezTo>
                    <a:pt x="21600" y="10524"/>
                    <a:pt x="21600" y="10524"/>
                    <a:pt x="21600" y="10524"/>
                  </a:cubicBezTo>
                  <a:cubicBezTo>
                    <a:pt x="21600" y="10493"/>
                    <a:pt x="21600" y="10493"/>
                    <a:pt x="21600" y="10493"/>
                  </a:cubicBezTo>
                  <a:cubicBezTo>
                    <a:pt x="21600" y="6443"/>
                    <a:pt x="21600" y="6443"/>
                    <a:pt x="21600" y="6443"/>
                  </a:cubicBezTo>
                  <a:cubicBezTo>
                    <a:pt x="21600" y="6443"/>
                    <a:pt x="21600" y="6412"/>
                    <a:pt x="21600" y="6412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21600" y="5369"/>
                    <a:pt x="21600" y="5369"/>
                    <a:pt x="21600" y="5339"/>
                  </a:cubicBezTo>
                  <a:cubicBezTo>
                    <a:pt x="21600" y="1319"/>
                    <a:pt x="21600" y="1319"/>
                    <a:pt x="21600" y="1319"/>
                  </a:cubicBezTo>
                  <a:cubicBezTo>
                    <a:pt x="21600" y="1289"/>
                    <a:pt x="21600" y="1289"/>
                    <a:pt x="21600" y="1289"/>
                  </a:cubicBezTo>
                  <a:cubicBezTo>
                    <a:pt x="21500" y="430"/>
                    <a:pt x="20100" y="0"/>
                    <a:pt x="17200" y="0"/>
                  </a:cubicBezTo>
                  <a:close/>
                  <a:moveTo>
                    <a:pt x="5400" y="2639"/>
                  </a:moveTo>
                  <a:cubicBezTo>
                    <a:pt x="16400" y="2639"/>
                    <a:pt x="16400" y="2639"/>
                    <a:pt x="16400" y="2639"/>
                  </a:cubicBezTo>
                  <a:cubicBezTo>
                    <a:pt x="16400" y="12365"/>
                    <a:pt x="16400" y="12365"/>
                    <a:pt x="16400" y="12365"/>
                  </a:cubicBezTo>
                  <a:cubicBezTo>
                    <a:pt x="5400" y="12365"/>
                    <a:pt x="5400" y="12365"/>
                    <a:pt x="5400" y="12365"/>
                  </a:cubicBezTo>
                  <a:lnTo>
                    <a:pt x="5400" y="2639"/>
                  </a:lnTo>
                  <a:close/>
                  <a:moveTo>
                    <a:pt x="15500" y="18869"/>
                  </a:moveTo>
                  <a:cubicBezTo>
                    <a:pt x="14200" y="19268"/>
                    <a:pt x="12700" y="19452"/>
                    <a:pt x="10800" y="19452"/>
                  </a:cubicBezTo>
                  <a:cubicBezTo>
                    <a:pt x="9100" y="19452"/>
                    <a:pt x="7500" y="19268"/>
                    <a:pt x="6200" y="18869"/>
                  </a:cubicBezTo>
                  <a:cubicBezTo>
                    <a:pt x="6100" y="18869"/>
                    <a:pt x="6100" y="18869"/>
                    <a:pt x="6100" y="18869"/>
                  </a:cubicBezTo>
                  <a:cubicBezTo>
                    <a:pt x="4900" y="18470"/>
                    <a:pt x="4200" y="17980"/>
                    <a:pt x="4200" y="17427"/>
                  </a:cubicBezTo>
                  <a:cubicBezTo>
                    <a:pt x="4200" y="16875"/>
                    <a:pt x="4900" y="16415"/>
                    <a:pt x="6100" y="16016"/>
                  </a:cubicBezTo>
                  <a:cubicBezTo>
                    <a:pt x="6200" y="16016"/>
                    <a:pt x="6200" y="16016"/>
                    <a:pt x="6200" y="16016"/>
                  </a:cubicBezTo>
                  <a:cubicBezTo>
                    <a:pt x="7500" y="15617"/>
                    <a:pt x="9100" y="15402"/>
                    <a:pt x="10800" y="15402"/>
                  </a:cubicBezTo>
                  <a:cubicBezTo>
                    <a:pt x="12700" y="15402"/>
                    <a:pt x="14200" y="15617"/>
                    <a:pt x="15500" y="16016"/>
                  </a:cubicBezTo>
                  <a:cubicBezTo>
                    <a:pt x="16800" y="16415"/>
                    <a:pt x="17500" y="16875"/>
                    <a:pt x="17500" y="17427"/>
                  </a:cubicBezTo>
                  <a:cubicBezTo>
                    <a:pt x="17500" y="17980"/>
                    <a:pt x="16800" y="18470"/>
                    <a:pt x="15500" y="18869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164" name="Таблица 351"/>
          <p:cNvGraphicFramePr/>
          <p:nvPr/>
        </p:nvGraphicFramePr>
        <p:xfrm>
          <a:off x="3103827" y="4674906"/>
          <a:ext cx="1440000" cy="1152000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Formal </a:t>
                      </a:r>
                      <a:r>
                        <a:rPr lang="en-US"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Checks</a:t>
                      </a:r>
                      <a:r>
                        <a:rPr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S</a:t>
                      </a:r>
                      <a:r>
                        <a:rPr sz="1200" b="1" dirty="0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ervice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dirty="0">
                          <a:latin typeface="Verdana"/>
                          <a:ea typeface="Verdana"/>
                          <a:cs typeface="Verdana"/>
                        </a:rPr>
                        <a:t>Verification </a:t>
                      </a:r>
                      <a:r>
                        <a:rPr sz="900" dirty="0">
                          <a:latin typeface="Verdana"/>
                          <a:ea typeface="Verdana"/>
                          <a:cs typeface="Verdana"/>
                        </a:rPr>
                        <a:t>to perform legally significant actions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5" name="Прямоугольник 352"/>
          <p:cNvSpPr/>
          <p:nvPr/>
        </p:nvSpPr>
        <p:spPr>
          <a:xfrm rot="16200000">
            <a:off x="2470450" y="5173108"/>
            <a:ext cx="888462" cy="243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Java Tomcat</a:t>
            </a:r>
          </a:p>
        </p:txBody>
      </p:sp>
      <p:sp>
        <p:nvSpPr>
          <p:cNvPr id="166" name="Freeform 10"/>
          <p:cNvSpPr/>
          <p:nvPr/>
        </p:nvSpPr>
        <p:spPr>
          <a:xfrm>
            <a:off x="2934597" y="4308137"/>
            <a:ext cx="497136" cy="440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6" h="21155" extrusionOk="0">
                <a:moveTo>
                  <a:pt x="14858" y="14013"/>
                </a:moveTo>
                <a:cubicBezTo>
                  <a:pt x="16731" y="12620"/>
                  <a:pt x="16731" y="12620"/>
                  <a:pt x="16731" y="12620"/>
                </a:cubicBezTo>
                <a:cubicBezTo>
                  <a:pt x="16731" y="12445"/>
                  <a:pt x="16731" y="12445"/>
                  <a:pt x="16731" y="12271"/>
                </a:cubicBezTo>
                <a:cubicBezTo>
                  <a:pt x="16731" y="10355"/>
                  <a:pt x="16731" y="10355"/>
                  <a:pt x="16731" y="10355"/>
                </a:cubicBezTo>
                <a:cubicBezTo>
                  <a:pt x="16731" y="10181"/>
                  <a:pt x="16731" y="10181"/>
                  <a:pt x="16606" y="10181"/>
                </a:cubicBezTo>
                <a:cubicBezTo>
                  <a:pt x="15857" y="9484"/>
                  <a:pt x="15857" y="9484"/>
                  <a:pt x="15857" y="9484"/>
                </a:cubicBezTo>
                <a:cubicBezTo>
                  <a:pt x="15732" y="9310"/>
                  <a:pt x="15732" y="9310"/>
                  <a:pt x="15607" y="9484"/>
                </a:cubicBezTo>
                <a:cubicBezTo>
                  <a:pt x="14358" y="10355"/>
                  <a:pt x="14358" y="10355"/>
                  <a:pt x="14358" y="10355"/>
                </a:cubicBezTo>
                <a:cubicBezTo>
                  <a:pt x="14358" y="10355"/>
                  <a:pt x="14234" y="10529"/>
                  <a:pt x="14234" y="10529"/>
                </a:cubicBezTo>
                <a:cubicBezTo>
                  <a:pt x="14234" y="13490"/>
                  <a:pt x="14234" y="13490"/>
                  <a:pt x="14234" y="13490"/>
                </a:cubicBezTo>
                <a:cubicBezTo>
                  <a:pt x="14983" y="11749"/>
                  <a:pt x="14983" y="11749"/>
                  <a:pt x="14983" y="11749"/>
                </a:cubicBezTo>
                <a:cubicBezTo>
                  <a:pt x="14858" y="11574"/>
                  <a:pt x="14858" y="11226"/>
                  <a:pt x="14983" y="11052"/>
                </a:cubicBezTo>
                <a:cubicBezTo>
                  <a:pt x="15108" y="10529"/>
                  <a:pt x="15607" y="10529"/>
                  <a:pt x="15857" y="10703"/>
                </a:cubicBezTo>
                <a:cubicBezTo>
                  <a:pt x="16106" y="10878"/>
                  <a:pt x="16231" y="11400"/>
                  <a:pt x="16106" y="11923"/>
                </a:cubicBezTo>
                <a:cubicBezTo>
                  <a:pt x="15982" y="12097"/>
                  <a:pt x="15732" y="12271"/>
                  <a:pt x="15607" y="12271"/>
                </a:cubicBezTo>
                <a:lnTo>
                  <a:pt x="14858" y="14013"/>
                </a:lnTo>
                <a:close/>
                <a:moveTo>
                  <a:pt x="15232" y="7220"/>
                </a:moveTo>
                <a:cubicBezTo>
                  <a:pt x="14983" y="7045"/>
                  <a:pt x="14983" y="6697"/>
                  <a:pt x="15108" y="6349"/>
                </a:cubicBezTo>
                <a:cubicBezTo>
                  <a:pt x="17105" y="1471"/>
                  <a:pt x="17105" y="1471"/>
                  <a:pt x="17105" y="1471"/>
                </a:cubicBezTo>
                <a:cubicBezTo>
                  <a:pt x="17729" y="78"/>
                  <a:pt x="19103" y="-445"/>
                  <a:pt x="20102" y="426"/>
                </a:cubicBezTo>
                <a:cubicBezTo>
                  <a:pt x="21225" y="1123"/>
                  <a:pt x="21600" y="3039"/>
                  <a:pt x="20976" y="4607"/>
                </a:cubicBezTo>
                <a:cubicBezTo>
                  <a:pt x="18978" y="9484"/>
                  <a:pt x="18978" y="9484"/>
                  <a:pt x="18978" y="9484"/>
                </a:cubicBezTo>
                <a:cubicBezTo>
                  <a:pt x="18853" y="9832"/>
                  <a:pt x="18479" y="9832"/>
                  <a:pt x="18229" y="9658"/>
                </a:cubicBezTo>
                <a:cubicBezTo>
                  <a:pt x="17854" y="9310"/>
                  <a:pt x="17854" y="9310"/>
                  <a:pt x="17854" y="9310"/>
                </a:cubicBezTo>
                <a:cubicBezTo>
                  <a:pt x="17854" y="12271"/>
                  <a:pt x="17854" y="12271"/>
                  <a:pt x="17854" y="12271"/>
                </a:cubicBezTo>
                <a:cubicBezTo>
                  <a:pt x="17854" y="12968"/>
                  <a:pt x="17605" y="13490"/>
                  <a:pt x="17230" y="13839"/>
                </a:cubicBezTo>
                <a:cubicBezTo>
                  <a:pt x="13734" y="16626"/>
                  <a:pt x="13734" y="16626"/>
                  <a:pt x="13734" y="16626"/>
                </a:cubicBezTo>
                <a:cubicBezTo>
                  <a:pt x="13609" y="16626"/>
                  <a:pt x="13484" y="16626"/>
                  <a:pt x="13360" y="16626"/>
                </a:cubicBezTo>
                <a:cubicBezTo>
                  <a:pt x="13235" y="16452"/>
                  <a:pt x="13235" y="16278"/>
                  <a:pt x="13235" y="16103"/>
                </a:cubicBezTo>
                <a:cubicBezTo>
                  <a:pt x="13235" y="10529"/>
                  <a:pt x="13235" y="10529"/>
                  <a:pt x="13235" y="10529"/>
                </a:cubicBezTo>
                <a:cubicBezTo>
                  <a:pt x="13235" y="10007"/>
                  <a:pt x="13484" y="9484"/>
                  <a:pt x="13859" y="9136"/>
                </a:cubicBezTo>
                <a:cubicBezTo>
                  <a:pt x="15732" y="7568"/>
                  <a:pt x="15732" y="7568"/>
                  <a:pt x="15732" y="7568"/>
                </a:cubicBezTo>
                <a:lnTo>
                  <a:pt x="15232" y="7220"/>
                </a:lnTo>
                <a:close/>
                <a:moveTo>
                  <a:pt x="11861" y="11749"/>
                </a:moveTo>
                <a:cubicBezTo>
                  <a:pt x="12111" y="11749"/>
                  <a:pt x="12236" y="12097"/>
                  <a:pt x="12236" y="12271"/>
                </a:cubicBezTo>
                <a:cubicBezTo>
                  <a:pt x="12236" y="12794"/>
                  <a:pt x="12236" y="12794"/>
                  <a:pt x="12236" y="12794"/>
                </a:cubicBezTo>
                <a:cubicBezTo>
                  <a:pt x="12236" y="12968"/>
                  <a:pt x="11986" y="13316"/>
                  <a:pt x="11861" y="13316"/>
                </a:cubicBezTo>
                <a:cubicBezTo>
                  <a:pt x="4994" y="13316"/>
                  <a:pt x="4994" y="13316"/>
                  <a:pt x="4994" y="13316"/>
                </a:cubicBezTo>
                <a:cubicBezTo>
                  <a:pt x="4745" y="13316"/>
                  <a:pt x="4620" y="12968"/>
                  <a:pt x="4620" y="12794"/>
                </a:cubicBezTo>
                <a:cubicBezTo>
                  <a:pt x="4620" y="12271"/>
                  <a:pt x="4620" y="12271"/>
                  <a:pt x="4620" y="12271"/>
                </a:cubicBezTo>
                <a:cubicBezTo>
                  <a:pt x="4620" y="11923"/>
                  <a:pt x="4745" y="11749"/>
                  <a:pt x="4994" y="11749"/>
                </a:cubicBezTo>
                <a:lnTo>
                  <a:pt x="11861" y="11749"/>
                </a:lnTo>
                <a:close/>
                <a:moveTo>
                  <a:pt x="11861" y="15232"/>
                </a:moveTo>
                <a:cubicBezTo>
                  <a:pt x="12111" y="15232"/>
                  <a:pt x="12236" y="15407"/>
                  <a:pt x="12236" y="15755"/>
                </a:cubicBezTo>
                <a:cubicBezTo>
                  <a:pt x="12236" y="16278"/>
                  <a:pt x="12236" y="16278"/>
                  <a:pt x="12236" y="16278"/>
                </a:cubicBezTo>
                <a:cubicBezTo>
                  <a:pt x="12236" y="16452"/>
                  <a:pt x="12111" y="16800"/>
                  <a:pt x="11861" y="16800"/>
                </a:cubicBezTo>
                <a:cubicBezTo>
                  <a:pt x="4994" y="16800"/>
                  <a:pt x="4994" y="16800"/>
                  <a:pt x="4994" y="16800"/>
                </a:cubicBezTo>
                <a:cubicBezTo>
                  <a:pt x="4745" y="16800"/>
                  <a:pt x="4620" y="16452"/>
                  <a:pt x="4620" y="16278"/>
                </a:cubicBezTo>
                <a:cubicBezTo>
                  <a:pt x="4620" y="15755"/>
                  <a:pt x="4620" y="15755"/>
                  <a:pt x="4620" y="15755"/>
                </a:cubicBezTo>
                <a:cubicBezTo>
                  <a:pt x="4620" y="15407"/>
                  <a:pt x="4745" y="15232"/>
                  <a:pt x="4994" y="15232"/>
                </a:cubicBezTo>
                <a:lnTo>
                  <a:pt x="11861" y="15232"/>
                </a:lnTo>
                <a:close/>
                <a:moveTo>
                  <a:pt x="2872" y="19239"/>
                </a:moveTo>
                <a:cubicBezTo>
                  <a:pt x="17729" y="19239"/>
                  <a:pt x="17729" y="19239"/>
                  <a:pt x="17729" y="19239"/>
                </a:cubicBezTo>
                <a:cubicBezTo>
                  <a:pt x="17729" y="15232"/>
                  <a:pt x="17729" y="15232"/>
                  <a:pt x="17729" y="15232"/>
                </a:cubicBezTo>
                <a:cubicBezTo>
                  <a:pt x="18104" y="14884"/>
                  <a:pt x="18104" y="14884"/>
                  <a:pt x="18104" y="14884"/>
                </a:cubicBezTo>
                <a:cubicBezTo>
                  <a:pt x="18603" y="14361"/>
                  <a:pt x="18978" y="13839"/>
                  <a:pt x="19103" y="12968"/>
                </a:cubicBezTo>
                <a:cubicBezTo>
                  <a:pt x="19103" y="20110"/>
                  <a:pt x="19103" y="20110"/>
                  <a:pt x="19103" y="20110"/>
                </a:cubicBezTo>
                <a:cubicBezTo>
                  <a:pt x="19103" y="20632"/>
                  <a:pt x="18853" y="21155"/>
                  <a:pt x="18354" y="21155"/>
                </a:cubicBezTo>
                <a:cubicBezTo>
                  <a:pt x="749" y="21155"/>
                  <a:pt x="749" y="21155"/>
                  <a:pt x="749" y="21155"/>
                </a:cubicBezTo>
                <a:cubicBezTo>
                  <a:pt x="375" y="21155"/>
                  <a:pt x="0" y="20632"/>
                  <a:pt x="0" y="20110"/>
                </a:cubicBezTo>
                <a:cubicBezTo>
                  <a:pt x="0" y="8265"/>
                  <a:pt x="0" y="8265"/>
                  <a:pt x="0" y="8265"/>
                </a:cubicBezTo>
                <a:cubicBezTo>
                  <a:pt x="0" y="7742"/>
                  <a:pt x="375" y="7394"/>
                  <a:pt x="749" y="7394"/>
                </a:cubicBezTo>
                <a:cubicBezTo>
                  <a:pt x="13984" y="7394"/>
                  <a:pt x="13984" y="7394"/>
                  <a:pt x="13984" y="7394"/>
                </a:cubicBezTo>
                <a:cubicBezTo>
                  <a:pt x="13360" y="7742"/>
                  <a:pt x="13360" y="7742"/>
                  <a:pt x="13360" y="7742"/>
                </a:cubicBezTo>
                <a:cubicBezTo>
                  <a:pt x="12860" y="8090"/>
                  <a:pt x="12486" y="8613"/>
                  <a:pt x="12361" y="9310"/>
                </a:cubicBezTo>
                <a:cubicBezTo>
                  <a:pt x="2872" y="9310"/>
                  <a:pt x="2872" y="9310"/>
                  <a:pt x="2872" y="9310"/>
                </a:cubicBezTo>
                <a:lnTo>
                  <a:pt x="2872" y="19239"/>
                </a:lnTo>
                <a:close/>
              </a:path>
            </a:pathLst>
          </a:custGeom>
          <a:solidFill>
            <a:srgbClr val="808080"/>
          </a:solidFill>
          <a:ln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>
              <a:defRPr sz="1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aphicFrame>
        <p:nvGraphicFramePr>
          <p:cNvPr id="167" name="Таблица 362"/>
          <p:cNvGraphicFramePr/>
          <p:nvPr/>
        </p:nvGraphicFramePr>
        <p:xfrm>
          <a:off x="5203368" y="4287203"/>
          <a:ext cx="1440000" cy="1152000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Single Data Storage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latin typeface="Verdana"/>
                          <a:ea typeface="Verdana"/>
                          <a:cs typeface="Verdana"/>
                        </a:rPr>
                        <a:t>Centralized storage of data sets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8" name="Прямоугольник 363"/>
          <p:cNvSpPr/>
          <p:nvPr/>
        </p:nvSpPr>
        <p:spPr>
          <a:xfrm rot="16200000">
            <a:off x="4433222" y="4635747"/>
            <a:ext cx="1085092" cy="396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Net Core</a:t>
            </a:r>
          </a:p>
          <a:p>
            <a: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PostgreSQL</a:t>
            </a:r>
          </a:p>
        </p:txBody>
      </p:sp>
      <p:grpSp>
        <p:nvGrpSpPr>
          <p:cNvPr id="182" name="Group 44"/>
          <p:cNvGrpSpPr/>
          <p:nvPr/>
        </p:nvGrpSpPr>
        <p:grpSpPr>
          <a:xfrm>
            <a:off x="5111514" y="3910064"/>
            <a:ext cx="418646" cy="428171"/>
            <a:chOff x="0" y="0"/>
            <a:chExt cx="418644" cy="428170"/>
          </a:xfrm>
        </p:grpSpPr>
        <p:sp>
          <p:nvSpPr>
            <p:cNvPr id="169" name="Rectangle 45"/>
            <p:cNvSpPr/>
            <p:nvPr/>
          </p:nvSpPr>
          <p:spPr>
            <a:xfrm>
              <a:off x="148084" y="197683"/>
              <a:ext cx="31220" cy="3368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0" name="Freeform 46"/>
            <p:cNvSpPr/>
            <p:nvPr/>
          </p:nvSpPr>
          <p:spPr>
            <a:xfrm>
              <a:off x="330590" y="185272"/>
              <a:ext cx="54434" cy="6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9" y="21600"/>
                  </a:moveTo>
                  <a:cubicBezTo>
                    <a:pt x="13806" y="21600"/>
                    <a:pt x="16256" y="20487"/>
                    <a:pt x="18482" y="18482"/>
                  </a:cubicBezTo>
                  <a:cubicBezTo>
                    <a:pt x="20487" y="16256"/>
                    <a:pt x="21600" y="13806"/>
                    <a:pt x="21600" y="10911"/>
                  </a:cubicBezTo>
                  <a:cubicBezTo>
                    <a:pt x="21600" y="7794"/>
                    <a:pt x="20487" y="5344"/>
                    <a:pt x="18482" y="3118"/>
                  </a:cubicBezTo>
                  <a:cubicBezTo>
                    <a:pt x="16256" y="1113"/>
                    <a:pt x="13806" y="0"/>
                    <a:pt x="10689" y="0"/>
                  </a:cubicBezTo>
                  <a:cubicBezTo>
                    <a:pt x="7794" y="0"/>
                    <a:pt x="5122" y="1113"/>
                    <a:pt x="3118" y="3118"/>
                  </a:cubicBezTo>
                  <a:cubicBezTo>
                    <a:pt x="1113" y="5344"/>
                    <a:pt x="0" y="7794"/>
                    <a:pt x="0" y="10911"/>
                  </a:cubicBezTo>
                  <a:cubicBezTo>
                    <a:pt x="0" y="13806"/>
                    <a:pt x="1113" y="16256"/>
                    <a:pt x="3118" y="18482"/>
                  </a:cubicBezTo>
                  <a:cubicBezTo>
                    <a:pt x="5122" y="20487"/>
                    <a:pt x="7794" y="21600"/>
                    <a:pt x="10689" y="2160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1" name="Rectangle 47"/>
            <p:cNvSpPr/>
            <p:nvPr/>
          </p:nvSpPr>
          <p:spPr>
            <a:xfrm>
              <a:off x="99256" y="197683"/>
              <a:ext cx="30420" cy="3368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2" name="Rectangle 48"/>
            <p:cNvSpPr/>
            <p:nvPr/>
          </p:nvSpPr>
          <p:spPr>
            <a:xfrm>
              <a:off x="51229" y="197683"/>
              <a:ext cx="31220" cy="3368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3" name="Rectangle 49"/>
            <p:cNvSpPr/>
            <p:nvPr/>
          </p:nvSpPr>
          <p:spPr>
            <a:xfrm>
              <a:off x="51229" y="60280"/>
              <a:ext cx="31220" cy="3457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4" name="Rectangle 50"/>
            <p:cNvSpPr/>
            <p:nvPr/>
          </p:nvSpPr>
          <p:spPr>
            <a:xfrm>
              <a:off x="99256" y="60280"/>
              <a:ext cx="30420" cy="3457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5" name="Freeform 51"/>
            <p:cNvSpPr/>
            <p:nvPr/>
          </p:nvSpPr>
          <p:spPr>
            <a:xfrm>
              <a:off x="330590" y="322677"/>
              <a:ext cx="54434" cy="6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9" y="0"/>
                  </a:moveTo>
                  <a:cubicBezTo>
                    <a:pt x="7794" y="0"/>
                    <a:pt x="5122" y="1113"/>
                    <a:pt x="3118" y="3118"/>
                  </a:cubicBezTo>
                  <a:cubicBezTo>
                    <a:pt x="1113" y="5344"/>
                    <a:pt x="0" y="7794"/>
                    <a:pt x="0" y="10911"/>
                  </a:cubicBezTo>
                  <a:cubicBezTo>
                    <a:pt x="0" y="13806"/>
                    <a:pt x="1113" y="16256"/>
                    <a:pt x="3118" y="18482"/>
                  </a:cubicBezTo>
                  <a:cubicBezTo>
                    <a:pt x="5122" y="20487"/>
                    <a:pt x="7794" y="21600"/>
                    <a:pt x="10689" y="21600"/>
                  </a:cubicBezTo>
                  <a:cubicBezTo>
                    <a:pt x="13806" y="21600"/>
                    <a:pt x="16256" y="20487"/>
                    <a:pt x="18482" y="18482"/>
                  </a:cubicBezTo>
                  <a:cubicBezTo>
                    <a:pt x="20487" y="16256"/>
                    <a:pt x="21600" y="13806"/>
                    <a:pt x="21600" y="10911"/>
                  </a:cubicBezTo>
                  <a:cubicBezTo>
                    <a:pt x="21600" y="7794"/>
                    <a:pt x="20487" y="5344"/>
                    <a:pt x="18482" y="3118"/>
                  </a:cubicBezTo>
                  <a:cubicBezTo>
                    <a:pt x="16256" y="1113"/>
                    <a:pt x="13806" y="0"/>
                    <a:pt x="10689" y="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6" name="Rectangle 52"/>
            <p:cNvSpPr/>
            <p:nvPr/>
          </p:nvSpPr>
          <p:spPr>
            <a:xfrm>
              <a:off x="148084" y="60280"/>
              <a:ext cx="31220" cy="3457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7" name="Rectangle 53"/>
            <p:cNvSpPr/>
            <p:nvPr/>
          </p:nvSpPr>
          <p:spPr>
            <a:xfrm>
              <a:off x="51229" y="334201"/>
              <a:ext cx="31220" cy="3457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8" name="Rectangle 54"/>
            <p:cNvSpPr/>
            <p:nvPr/>
          </p:nvSpPr>
          <p:spPr>
            <a:xfrm>
              <a:off x="99256" y="334201"/>
              <a:ext cx="30420" cy="3457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" name="Rectangle 55"/>
            <p:cNvSpPr/>
            <p:nvPr/>
          </p:nvSpPr>
          <p:spPr>
            <a:xfrm>
              <a:off x="148084" y="334201"/>
              <a:ext cx="31220" cy="3457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0" name="Freeform 56"/>
            <p:cNvSpPr/>
            <p:nvPr/>
          </p:nvSpPr>
          <p:spPr>
            <a:xfrm>
              <a:off x="-1" y="-1"/>
              <a:ext cx="418645" cy="42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61" y="0"/>
                  </a:moveTo>
                  <a:cubicBezTo>
                    <a:pt x="2339" y="0"/>
                    <a:pt x="2339" y="0"/>
                    <a:pt x="2339" y="0"/>
                  </a:cubicBezTo>
                  <a:cubicBezTo>
                    <a:pt x="780" y="0"/>
                    <a:pt x="0" y="844"/>
                    <a:pt x="0" y="2532"/>
                  </a:cubicBezTo>
                  <a:cubicBezTo>
                    <a:pt x="0" y="5283"/>
                    <a:pt x="0" y="5283"/>
                    <a:pt x="0" y="5283"/>
                  </a:cubicBezTo>
                  <a:cubicBezTo>
                    <a:pt x="0" y="6252"/>
                    <a:pt x="260" y="6940"/>
                    <a:pt x="809" y="7346"/>
                  </a:cubicBezTo>
                  <a:cubicBezTo>
                    <a:pt x="260" y="7752"/>
                    <a:pt x="0" y="8471"/>
                    <a:pt x="0" y="9440"/>
                  </a:cubicBezTo>
                  <a:cubicBezTo>
                    <a:pt x="0" y="12191"/>
                    <a:pt x="0" y="12191"/>
                    <a:pt x="0" y="12191"/>
                  </a:cubicBezTo>
                  <a:cubicBezTo>
                    <a:pt x="0" y="13160"/>
                    <a:pt x="260" y="13848"/>
                    <a:pt x="809" y="14254"/>
                  </a:cubicBezTo>
                  <a:cubicBezTo>
                    <a:pt x="260" y="14660"/>
                    <a:pt x="0" y="15348"/>
                    <a:pt x="0" y="16348"/>
                  </a:cubicBezTo>
                  <a:cubicBezTo>
                    <a:pt x="0" y="19068"/>
                    <a:pt x="0" y="19068"/>
                    <a:pt x="0" y="19068"/>
                  </a:cubicBezTo>
                  <a:cubicBezTo>
                    <a:pt x="0" y="20756"/>
                    <a:pt x="780" y="21600"/>
                    <a:pt x="2339" y="21600"/>
                  </a:cubicBezTo>
                  <a:cubicBezTo>
                    <a:pt x="19261" y="21600"/>
                    <a:pt x="19261" y="21600"/>
                    <a:pt x="19261" y="21600"/>
                  </a:cubicBezTo>
                  <a:cubicBezTo>
                    <a:pt x="20820" y="21600"/>
                    <a:pt x="21600" y="20756"/>
                    <a:pt x="21600" y="19068"/>
                  </a:cubicBezTo>
                  <a:cubicBezTo>
                    <a:pt x="21600" y="16348"/>
                    <a:pt x="21600" y="16348"/>
                    <a:pt x="21600" y="16348"/>
                  </a:cubicBezTo>
                  <a:cubicBezTo>
                    <a:pt x="21600" y="15348"/>
                    <a:pt x="21340" y="14660"/>
                    <a:pt x="20820" y="14254"/>
                  </a:cubicBezTo>
                  <a:cubicBezTo>
                    <a:pt x="21340" y="13848"/>
                    <a:pt x="21600" y="13160"/>
                    <a:pt x="21600" y="12191"/>
                  </a:cubicBezTo>
                  <a:cubicBezTo>
                    <a:pt x="21600" y="9440"/>
                    <a:pt x="21600" y="9440"/>
                    <a:pt x="21600" y="9440"/>
                  </a:cubicBezTo>
                  <a:cubicBezTo>
                    <a:pt x="21600" y="8471"/>
                    <a:pt x="21340" y="7752"/>
                    <a:pt x="20820" y="7346"/>
                  </a:cubicBezTo>
                  <a:cubicBezTo>
                    <a:pt x="21340" y="6940"/>
                    <a:pt x="21600" y="6252"/>
                    <a:pt x="21600" y="5283"/>
                  </a:cubicBezTo>
                  <a:cubicBezTo>
                    <a:pt x="21600" y="2532"/>
                    <a:pt x="21600" y="2532"/>
                    <a:pt x="21600" y="2532"/>
                  </a:cubicBezTo>
                  <a:cubicBezTo>
                    <a:pt x="21600" y="844"/>
                    <a:pt x="20820" y="0"/>
                    <a:pt x="19261" y="0"/>
                  </a:cubicBezTo>
                  <a:close/>
                  <a:moveTo>
                    <a:pt x="20763" y="19068"/>
                  </a:moveTo>
                  <a:cubicBezTo>
                    <a:pt x="20763" y="20162"/>
                    <a:pt x="20272" y="20725"/>
                    <a:pt x="19261" y="20725"/>
                  </a:cubicBezTo>
                  <a:cubicBezTo>
                    <a:pt x="2339" y="20725"/>
                    <a:pt x="2339" y="20725"/>
                    <a:pt x="2339" y="20725"/>
                  </a:cubicBezTo>
                  <a:cubicBezTo>
                    <a:pt x="1328" y="20725"/>
                    <a:pt x="837" y="20162"/>
                    <a:pt x="837" y="19068"/>
                  </a:cubicBezTo>
                  <a:cubicBezTo>
                    <a:pt x="837" y="16348"/>
                    <a:pt x="837" y="16348"/>
                    <a:pt x="837" y="16348"/>
                  </a:cubicBezTo>
                  <a:cubicBezTo>
                    <a:pt x="837" y="15286"/>
                    <a:pt x="1328" y="14723"/>
                    <a:pt x="2281" y="14692"/>
                  </a:cubicBezTo>
                  <a:cubicBezTo>
                    <a:pt x="2310" y="14692"/>
                    <a:pt x="2310" y="14692"/>
                    <a:pt x="2310" y="14692"/>
                  </a:cubicBezTo>
                  <a:cubicBezTo>
                    <a:pt x="2310" y="14692"/>
                    <a:pt x="2339" y="14692"/>
                    <a:pt x="2339" y="14692"/>
                  </a:cubicBezTo>
                  <a:cubicBezTo>
                    <a:pt x="19348" y="14692"/>
                    <a:pt x="19348" y="14692"/>
                    <a:pt x="19348" y="14692"/>
                  </a:cubicBezTo>
                  <a:cubicBezTo>
                    <a:pt x="20301" y="14723"/>
                    <a:pt x="20763" y="15286"/>
                    <a:pt x="20763" y="16348"/>
                  </a:cubicBezTo>
                  <a:lnTo>
                    <a:pt x="20763" y="19068"/>
                  </a:lnTo>
                  <a:close/>
                  <a:moveTo>
                    <a:pt x="20763" y="12191"/>
                  </a:moveTo>
                  <a:cubicBezTo>
                    <a:pt x="20763" y="13254"/>
                    <a:pt x="20301" y="13785"/>
                    <a:pt x="19348" y="13816"/>
                  </a:cubicBezTo>
                  <a:cubicBezTo>
                    <a:pt x="2339" y="13816"/>
                    <a:pt x="2339" y="13816"/>
                    <a:pt x="2339" y="13816"/>
                  </a:cubicBezTo>
                  <a:cubicBezTo>
                    <a:pt x="2339" y="13816"/>
                    <a:pt x="2310" y="13816"/>
                    <a:pt x="2310" y="13816"/>
                  </a:cubicBezTo>
                  <a:cubicBezTo>
                    <a:pt x="2281" y="13816"/>
                    <a:pt x="2281" y="13816"/>
                    <a:pt x="2281" y="13816"/>
                  </a:cubicBezTo>
                  <a:cubicBezTo>
                    <a:pt x="1328" y="13785"/>
                    <a:pt x="837" y="13254"/>
                    <a:pt x="837" y="12191"/>
                  </a:cubicBezTo>
                  <a:cubicBezTo>
                    <a:pt x="837" y="9440"/>
                    <a:pt x="837" y="9440"/>
                    <a:pt x="837" y="9440"/>
                  </a:cubicBezTo>
                  <a:cubicBezTo>
                    <a:pt x="837" y="8377"/>
                    <a:pt x="1328" y="7815"/>
                    <a:pt x="2281" y="7815"/>
                  </a:cubicBezTo>
                  <a:cubicBezTo>
                    <a:pt x="19348" y="7815"/>
                    <a:pt x="19348" y="7815"/>
                    <a:pt x="19348" y="7815"/>
                  </a:cubicBezTo>
                  <a:cubicBezTo>
                    <a:pt x="20301" y="7846"/>
                    <a:pt x="20763" y="8377"/>
                    <a:pt x="20763" y="9440"/>
                  </a:cubicBezTo>
                  <a:lnTo>
                    <a:pt x="20763" y="12191"/>
                  </a:lnTo>
                  <a:close/>
                  <a:moveTo>
                    <a:pt x="20763" y="5283"/>
                  </a:moveTo>
                  <a:cubicBezTo>
                    <a:pt x="20763" y="6346"/>
                    <a:pt x="20301" y="6877"/>
                    <a:pt x="19348" y="6908"/>
                  </a:cubicBezTo>
                  <a:cubicBezTo>
                    <a:pt x="2281" y="6908"/>
                    <a:pt x="2281" y="6908"/>
                    <a:pt x="2281" y="6908"/>
                  </a:cubicBezTo>
                  <a:cubicBezTo>
                    <a:pt x="1328" y="6877"/>
                    <a:pt x="837" y="6346"/>
                    <a:pt x="837" y="5283"/>
                  </a:cubicBezTo>
                  <a:cubicBezTo>
                    <a:pt x="837" y="2532"/>
                    <a:pt x="837" y="2532"/>
                    <a:pt x="837" y="2532"/>
                  </a:cubicBezTo>
                  <a:cubicBezTo>
                    <a:pt x="837" y="1438"/>
                    <a:pt x="1328" y="907"/>
                    <a:pt x="2339" y="907"/>
                  </a:cubicBezTo>
                  <a:cubicBezTo>
                    <a:pt x="19261" y="907"/>
                    <a:pt x="19261" y="907"/>
                    <a:pt x="19261" y="907"/>
                  </a:cubicBezTo>
                  <a:cubicBezTo>
                    <a:pt x="20272" y="907"/>
                    <a:pt x="20763" y="1438"/>
                    <a:pt x="20763" y="2532"/>
                  </a:cubicBezTo>
                  <a:lnTo>
                    <a:pt x="20763" y="5283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1" name="Freeform 57"/>
            <p:cNvSpPr/>
            <p:nvPr/>
          </p:nvSpPr>
          <p:spPr>
            <a:xfrm>
              <a:off x="330590" y="48755"/>
              <a:ext cx="54434" cy="6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9" y="0"/>
                  </a:moveTo>
                  <a:cubicBezTo>
                    <a:pt x="7794" y="0"/>
                    <a:pt x="5122" y="1113"/>
                    <a:pt x="3118" y="3340"/>
                  </a:cubicBezTo>
                  <a:cubicBezTo>
                    <a:pt x="1113" y="5344"/>
                    <a:pt x="0" y="7794"/>
                    <a:pt x="0" y="10911"/>
                  </a:cubicBezTo>
                  <a:cubicBezTo>
                    <a:pt x="0" y="13806"/>
                    <a:pt x="1113" y="16478"/>
                    <a:pt x="3118" y="18482"/>
                  </a:cubicBezTo>
                  <a:cubicBezTo>
                    <a:pt x="5122" y="20709"/>
                    <a:pt x="7794" y="21600"/>
                    <a:pt x="10689" y="21600"/>
                  </a:cubicBezTo>
                  <a:cubicBezTo>
                    <a:pt x="13806" y="21600"/>
                    <a:pt x="16256" y="20709"/>
                    <a:pt x="18482" y="18482"/>
                  </a:cubicBezTo>
                  <a:cubicBezTo>
                    <a:pt x="20487" y="16478"/>
                    <a:pt x="21600" y="13806"/>
                    <a:pt x="21600" y="10911"/>
                  </a:cubicBezTo>
                  <a:cubicBezTo>
                    <a:pt x="21600" y="7794"/>
                    <a:pt x="20487" y="5344"/>
                    <a:pt x="18482" y="3340"/>
                  </a:cubicBezTo>
                  <a:cubicBezTo>
                    <a:pt x="16256" y="1113"/>
                    <a:pt x="13806" y="0"/>
                    <a:pt x="10689" y="0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183" name="Таблица 379"/>
          <p:cNvGraphicFramePr/>
          <p:nvPr/>
        </p:nvGraphicFramePr>
        <p:xfrm>
          <a:off x="7349741" y="4730455"/>
          <a:ext cx="1438659" cy="1593888"/>
        </p:xfrm>
        <a:graphic>
          <a:graphicData uri="http://schemas.openxmlformats.org/drawingml/2006/table">
            <a:tbl>
              <a:tblPr/>
              <a:tblGrid>
                <a:gridCol w="1438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kern="120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Control System </a:t>
                      </a: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for</a:t>
                      </a:r>
                      <a:r>
                        <a:rPr sz="1200" b="1" kern="120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 IPR Objects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(available </a:t>
                      </a:r>
                      <a:r>
                        <a:rPr lang="en-US" sz="1200" b="1" kern="1200" baseline="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internally since 2022</a:t>
                      </a: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 dirty="0">
                          <a:latin typeface="Verdana"/>
                          <a:ea typeface="Verdana"/>
                          <a:cs typeface="Verdana"/>
                        </a:rPr>
                        <a:t>Administrative decisions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4" name="Прямоугольник 380"/>
          <p:cNvSpPr/>
          <p:nvPr/>
        </p:nvSpPr>
        <p:spPr>
          <a:xfrm rot="16200000">
            <a:off x="6618046" y="5155199"/>
            <a:ext cx="1085092" cy="243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PostgreSQL</a:t>
            </a:r>
          </a:p>
        </p:txBody>
      </p:sp>
      <p:grpSp>
        <p:nvGrpSpPr>
          <p:cNvPr id="196" name="Group 139"/>
          <p:cNvGrpSpPr/>
          <p:nvPr/>
        </p:nvGrpSpPr>
        <p:grpSpPr>
          <a:xfrm>
            <a:off x="7284893" y="4338229"/>
            <a:ext cx="430678" cy="457217"/>
            <a:chOff x="-1" y="-1"/>
            <a:chExt cx="430677" cy="457216"/>
          </a:xfrm>
        </p:grpSpPr>
        <p:sp>
          <p:nvSpPr>
            <p:cNvPr id="185" name="Freeform 212"/>
            <p:cNvSpPr/>
            <p:nvPr/>
          </p:nvSpPr>
          <p:spPr>
            <a:xfrm>
              <a:off x="7040" y="8964"/>
              <a:ext cx="322715" cy="43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19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6864"/>
                  </a:lnTo>
                  <a:lnTo>
                    <a:pt x="871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6" name="Freeform 213"/>
            <p:cNvSpPr/>
            <p:nvPr/>
          </p:nvSpPr>
          <p:spPr>
            <a:xfrm>
              <a:off x="-2" y="-2"/>
              <a:ext cx="337971" cy="45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7018"/>
                  </a:lnTo>
                  <a:lnTo>
                    <a:pt x="975" y="7018"/>
                  </a:lnTo>
                  <a:lnTo>
                    <a:pt x="975" y="20753"/>
                  </a:lnTo>
                  <a:lnTo>
                    <a:pt x="20550" y="20753"/>
                  </a:lnTo>
                  <a:lnTo>
                    <a:pt x="20550" y="847"/>
                  </a:lnTo>
                  <a:lnTo>
                    <a:pt x="8775" y="847"/>
                  </a:lnTo>
                  <a:lnTo>
                    <a:pt x="877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4546A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7" name="Freeform 214"/>
            <p:cNvSpPr/>
            <p:nvPr/>
          </p:nvSpPr>
          <p:spPr>
            <a:xfrm>
              <a:off x="7040" y="8965"/>
              <a:ext cx="107964" cy="11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4546A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8" name="Freeform 215"/>
            <p:cNvSpPr/>
            <p:nvPr/>
          </p:nvSpPr>
          <p:spPr>
            <a:xfrm>
              <a:off x="55154" y="258701"/>
              <a:ext cx="226489" cy="1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" y="21600"/>
                  </a:moveTo>
                  <a:cubicBezTo>
                    <a:pt x="191" y="21600"/>
                    <a:pt x="0" y="180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5400"/>
                    <a:pt x="191" y="0"/>
                    <a:pt x="573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409" y="0"/>
                    <a:pt x="21600" y="540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8000"/>
                    <a:pt x="21409" y="21600"/>
                    <a:pt x="21027" y="21600"/>
                  </a:cubicBezTo>
                  <a:cubicBezTo>
                    <a:pt x="21027" y="21600"/>
                    <a:pt x="21027" y="21600"/>
                    <a:pt x="21027" y="21600"/>
                  </a:cubicBezTo>
                  <a:cubicBezTo>
                    <a:pt x="573" y="21600"/>
                    <a:pt x="573" y="21600"/>
                    <a:pt x="573" y="21600"/>
                  </a:cubicBezTo>
                  <a:close/>
                </a:path>
              </a:pathLst>
            </a:custGeom>
            <a:solidFill>
              <a:srgbClr val="44546A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9" name="Freeform 216"/>
            <p:cNvSpPr/>
            <p:nvPr/>
          </p:nvSpPr>
          <p:spPr>
            <a:xfrm>
              <a:off x="55154" y="221561"/>
              <a:ext cx="226489" cy="1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" y="21600"/>
                  </a:moveTo>
                  <a:cubicBezTo>
                    <a:pt x="191" y="21600"/>
                    <a:pt x="0" y="180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5400"/>
                    <a:pt x="191" y="0"/>
                    <a:pt x="573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409" y="0"/>
                    <a:pt x="21600" y="540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8000"/>
                    <a:pt x="21409" y="21600"/>
                    <a:pt x="21027" y="21600"/>
                  </a:cubicBezTo>
                  <a:cubicBezTo>
                    <a:pt x="21027" y="21600"/>
                    <a:pt x="21027" y="21600"/>
                    <a:pt x="21027" y="21600"/>
                  </a:cubicBezTo>
                  <a:cubicBezTo>
                    <a:pt x="573" y="21600"/>
                    <a:pt x="573" y="21600"/>
                    <a:pt x="573" y="21600"/>
                  </a:cubicBezTo>
                  <a:close/>
                </a:path>
              </a:pathLst>
            </a:custGeom>
            <a:solidFill>
              <a:srgbClr val="44546A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90" name="Freeform 217"/>
            <p:cNvSpPr/>
            <p:nvPr/>
          </p:nvSpPr>
          <p:spPr>
            <a:xfrm>
              <a:off x="55154" y="185115"/>
              <a:ext cx="22648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" y="21600"/>
                  </a:moveTo>
                  <a:cubicBezTo>
                    <a:pt x="191" y="21600"/>
                    <a:pt x="0" y="17673"/>
                    <a:pt x="0" y="9818"/>
                  </a:cubicBezTo>
                  <a:cubicBezTo>
                    <a:pt x="0" y="9818"/>
                    <a:pt x="0" y="9818"/>
                    <a:pt x="0" y="9818"/>
                  </a:cubicBezTo>
                  <a:cubicBezTo>
                    <a:pt x="0" y="3927"/>
                    <a:pt x="191" y="0"/>
                    <a:pt x="573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409" y="0"/>
                    <a:pt x="21600" y="3927"/>
                    <a:pt x="21600" y="9818"/>
                  </a:cubicBezTo>
                  <a:cubicBezTo>
                    <a:pt x="21600" y="9818"/>
                    <a:pt x="21600" y="9818"/>
                    <a:pt x="21600" y="9818"/>
                  </a:cubicBezTo>
                  <a:cubicBezTo>
                    <a:pt x="21600" y="17673"/>
                    <a:pt x="21409" y="21600"/>
                    <a:pt x="21027" y="21600"/>
                  </a:cubicBezTo>
                  <a:cubicBezTo>
                    <a:pt x="21027" y="21600"/>
                    <a:pt x="21027" y="21600"/>
                    <a:pt x="21027" y="21600"/>
                  </a:cubicBezTo>
                  <a:cubicBezTo>
                    <a:pt x="573" y="21600"/>
                    <a:pt x="573" y="21600"/>
                    <a:pt x="573" y="21600"/>
                  </a:cubicBezTo>
                  <a:close/>
                </a:path>
              </a:pathLst>
            </a:custGeom>
            <a:solidFill>
              <a:srgbClr val="44546A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91" name="Freeform 218"/>
            <p:cNvSpPr/>
            <p:nvPr/>
          </p:nvSpPr>
          <p:spPr>
            <a:xfrm>
              <a:off x="55154" y="295842"/>
              <a:ext cx="226489" cy="1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" y="21600"/>
                  </a:moveTo>
                  <a:cubicBezTo>
                    <a:pt x="191" y="21600"/>
                    <a:pt x="0" y="180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5400"/>
                    <a:pt x="191" y="0"/>
                    <a:pt x="573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409" y="0"/>
                    <a:pt x="21600" y="540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8000"/>
                    <a:pt x="21409" y="21600"/>
                    <a:pt x="21027" y="21600"/>
                  </a:cubicBezTo>
                  <a:cubicBezTo>
                    <a:pt x="21027" y="21600"/>
                    <a:pt x="21027" y="21600"/>
                    <a:pt x="21027" y="21600"/>
                  </a:cubicBezTo>
                  <a:cubicBezTo>
                    <a:pt x="573" y="21600"/>
                    <a:pt x="573" y="21600"/>
                    <a:pt x="573" y="21600"/>
                  </a:cubicBezTo>
                  <a:close/>
                </a:path>
              </a:pathLst>
            </a:custGeom>
            <a:solidFill>
              <a:srgbClr val="44546A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92" name="Freeform 219"/>
            <p:cNvSpPr/>
            <p:nvPr/>
          </p:nvSpPr>
          <p:spPr>
            <a:xfrm>
              <a:off x="55154" y="334263"/>
              <a:ext cx="119699" cy="1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" y="21600"/>
                  </a:moveTo>
                  <a:cubicBezTo>
                    <a:pt x="363" y="21600"/>
                    <a:pt x="0" y="180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5400"/>
                    <a:pt x="363" y="0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20511" y="0"/>
                    <a:pt x="20511" y="0"/>
                    <a:pt x="20511" y="0"/>
                  </a:cubicBezTo>
                  <a:cubicBezTo>
                    <a:pt x="21237" y="0"/>
                    <a:pt x="21600" y="540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8000"/>
                    <a:pt x="21237" y="21600"/>
                    <a:pt x="20511" y="21600"/>
                  </a:cubicBezTo>
                  <a:cubicBezTo>
                    <a:pt x="20511" y="21600"/>
                    <a:pt x="20511" y="21600"/>
                    <a:pt x="20511" y="21600"/>
                  </a:cubicBezTo>
                  <a:cubicBezTo>
                    <a:pt x="1089" y="21600"/>
                    <a:pt x="1089" y="21600"/>
                    <a:pt x="1089" y="21600"/>
                  </a:cubicBezTo>
                  <a:close/>
                </a:path>
              </a:pathLst>
            </a:custGeom>
            <a:solidFill>
              <a:srgbClr val="44546A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93" name="Oval 221"/>
            <p:cNvSpPr/>
            <p:nvPr/>
          </p:nvSpPr>
          <p:spPr>
            <a:xfrm>
              <a:off x="247608" y="240771"/>
              <a:ext cx="183069" cy="198515"/>
            </a:xfrm>
            <a:prstGeom prst="ellipse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94" name="Freeform 222"/>
            <p:cNvSpPr/>
            <p:nvPr/>
          </p:nvSpPr>
          <p:spPr>
            <a:xfrm>
              <a:off x="289929" y="285417"/>
              <a:ext cx="99596" cy="10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384" extrusionOk="0">
                  <a:moveTo>
                    <a:pt x="794" y="20736"/>
                  </a:moveTo>
                  <a:cubicBezTo>
                    <a:pt x="-265" y="19656"/>
                    <a:pt x="-265" y="17928"/>
                    <a:pt x="794" y="17064"/>
                  </a:cubicBezTo>
                  <a:cubicBezTo>
                    <a:pt x="794" y="17064"/>
                    <a:pt x="794" y="17064"/>
                    <a:pt x="794" y="17064"/>
                  </a:cubicBezTo>
                  <a:cubicBezTo>
                    <a:pt x="16676" y="648"/>
                    <a:pt x="16676" y="648"/>
                    <a:pt x="16676" y="648"/>
                  </a:cubicBezTo>
                  <a:cubicBezTo>
                    <a:pt x="17735" y="-216"/>
                    <a:pt x="19217" y="-216"/>
                    <a:pt x="20276" y="648"/>
                  </a:cubicBezTo>
                  <a:cubicBezTo>
                    <a:pt x="20276" y="648"/>
                    <a:pt x="20276" y="648"/>
                    <a:pt x="20276" y="648"/>
                  </a:cubicBezTo>
                  <a:cubicBezTo>
                    <a:pt x="21335" y="1728"/>
                    <a:pt x="21335" y="3456"/>
                    <a:pt x="20276" y="4320"/>
                  </a:cubicBezTo>
                  <a:cubicBezTo>
                    <a:pt x="20276" y="4320"/>
                    <a:pt x="20276" y="4320"/>
                    <a:pt x="20276" y="4320"/>
                  </a:cubicBezTo>
                  <a:cubicBezTo>
                    <a:pt x="4394" y="20736"/>
                    <a:pt x="4394" y="20736"/>
                    <a:pt x="4394" y="20736"/>
                  </a:cubicBezTo>
                  <a:cubicBezTo>
                    <a:pt x="3970" y="21168"/>
                    <a:pt x="3123" y="21384"/>
                    <a:pt x="2488" y="21384"/>
                  </a:cubicBezTo>
                  <a:cubicBezTo>
                    <a:pt x="2488" y="21384"/>
                    <a:pt x="2488" y="21384"/>
                    <a:pt x="2488" y="21384"/>
                  </a:cubicBezTo>
                  <a:cubicBezTo>
                    <a:pt x="1853" y="21384"/>
                    <a:pt x="1217" y="21168"/>
                    <a:pt x="794" y="207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95" name="Freeform 223"/>
            <p:cNvSpPr/>
            <p:nvPr/>
          </p:nvSpPr>
          <p:spPr>
            <a:xfrm>
              <a:off x="289929" y="285417"/>
              <a:ext cx="99596" cy="10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384" extrusionOk="0">
                  <a:moveTo>
                    <a:pt x="16676" y="20736"/>
                  </a:moveTo>
                  <a:cubicBezTo>
                    <a:pt x="794" y="4320"/>
                    <a:pt x="794" y="4320"/>
                    <a:pt x="794" y="4320"/>
                  </a:cubicBezTo>
                  <a:cubicBezTo>
                    <a:pt x="-265" y="3456"/>
                    <a:pt x="-265" y="1728"/>
                    <a:pt x="794" y="648"/>
                  </a:cubicBezTo>
                  <a:cubicBezTo>
                    <a:pt x="794" y="648"/>
                    <a:pt x="794" y="648"/>
                    <a:pt x="794" y="648"/>
                  </a:cubicBezTo>
                  <a:cubicBezTo>
                    <a:pt x="1853" y="-216"/>
                    <a:pt x="3335" y="-216"/>
                    <a:pt x="4394" y="648"/>
                  </a:cubicBezTo>
                  <a:cubicBezTo>
                    <a:pt x="4394" y="648"/>
                    <a:pt x="4394" y="648"/>
                    <a:pt x="4394" y="648"/>
                  </a:cubicBezTo>
                  <a:cubicBezTo>
                    <a:pt x="20276" y="17064"/>
                    <a:pt x="20276" y="17064"/>
                    <a:pt x="20276" y="17064"/>
                  </a:cubicBezTo>
                  <a:cubicBezTo>
                    <a:pt x="21335" y="17928"/>
                    <a:pt x="21335" y="19656"/>
                    <a:pt x="20276" y="20736"/>
                  </a:cubicBezTo>
                  <a:cubicBezTo>
                    <a:pt x="20276" y="20736"/>
                    <a:pt x="20276" y="20736"/>
                    <a:pt x="20276" y="20736"/>
                  </a:cubicBezTo>
                  <a:cubicBezTo>
                    <a:pt x="19853" y="21168"/>
                    <a:pt x="19217" y="21384"/>
                    <a:pt x="18582" y="21384"/>
                  </a:cubicBezTo>
                  <a:cubicBezTo>
                    <a:pt x="18582" y="21384"/>
                    <a:pt x="18582" y="21384"/>
                    <a:pt x="18582" y="21384"/>
                  </a:cubicBezTo>
                  <a:cubicBezTo>
                    <a:pt x="17735" y="21384"/>
                    <a:pt x="17100" y="21168"/>
                    <a:pt x="16676" y="207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197" name="Таблица 407"/>
          <p:cNvGraphicFramePr/>
          <p:nvPr/>
        </p:nvGraphicFramePr>
        <p:xfrm>
          <a:off x="9604064" y="4625478"/>
          <a:ext cx="1741006" cy="1152000"/>
        </p:xfrm>
        <a:graphic>
          <a:graphicData uri="http://schemas.openxmlformats.org/drawingml/2006/table">
            <a:tbl>
              <a:tblPr/>
              <a:tblGrid>
                <a:gridCol w="1741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54A7"/>
                          </a:solidFill>
                          <a:latin typeface="Verdana"/>
                          <a:ea typeface="Verdana"/>
                          <a:cs typeface="Verdana"/>
                        </a:rPr>
                        <a:t>Single State Register of IPRs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solidFill>
                        <a:srgbClr val="0054A7"/>
                      </a:solidFill>
                      <a:prstDash val="lgDash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solidFill>
                        <a:srgbClr val="0054A7"/>
                      </a:solidFill>
                      <a:prstDash val="lg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 dirty="0">
                          <a:latin typeface="Verdana"/>
                          <a:ea typeface="Verdana"/>
                          <a:cs typeface="Verdana"/>
                        </a:rPr>
                        <a:t>State registers and official </a:t>
                      </a:r>
                      <a:r>
                        <a:rPr lang="en-US" sz="900" dirty="0">
                          <a:latin typeface="Verdana"/>
                          <a:ea typeface="Verdana"/>
                          <a:cs typeface="Verdana"/>
                        </a:rPr>
                        <a:t>gazettes </a:t>
                      </a:r>
                      <a:endParaRPr sz="900" dirty="0"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54A7"/>
                      </a:solidFill>
                      <a:prstDash val="lgDash"/>
                    </a:lnL>
                    <a:lnR w="12700">
                      <a:miter lim="400000"/>
                    </a:lnR>
                    <a:lnT w="12700">
                      <a:solidFill>
                        <a:srgbClr val="0054A7"/>
                      </a:solidFill>
                      <a:prstDash val="lgDash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8" name="Прямоугольник 408"/>
          <p:cNvSpPr/>
          <p:nvPr/>
        </p:nvSpPr>
        <p:spPr>
          <a:xfrm rot="16200000">
            <a:off x="8872370" y="4963132"/>
            <a:ext cx="1085092" cy="243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solidFill>
                  <a:srgbClr val="ED1C2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PostgreSQL</a:t>
            </a:r>
          </a:p>
        </p:txBody>
      </p:sp>
      <p:grpSp>
        <p:nvGrpSpPr>
          <p:cNvPr id="201" name="Group 4"/>
          <p:cNvGrpSpPr/>
          <p:nvPr/>
        </p:nvGrpSpPr>
        <p:grpSpPr>
          <a:xfrm>
            <a:off x="9492102" y="4210574"/>
            <a:ext cx="474966" cy="376217"/>
            <a:chOff x="0" y="1"/>
            <a:chExt cx="474964" cy="376216"/>
          </a:xfrm>
        </p:grpSpPr>
        <p:sp>
          <p:nvSpPr>
            <p:cNvPr id="199" name="Freeform 5"/>
            <p:cNvSpPr/>
            <p:nvPr/>
          </p:nvSpPr>
          <p:spPr>
            <a:xfrm>
              <a:off x="0" y="1"/>
              <a:ext cx="276161" cy="278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extrusionOk="0">
                  <a:moveTo>
                    <a:pt x="11878" y="2682"/>
                  </a:moveTo>
                  <a:cubicBezTo>
                    <a:pt x="11920" y="2724"/>
                    <a:pt x="11920" y="2724"/>
                    <a:pt x="11920" y="2724"/>
                  </a:cubicBezTo>
                  <a:cubicBezTo>
                    <a:pt x="11962" y="2724"/>
                    <a:pt x="11962" y="2724"/>
                    <a:pt x="11962" y="2766"/>
                  </a:cubicBezTo>
                  <a:cubicBezTo>
                    <a:pt x="12343" y="3184"/>
                    <a:pt x="12512" y="3645"/>
                    <a:pt x="12554" y="4147"/>
                  </a:cubicBezTo>
                  <a:cubicBezTo>
                    <a:pt x="12554" y="4231"/>
                    <a:pt x="12554" y="4231"/>
                    <a:pt x="12554" y="4231"/>
                  </a:cubicBezTo>
                  <a:cubicBezTo>
                    <a:pt x="12554" y="4273"/>
                    <a:pt x="12554" y="4356"/>
                    <a:pt x="12596" y="4440"/>
                  </a:cubicBezTo>
                  <a:cubicBezTo>
                    <a:pt x="12766" y="5110"/>
                    <a:pt x="12766" y="5110"/>
                    <a:pt x="12766" y="5110"/>
                  </a:cubicBezTo>
                  <a:cubicBezTo>
                    <a:pt x="12766" y="5277"/>
                    <a:pt x="12850" y="5403"/>
                    <a:pt x="12892" y="5487"/>
                  </a:cubicBezTo>
                  <a:cubicBezTo>
                    <a:pt x="13188" y="5905"/>
                    <a:pt x="13188" y="5905"/>
                    <a:pt x="13188" y="5905"/>
                  </a:cubicBezTo>
                  <a:cubicBezTo>
                    <a:pt x="13273" y="6073"/>
                    <a:pt x="13400" y="6198"/>
                    <a:pt x="13569" y="6282"/>
                  </a:cubicBezTo>
                  <a:cubicBezTo>
                    <a:pt x="13822" y="6491"/>
                    <a:pt x="14160" y="6659"/>
                    <a:pt x="14499" y="6784"/>
                  </a:cubicBezTo>
                  <a:cubicBezTo>
                    <a:pt x="14625" y="6868"/>
                    <a:pt x="14710" y="6868"/>
                    <a:pt x="14837" y="6868"/>
                  </a:cubicBezTo>
                  <a:cubicBezTo>
                    <a:pt x="20966" y="6868"/>
                    <a:pt x="20966" y="6868"/>
                    <a:pt x="20966" y="6868"/>
                  </a:cubicBezTo>
                  <a:cubicBezTo>
                    <a:pt x="21093" y="6198"/>
                    <a:pt x="21093" y="6198"/>
                    <a:pt x="21093" y="6198"/>
                  </a:cubicBezTo>
                  <a:cubicBezTo>
                    <a:pt x="21135" y="5696"/>
                    <a:pt x="21304" y="5235"/>
                    <a:pt x="21600" y="4775"/>
                  </a:cubicBezTo>
                  <a:cubicBezTo>
                    <a:pt x="15090" y="4775"/>
                    <a:pt x="15090" y="4775"/>
                    <a:pt x="15090" y="4775"/>
                  </a:cubicBezTo>
                  <a:cubicBezTo>
                    <a:pt x="15048" y="4733"/>
                    <a:pt x="15006" y="4733"/>
                    <a:pt x="15006" y="4649"/>
                  </a:cubicBezTo>
                  <a:cubicBezTo>
                    <a:pt x="14921" y="4608"/>
                    <a:pt x="14837" y="4524"/>
                    <a:pt x="14795" y="4482"/>
                  </a:cubicBezTo>
                  <a:cubicBezTo>
                    <a:pt x="14668" y="4063"/>
                    <a:pt x="14668" y="4063"/>
                    <a:pt x="14668" y="4063"/>
                  </a:cubicBezTo>
                  <a:cubicBezTo>
                    <a:pt x="14625" y="3017"/>
                    <a:pt x="14245" y="2096"/>
                    <a:pt x="13442" y="1259"/>
                  </a:cubicBezTo>
                  <a:cubicBezTo>
                    <a:pt x="13400" y="1217"/>
                    <a:pt x="13400" y="1175"/>
                    <a:pt x="13357" y="1175"/>
                  </a:cubicBezTo>
                  <a:cubicBezTo>
                    <a:pt x="12512" y="421"/>
                    <a:pt x="11497" y="45"/>
                    <a:pt x="10356" y="3"/>
                  </a:cubicBezTo>
                  <a:cubicBezTo>
                    <a:pt x="10314" y="3"/>
                    <a:pt x="10314" y="3"/>
                    <a:pt x="10314" y="3"/>
                  </a:cubicBezTo>
                  <a:cubicBezTo>
                    <a:pt x="10272" y="3"/>
                    <a:pt x="10272" y="3"/>
                    <a:pt x="10229" y="3"/>
                  </a:cubicBezTo>
                  <a:cubicBezTo>
                    <a:pt x="4227" y="3"/>
                    <a:pt x="4227" y="3"/>
                    <a:pt x="4227" y="3"/>
                  </a:cubicBezTo>
                  <a:cubicBezTo>
                    <a:pt x="3213" y="-39"/>
                    <a:pt x="2240" y="380"/>
                    <a:pt x="1395" y="1175"/>
                  </a:cubicBezTo>
                  <a:cubicBezTo>
                    <a:pt x="1353" y="1175"/>
                    <a:pt x="1353" y="1175"/>
                    <a:pt x="1353" y="1217"/>
                  </a:cubicBezTo>
                  <a:cubicBezTo>
                    <a:pt x="507" y="2054"/>
                    <a:pt x="42" y="3017"/>
                    <a:pt x="0" y="4021"/>
                  </a:cubicBezTo>
                  <a:cubicBezTo>
                    <a:pt x="0" y="4063"/>
                    <a:pt x="0" y="4105"/>
                    <a:pt x="0" y="4105"/>
                  </a:cubicBezTo>
                  <a:cubicBezTo>
                    <a:pt x="42" y="21561"/>
                    <a:pt x="42" y="21561"/>
                    <a:pt x="42" y="21561"/>
                  </a:cubicBezTo>
                  <a:cubicBezTo>
                    <a:pt x="2156" y="21561"/>
                    <a:pt x="2156" y="21561"/>
                    <a:pt x="2156" y="21561"/>
                  </a:cubicBezTo>
                  <a:cubicBezTo>
                    <a:pt x="2114" y="4189"/>
                    <a:pt x="2114" y="4189"/>
                    <a:pt x="2114" y="4189"/>
                  </a:cubicBezTo>
                  <a:cubicBezTo>
                    <a:pt x="2156" y="3645"/>
                    <a:pt x="2409" y="3142"/>
                    <a:pt x="2832" y="2724"/>
                  </a:cubicBezTo>
                  <a:cubicBezTo>
                    <a:pt x="2874" y="2682"/>
                    <a:pt x="2874" y="2682"/>
                    <a:pt x="2874" y="2682"/>
                  </a:cubicBezTo>
                  <a:cubicBezTo>
                    <a:pt x="3297" y="2305"/>
                    <a:pt x="3720" y="2096"/>
                    <a:pt x="4227" y="2096"/>
                  </a:cubicBezTo>
                  <a:cubicBezTo>
                    <a:pt x="10314" y="2096"/>
                    <a:pt x="10314" y="2096"/>
                    <a:pt x="10314" y="2096"/>
                  </a:cubicBezTo>
                  <a:cubicBezTo>
                    <a:pt x="10906" y="2096"/>
                    <a:pt x="11455" y="2305"/>
                    <a:pt x="11878" y="2682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00" name="Freeform 6"/>
            <p:cNvSpPr/>
            <p:nvPr/>
          </p:nvSpPr>
          <p:spPr>
            <a:xfrm>
              <a:off x="43318" y="54417"/>
              <a:ext cx="431647" cy="3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6" y="21600"/>
                  </a:moveTo>
                  <a:cubicBezTo>
                    <a:pt x="20274" y="21600"/>
                    <a:pt x="20707" y="21382"/>
                    <a:pt x="21059" y="20874"/>
                  </a:cubicBezTo>
                  <a:cubicBezTo>
                    <a:pt x="21329" y="20511"/>
                    <a:pt x="21492" y="20112"/>
                    <a:pt x="21546" y="19603"/>
                  </a:cubicBezTo>
                  <a:cubicBezTo>
                    <a:pt x="21600" y="2251"/>
                    <a:pt x="21600" y="2251"/>
                    <a:pt x="21600" y="2251"/>
                  </a:cubicBezTo>
                  <a:cubicBezTo>
                    <a:pt x="21546" y="1670"/>
                    <a:pt x="21383" y="1162"/>
                    <a:pt x="21059" y="690"/>
                  </a:cubicBezTo>
                  <a:cubicBezTo>
                    <a:pt x="20680" y="254"/>
                    <a:pt x="20247" y="0"/>
                    <a:pt x="19732" y="0"/>
                  </a:cubicBezTo>
                  <a:cubicBezTo>
                    <a:pt x="13994" y="0"/>
                    <a:pt x="13994" y="0"/>
                    <a:pt x="13994" y="0"/>
                  </a:cubicBezTo>
                  <a:cubicBezTo>
                    <a:pt x="13507" y="0"/>
                    <a:pt x="13074" y="254"/>
                    <a:pt x="12695" y="690"/>
                  </a:cubicBezTo>
                  <a:cubicBezTo>
                    <a:pt x="12370" y="1162"/>
                    <a:pt x="12208" y="1670"/>
                    <a:pt x="12180" y="2251"/>
                  </a:cubicBezTo>
                  <a:cubicBezTo>
                    <a:pt x="12180" y="2396"/>
                    <a:pt x="12180" y="2396"/>
                    <a:pt x="12180" y="2396"/>
                  </a:cubicBezTo>
                  <a:cubicBezTo>
                    <a:pt x="12180" y="2759"/>
                    <a:pt x="12099" y="3013"/>
                    <a:pt x="11937" y="3195"/>
                  </a:cubicBezTo>
                  <a:cubicBezTo>
                    <a:pt x="11802" y="3376"/>
                    <a:pt x="11666" y="3485"/>
                    <a:pt x="11531" y="3485"/>
                  </a:cubicBezTo>
                  <a:cubicBezTo>
                    <a:pt x="11233" y="3521"/>
                    <a:pt x="11233" y="3521"/>
                    <a:pt x="11233" y="3521"/>
                  </a:cubicBezTo>
                  <a:cubicBezTo>
                    <a:pt x="1841" y="3521"/>
                    <a:pt x="1841" y="3521"/>
                    <a:pt x="1841" y="3521"/>
                  </a:cubicBezTo>
                  <a:cubicBezTo>
                    <a:pt x="1326" y="3521"/>
                    <a:pt x="893" y="3775"/>
                    <a:pt x="514" y="4247"/>
                  </a:cubicBezTo>
                  <a:cubicBezTo>
                    <a:pt x="189" y="4719"/>
                    <a:pt x="0" y="5300"/>
                    <a:pt x="0" y="5990"/>
                  </a:cubicBezTo>
                  <a:cubicBezTo>
                    <a:pt x="0" y="19168"/>
                    <a:pt x="0" y="19168"/>
                    <a:pt x="0" y="19168"/>
                  </a:cubicBezTo>
                  <a:cubicBezTo>
                    <a:pt x="0" y="19857"/>
                    <a:pt x="189" y="20438"/>
                    <a:pt x="514" y="20874"/>
                  </a:cubicBezTo>
                  <a:cubicBezTo>
                    <a:pt x="893" y="21382"/>
                    <a:pt x="1326" y="21600"/>
                    <a:pt x="1841" y="21600"/>
                  </a:cubicBezTo>
                  <a:lnTo>
                    <a:pt x="19786" y="21600"/>
                  </a:lnTo>
                  <a:close/>
                  <a:moveTo>
                    <a:pt x="18893" y="14594"/>
                  </a:moveTo>
                  <a:cubicBezTo>
                    <a:pt x="18893" y="14739"/>
                    <a:pt x="18839" y="14848"/>
                    <a:pt x="18758" y="14957"/>
                  </a:cubicBezTo>
                  <a:cubicBezTo>
                    <a:pt x="14725" y="18877"/>
                    <a:pt x="14725" y="18877"/>
                    <a:pt x="14725" y="18877"/>
                  </a:cubicBezTo>
                  <a:cubicBezTo>
                    <a:pt x="14589" y="19023"/>
                    <a:pt x="14427" y="19095"/>
                    <a:pt x="14265" y="19095"/>
                  </a:cubicBezTo>
                  <a:cubicBezTo>
                    <a:pt x="14075" y="19095"/>
                    <a:pt x="13913" y="19023"/>
                    <a:pt x="13750" y="18877"/>
                  </a:cubicBezTo>
                  <a:cubicBezTo>
                    <a:pt x="9771" y="14957"/>
                    <a:pt x="9771" y="14957"/>
                    <a:pt x="9771" y="14957"/>
                  </a:cubicBezTo>
                  <a:cubicBezTo>
                    <a:pt x="9690" y="14848"/>
                    <a:pt x="9636" y="14739"/>
                    <a:pt x="9609" y="14594"/>
                  </a:cubicBezTo>
                  <a:cubicBezTo>
                    <a:pt x="9582" y="14412"/>
                    <a:pt x="9609" y="14303"/>
                    <a:pt x="9690" y="14158"/>
                  </a:cubicBezTo>
                  <a:cubicBezTo>
                    <a:pt x="9744" y="14049"/>
                    <a:pt x="9853" y="13976"/>
                    <a:pt x="9934" y="13976"/>
                  </a:cubicBezTo>
                  <a:cubicBezTo>
                    <a:pt x="10069" y="13940"/>
                    <a:pt x="10150" y="13976"/>
                    <a:pt x="10259" y="14049"/>
                  </a:cubicBezTo>
                  <a:cubicBezTo>
                    <a:pt x="14265" y="17970"/>
                    <a:pt x="14265" y="17970"/>
                    <a:pt x="14265" y="17970"/>
                  </a:cubicBezTo>
                  <a:cubicBezTo>
                    <a:pt x="18244" y="14049"/>
                    <a:pt x="18244" y="14049"/>
                    <a:pt x="18244" y="14049"/>
                  </a:cubicBezTo>
                  <a:cubicBezTo>
                    <a:pt x="18352" y="13976"/>
                    <a:pt x="18460" y="13940"/>
                    <a:pt x="18568" y="13976"/>
                  </a:cubicBezTo>
                  <a:cubicBezTo>
                    <a:pt x="18677" y="13976"/>
                    <a:pt x="18785" y="14049"/>
                    <a:pt x="18839" y="14158"/>
                  </a:cubicBezTo>
                  <a:cubicBezTo>
                    <a:pt x="18920" y="14303"/>
                    <a:pt x="18920" y="14412"/>
                    <a:pt x="18893" y="14594"/>
                  </a:cubicBezTo>
                  <a:close/>
                  <a:moveTo>
                    <a:pt x="9392" y="12016"/>
                  </a:moveTo>
                  <a:cubicBezTo>
                    <a:pt x="9420" y="11907"/>
                    <a:pt x="9474" y="11835"/>
                    <a:pt x="9555" y="11762"/>
                  </a:cubicBezTo>
                  <a:cubicBezTo>
                    <a:pt x="9609" y="11689"/>
                    <a:pt x="9690" y="11653"/>
                    <a:pt x="9798" y="11653"/>
                  </a:cubicBezTo>
                  <a:cubicBezTo>
                    <a:pt x="11720" y="11653"/>
                    <a:pt x="11720" y="11653"/>
                    <a:pt x="11720" y="11653"/>
                  </a:cubicBezTo>
                  <a:cubicBezTo>
                    <a:pt x="11720" y="9293"/>
                    <a:pt x="11720" y="9293"/>
                    <a:pt x="11720" y="9293"/>
                  </a:cubicBezTo>
                  <a:cubicBezTo>
                    <a:pt x="11720" y="9221"/>
                    <a:pt x="11747" y="9148"/>
                    <a:pt x="11747" y="9076"/>
                  </a:cubicBezTo>
                  <a:cubicBezTo>
                    <a:pt x="11774" y="8894"/>
                    <a:pt x="11802" y="8785"/>
                    <a:pt x="11883" y="8676"/>
                  </a:cubicBezTo>
                  <a:cubicBezTo>
                    <a:pt x="11910" y="8640"/>
                    <a:pt x="11937" y="8604"/>
                    <a:pt x="11991" y="8531"/>
                  </a:cubicBezTo>
                  <a:cubicBezTo>
                    <a:pt x="12072" y="8458"/>
                    <a:pt x="12208" y="8422"/>
                    <a:pt x="12397" y="8422"/>
                  </a:cubicBezTo>
                  <a:cubicBezTo>
                    <a:pt x="16024" y="8422"/>
                    <a:pt x="16024" y="8422"/>
                    <a:pt x="16024" y="8422"/>
                  </a:cubicBezTo>
                  <a:cubicBezTo>
                    <a:pt x="16186" y="8422"/>
                    <a:pt x="16349" y="8495"/>
                    <a:pt x="16430" y="8567"/>
                  </a:cubicBezTo>
                  <a:cubicBezTo>
                    <a:pt x="16538" y="8713"/>
                    <a:pt x="16620" y="8858"/>
                    <a:pt x="16647" y="9076"/>
                  </a:cubicBezTo>
                  <a:cubicBezTo>
                    <a:pt x="16674" y="9148"/>
                    <a:pt x="16674" y="9221"/>
                    <a:pt x="16674" y="9293"/>
                  </a:cubicBezTo>
                  <a:cubicBezTo>
                    <a:pt x="16674" y="11653"/>
                    <a:pt x="16674" y="11653"/>
                    <a:pt x="16674" y="11653"/>
                  </a:cubicBezTo>
                  <a:cubicBezTo>
                    <a:pt x="18758" y="11653"/>
                    <a:pt x="18758" y="11653"/>
                    <a:pt x="18758" y="11653"/>
                  </a:cubicBezTo>
                  <a:cubicBezTo>
                    <a:pt x="18839" y="11653"/>
                    <a:pt x="18920" y="11689"/>
                    <a:pt x="18974" y="11762"/>
                  </a:cubicBezTo>
                  <a:cubicBezTo>
                    <a:pt x="19056" y="11835"/>
                    <a:pt x="19110" y="11907"/>
                    <a:pt x="19137" y="12016"/>
                  </a:cubicBezTo>
                  <a:cubicBezTo>
                    <a:pt x="19164" y="12161"/>
                    <a:pt x="19164" y="12270"/>
                    <a:pt x="19137" y="12379"/>
                  </a:cubicBezTo>
                  <a:cubicBezTo>
                    <a:pt x="19110" y="12488"/>
                    <a:pt x="19056" y="12561"/>
                    <a:pt x="18974" y="12670"/>
                  </a:cubicBezTo>
                  <a:cubicBezTo>
                    <a:pt x="14508" y="17026"/>
                    <a:pt x="14508" y="17026"/>
                    <a:pt x="14508" y="17026"/>
                  </a:cubicBezTo>
                  <a:cubicBezTo>
                    <a:pt x="14427" y="17098"/>
                    <a:pt x="14346" y="17135"/>
                    <a:pt x="14265" y="17135"/>
                  </a:cubicBezTo>
                  <a:cubicBezTo>
                    <a:pt x="14156" y="17135"/>
                    <a:pt x="14075" y="17098"/>
                    <a:pt x="13994" y="17026"/>
                  </a:cubicBezTo>
                  <a:cubicBezTo>
                    <a:pt x="9555" y="12670"/>
                    <a:pt x="9555" y="12670"/>
                    <a:pt x="9555" y="12670"/>
                  </a:cubicBezTo>
                  <a:cubicBezTo>
                    <a:pt x="9474" y="12561"/>
                    <a:pt x="9420" y="12488"/>
                    <a:pt x="9392" y="12379"/>
                  </a:cubicBezTo>
                  <a:cubicBezTo>
                    <a:pt x="9365" y="12270"/>
                    <a:pt x="9365" y="12161"/>
                    <a:pt x="9392" y="12016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208" name="Group 87"/>
          <p:cNvGrpSpPr/>
          <p:nvPr/>
        </p:nvGrpSpPr>
        <p:grpSpPr>
          <a:xfrm>
            <a:off x="10023323" y="1894768"/>
            <a:ext cx="417205" cy="458666"/>
            <a:chOff x="0" y="-1"/>
            <a:chExt cx="417204" cy="458664"/>
          </a:xfrm>
        </p:grpSpPr>
        <p:sp>
          <p:nvSpPr>
            <p:cNvPr id="202" name="Freeform 154"/>
            <p:cNvSpPr/>
            <p:nvPr/>
          </p:nvSpPr>
          <p:spPr>
            <a:xfrm>
              <a:off x="-1" y="-2"/>
              <a:ext cx="417205" cy="7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cubicBezTo>
                    <a:pt x="21600" y="17053"/>
                    <a:pt x="20810" y="21600"/>
                    <a:pt x="19822" y="21600"/>
                  </a:cubicBezTo>
                  <a:cubicBezTo>
                    <a:pt x="1778" y="21600"/>
                    <a:pt x="1778" y="21600"/>
                    <a:pt x="1778" y="21600"/>
                  </a:cubicBezTo>
                  <a:cubicBezTo>
                    <a:pt x="790" y="21600"/>
                    <a:pt x="0" y="17053"/>
                    <a:pt x="0" y="11368"/>
                  </a:cubicBezTo>
                  <a:cubicBezTo>
                    <a:pt x="0" y="10232"/>
                    <a:pt x="0" y="10232"/>
                    <a:pt x="0" y="10232"/>
                  </a:cubicBezTo>
                  <a:cubicBezTo>
                    <a:pt x="0" y="4547"/>
                    <a:pt x="790" y="0"/>
                    <a:pt x="1778" y="0"/>
                  </a:cubicBezTo>
                  <a:cubicBezTo>
                    <a:pt x="19822" y="0"/>
                    <a:pt x="19822" y="0"/>
                    <a:pt x="19822" y="0"/>
                  </a:cubicBezTo>
                  <a:cubicBezTo>
                    <a:pt x="20810" y="0"/>
                    <a:pt x="21600" y="4547"/>
                    <a:pt x="21600" y="10232"/>
                  </a:cubicBezTo>
                  <a:lnTo>
                    <a:pt x="21600" y="11368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03" name="Freeform 155"/>
            <p:cNvSpPr/>
            <p:nvPr/>
          </p:nvSpPr>
          <p:spPr>
            <a:xfrm>
              <a:off x="63487" y="59599"/>
              <a:ext cx="290229" cy="2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73"/>
                  </a:moveTo>
                  <a:cubicBezTo>
                    <a:pt x="21600" y="21187"/>
                    <a:pt x="21316" y="21600"/>
                    <a:pt x="20937" y="21600"/>
                  </a:cubicBezTo>
                  <a:cubicBezTo>
                    <a:pt x="663" y="21600"/>
                    <a:pt x="663" y="21600"/>
                    <a:pt x="663" y="21600"/>
                  </a:cubicBezTo>
                  <a:cubicBezTo>
                    <a:pt x="284" y="21600"/>
                    <a:pt x="0" y="21187"/>
                    <a:pt x="0" y="20773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0" y="310"/>
                    <a:pt x="284" y="0"/>
                    <a:pt x="663" y="0"/>
                  </a:cubicBezTo>
                  <a:cubicBezTo>
                    <a:pt x="20937" y="0"/>
                    <a:pt x="20937" y="0"/>
                    <a:pt x="20937" y="0"/>
                  </a:cubicBezTo>
                  <a:cubicBezTo>
                    <a:pt x="21316" y="0"/>
                    <a:pt x="21600" y="310"/>
                    <a:pt x="21600" y="827"/>
                  </a:cubicBezTo>
                  <a:lnTo>
                    <a:pt x="21600" y="20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04" name="Freeform 156"/>
            <p:cNvSpPr/>
            <p:nvPr/>
          </p:nvSpPr>
          <p:spPr>
            <a:xfrm>
              <a:off x="50530" y="47938"/>
              <a:ext cx="316143" cy="28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19" y="21600"/>
                  </a:moveTo>
                  <a:cubicBezTo>
                    <a:pt x="1481" y="21600"/>
                    <a:pt x="1481" y="21600"/>
                    <a:pt x="1481" y="21600"/>
                  </a:cubicBezTo>
                  <a:cubicBezTo>
                    <a:pt x="697" y="21600"/>
                    <a:pt x="0" y="20934"/>
                    <a:pt x="0" y="19982"/>
                  </a:cubicBezTo>
                  <a:cubicBezTo>
                    <a:pt x="0" y="1618"/>
                    <a:pt x="0" y="1618"/>
                    <a:pt x="0" y="1618"/>
                  </a:cubicBezTo>
                  <a:cubicBezTo>
                    <a:pt x="0" y="666"/>
                    <a:pt x="697" y="0"/>
                    <a:pt x="1481" y="0"/>
                  </a:cubicBezTo>
                  <a:cubicBezTo>
                    <a:pt x="20119" y="0"/>
                    <a:pt x="20119" y="0"/>
                    <a:pt x="20119" y="0"/>
                  </a:cubicBezTo>
                  <a:cubicBezTo>
                    <a:pt x="20903" y="0"/>
                    <a:pt x="21600" y="666"/>
                    <a:pt x="21600" y="1618"/>
                  </a:cubicBezTo>
                  <a:cubicBezTo>
                    <a:pt x="21600" y="19982"/>
                    <a:pt x="21600" y="19982"/>
                    <a:pt x="21600" y="19982"/>
                  </a:cubicBezTo>
                  <a:cubicBezTo>
                    <a:pt x="21600" y="20934"/>
                    <a:pt x="20903" y="21600"/>
                    <a:pt x="20119" y="21600"/>
                  </a:cubicBezTo>
                  <a:close/>
                  <a:moveTo>
                    <a:pt x="1655" y="19792"/>
                  </a:moveTo>
                  <a:cubicBezTo>
                    <a:pt x="19945" y="19792"/>
                    <a:pt x="19945" y="19792"/>
                    <a:pt x="19945" y="19792"/>
                  </a:cubicBezTo>
                  <a:cubicBezTo>
                    <a:pt x="19945" y="1808"/>
                    <a:pt x="19945" y="1808"/>
                    <a:pt x="19945" y="1808"/>
                  </a:cubicBezTo>
                  <a:cubicBezTo>
                    <a:pt x="1655" y="1808"/>
                    <a:pt x="1655" y="1808"/>
                    <a:pt x="1655" y="1808"/>
                  </a:cubicBezTo>
                  <a:lnTo>
                    <a:pt x="1655" y="19792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05" name="Freeform 157"/>
            <p:cNvSpPr/>
            <p:nvPr/>
          </p:nvSpPr>
          <p:spPr>
            <a:xfrm>
              <a:off x="76443" y="405538"/>
              <a:ext cx="263022" cy="5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1314"/>
                    <a:pt x="21600" y="11314"/>
                    <a:pt x="21600" y="11314"/>
                  </a:cubicBezTo>
                  <a:cubicBezTo>
                    <a:pt x="21600" y="5143"/>
                    <a:pt x="20557" y="0"/>
                    <a:pt x="19304" y="0"/>
                  </a:cubicBezTo>
                  <a:cubicBezTo>
                    <a:pt x="2400" y="0"/>
                    <a:pt x="2400" y="0"/>
                    <a:pt x="2400" y="0"/>
                  </a:cubicBezTo>
                  <a:cubicBezTo>
                    <a:pt x="1043" y="0"/>
                    <a:pt x="0" y="5143"/>
                    <a:pt x="0" y="11314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06" name="Rectangle 158"/>
            <p:cNvSpPr/>
            <p:nvPr/>
          </p:nvSpPr>
          <p:spPr>
            <a:xfrm>
              <a:off x="183981" y="358894"/>
              <a:ext cx="47942" cy="7255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07" name="Freeform 159"/>
            <p:cNvSpPr/>
            <p:nvPr/>
          </p:nvSpPr>
          <p:spPr>
            <a:xfrm>
              <a:off x="107539" y="121790"/>
              <a:ext cx="202125" cy="1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929"/>
                  </a:moveTo>
                  <a:lnTo>
                    <a:pt x="18138" y="6956"/>
                  </a:lnTo>
                  <a:lnTo>
                    <a:pt x="16200" y="4942"/>
                  </a:lnTo>
                  <a:lnTo>
                    <a:pt x="14538" y="10251"/>
                  </a:lnTo>
                  <a:lnTo>
                    <a:pt x="11354" y="0"/>
                  </a:lnTo>
                  <a:lnTo>
                    <a:pt x="5815" y="11898"/>
                  </a:lnTo>
                  <a:lnTo>
                    <a:pt x="4154" y="7688"/>
                  </a:lnTo>
                  <a:lnTo>
                    <a:pt x="0" y="17207"/>
                  </a:lnTo>
                  <a:lnTo>
                    <a:pt x="0" y="21600"/>
                  </a:lnTo>
                  <a:lnTo>
                    <a:pt x="4015" y="12447"/>
                  </a:lnTo>
                  <a:lnTo>
                    <a:pt x="5677" y="16475"/>
                  </a:lnTo>
                  <a:lnTo>
                    <a:pt x="11077" y="4942"/>
                  </a:lnTo>
                  <a:lnTo>
                    <a:pt x="14538" y="15925"/>
                  </a:lnTo>
                  <a:lnTo>
                    <a:pt x="16754" y="8786"/>
                  </a:lnTo>
                  <a:lnTo>
                    <a:pt x="18138" y="10434"/>
                  </a:lnTo>
                  <a:lnTo>
                    <a:pt x="21600" y="6224"/>
                  </a:lnTo>
                  <a:lnTo>
                    <a:pt x="21600" y="2929"/>
                  </a:lnTo>
                  <a:close/>
                </a:path>
              </a:pathLst>
            </a:custGeom>
            <a:solidFill>
              <a:srgbClr val="44546A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pic>
        <p:nvPicPr>
          <p:cNvPr id="209" name="Рисунок 8" descr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81" y="1867186"/>
            <a:ext cx="598435" cy="58692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Box 9"/>
          <p:cNvSpPr txBox="1"/>
          <p:nvPr/>
        </p:nvSpPr>
        <p:spPr>
          <a:xfrm>
            <a:off x="632024" y="2361527"/>
            <a:ext cx="883624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Government</a:t>
            </a:r>
          </a:p>
        </p:txBody>
      </p:sp>
      <p:pic>
        <p:nvPicPr>
          <p:cNvPr id="211" name="Рисунок 10" descr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944" y="1259876"/>
            <a:ext cx="600078" cy="485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Рисунок 11" descr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774" y="1206718"/>
            <a:ext cx="514353" cy="49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Рисунок 12" descr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1054" y="1600798"/>
            <a:ext cx="676278" cy="552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Рисунок 13" descr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650" y="1202890"/>
            <a:ext cx="419103" cy="466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Рисунок 14" descr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7593" y="2087177"/>
            <a:ext cx="485778" cy="495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Рисунок 15" descr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9627" y="2075237"/>
            <a:ext cx="428628" cy="4667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xmlns="" id="{8432F0FC-81B3-ABEE-BB41-9860C04C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625" y="6487024"/>
            <a:ext cx="482328" cy="365125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4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r="19740" b="90874"/>
          <a:stretch/>
        </p:blipFill>
        <p:spPr>
          <a:xfrm flipH="1">
            <a:off x="-4" y="5965567"/>
            <a:ext cx="12192003" cy="892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355" y="0"/>
            <a:ext cx="4258593" cy="1063293"/>
          </a:xfrm>
          <a:prstGeom prst="rect">
            <a:avLst/>
          </a:prstGeom>
          <a:gradFill>
            <a:gsLst>
              <a:gs pos="91000">
                <a:schemeClr val="bg1"/>
              </a:gs>
              <a:gs pos="73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SEARCH PLATFORM </a:t>
            </a:r>
            <a:r>
              <a:rPr lang="en-US" sz="2000" b="1" dirty="0">
                <a:solidFill>
                  <a:srgbClr val="0054A6"/>
                </a:solidFill>
                <a:latin typeface="+mj-lt"/>
              </a:rPr>
              <a:t>OF ROSPATENT 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84992" y="1504625"/>
            <a:ext cx="4258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AI</a:t>
            </a:r>
            <a:r>
              <a:rPr lang="en-US" sz="2400" dirty="0">
                <a:solidFill>
                  <a:srgbClr val="00589A"/>
                </a:solidFill>
                <a:latin typeface="+mj-lt"/>
              </a:rPr>
              <a:t> allows even amateur users to carry out search for trademark and industrial design visual representations swiftly and easily </a:t>
            </a:r>
            <a:endParaRPr lang="en-US" sz="2400" b="1" dirty="0">
              <a:solidFill>
                <a:srgbClr val="00589A"/>
              </a:solidFill>
              <a:latin typeface="+mj-lt"/>
              <a:ea typeface="Verdana" panose="020B0604030504040204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 bwMode="auto">
          <a:xfrm>
            <a:off x="2907506" y="3975637"/>
            <a:ext cx="0" cy="1548598"/>
          </a:xfrm>
          <a:prstGeom prst="line">
            <a:avLst/>
          </a:prstGeom>
          <a:ln>
            <a:solidFill>
              <a:srgbClr val="37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otd10605\Desktop\поиск патент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5" y="3238964"/>
            <a:ext cx="3021943" cy="30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 bwMode="auto">
          <a:xfrm>
            <a:off x="233500" y="5462562"/>
            <a:ext cx="2932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1600" b="1" dirty="0">
              <a:solidFill>
                <a:schemeClr val="accent5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 lvl="0" algn="ctr"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Search Platform of Rospatent </a:t>
            </a: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xmlns="" id="{A6D0B8E7-71BE-812F-B274-9B8C3AD5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86241" y="6370426"/>
            <a:ext cx="1029803" cy="365125"/>
          </a:xfrm>
        </p:spPr>
        <p:txBody>
          <a:bodyPr/>
          <a:lstStyle/>
          <a:p>
            <a:pPr>
              <a:defRPr/>
            </a:pPr>
            <a:fld id="{F86C1C45-9BD7-47C8-B7F2-11427550BA3A}" type="slidenum"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F6F0C8F-1837-927A-489C-83023E025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" t="10829" r="2464" b="657"/>
          <a:stretch/>
        </p:blipFill>
        <p:spPr bwMode="auto">
          <a:xfrm>
            <a:off x="4484223" y="0"/>
            <a:ext cx="7707777" cy="507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7D06BE-FD17-87AD-2EA2-3B1320C5CC03}"/>
              </a:ext>
            </a:extLst>
          </p:cNvPr>
          <p:cNvSpPr txBox="1"/>
          <p:nvPr/>
        </p:nvSpPr>
        <p:spPr>
          <a:xfrm>
            <a:off x="5633528" y="5380792"/>
            <a:ext cx="5767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589A"/>
                </a:solidFill>
                <a:latin typeface="+mj-lt"/>
                <a:ea typeface="Verdana" panose="020B0604030504040204" pitchFamily="34" charset="0"/>
              </a:rPr>
              <a:t>Search Platform is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free of charge </a:t>
            </a:r>
          </a:p>
        </p:txBody>
      </p:sp>
    </p:spTree>
    <p:extLst>
      <p:ext uri="{BB962C8B-B14F-4D97-AF65-F5344CB8AC3E}">
        <p14:creationId xmlns:p14="http://schemas.microsoft.com/office/powerpoint/2010/main" val="393579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D03E27B-8E17-4444-88FC-12B6847639E2}"/>
              </a:ext>
            </a:extLst>
          </p:cNvPr>
          <p:cNvSpPr/>
          <p:nvPr/>
        </p:nvSpPr>
        <p:spPr>
          <a:xfrm>
            <a:off x="537989" y="4600619"/>
            <a:ext cx="7601953" cy="1219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FF0000"/>
                </a:solidFill>
              </a:rPr>
              <a:t>The digital transformation is an important step towards the development of digital IP ecosystem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392B848-F4FA-406B-B98B-93B177536D45}"/>
              </a:ext>
            </a:extLst>
          </p:cNvPr>
          <p:cNvSpPr txBox="1"/>
          <p:nvPr/>
        </p:nvSpPr>
        <p:spPr>
          <a:xfrm>
            <a:off x="519702" y="1868904"/>
            <a:ext cx="4338965" cy="738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Applicants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file 3D visual representations of their objects for IPRs protection</a:t>
            </a:r>
            <a:endParaRPr 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7899689-89D8-45BE-AC5A-0A994409DF42}"/>
              </a:ext>
            </a:extLst>
          </p:cNvPr>
          <p:cNvSpPr txBox="1"/>
          <p:nvPr/>
        </p:nvSpPr>
        <p:spPr>
          <a:xfrm>
            <a:off x="1165744" y="2880808"/>
            <a:ext cx="4597743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5"/>
              </a:buClr>
            </a:pPr>
            <a:endParaRPr lang="en-US" sz="1400" dirty="0">
              <a:solidFill>
                <a:srgbClr val="00589A"/>
              </a:solidFill>
            </a:endParaRPr>
          </a:p>
          <a:p>
            <a:pPr algn="ctr">
              <a:buClr>
                <a:schemeClr val="accent5"/>
              </a:buClr>
            </a:pPr>
            <a:r>
              <a:rPr lang="en-US" sz="1400" dirty="0">
                <a:solidFill>
                  <a:srgbClr val="0060A8"/>
                </a:solidFill>
              </a:rPr>
              <a:t>Development of the </a:t>
            </a:r>
            <a:r>
              <a:rPr lang="en-US" sz="1400" dirty="0">
                <a:solidFill>
                  <a:srgbClr val="FF0000"/>
                </a:solidFill>
              </a:rPr>
              <a:t>information system </a:t>
            </a:r>
            <a:r>
              <a:rPr lang="en-US" sz="1400" dirty="0">
                <a:solidFill>
                  <a:srgbClr val="0060A8"/>
                </a:solidFill>
              </a:rPr>
              <a:t>supporting storage, comparison and similarity search for 3D visual representations of objects for IPR protection in </a:t>
            </a:r>
            <a:r>
              <a:rPr lang="en-US" sz="1400" dirty="0">
                <a:solidFill>
                  <a:srgbClr val="FF0000"/>
                </a:solidFill>
              </a:rPr>
              <a:t>3D formats</a:t>
            </a:r>
          </a:p>
          <a:p>
            <a:pPr algn="ctr">
              <a:buClr>
                <a:schemeClr val="accent5"/>
              </a:buClr>
            </a:pPr>
            <a:r>
              <a:rPr lang="en-US" sz="1400" dirty="0">
                <a:solidFill>
                  <a:srgbClr val="0060A8"/>
                </a:solidFill>
              </a:rPr>
              <a:t>to ensure the technical capability of describing</a:t>
            </a:r>
          </a:p>
          <a:p>
            <a:pPr algn="ctr">
              <a:buClr>
                <a:schemeClr val="accent5"/>
              </a:buClr>
            </a:pPr>
            <a:r>
              <a:rPr lang="en-US" sz="1400" dirty="0">
                <a:solidFill>
                  <a:srgbClr val="0060A8"/>
                </a:solidFill>
              </a:rPr>
              <a:t>and storing the objects for IPR protection in digital</a:t>
            </a:r>
          </a:p>
          <a:p>
            <a:pPr algn="ctr">
              <a:buClr>
                <a:schemeClr val="accent5"/>
              </a:buClr>
            </a:pPr>
            <a:r>
              <a:rPr lang="en-US" sz="1400" dirty="0">
                <a:solidFill>
                  <a:srgbClr val="0060A8"/>
                </a:solidFill>
              </a:rPr>
              <a:t>formats, including 3D, for state registration purposes</a:t>
            </a:r>
            <a:endParaRPr lang="ru-RU" sz="1400" dirty="0">
              <a:solidFill>
                <a:srgbClr val="0060A8"/>
              </a:solidFill>
            </a:endParaRPr>
          </a:p>
        </p:txBody>
      </p:sp>
      <p:sp>
        <p:nvSpPr>
          <p:cNvPr id="15" name="Заголовок 1"/>
          <p:cNvSpPr txBox="1"/>
          <p:nvPr/>
        </p:nvSpPr>
        <p:spPr bwMode="auto">
          <a:xfrm>
            <a:off x="2385516" y="237775"/>
            <a:ext cx="9171860" cy="5248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en-US" sz="1800" b="0" i="0" u="none" strike="noStrike" cap="all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2400" b="1" dirty="0">
                <a:solidFill>
                  <a:srgbClr val="FF0000"/>
                </a:solidFill>
              </a:rPr>
              <a:t>SEARCH AND COMPARION </a:t>
            </a:r>
            <a:r>
              <a:rPr lang="en-US" sz="2400" b="1" dirty="0">
                <a:solidFill>
                  <a:srgbClr val="0054A6"/>
                </a:solidFill>
              </a:rPr>
              <a:t>OF 3D VISUAL REPRESENTATIONS</a:t>
            </a:r>
          </a:p>
        </p:txBody>
      </p:sp>
      <p:pic>
        <p:nvPicPr>
          <p:cNvPr id="1029" name="Picture 5" descr="C:\Users\otd10605\Desktop\им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87" y="700787"/>
            <a:ext cx="5005799" cy="35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otd10605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42" y="3110890"/>
            <a:ext cx="3982178" cy="26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xmlns="" id="{E744C181-A3C4-EE19-3ACE-30129445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86241" y="6370426"/>
            <a:ext cx="1029803" cy="365125"/>
          </a:xfrm>
        </p:spPr>
        <p:txBody>
          <a:bodyPr/>
          <a:lstStyle/>
          <a:p>
            <a:pPr>
              <a:defRPr/>
            </a:pPr>
            <a:fld id="{F86C1C45-9BD7-47C8-B7F2-11427550BA3A}" type="slidenum"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59" descr="Рисунок 59">
            <a:extLst>
              <a:ext uri="{FF2B5EF4-FFF2-40B4-BE49-F238E27FC236}">
                <a16:creationId xmlns:a16="http://schemas.microsoft.com/office/drawing/2014/main" xmlns="" id="{FCB84EEB-BFC6-6C50-DA37-54C72C506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924" y="235910"/>
            <a:ext cx="882342" cy="834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924E4D-1FCA-240E-8313-B53D40792A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r="19740" b="90874"/>
          <a:stretch/>
        </p:blipFill>
        <p:spPr>
          <a:xfrm flipH="1">
            <a:off x="-4" y="5965567"/>
            <a:ext cx="12192003" cy="89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6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04" y="203960"/>
            <a:ext cx="6886779" cy="6753909"/>
          </a:xfrm>
          <a:prstGeom prst="rect">
            <a:avLst/>
          </a:prstGeom>
        </p:spPr>
      </p:pic>
      <p:sp>
        <p:nvSpPr>
          <p:cNvPr id="21" name="Прямоугольник: скругленные углы 41">
            <a:extLst>
              <a:ext uri="{FF2B5EF4-FFF2-40B4-BE49-F238E27FC236}">
                <a16:creationId xmlns:a16="http://schemas.microsoft.com/office/drawing/2014/main" xmlns="" id="{5A6E8A4C-577F-433A-975C-A95281081046}"/>
              </a:ext>
            </a:extLst>
          </p:cNvPr>
          <p:cNvSpPr/>
          <p:nvPr/>
        </p:nvSpPr>
        <p:spPr>
          <a:xfrm>
            <a:off x="6419757" y="3308347"/>
            <a:ext cx="4867226" cy="2144194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589A"/>
                </a:solidFill>
              </a:rPr>
              <a:t>The Standard developed by the 3D Task Force led by </a:t>
            </a:r>
            <a:r>
              <a:rPr lang="en-US" sz="1600" b="1" dirty="0">
                <a:solidFill>
                  <a:srgbClr val="FF0000"/>
                </a:solidFill>
              </a:rPr>
              <a:t>the Russian Federation</a:t>
            </a:r>
            <a:r>
              <a:rPr lang="en-US" sz="1600" b="1" dirty="0">
                <a:solidFill>
                  <a:srgbClr val="00589A"/>
                </a:solidFill>
              </a:rPr>
              <a:t> was adopted at the </a:t>
            </a:r>
            <a:r>
              <a:rPr lang="en-US" sz="1600" b="1" dirty="0">
                <a:solidFill>
                  <a:srgbClr val="FF0000"/>
                </a:solidFill>
              </a:rPr>
              <a:t>9</a:t>
            </a:r>
            <a:r>
              <a:rPr lang="en-US" sz="1600" b="1" baseline="30000" dirty="0">
                <a:solidFill>
                  <a:srgbClr val="FF0000"/>
                </a:solidFill>
              </a:rPr>
              <a:t>th</a:t>
            </a:r>
            <a:r>
              <a:rPr lang="en-US" sz="1600" b="1" dirty="0">
                <a:solidFill>
                  <a:srgbClr val="00589A"/>
                </a:solidFill>
              </a:rPr>
              <a:t> session of the CWS and contains recommendations for managing, storing, processing, exchanging or disseminating IP data using 3D models and 3D images</a:t>
            </a:r>
            <a:endParaRPr lang="ru-RU" sz="1600" b="1" dirty="0">
              <a:solidFill>
                <a:srgbClr val="00589A"/>
              </a:solidFill>
            </a:endParaRP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xmlns="" id="{5A6E8A4C-577F-433A-975C-A95281081046}"/>
              </a:ext>
            </a:extLst>
          </p:cNvPr>
          <p:cNvSpPr/>
          <p:nvPr/>
        </p:nvSpPr>
        <p:spPr>
          <a:xfrm>
            <a:off x="484624" y="5083270"/>
            <a:ext cx="4867226" cy="143617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589A"/>
                </a:solidFill>
              </a:rPr>
              <a:t>Further research on search and comparison methods for 3D models and 3D images in order to provide respective updates to the </a:t>
            </a:r>
            <a:r>
              <a:rPr lang="en-US" sz="1600" b="1" dirty="0">
                <a:solidFill>
                  <a:srgbClr val="FF0000"/>
                </a:solidFill>
              </a:rPr>
              <a:t>WIPO Standard ST.91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E8C72B-1A05-7441-BA7C-4689CBD1796D}"/>
              </a:ext>
            </a:extLst>
          </p:cNvPr>
          <p:cNvSpPr/>
          <p:nvPr/>
        </p:nvSpPr>
        <p:spPr>
          <a:xfrm>
            <a:off x="9161980" y="1275798"/>
            <a:ext cx="453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algn="ctr"/>
            <a:r>
              <a:rPr lang="ru-RU" sz="3000" dirty="0">
                <a:solidFill>
                  <a:srgbClr val="0054A6"/>
                </a:solidFill>
              </a:rPr>
              <a:t> </a:t>
            </a:r>
            <a:endParaRPr lang="ru-RU" sz="3000" b="1" dirty="0">
              <a:solidFill>
                <a:srgbClr val="0054A6"/>
              </a:solidFill>
            </a:endParaRPr>
          </a:p>
        </p:txBody>
      </p:sp>
      <p:pic>
        <p:nvPicPr>
          <p:cNvPr id="12" name="Рисунок 59" descr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01" y="196610"/>
            <a:ext cx="882342" cy="83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3"/>
          <p:cNvSpPr txBox="1"/>
          <p:nvPr/>
        </p:nvSpPr>
        <p:spPr>
          <a:xfrm>
            <a:off x="2023896" y="196610"/>
            <a:ext cx="1085278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2F5597"/>
                </a:solidFill>
              </a:defRPr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ROSPATENT</a:t>
            </a:r>
            <a:r>
              <a:rPr lang="en-US" sz="2400" b="1" dirty="0">
                <a:solidFill>
                  <a:srgbClr val="0054A6"/>
                </a:solidFill>
                <a:latin typeface="+mj-lt"/>
              </a:rPr>
              <a:t> CONTRIBUTION TO THE COMMITTEE ON WIPO STANDARDS</a:t>
            </a:r>
            <a:endParaRPr lang="ru-RU" sz="2400" b="1" dirty="0">
              <a:solidFill>
                <a:srgbClr val="0054A6"/>
              </a:solidFill>
              <a:latin typeface="+mj-lt"/>
            </a:endParaRPr>
          </a:p>
        </p:txBody>
      </p:sp>
      <p:sp>
        <p:nvSpPr>
          <p:cNvPr id="16" name="Прямоугольник: скругленные углы 41">
            <a:extLst>
              <a:ext uri="{FF2B5EF4-FFF2-40B4-BE49-F238E27FC236}">
                <a16:creationId xmlns:a16="http://schemas.microsoft.com/office/drawing/2014/main" xmlns="" id="{2496C508-10CD-49E4-912C-416190622541}"/>
              </a:ext>
            </a:extLst>
          </p:cNvPr>
          <p:cNvSpPr/>
          <p:nvPr/>
        </p:nvSpPr>
        <p:spPr>
          <a:xfrm>
            <a:off x="6419757" y="1031452"/>
            <a:ext cx="4867226" cy="1899131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589A"/>
                </a:solidFill>
              </a:rPr>
              <a:t>Proposal made by </a:t>
            </a:r>
            <a:r>
              <a:rPr lang="en-US" sz="1400" b="1" dirty="0">
                <a:solidFill>
                  <a:srgbClr val="FF0000"/>
                </a:solidFill>
              </a:rPr>
              <a:t>Rospatent</a:t>
            </a:r>
            <a:r>
              <a:rPr lang="en-US" sz="1400" b="1" dirty="0">
                <a:solidFill>
                  <a:srgbClr val="00589A"/>
                </a:solidFill>
              </a:rPr>
              <a:t> to establish </a:t>
            </a:r>
            <a:r>
              <a:rPr lang="en-US" sz="1400" b="1" dirty="0">
                <a:solidFill>
                  <a:srgbClr val="FF0000"/>
                </a:solidFill>
              </a:rPr>
              <a:t>3D Task Force </a:t>
            </a:r>
            <a:r>
              <a:rPr lang="en-US" sz="1400" b="1" dirty="0">
                <a:solidFill>
                  <a:srgbClr val="00589A"/>
                </a:solidFill>
              </a:rPr>
              <a:t>at 6</a:t>
            </a:r>
            <a:r>
              <a:rPr lang="en-US" sz="1400" b="1" baseline="30000" dirty="0">
                <a:solidFill>
                  <a:srgbClr val="00589A"/>
                </a:solidFill>
              </a:rPr>
              <a:t>th</a:t>
            </a:r>
            <a:r>
              <a:rPr lang="en-US" sz="1400" b="1" dirty="0">
                <a:solidFill>
                  <a:srgbClr val="00589A"/>
                </a:solidFill>
              </a:rPr>
              <a:t> session of the CWS</a:t>
            </a:r>
          </a:p>
          <a:p>
            <a:pPr marL="342900" indent="-342900">
              <a:buClr>
                <a:srgbClr val="4472C4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589A"/>
                </a:solidFill>
              </a:rPr>
              <a:t>Task Force established and </a:t>
            </a:r>
            <a:r>
              <a:rPr lang="en-US" sz="1400" b="1" dirty="0">
                <a:solidFill>
                  <a:srgbClr val="FF0000"/>
                </a:solidFill>
              </a:rPr>
              <a:t>the Russian Federation </a:t>
            </a:r>
            <a:r>
              <a:rPr lang="en-US" sz="1400" b="1" dirty="0">
                <a:solidFill>
                  <a:srgbClr val="00589A"/>
                </a:solidFill>
              </a:rPr>
              <a:t>designated as the </a:t>
            </a:r>
            <a:r>
              <a:rPr lang="en-US" sz="1400" b="1" dirty="0">
                <a:solidFill>
                  <a:srgbClr val="FF0000"/>
                </a:solidFill>
              </a:rPr>
              <a:t>Task Force leader</a:t>
            </a:r>
          </a:p>
        </p:txBody>
      </p:sp>
      <p:pic>
        <p:nvPicPr>
          <p:cNvPr id="2053" name="Picture 5" descr="C:\Users\otd10605\Desktop\22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9" y="820854"/>
            <a:ext cx="3945308" cy="41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xmlns="" id="{378EC351-C9DB-2A20-5055-2C279359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86241" y="6370426"/>
            <a:ext cx="1029803" cy="365125"/>
          </a:xfrm>
        </p:spPr>
        <p:txBody>
          <a:bodyPr/>
          <a:lstStyle/>
          <a:p>
            <a:pPr>
              <a:defRPr/>
            </a:pPr>
            <a:fld id="{F86C1C45-9BD7-47C8-B7F2-11427550BA3A}" type="slidenum"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7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AD068-98C0-C87F-4DE5-07AB317C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46" y="348033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B13596-BE9A-439A-9F05-A18026FE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74" y="1332718"/>
            <a:ext cx="5005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F031146F-E7FA-53DD-BE32-46FA7E6DEA87}"/>
              </a:ext>
            </a:extLst>
          </p:cNvPr>
          <p:cNvSpPr txBox="1">
            <a:spLocks/>
          </p:cNvSpPr>
          <p:nvPr/>
        </p:nvSpPr>
        <p:spPr>
          <a:xfrm>
            <a:off x="846746" y="5219637"/>
            <a:ext cx="6082070" cy="928837"/>
          </a:xfrm>
          <a:prstGeom prst="rect">
            <a:avLst/>
          </a:prstGeom>
          <a:gradFill>
            <a:gsLst>
              <a:gs pos="91000">
                <a:schemeClr val="bg1"/>
              </a:gs>
              <a:gs pos="73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RELEVANT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60A8"/>
                </a:solidFill>
                <a:latin typeface="+mn-lt"/>
              </a:rPr>
              <a:t>INTERNATIONAL EVENTS IN RUSSIA</a:t>
            </a:r>
            <a:endParaRPr lang="ru-RU" sz="2400" dirty="0">
              <a:solidFill>
                <a:srgbClr val="0060A8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xmlns="" id="{C7947EDD-5076-30B7-9F93-E728F624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86241" y="6370426"/>
            <a:ext cx="1029803" cy="365125"/>
          </a:xfrm>
        </p:spPr>
        <p:txBody>
          <a:bodyPr/>
          <a:lstStyle/>
          <a:p>
            <a:pPr>
              <a:defRPr/>
            </a:pPr>
            <a:fld id="{F86C1C45-9BD7-47C8-B7F2-11427550BA3A}" type="slidenum"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8B21E48-D1B2-E0DD-7225-CBA0BE441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r="19740" b="90874"/>
          <a:stretch/>
        </p:blipFill>
        <p:spPr bwMode="auto">
          <a:xfrm flipH="1">
            <a:off x="-4" y="5965567"/>
            <a:ext cx="12192003" cy="8924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CDA6F5-46EB-0191-9EBD-0348F1536AD0}"/>
              </a:ext>
            </a:extLst>
          </p:cNvPr>
          <p:cNvSpPr txBox="1"/>
          <p:nvPr/>
        </p:nvSpPr>
        <p:spPr>
          <a:xfrm>
            <a:off x="8391789" y="4278680"/>
            <a:ext cx="2632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589A"/>
                </a:solidFill>
              </a:rPr>
              <a:t>International Conference on Artificial Intelligence </a:t>
            </a:r>
            <a:r>
              <a:rPr lang="en-US" sz="1400" dirty="0">
                <a:solidFill>
                  <a:srgbClr val="FF0000"/>
                </a:solidFill>
              </a:rPr>
              <a:t>“AI Journey” </a:t>
            </a:r>
            <a:r>
              <a:rPr lang="en-US" sz="1400" dirty="0">
                <a:solidFill>
                  <a:srgbClr val="00589A"/>
                </a:solidFill>
              </a:rPr>
              <a:t>held by Sberbank </a:t>
            </a:r>
          </a:p>
          <a:p>
            <a:pPr algn="ctr"/>
            <a:r>
              <a:rPr lang="en-US" sz="1400" dirty="0">
                <a:solidFill>
                  <a:srgbClr val="00589A"/>
                </a:solidFill>
              </a:rPr>
              <a:t>(November 23-24, 2022) </a:t>
            </a:r>
            <a:endParaRPr lang="ru-RU" sz="1400" dirty="0">
              <a:solidFill>
                <a:srgbClr val="00589A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41F3C3-C368-C9FA-BE01-1A3BBF4B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42" y="1"/>
            <a:ext cx="5886657" cy="379042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529F206-9B1C-1A67-0F4F-19AEDB30D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82070" cy="3782955"/>
          </a:xfrm>
          <a:prstGeom prst="rect">
            <a:avLst/>
          </a:prstGeom>
        </p:spPr>
      </p:pic>
      <p:pic>
        <p:nvPicPr>
          <p:cNvPr id="30" name="Рисунок 59">
            <a:extLst>
              <a:ext uri="{FF2B5EF4-FFF2-40B4-BE49-F238E27FC236}">
                <a16:creationId xmlns:a16="http://schemas.microsoft.com/office/drawing/2014/main" xmlns="" id="{803A9885-5139-DCB6-FA6A-0D66FE697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" y="5308043"/>
            <a:ext cx="730913" cy="70079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00DF60-D192-59A8-3390-E8AA19988A5C}"/>
              </a:ext>
            </a:extLst>
          </p:cNvPr>
          <p:cNvSpPr txBox="1"/>
          <p:nvPr/>
        </p:nvSpPr>
        <p:spPr>
          <a:xfrm>
            <a:off x="1102049" y="4386402"/>
            <a:ext cx="40483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5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00589A"/>
                </a:solidFill>
              </a:rPr>
              <a:t> International Conference </a:t>
            </a:r>
            <a:r>
              <a:rPr lang="en-US" sz="1400" dirty="0">
                <a:solidFill>
                  <a:srgbClr val="FF0000"/>
                </a:solidFill>
              </a:rPr>
              <a:t>“IP ERA“ </a:t>
            </a:r>
            <a:r>
              <a:rPr lang="en-US" sz="1400" dirty="0">
                <a:solidFill>
                  <a:srgbClr val="00589A"/>
                </a:solidFill>
              </a:rPr>
              <a:t>Intellectual Property in the Innovation Focused Economy held by Rospatent (April 26, 2023) </a:t>
            </a:r>
            <a:endParaRPr lang="ru-RU" sz="1400" dirty="0">
              <a:solidFill>
                <a:srgbClr val="005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4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72B7A7-F60A-7ED8-54C0-7616548A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51" y="14648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589A"/>
                </a:solidFill>
                <a:latin typeface="+mj-lt"/>
              </a:rPr>
              <a:t>The digital agenda, including the metaverse and its individual components, such as AI, 3D, and blockchain,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is evolving</a:t>
            </a:r>
            <a:r>
              <a:rPr lang="en-US" sz="2000" dirty="0">
                <a:solidFill>
                  <a:srgbClr val="00589A"/>
                </a:solidFill>
                <a:latin typeface="+mj-lt"/>
              </a:rPr>
              <a:t>, and relevant regulatory framework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is improving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589A"/>
                </a:solidFill>
                <a:latin typeface="+mj-lt"/>
              </a:rPr>
              <a:t>But certain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challenges</a:t>
            </a:r>
            <a:r>
              <a:rPr lang="en-US" sz="2000" dirty="0">
                <a:solidFill>
                  <a:srgbClr val="00589A"/>
                </a:solidFill>
                <a:latin typeface="+mj-lt"/>
              </a:rPr>
              <a:t> still remain and to be discussed</a:t>
            </a:r>
          </a:p>
          <a:p>
            <a:pPr marL="0" indent="0">
              <a:buNone/>
            </a:pPr>
            <a:endParaRPr lang="en-US" sz="2000" dirty="0">
              <a:solidFill>
                <a:srgbClr val="00589A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          legal uncertainties related to IPRs regulation in the metaverse (IPRs management, disposal, transfer, licensing, distribution)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          e-commerce operation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          authorship, rights ownership, various jurisdictions, cross-border transactions and applicable law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031146F-E7FA-53DD-BE32-46FA7E6DE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641" y="-37234"/>
            <a:ext cx="10515600" cy="928837"/>
          </a:xfrm>
          <a:prstGeom prst="rect">
            <a:avLst/>
          </a:prstGeom>
          <a:gradFill>
            <a:gsLst>
              <a:gs pos="91000">
                <a:schemeClr val="bg1"/>
              </a:gs>
              <a:gs pos="73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rtlCol="0" anchor="ctr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CHALLENGES </a:t>
            </a:r>
            <a:r>
              <a:rPr lang="en-US" sz="2400" dirty="0">
                <a:solidFill>
                  <a:srgbClr val="00589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RELATED TO METAVERSE</a:t>
            </a:r>
            <a:endParaRPr lang="ru-RU" sz="2400" dirty="0">
              <a:solidFill>
                <a:srgbClr val="00589A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xmlns="" id="{983BF22A-5C5D-273D-F5AE-34B4880E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86241" y="6370426"/>
            <a:ext cx="1029803" cy="365125"/>
          </a:xfrm>
        </p:spPr>
        <p:txBody>
          <a:bodyPr/>
          <a:lstStyle/>
          <a:p>
            <a:pPr>
              <a:defRPr/>
            </a:pPr>
            <a:fld id="{F86C1C45-9BD7-47C8-B7F2-11427550BA3A}" type="slidenum"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51D229-426E-E079-7310-BED07849472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5000" contrast="-1000"/>
          </a:blip>
          <a:stretch>
            <a:fillRect/>
          </a:stretch>
        </p:blipFill>
        <p:spPr>
          <a:xfrm flipV="1">
            <a:off x="8229624" y="3498701"/>
            <a:ext cx="3960537" cy="3359299"/>
          </a:xfrm>
          <a:prstGeom prst="rect">
            <a:avLst/>
          </a:prstGeom>
          <a:effectLst/>
        </p:spPr>
      </p:pic>
      <p:pic>
        <p:nvPicPr>
          <p:cNvPr id="7" name="Рисунок 39">
            <a:extLst>
              <a:ext uri="{FF2B5EF4-FFF2-40B4-BE49-F238E27FC236}">
                <a16:creationId xmlns:a16="http://schemas.microsoft.com/office/drawing/2014/main" xmlns="" id="{A1930C9D-A4D1-DDBE-A0A7-D884A92547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86570" r="4931" b="3621"/>
          <a:stretch/>
        </p:blipFill>
        <p:spPr>
          <a:xfrm>
            <a:off x="2052" y="0"/>
            <a:ext cx="12189948" cy="891603"/>
          </a:xfrm>
          <a:prstGeom prst="rect">
            <a:avLst/>
          </a:prstGeom>
          <a:gradFill flip="none" rotWithShape="1">
            <a:gsLst>
              <a:gs pos="91000">
                <a:schemeClr val="bg1">
                  <a:alpha val="0"/>
                </a:schemeClr>
              </a:gs>
              <a:gs pos="73000">
                <a:schemeClr val="bg1">
                  <a:alpha val="0"/>
                </a:schemeClr>
              </a:gs>
            </a:gsLst>
            <a:lin ang="0" scaled="0"/>
            <a:tileRect/>
          </a:gradFill>
          <a:ln w="12700">
            <a:solidFill>
              <a:srgbClr val="374E90"/>
            </a:solidFill>
          </a:ln>
        </p:spPr>
      </p:pic>
      <p:pic>
        <p:nvPicPr>
          <p:cNvPr id="8" name="Рисунок 59">
            <a:extLst>
              <a:ext uri="{FF2B5EF4-FFF2-40B4-BE49-F238E27FC236}">
                <a16:creationId xmlns:a16="http://schemas.microsoft.com/office/drawing/2014/main" xmlns="" id="{69BC3079-0548-AD1F-2FA7-99C4A9B65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830" y="95403"/>
            <a:ext cx="730913" cy="700796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3DAA4655-7FB6-FE6C-766C-47EDF33209E3}"/>
              </a:ext>
            </a:extLst>
          </p:cNvPr>
          <p:cNvSpPr/>
          <p:nvPr/>
        </p:nvSpPr>
        <p:spPr>
          <a:xfrm>
            <a:off x="605533" y="2917948"/>
            <a:ext cx="489204" cy="335559"/>
          </a:xfrm>
          <a:prstGeom prst="rightArrow">
            <a:avLst/>
          </a:prstGeom>
          <a:ln>
            <a:solidFill>
              <a:srgbClr val="0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FDA7A032-78A3-CA79-B62A-AE573750B6E3}"/>
              </a:ext>
            </a:extLst>
          </p:cNvPr>
          <p:cNvSpPr/>
          <p:nvPr/>
        </p:nvSpPr>
        <p:spPr>
          <a:xfrm>
            <a:off x="605533" y="4021591"/>
            <a:ext cx="489204" cy="335559"/>
          </a:xfrm>
          <a:prstGeom prst="rightArrow">
            <a:avLst/>
          </a:prstGeom>
          <a:ln>
            <a:solidFill>
              <a:srgbClr val="0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0F717301-85E6-7411-AEA8-5EEA65E512E9}"/>
              </a:ext>
            </a:extLst>
          </p:cNvPr>
          <p:cNvSpPr/>
          <p:nvPr/>
        </p:nvSpPr>
        <p:spPr>
          <a:xfrm>
            <a:off x="605533" y="4811577"/>
            <a:ext cx="489204" cy="335559"/>
          </a:xfrm>
          <a:prstGeom prst="rightArrow">
            <a:avLst/>
          </a:prstGeom>
          <a:ln>
            <a:solidFill>
              <a:srgbClr val="0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4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3235105" y="4081840"/>
            <a:ext cx="8449964" cy="16306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rgbClr val="0054A6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4B077C-AAB4-450F-A0D8-336C263E33C5}"/>
              </a:ext>
            </a:extLst>
          </p:cNvPr>
          <p:cNvSpPr txBox="1">
            <a:spLocks/>
          </p:cNvSpPr>
          <p:nvPr/>
        </p:nvSpPr>
        <p:spPr>
          <a:xfrm>
            <a:off x="2495600" y="3835232"/>
            <a:ext cx="8449964" cy="6425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2200" b="1" dirty="0">
                <a:solidFill>
                  <a:srgbClr val="0054A6"/>
                </a:solidFill>
              </a:rPr>
              <a:t>THANK you FOR your ATTENTION</a:t>
            </a:r>
            <a:endParaRPr lang="ru-RU" sz="2200" b="1" baseline="0" dirty="0">
              <a:solidFill>
                <a:srgbClr val="005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75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568</Words>
  <Application>Microsoft Office PowerPoint</Application>
  <PresentationFormat>Широкоэкранный</PresentationFormat>
  <Paragraphs>109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CHALLENGES RELATED TO METAVERSE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Глоова Иссана Зауровна</dc:creator>
  <cp:lastModifiedBy>Фролов Валерий Евгеньевич</cp:lastModifiedBy>
  <cp:revision>159</cp:revision>
  <dcterms:created xsi:type="dcterms:W3CDTF">2023-03-27T09:05:08Z</dcterms:created>
  <dcterms:modified xsi:type="dcterms:W3CDTF">2023-03-29T08:00:01Z</dcterms:modified>
</cp:coreProperties>
</file>