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6" r:id="rId3"/>
    <p:sldId id="303" r:id="rId4"/>
    <p:sldId id="304" r:id="rId5"/>
    <p:sldId id="306" r:id="rId6"/>
    <p:sldId id="307" r:id="rId7"/>
    <p:sldId id="301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Gotthainer" initials="MG" lastIdx="14" clrIdx="0"/>
  <p:cmAuthor id="1" name="COOK ROBBINS Janice" initials="CRJ" lastIdx="10" clrIdx="1">
    <p:extLst>
      <p:ext uri="{19B8F6BF-5375-455C-9EA6-DF929625EA0E}">
        <p15:presenceInfo xmlns:p15="http://schemas.microsoft.com/office/powerpoint/2012/main" userId="S-1-5-21-3637208745-3825800285-422149103-1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3366"/>
    <a:srgbClr val="000099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5374" autoAdjust="0"/>
  </p:normalViewPr>
  <p:slideViewPr>
    <p:cSldViewPr>
      <p:cViewPr varScale="1">
        <p:scale>
          <a:sx n="117" d="100"/>
          <a:sy n="117" d="100"/>
        </p:scale>
        <p:origin x="136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4B619F-E9F0-4208-8E36-8529449588A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C8834B-7409-4816-8AF9-C9A099DAFDA1}">
      <dgm:prSet phldrT="[Text]"/>
      <dgm:spPr>
        <a:solidFill>
          <a:srgbClr val="003366">
            <a:alpha val="52000"/>
          </a:srgbClr>
        </a:solidFill>
      </dgm:spPr>
      <dgm:t>
        <a:bodyPr/>
        <a:lstStyle/>
        <a:p>
          <a:r>
            <a:rPr lang="ru-RU"/>
            <a:t>Государства – члены ВОИС</a:t>
          </a:r>
        </a:p>
      </dgm:t>
    </dgm:pt>
    <dgm:pt modelId="{5B8271FF-8F4F-4F90-9A18-BF48A17FDA7B}" type="parTrans" cxnId="{4ADB4D69-EA1B-47C6-9496-0366A67A491C}">
      <dgm:prSet/>
      <dgm:spPr/>
      <dgm:t>
        <a:bodyPr/>
        <a:lstStyle/>
        <a:p>
          <a:endParaRPr lang="en-US"/>
        </a:p>
      </dgm:t>
    </dgm:pt>
    <dgm:pt modelId="{E9A03E4D-B90B-4471-820E-B2E3D1848E6E}" type="sibTrans" cxnId="{4ADB4D69-EA1B-47C6-9496-0366A67A491C}">
      <dgm:prSet/>
      <dgm:spPr/>
      <dgm:t>
        <a:bodyPr/>
        <a:lstStyle/>
        <a:p>
          <a:endParaRPr lang="en-US"/>
        </a:p>
      </dgm:t>
    </dgm:pt>
    <dgm:pt modelId="{1AAB7B31-E423-4775-81D3-275A68F403CB}">
      <dgm:prSet phldrT="[Text]"/>
      <dgm:spPr>
        <a:solidFill>
          <a:srgbClr val="003366">
            <a:alpha val="52000"/>
          </a:srgbClr>
        </a:solidFill>
        <a:ln w="0"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/>
            <a:t>Независимый консультативный комитет по надзору (НККН)</a:t>
          </a:r>
        </a:p>
      </dgm:t>
    </dgm:pt>
    <dgm:pt modelId="{6C314E37-D10C-469D-AF15-AB777C9E0857}" type="parTrans" cxnId="{9E9996E8-491B-4BDA-9157-8ACE0363EF7B}">
      <dgm:prSet/>
      <dgm:spPr/>
      <dgm:t>
        <a:bodyPr/>
        <a:lstStyle/>
        <a:p>
          <a:endParaRPr lang="en-US"/>
        </a:p>
      </dgm:t>
    </dgm:pt>
    <dgm:pt modelId="{1DB68115-4442-4783-B02B-013E202AFE3D}" type="sibTrans" cxnId="{9E9996E8-491B-4BDA-9157-8ACE0363EF7B}">
      <dgm:prSet/>
      <dgm:spPr/>
      <dgm:t>
        <a:bodyPr/>
        <a:lstStyle/>
        <a:p>
          <a:endParaRPr lang="en-US"/>
        </a:p>
      </dgm:t>
    </dgm:pt>
    <dgm:pt modelId="{E1CE0640-D27E-4AD9-843B-B6BB70F286A1}">
      <dgm:prSet phldrT="[Text]"/>
      <dgm:spPr>
        <a:solidFill>
          <a:srgbClr val="003366">
            <a:alpha val="52000"/>
          </a:srgbClr>
        </a:solidFill>
        <a:ln w="0">
          <a:solidFill>
            <a:schemeClr val="bg1"/>
          </a:solidFill>
        </a:ln>
      </dgm:spPr>
      <dgm:t>
        <a:bodyPr/>
        <a:lstStyle/>
        <a:p>
          <a:r>
            <a:rPr lang="ru-RU"/>
            <a:t>Комитет ВОИС по управлению рисками</a:t>
          </a:r>
        </a:p>
      </dgm:t>
    </dgm:pt>
    <dgm:pt modelId="{47CD06BB-186A-41A8-A686-303B229D1DF8}" type="parTrans" cxnId="{46A84400-14BE-4F52-92D3-7618C57959BB}">
      <dgm:prSet/>
      <dgm:spPr/>
      <dgm:t>
        <a:bodyPr/>
        <a:lstStyle/>
        <a:p>
          <a:endParaRPr lang="en-US"/>
        </a:p>
      </dgm:t>
    </dgm:pt>
    <dgm:pt modelId="{9FCD0B5D-568C-4120-B3F8-7786D05C03F2}" type="sibTrans" cxnId="{46A84400-14BE-4F52-92D3-7618C57959BB}">
      <dgm:prSet/>
      <dgm:spPr/>
      <dgm:t>
        <a:bodyPr/>
        <a:lstStyle/>
        <a:p>
          <a:endParaRPr lang="en-US"/>
        </a:p>
      </dgm:t>
    </dgm:pt>
    <dgm:pt modelId="{416A09FF-98AC-47CD-B98C-06650A47C043}">
      <dgm:prSet phldrT="[Text]"/>
      <dgm:spPr>
        <a:solidFill>
          <a:srgbClr val="003366">
            <a:alpha val="52000"/>
          </a:srgbClr>
        </a:solidFill>
        <a:ln w="0">
          <a:solidFill>
            <a:schemeClr val="bg1"/>
          </a:solidFill>
        </a:ln>
      </dgm:spPr>
      <dgm:t>
        <a:bodyPr/>
        <a:lstStyle/>
        <a:p>
          <a:r>
            <a:rPr lang="ru-RU"/>
            <a:t>Внешние и внутренние аудиторы</a:t>
          </a:r>
        </a:p>
      </dgm:t>
    </dgm:pt>
    <dgm:pt modelId="{11D50B7A-114D-4F9F-8DD4-6434F5F39C08}" type="parTrans" cxnId="{DACEDA11-6FD0-4492-86B8-6C566DF167AB}">
      <dgm:prSet/>
      <dgm:spPr/>
      <dgm:t>
        <a:bodyPr/>
        <a:lstStyle/>
        <a:p>
          <a:endParaRPr lang="en-US"/>
        </a:p>
      </dgm:t>
    </dgm:pt>
    <dgm:pt modelId="{00A8B10D-A213-449A-884B-573DA546A700}" type="sibTrans" cxnId="{DACEDA11-6FD0-4492-86B8-6C566DF167AB}">
      <dgm:prSet/>
      <dgm:spPr/>
      <dgm:t>
        <a:bodyPr/>
        <a:lstStyle/>
        <a:p>
          <a:endParaRPr lang="en-US"/>
        </a:p>
      </dgm:t>
    </dgm:pt>
    <dgm:pt modelId="{4A54A966-C645-45C4-BAE3-C8E0E3EAB0CF}">
      <dgm:prSet phldrT="[Text]"/>
      <dgm:spPr>
        <a:solidFill>
          <a:srgbClr val="003366">
            <a:alpha val="52000"/>
          </a:srgbClr>
        </a:solidFill>
        <a:ln w="0">
          <a:solidFill>
            <a:schemeClr val="bg1"/>
          </a:solidFill>
        </a:ln>
      </dgm:spPr>
      <dgm:t>
        <a:bodyPr/>
        <a:lstStyle/>
        <a:p>
          <a:r>
            <a:rPr lang="ru-RU"/>
            <a:t>Консультативный комитет ВОИС по инвестициям</a:t>
          </a:r>
        </a:p>
      </dgm:t>
    </dgm:pt>
    <dgm:pt modelId="{77B78B7C-E04F-41E1-BF06-4BC0F4874000}" type="parTrans" cxnId="{7751A5BC-80AF-44F4-8DFE-25D8E8097BE1}">
      <dgm:prSet/>
      <dgm:spPr/>
      <dgm:t>
        <a:bodyPr/>
        <a:lstStyle/>
        <a:p>
          <a:endParaRPr lang="en-US"/>
        </a:p>
      </dgm:t>
    </dgm:pt>
    <dgm:pt modelId="{929F75BF-08CB-4CF3-9B69-579483A2A375}" type="sibTrans" cxnId="{7751A5BC-80AF-44F4-8DFE-25D8E8097BE1}">
      <dgm:prSet/>
      <dgm:spPr/>
      <dgm:t>
        <a:bodyPr/>
        <a:lstStyle/>
        <a:p>
          <a:endParaRPr lang="en-US"/>
        </a:p>
      </dgm:t>
    </dgm:pt>
    <dgm:pt modelId="{2B3CDB94-ED7A-444A-B9BE-39D736E1EF46}">
      <dgm:prSet phldrT="[Text]"/>
      <dgm:spPr>
        <a:solidFill>
          <a:srgbClr val="003366">
            <a:alpha val="52000"/>
          </a:srgbClr>
        </a:solidFill>
      </dgm:spPr>
      <dgm:t>
        <a:bodyPr/>
        <a:lstStyle/>
        <a:p>
          <a:r>
            <a:rPr lang="ru-RU"/>
            <a:t>Инвестиции ВОИС</a:t>
          </a:r>
        </a:p>
      </dgm:t>
    </dgm:pt>
    <dgm:pt modelId="{E590F0D4-1DB9-4936-9139-348F53C4EF6A}" type="parTrans" cxnId="{EB60AE24-3CBF-4DBF-A0C5-AAA0122F7996}">
      <dgm:prSet/>
      <dgm:spPr/>
      <dgm:t>
        <a:bodyPr/>
        <a:lstStyle/>
        <a:p>
          <a:endParaRPr lang="en-US"/>
        </a:p>
      </dgm:t>
    </dgm:pt>
    <dgm:pt modelId="{2B1E35E4-F8EA-4FA2-86CC-87E084CC94FB}" type="sibTrans" cxnId="{EB60AE24-3CBF-4DBF-A0C5-AAA0122F7996}">
      <dgm:prSet/>
      <dgm:spPr/>
      <dgm:t>
        <a:bodyPr/>
        <a:lstStyle/>
        <a:p>
          <a:endParaRPr lang="en-US"/>
        </a:p>
      </dgm:t>
    </dgm:pt>
    <dgm:pt modelId="{2784E1BA-B3EA-4B6F-A061-F3D29E6C733C}" type="pres">
      <dgm:prSet presAssocID="{8F4B619F-E9F0-4208-8E36-8529449588A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512E21-DF15-4DC4-8EAB-80632F3F7697}" type="pres">
      <dgm:prSet presAssocID="{8F4B619F-E9F0-4208-8E36-8529449588AA}" presName="comp1" presStyleCnt="0"/>
      <dgm:spPr/>
    </dgm:pt>
    <dgm:pt modelId="{111C4B8A-9E53-427B-B656-541E9BE6CD89}" type="pres">
      <dgm:prSet presAssocID="{8F4B619F-E9F0-4208-8E36-8529449588AA}" presName="circle1" presStyleLbl="node1" presStyleIdx="0" presStyleCnt="6"/>
      <dgm:spPr/>
      <dgm:t>
        <a:bodyPr/>
        <a:lstStyle/>
        <a:p>
          <a:endParaRPr lang="en-US"/>
        </a:p>
      </dgm:t>
    </dgm:pt>
    <dgm:pt modelId="{1E98C4A0-651F-450F-B04E-6B0FEC20CF36}" type="pres">
      <dgm:prSet presAssocID="{8F4B619F-E9F0-4208-8E36-8529449588AA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6EF42-6DF0-4378-96F0-4855D222A37C}" type="pres">
      <dgm:prSet presAssocID="{8F4B619F-E9F0-4208-8E36-8529449588AA}" presName="comp2" presStyleCnt="0"/>
      <dgm:spPr/>
    </dgm:pt>
    <dgm:pt modelId="{85D6B53F-FDBA-4E7A-91BD-AE665588A2AD}" type="pres">
      <dgm:prSet presAssocID="{8F4B619F-E9F0-4208-8E36-8529449588AA}" presName="circle2" presStyleLbl="node1" presStyleIdx="1" presStyleCnt="6"/>
      <dgm:spPr/>
      <dgm:t>
        <a:bodyPr/>
        <a:lstStyle/>
        <a:p>
          <a:endParaRPr lang="en-US"/>
        </a:p>
      </dgm:t>
    </dgm:pt>
    <dgm:pt modelId="{9C45D668-994D-41EB-B772-511CD852D3FC}" type="pres">
      <dgm:prSet presAssocID="{8F4B619F-E9F0-4208-8E36-8529449588AA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CAF84-A073-4108-9579-9A298640C538}" type="pres">
      <dgm:prSet presAssocID="{8F4B619F-E9F0-4208-8E36-8529449588AA}" presName="comp3" presStyleCnt="0"/>
      <dgm:spPr/>
    </dgm:pt>
    <dgm:pt modelId="{6B4C8622-96AB-4FBA-8C6E-1780B2FB283E}" type="pres">
      <dgm:prSet presAssocID="{8F4B619F-E9F0-4208-8E36-8529449588AA}" presName="circle3" presStyleLbl="node1" presStyleIdx="2" presStyleCnt="6"/>
      <dgm:spPr/>
      <dgm:t>
        <a:bodyPr/>
        <a:lstStyle/>
        <a:p>
          <a:endParaRPr lang="en-US"/>
        </a:p>
      </dgm:t>
    </dgm:pt>
    <dgm:pt modelId="{E4425408-8B80-4F48-B4BB-0817F1B2E41E}" type="pres">
      <dgm:prSet presAssocID="{8F4B619F-E9F0-4208-8E36-8529449588AA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1C786-BFE4-4449-A799-FA61BA56F0DA}" type="pres">
      <dgm:prSet presAssocID="{8F4B619F-E9F0-4208-8E36-8529449588AA}" presName="comp4" presStyleCnt="0"/>
      <dgm:spPr/>
    </dgm:pt>
    <dgm:pt modelId="{F6586015-BB1C-401F-8549-10B79F557FCC}" type="pres">
      <dgm:prSet presAssocID="{8F4B619F-E9F0-4208-8E36-8529449588AA}" presName="circle4" presStyleLbl="node1" presStyleIdx="3" presStyleCnt="6"/>
      <dgm:spPr/>
      <dgm:t>
        <a:bodyPr/>
        <a:lstStyle/>
        <a:p>
          <a:endParaRPr lang="en-US"/>
        </a:p>
      </dgm:t>
    </dgm:pt>
    <dgm:pt modelId="{9AD08BC5-F649-4018-B487-645EAA9A12FF}" type="pres">
      <dgm:prSet presAssocID="{8F4B619F-E9F0-4208-8E36-8529449588AA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B1A33-48C5-4618-9F18-D77E14964C2F}" type="pres">
      <dgm:prSet presAssocID="{8F4B619F-E9F0-4208-8E36-8529449588AA}" presName="comp5" presStyleCnt="0"/>
      <dgm:spPr/>
    </dgm:pt>
    <dgm:pt modelId="{FB1FB8E6-D94E-46F5-A8AA-D0CAF5F2F3FD}" type="pres">
      <dgm:prSet presAssocID="{8F4B619F-E9F0-4208-8E36-8529449588AA}" presName="circle5" presStyleLbl="node1" presStyleIdx="4" presStyleCnt="6"/>
      <dgm:spPr/>
      <dgm:t>
        <a:bodyPr/>
        <a:lstStyle/>
        <a:p>
          <a:endParaRPr lang="en-US"/>
        </a:p>
      </dgm:t>
    </dgm:pt>
    <dgm:pt modelId="{0DA3D102-BB81-48DA-BC8C-A5773FA48C5C}" type="pres">
      <dgm:prSet presAssocID="{8F4B619F-E9F0-4208-8E36-8529449588AA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CD136-5F72-4F7E-8FC8-96CAE519CEB2}" type="pres">
      <dgm:prSet presAssocID="{8F4B619F-E9F0-4208-8E36-8529449588AA}" presName="comp6" presStyleCnt="0"/>
      <dgm:spPr/>
    </dgm:pt>
    <dgm:pt modelId="{CAA90159-585B-4C2A-B590-26299C81EDE8}" type="pres">
      <dgm:prSet presAssocID="{8F4B619F-E9F0-4208-8E36-8529449588AA}" presName="circle6" presStyleLbl="node1" presStyleIdx="5" presStyleCnt="6"/>
      <dgm:spPr/>
      <dgm:t>
        <a:bodyPr/>
        <a:lstStyle/>
        <a:p>
          <a:endParaRPr lang="en-US"/>
        </a:p>
      </dgm:t>
    </dgm:pt>
    <dgm:pt modelId="{51197667-445D-41BC-8E91-B56275C73F55}" type="pres">
      <dgm:prSet presAssocID="{8F4B619F-E9F0-4208-8E36-8529449588AA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F51C21-343E-4016-B71C-6AFE1BB331AB}" type="presOf" srcId="{416A09FF-98AC-47CD-B98C-06650A47C043}" destId="{E4425408-8B80-4F48-B4BB-0817F1B2E41E}" srcOrd="1" destOrd="0" presId="urn:microsoft.com/office/officeart/2005/8/layout/venn2"/>
    <dgm:cxn modelId="{7751A5BC-80AF-44F4-8DFE-25D8E8097BE1}" srcId="{8F4B619F-E9F0-4208-8E36-8529449588AA}" destId="{4A54A966-C645-45C4-BAE3-C8E0E3EAB0CF}" srcOrd="4" destOrd="0" parTransId="{77B78B7C-E04F-41E1-BF06-4BC0F4874000}" sibTransId="{929F75BF-08CB-4CF3-9B69-579483A2A375}"/>
    <dgm:cxn modelId="{477EF3D8-E614-4913-B91C-D78B0B335B08}" type="presOf" srcId="{1AAB7B31-E423-4775-81D3-275A68F403CB}" destId="{85D6B53F-FDBA-4E7A-91BD-AE665588A2AD}" srcOrd="0" destOrd="0" presId="urn:microsoft.com/office/officeart/2005/8/layout/venn2"/>
    <dgm:cxn modelId="{9E9996E8-491B-4BDA-9157-8ACE0363EF7B}" srcId="{8F4B619F-E9F0-4208-8E36-8529449588AA}" destId="{1AAB7B31-E423-4775-81D3-275A68F403CB}" srcOrd="1" destOrd="0" parTransId="{6C314E37-D10C-469D-AF15-AB777C9E0857}" sibTransId="{1DB68115-4442-4783-B02B-013E202AFE3D}"/>
    <dgm:cxn modelId="{C02018B1-1861-4D2F-B93E-BBAADB0D94DA}" type="presOf" srcId="{8F4B619F-E9F0-4208-8E36-8529449588AA}" destId="{2784E1BA-B3EA-4B6F-A061-F3D29E6C733C}" srcOrd="0" destOrd="0" presId="urn:microsoft.com/office/officeart/2005/8/layout/venn2"/>
    <dgm:cxn modelId="{AF2BB893-F43B-4E82-879E-82F8BECDF9E7}" type="presOf" srcId="{2B3CDB94-ED7A-444A-B9BE-39D736E1EF46}" destId="{CAA90159-585B-4C2A-B590-26299C81EDE8}" srcOrd="0" destOrd="0" presId="urn:microsoft.com/office/officeart/2005/8/layout/venn2"/>
    <dgm:cxn modelId="{46A84400-14BE-4F52-92D3-7618C57959BB}" srcId="{8F4B619F-E9F0-4208-8E36-8529449588AA}" destId="{E1CE0640-D27E-4AD9-843B-B6BB70F286A1}" srcOrd="3" destOrd="0" parTransId="{47CD06BB-186A-41A8-A686-303B229D1DF8}" sibTransId="{9FCD0B5D-568C-4120-B3F8-7786D05C03F2}"/>
    <dgm:cxn modelId="{616C5567-5323-4BB9-8686-8929B6BB1092}" type="presOf" srcId="{416A09FF-98AC-47CD-B98C-06650A47C043}" destId="{6B4C8622-96AB-4FBA-8C6E-1780B2FB283E}" srcOrd="0" destOrd="0" presId="urn:microsoft.com/office/officeart/2005/8/layout/venn2"/>
    <dgm:cxn modelId="{B4996740-8236-4D31-84A3-287BB8A78AE6}" type="presOf" srcId="{D2C8834B-7409-4816-8AF9-C9A099DAFDA1}" destId="{1E98C4A0-651F-450F-B04E-6B0FEC20CF36}" srcOrd="1" destOrd="0" presId="urn:microsoft.com/office/officeart/2005/8/layout/venn2"/>
    <dgm:cxn modelId="{4ADB4D69-EA1B-47C6-9496-0366A67A491C}" srcId="{8F4B619F-E9F0-4208-8E36-8529449588AA}" destId="{D2C8834B-7409-4816-8AF9-C9A099DAFDA1}" srcOrd="0" destOrd="0" parTransId="{5B8271FF-8F4F-4F90-9A18-BF48A17FDA7B}" sibTransId="{E9A03E4D-B90B-4471-820E-B2E3D1848E6E}"/>
    <dgm:cxn modelId="{0D098EFB-12DB-41D9-8C0D-B3D8C379F4FC}" type="presOf" srcId="{1AAB7B31-E423-4775-81D3-275A68F403CB}" destId="{9C45D668-994D-41EB-B772-511CD852D3FC}" srcOrd="1" destOrd="0" presId="urn:microsoft.com/office/officeart/2005/8/layout/venn2"/>
    <dgm:cxn modelId="{2D8E786A-68D9-4581-8C2D-6A5D1F81BE68}" type="presOf" srcId="{4A54A966-C645-45C4-BAE3-C8E0E3EAB0CF}" destId="{FB1FB8E6-D94E-46F5-A8AA-D0CAF5F2F3FD}" srcOrd="0" destOrd="0" presId="urn:microsoft.com/office/officeart/2005/8/layout/venn2"/>
    <dgm:cxn modelId="{E1C4881D-C51C-4C2A-A27B-62474E77DFAE}" type="presOf" srcId="{4A54A966-C645-45C4-BAE3-C8E0E3EAB0CF}" destId="{0DA3D102-BB81-48DA-BC8C-A5773FA48C5C}" srcOrd="1" destOrd="0" presId="urn:microsoft.com/office/officeart/2005/8/layout/venn2"/>
    <dgm:cxn modelId="{DACEDA11-6FD0-4492-86B8-6C566DF167AB}" srcId="{8F4B619F-E9F0-4208-8E36-8529449588AA}" destId="{416A09FF-98AC-47CD-B98C-06650A47C043}" srcOrd="2" destOrd="0" parTransId="{11D50B7A-114D-4F9F-8DD4-6434F5F39C08}" sibTransId="{00A8B10D-A213-449A-884B-573DA546A700}"/>
    <dgm:cxn modelId="{476CF615-B1B1-4D5B-A782-C74E4DAC4592}" type="presOf" srcId="{2B3CDB94-ED7A-444A-B9BE-39D736E1EF46}" destId="{51197667-445D-41BC-8E91-B56275C73F55}" srcOrd="1" destOrd="0" presId="urn:microsoft.com/office/officeart/2005/8/layout/venn2"/>
    <dgm:cxn modelId="{6D652846-101D-48C3-985C-77E92302783C}" type="presOf" srcId="{E1CE0640-D27E-4AD9-843B-B6BB70F286A1}" destId="{9AD08BC5-F649-4018-B487-645EAA9A12FF}" srcOrd="1" destOrd="0" presId="urn:microsoft.com/office/officeart/2005/8/layout/venn2"/>
    <dgm:cxn modelId="{7E75AF46-F885-4E5A-837D-5A7D3C10A9DB}" type="presOf" srcId="{D2C8834B-7409-4816-8AF9-C9A099DAFDA1}" destId="{111C4B8A-9E53-427B-B656-541E9BE6CD89}" srcOrd="0" destOrd="0" presId="urn:microsoft.com/office/officeart/2005/8/layout/venn2"/>
    <dgm:cxn modelId="{45127F2B-B35A-485C-B26E-8C492446702B}" type="presOf" srcId="{E1CE0640-D27E-4AD9-843B-B6BB70F286A1}" destId="{F6586015-BB1C-401F-8549-10B79F557FCC}" srcOrd="0" destOrd="0" presId="urn:microsoft.com/office/officeart/2005/8/layout/venn2"/>
    <dgm:cxn modelId="{EB60AE24-3CBF-4DBF-A0C5-AAA0122F7996}" srcId="{8F4B619F-E9F0-4208-8E36-8529449588AA}" destId="{2B3CDB94-ED7A-444A-B9BE-39D736E1EF46}" srcOrd="5" destOrd="0" parTransId="{E590F0D4-1DB9-4936-9139-348F53C4EF6A}" sibTransId="{2B1E35E4-F8EA-4FA2-86CC-87E084CC94FB}"/>
    <dgm:cxn modelId="{A32E4A90-5A07-4F47-9F0D-82BC6E857BE8}" type="presParOf" srcId="{2784E1BA-B3EA-4B6F-A061-F3D29E6C733C}" destId="{2E512E21-DF15-4DC4-8EAB-80632F3F7697}" srcOrd="0" destOrd="0" presId="urn:microsoft.com/office/officeart/2005/8/layout/venn2"/>
    <dgm:cxn modelId="{7F20E5F9-76E0-45F4-9755-2B7F7E737698}" type="presParOf" srcId="{2E512E21-DF15-4DC4-8EAB-80632F3F7697}" destId="{111C4B8A-9E53-427B-B656-541E9BE6CD89}" srcOrd="0" destOrd="0" presId="urn:microsoft.com/office/officeart/2005/8/layout/venn2"/>
    <dgm:cxn modelId="{6B5C7F7E-3E66-4EAB-A9FD-48A50F2FEB5D}" type="presParOf" srcId="{2E512E21-DF15-4DC4-8EAB-80632F3F7697}" destId="{1E98C4A0-651F-450F-B04E-6B0FEC20CF36}" srcOrd="1" destOrd="0" presId="urn:microsoft.com/office/officeart/2005/8/layout/venn2"/>
    <dgm:cxn modelId="{7D87FE21-91A8-4395-8492-36F80EA56176}" type="presParOf" srcId="{2784E1BA-B3EA-4B6F-A061-F3D29E6C733C}" destId="{26A6EF42-6DF0-4378-96F0-4855D222A37C}" srcOrd="1" destOrd="0" presId="urn:microsoft.com/office/officeart/2005/8/layout/venn2"/>
    <dgm:cxn modelId="{59EABD57-6292-4033-BE0A-7BF1548B7129}" type="presParOf" srcId="{26A6EF42-6DF0-4378-96F0-4855D222A37C}" destId="{85D6B53F-FDBA-4E7A-91BD-AE665588A2AD}" srcOrd="0" destOrd="0" presId="urn:microsoft.com/office/officeart/2005/8/layout/venn2"/>
    <dgm:cxn modelId="{12B86767-452C-48CC-868B-67AFE1641E15}" type="presParOf" srcId="{26A6EF42-6DF0-4378-96F0-4855D222A37C}" destId="{9C45D668-994D-41EB-B772-511CD852D3FC}" srcOrd="1" destOrd="0" presId="urn:microsoft.com/office/officeart/2005/8/layout/venn2"/>
    <dgm:cxn modelId="{B0789D60-FBB7-4493-B16B-E720EE2D1FA7}" type="presParOf" srcId="{2784E1BA-B3EA-4B6F-A061-F3D29E6C733C}" destId="{B69CAF84-A073-4108-9579-9A298640C538}" srcOrd="2" destOrd="0" presId="urn:microsoft.com/office/officeart/2005/8/layout/venn2"/>
    <dgm:cxn modelId="{59226EAF-C2B9-44CF-929B-A12E602135C6}" type="presParOf" srcId="{B69CAF84-A073-4108-9579-9A298640C538}" destId="{6B4C8622-96AB-4FBA-8C6E-1780B2FB283E}" srcOrd="0" destOrd="0" presId="urn:microsoft.com/office/officeart/2005/8/layout/venn2"/>
    <dgm:cxn modelId="{07588A0B-3C00-44E4-BB10-602C1F2AF78C}" type="presParOf" srcId="{B69CAF84-A073-4108-9579-9A298640C538}" destId="{E4425408-8B80-4F48-B4BB-0817F1B2E41E}" srcOrd="1" destOrd="0" presId="urn:microsoft.com/office/officeart/2005/8/layout/venn2"/>
    <dgm:cxn modelId="{03E91849-6C18-4472-AC98-D024AB1AF235}" type="presParOf" srcId="{2784E1BA-B3EA-4B6F-A061-F3D29E6C733C}" destId="{A2E1C786-BFE4-4449-A799-FA61BA56F0DA}" srcOrd="3" destOrd="0" presId="urn:microsoft.com/office/officeart/2005/8/layout/venn2"/>
    <dgm:cxn modelId="{94B44421-A840-4656-97E9-556C6BA0E3E2}" type="presParOf" srcId="{A2E1C786-BFE4-4449-A799-FA61BA56F0DA}" destId="{F6586015-BB1C-401F-8549-10B79F557FCC}" srcOrd="0" destOrd="0" presId="urn:microsoft.com/office/officeart/2005/8/layout/venn2"/>
    <dgm:cxn modelId="{6E5ABAA1-EB0F-4543-AF88-D6198E83C9F4}" type="presParOf" srcId="{A2E1C786-BFE4-4449-A799-FA61BA56F0DA}" destId="{9AD08BC5-F649-4018-B487-645EAA9A12FF}" srcOrd="1" destOrd="0" presId="urn:microsoft.com/office/officeart/2005/8/layout/venn2"/>
    <dgm:cxn modelId="{93ADFD02-B712-42C1-904F-4C8DC0C97426}" type="presParOf" srcId="{2784E1BA-B3EA-4B6F-A061-F3D29E6C733C}" destId="{CF8B1A33-48C5-4618-9F18-D77E14964C2F}" srcOrd="4" destOrd="0" presId="urn:microsoft.com/office/officeart/2005/8/layout/venn2"/>
    <dgm:cxn modelId="{4D2BDC1F-572D-4CEC-9D71-F2F37600280C}" type="presParOf" srcId="{CF8B1A33-48C5-4618-9F18-D77E14964C2F}" destId="{FB1FB8E6-D94E-46F5-A8AA-D0CAF5F2F3FD}" srcOrd="0" destOrd="0" presId="urn:microsoft.com/office/officeart/2005/8/layout/venn2"/>
    <dgm:cxn modelId="{4CED84E1-4B7E-4B68-BAE0-5190D0433F29}" type="presParOf" srcId="{CF8B1A33-48C5-4618-9F18-D77E14964C2F}" destId="{0DA3D102-BB81-48DA-BC8C-A5773FA48C5C}" srcOrd="1" destOrd="0" presId="urn:microsoft.com/office/officeart/2005/8/layout/venn2"/>
    <dgm:cxn modelId="{C35A5D24-D29B-4862-BCD4-0047503A5E7D}" type="presParOf" srcId="{2784E1BA-B3EA-4B6F-A061-F3D29E6C733C}" destId="{FB3CD136-5F72-4F7E-8FC8-96CAE519CEB2}" srcOrd="5" destOrd="0" presId="urn:microsoft.com/office/officeart/2005/8/layout/venn2"/>
    <dgm:cxn modelId="{4E34741F-0D75-42EC-ABD3-E7AB2ABED196}" type="presParOf" srcId="{FB3CD136-5F72-4F7E-8FC8-96CAE519CEB2}" destId="{CAA90159-585B-4C2A-B590-26299C81EDE8}" srcOrd="0" destOrd="0" presId="urn:microsoft.com/office/officeart/2005/8/layout/venn2"/>
    <dgm:cxn modelId="{766DFCA7-9C21-4962-A2C5-E958916698E3}" type="presParOf" srcId="{FB3CD136-5F72-4F7E-8FC8-96CAE519CEB2}" destId="{51197667-445D-41BC-8E91-B56275C73F5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C4B8A-9E53-427B-B656-541E9BE6CD89}">
      <dsp:nvSpPr>
        <dsp:cNvPr id="0" name=""/>
        <dsp:cNvSpPr/>
      </dsp:nvSpPr>
      <dsp:spPr>
        <a:xfrm>
          <a:off x="109537" y="0"/>
          <a:ext cx="4352925" cy="4352925"/>
        </a:xfrm>
        <a:prstGeom prst="ellipse">
          <a:avLst/>
        </a:prstGeom>
        <a:solidFill>
          <a:srgbClr val="003366">
            <a:alpha val="5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Государства – члены ВОИС</a:t>
          </a:r>
        </a:p>
      </dsp:txBody>
      <dsp:txXfrm>
        <a:off x="1469826" y="217646"/>
        <a:ext cx="1632346" cy="435292"/>
      </dsp:txXfrm>
    </dsp:sp>
    <dsp:sp modelId="{85D6B53F-FDBA-4E7A-91BD-AE665588A2AD}">
      <dsp:nvSpPr>
        <dsp:cNvPr id="0" name=""/>
        <dsp:cNvSpPr/>
      </dsp:nvSpPr>
      <dsp:spPr>
        <a:xfrm>
          <a:off x="436006" y="652938"/>
          <a:ext cx="3699986" cy="3699986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Независимый консультативный комитет по надзору (НККН)</a:t>
          </a:r>
        </a:p>
      </dsp:txBody>
      <dsp:txXfrm>
        <a:off x="1488190" y="865687"/>
        <a:ext cx="1595619" cy="425498"/>
      </dsp:txXfrm>
    </dsp:sp>
    <dsp:sp modelId="{6B4C8622-96AB-4FBA-8C6E-1780B2FB283E}">
      <dsp:nvSpPr>
        <dsp:cNvPr id="0" name=""/>
        <dsp:cNvSpPr/>
      </dsp:nvSpPr>
      <dsp:spPr>
        <a:xfrm>
          <a:off x="762476" y="1305877"/>
          <a:ext cx="3047047" cy="3047047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Внешние и внутренние аудиторы</a:t>
          </a:r>
        </a:p>
      </dsp:txBody>
      <dsp:txXfrm>
        <a:off x="1497576" y="1516123"/>
        <a:ext cx="1576847" cy="420492"/>
      </dsp:txXfrm>
    </dsp:sp>
    <dsp:sp modelId="{F6586015-BB1C-401F-8549-10B79F557FCC}">
      <dsp:nvSpPr>
        <dsp:cNvPr id="0" name=""/>
        <dsp:cNvSpPr/>
      </dsp:nvSpPr>
      <dsp:spPr>
        <a:xfrm>
          <a:off x="1088945" y="1958816"/>
          <a:ext cx="2394108" cy="2394108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Комитет ВОИС по управлению рисками</a:t>
          </a:r>
        </a:p>
      </dsp:txBody>
      <dsp:txXfrm>
        <a:off x="1639590" y="2174286"/>
        <a:ext cx="1292818" cy="430939"/>
      </dsp:txXfrm>
    </dsp:sp>
    <dsp:sp modelId="{FB1FB8E6-D94E-46F5-A8AA-D0CAF5F2F3FD}">
      <dsp:nvSpPr>
        <dsp:cNvPr id="0" name=""/>
        <dsp:cNvSpPr/>
      </dsp:nvSpPr>
      <dsp:spPr>
        <a:xfrm>
          <a:off x="1415414" y="2611755"/>
          <a:ext cx="1741170" cy="1741170"/>
        </a:xfrm>
        <a:prstGeom prst="ellipse">
          <a:avLst/>
        </a:prstGeom>
        <a:solidFill>
          <a:srgbClr val="003366">
            <a:alpha val="52000"/>
          </a:srgbClr>
        </a:solidFill>
        <a:ln w="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Консультативный комитет ВОИС по инвестициям</a:t>
          </a:r>
        </a:p>
      </dsp:txBody>
      <dsp:txXfrm>
        <a:off x="1720119" y="2829401"/>
        <a:ext cx="1131760" cy="435292"/>
      </dsp:txXfrm>
    </dsp:sp>
    <dsp:sp modelId="{CAA90159-585B-4C2A-B590-26299C81EDE8}">
      <dsp:nvSpPr>
        <dsp:cNvPr id="0" name=""/>
        <dsp:cNvSpPr/>
      </dsp:nvSpPr>
      <dsp:spPr>
        <a:xfrm>
          <a:off x="1741884" y="3264693"/>
          <a:ext cx="1088231" cy="1088231"/>
        </a:xfrm>
        <a:prstGeom prst="ellipse">
          <a:avLst/>
        </a:prstGeom>
        <a:solidFill>
          <a:srgbClr val="003366">
            <a:alpha val="5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/>
            <a:t>Инвестиции ВОИС</a:t>
          </a:r>
        </a:p>
      </dsp:txBody>
      <dsp:txXfrm>
        <a:off x="1901252" y="3536751"/>
        <a:ext cx="769495" cy="544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E2D2A46-31D4-42C3-9BFC-2819592256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4B3A36-662B-4E53-B902-E6976A1277D8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7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9EEDA-9492-4994-BB18-1005CD6866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7" name="fc" descr="WIPO FOR OFFICIAL USE ONLY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2" name="MSIPCMContentMarking" descr="{&quot;HashCode&quot;:2082126947,&quot;Placement&quot;:&quot;Footer&quot;,&quot;Top&quot;:519.343,&quot;Left&quot;:286.33,&quot;SlideWidth&quot;:720,&quot;SlideHeight&quot;:540}"/>
          <p:cNvSpPr txBox="1"/>
          <p:nvPr userDrawn="1"/>
        </p:nvSpPr>
        <p:spPr>
          <a:xfrm>
            <a:off x="3636391" y="6649884"/>
            <a:ext cx="187121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MSIPCMContentMarking" descr="{&quot;HashCode&quot;:2082126947,&quot;Placement&quot;:&quot;Footer&quot;,&quot;Top&quot;:519.343,&quot;Left&quot;:286.33,&quot;SlideWidth&quot;:720,&quot;SlideHeight&quot;:540}"/>
          <p:cNvSpPr txBox="1"/>
          <p:nvPr userDrawn="1"/>
        </p:nvSpPr>
        <p:spPr>
          <a:xfrm>
            <a:off x="3636391" y="6595656"/>
            <a:ext cx="187121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Calibri" panose="020F0502020204030204" pitchFamily="34" charset="0"/>
              </a:rPr>
              <a:t>WIPO FOR OFFICIAL USE ONLY </a:t>
            </a: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183063"/>
            <a:ext cx="4937125" cy="1333500"/>
          </a:xfrm>
          <a:noFill/>
        </p:spPr>
        <p:txBody>
          <a:bodyPr/>
          <a:lstStyle/>
          <a:p>
            <a:pPr eaLnBrk="1" hangingPunct="1"/>
            <a:r>
              <a:rPr lang="ru-RU" sz="3000" b="1" dirty="0">
                <a:solidFill>
                  <a:srgbClr val="00408C"/>
                </a:solidFill>
                <a:ea typeface="ヒラギノ角ゴ Pro W3" pitchFamily="1" charset="-128"/>
              </a:rPr>
              <a:t>Обновленная информация об инвестиционной деятельности</a:t>
            </a:r>
          </a:p>
          <a:p>
            <a:r>
              <a:rPr lang="ru-RU" sz="3000" b="1" dirty="0">
                <a:solidFill>
                  <a:srgbClr val="00408C"/>
                </a:solidFill>
                <a:ea typeface="ヒラギノ角ゴ Pro W3" pitchFamily="1" charset="-128"/>
              </a:rPr>
              <a:t>WO/PBC/36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248400" y="5153025"/>
            <a:ext cx="214788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40000"/>
              </a:lnSpc>
            </a:pPr>
            <a:r>
              <a:rPr lang="ru-RU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Женева</a:t>
            </a:r>
          </a:p>
          <a:p>
            <a:pPr>
              <a:lnSpc>
                <a:spcPct val="40000"/>
              </a:lnSpc>
            </a:pPr>
            <a:r>
              <a:rPr lang="ru-RU" sz="13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Май </a:t>
            </a:r>
            <a:r>
              <a:rPr lang="ru-RU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2023 года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914400" y="3810000"/>
            <a:ext cx="381000" cy="3810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 dirty="0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230313" y="5805488"/>
            <a:ext cx="69342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800">
                <a:solidFill>
                  <a:srgbClr val="00408C"/>
                </a:solidFill>
                <a:ea typeface="ヒラギノ角ゴ Pro W3" pitchFamily="1" charset="-128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Глобальные рынки: на данный момент наблюдается незначительное восстановление по большинству категорий активов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5825"/>
            <a:ext cx="4567382" cy="4385252"/>
          </a:xfrm>
        </p:spPr>
        <p:txBody>
          <a:bodyPr/>
          <a:lstStyle/>
          <a:p>
            <a:pPr marL="0" indent="0">
              <a:buNone/>
            </a:pPr>
            <a:r>
              <a:rPr lang="ru-RU" sz="1200" b="1" dirty="0"/>
              <a:t>ОКОНЧАНИЕ ПЕРИОДА ОТРИЦАТЕЛЬНЫХ ПРОЦЕНТНЫХ СТАВОК В ШВЕЙЦАРИИ</a:t>
            </a:r>
          </a:p>
          <a:p>
            <a:r>
              <a:rPr lang="ru-RU" sz="1200" dirty="0"/>
              <a:t>После более чем десятилетнего периода низких процентных ставок крупнейшие центральные банки приняли ограничительную денежно-кредитную политику, чтобы противостоять влиянию инфляции.</a:t>
            </a:r>
          </a:p>
          <a:p>
            <a:r>
              <a:rPr lang="ru-RU" sz="1200" dirty="0"/>
              <a:t>В сентябре 2022 года Национальный банк Швейцарии прекратил политику отрицательных процентных </a:t>
            </a:r>
            <a:r>
              <a:rPr lang="ru-RU" sz="1200" dirty="0" smtClean="0"/>
              <a:t>ставок.</a:t>
            </a:r>
            <a:endParaRPr lang="ru-RU" sz="1200" dirty="0"/>
          </a:p>
          <a:p>
            <a:r>
              <a:rPr lang="ru-RU" sz="1200" dirty="0"/>
              <a:t>Рост процентных ставок привел к отрицательной доходности практически по всем категориям инвестиций.</a:t>
            </a:r>
          </a:p>
          <a:p>
            <a:pPr marL="0" indent="0">
              <a:buNone/>
            </a:pPr>
            <a:endParaRPr lang="fr-CH" sz="1200" dirty="0"/>
          </a:p>
          <a:p>
            <a:pPr marL="0" indent="0">
              <a:buNone/>
            </a:pPr>
            <a:r>
              <a:rPr lang="ru-RU" sz="1200" b="1" dirty="0"/>
              <a:t>В 2023 ГОДУ НАБЛЮДАЕТСЯ ВОССТАНОВЛЕНИЕ РЫНКОВ (</a:t>
            </a:r>
            <a:r>
              <a:rPr lang="ru-RU" sz="1200" b="1" dirty="0" smtClean="0"/>
              <a:t>ПОКА)</a:t>
            </a:r>
            <a:endParaRPr lang="ru-RU" sz="1200" b="1" dirty="0"/>
          </a:p>
          <a:p>
            <a:r>
              <a:rPr lang="ru-RU" sz="1200" dirty="0"/>
              <a:t>Более высокие процентные ставки по денежным депозитам и традиционно высококачественным облигациям облегчают инвесторам достижение положительной номинальной доходности.</a:t>
            </a:r>
          </a:p>
          <a:p>
            <a:pPr marL="0" indent="0">
              <a:buNone/>
            </a:pPr>
            <a:endParaRPr lang="fr-CH" sz="1200" dirty="0"/>
          </a:p>
          <a:p>
            <a:pPr marL="0" indent="0">
              <a:buNone/>
            </a:pPr>
            <a:r>
              <a:rPr lang="ru-RU" sz="1200" b="1" dirty="0"/>
              <a:t>СОХРАНЯЮТСЯ НЕБЛАГОПРИЯТНЫЕ ФАКТОРЫ</a:t>
            </a:r>
          </a:p>
          <a:p>
            <a:r>
              <a:rPr lang="ru-RU" sz="1200" dirty="0"/>
              <a:t>Замедление глобального роста и потенциальная рецессия.</a:t>
            </a:r>
          </a:p>
          <a:p>
            <a:r>
              <a:rPr lang="ru-RU" sz="1200" dirty="0"/>
              <a:t>Влияние потрясений в банковской сфере и риск глобального воздействия.</a:t>
            </a:r>
          </a:p>
          <a:p>
            <a:endParaRPr lang="fr-CH" sz="1200" dirty="0"/>
          </a:p>
          <a:p>
            <a:pPr marL="0" indent="0">
              <a:buNone/>
            </a:pPr>
            <a:endParaRPr lang="fr-CH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26703"/>
              </p:ext>
            </p:extLst>
          </p:nvPr>
        </p:nvGraphicFramePr>
        <p:xfrm>
          <a:off x="4872182" y="1675825"/>
          <a:ext cx="4119418" cy="4397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393">
                  <a:extLst>
                    <a:ext uri="{9D8B030D-6E8A-4147-A177-3AD203B41FA5}">
                      <a16:colId xmlns:a16="http://schemas.microsoft.com/office/drawing/2014/main" val="2193811738"/>
                    </a:ext>
                  </a:extLst>
                </a:gridCol>
                <a:gridCol w="956293">
                  <a:extLst>
                    <a:ext uri="{9D8B030D-6E8A-4147-A177-3AD203B41FA5}">
                      <a16:colId xmlns:a16="http://schemas.microsoft.com/office/drawing/2014/main" val="1435147580"/>
                    </a:ext>
                  </a:extLst>
                </a:gridCol>
                <a:gridCol w="882732">
                  <a:extLst>
                    <a:ext uri="{9D8B030D-6E8A-4147-A177-3AD203B41FA5}">
                      <a16:colId xmlns:a16="http://schemas.microsoft.com/office/drawing/2014/main" val="3776222413"/>
                    </a:ext>
                  </a:extLst>
                </a:gridCol>
              </a:tblGrid>
              <a:tr h="414077">
                <a:tc>
                  <a:txBody>
                    <a:bodyPr/>
                    <a:lstStyle/>
                    <a:p>
                      <a:r>
                        <a:rPr lang="ru-RU" sz="1000" dirty="0"/>
                        <a:t>Доходность категорий активов</a:t>
                      </a:r>
                      <a:r>
                        <a:rPr lang="ru-RU" sz="1000" baseline="0" dirty="0"/>
                        <a:t> (%)*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04.2023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2022 год</a:t>
                      </a:r>
                      <a:endParaRPr lang="ru-RU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489750"/>
                  </a:ext>
                </a:extLst>
              </a:tr>
              <a:tr h="297424">
                <a:tc gridSpan="3">
                  <a:txBody>
                    <a:bodyPr/>
                    <a:lstStyle/>
                    <a:p>
                      <a:r>
                        <a:rPr lang="ru-RU" sz="1000" b="1" dirty="0"/>
                        <a:t>АКЦИИ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786131"/>
                  </a:ext>
                </a:extLst>
              </a:tr>
              <a:tr h="297424">
                <a:tc>
                  <a:txBody>
                    <a:bodyPr/>
                    <a:lstStyle/>
                    <a:p>
                      <a:r>
                        <a:rPr lang="ru-RU" sz="1000" dirty="0"/>
                        <a:t>   Швейцария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9,7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</a:rPr>
                        <a:t>-16,5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510700"/>
                  </a:ext>
                </a:extLst>
              </a:tr>
              <a:tr h="297424">
                <a:tc>
                  <a:txBody>
                    <a:bodyPr/>
                    <a:lstStyle/>
                    <a:p>
                      <a:r>
                        <a:rPr lang="ru-RU" sz="1000"/>
                        <a:t>   Европа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11,1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</a:rPr>
                        <a:t>-12,6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124799"/>
                  </a:ext>
                </a:extLst>
              </a:tr>
              <a:tr h="297424">
                <a:tc>
                  <a:txBody>
                    <a:bodyPr/>
                    <a:lstStyle/>
                    <a:p>
                      <a:r>
                        <a:rPr lang="ru-RU" sz="1000"/>
                        <a:t>   Северная Америка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4,7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</a:rPr>
                        <a:t>-17,9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329516"/>
                  </a:ext>
                </a:extLst>
              </a:tr>
              <a:tr h="297424">
                <a:tc>
                  <a:txBody>
                    <a:bodyPr/>
                    <a:lstStyle/>
                    <a:p>
                      <a:r>
                        <a:rPr lang="ru-RU" sz="1000"/>
                        <a:t>   Япония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2,5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</a:rPr>
                        <a:t>-15,0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46881"/>
                  </a:ext>
                </a:extLst>
              </a:tr>
              <a:tr h="297424">
                <a:tc>
                  <a:txBody>
                    <a:bodyPr/>
                    <a:lstStyle/>
                    <a:p>
                      <a:r>
                        <a:rPr lang="ru-RU" sz="1000"/>
                        <a:t>   Формирующиеся рынки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</a:rPr>
                        <a:t>-1,1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</a:rPr>
                        <a:t>-18,5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054382"/>
                  </a:ext>
                </a:extLst>
              </a:tr>
              <a:tr h="297424">
                <a:tc gridSpan="3">
                  <a:txBody>
                    <a:bodyPr/>
                    <a:lstStyle/>
                    <a:p>
                      <a:r>
                        <a:rPr lang="ru-RU" sz="1000" b="1" dirty="0"/>
                        <a:t>ГОСУДАРСТВЕННЫЕ ОБЛИГАЦИИ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871377"/>
                  </a:ext>
                </a:extLst>
              </a:tr>
              <a:tr h="297424">
                <a:tc>
                  <a:txBody>
                    <a:bodyPr/>
                    <a:lstStyle/>
                    <a:p>
                      <a:r>
                        <a:rPr lang="ru-RU" sz="1000"/>
                        <a:t>   Швейцария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5,6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</a:rPr>
                        <a:t>-17,0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972672"/>
                  </a:ext>
                </a:extLst>
              </a:tr>
              <a:tr h="297424">
                <a:tc gridSpan="3">
                  <a:txBody>
                    <a:bodyPr/>
                    <a:lstStyle/>
                    <a:p>
                      <a:r>
                        <a:rPr lang="ru-RU" sz="1000" dirty="0"/>
                        <a:t> </a:t>
                      </a:r>
                      <a:r>
                        <a:rPr lang="ru-RU" sz="1000" b="1" dirty="0"/>
                        <a:t>КРЕДИТЫ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96134"/>
                  </a:ext>
                </a:extLst>
              </a:tr>
              <a:tr h="414077">
                <a:tc>
                  <a:txBody>
                    <a:bodyPr/>
                    <a:lstStyle/>
                    <a:p>
                      <a:r>
                        <a:rPr lang="ru-RU" sz="1000" dirty="0"/>
                        <a:t>   Кредиты с преимущественным правом требования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2,5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</a:rPr>
                        <a:t>-4,3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870656"/>
                  </a:ext>
                </a:extLst>
              </a:tr>
              <a:tr h="297424">
                <a:tc>
                  <a:txBody>
                    <a:bodyPr/>
                    <a:lstStyle/>
                    <a:p>
                      <a:r>
                        <a:rPr lang="ru-RU" sz="1000"/>
                        <a:t>   Формирующиеся рынки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1,0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</a:rPr>
                        <a:t>-20,3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825317"/>
                  </a:ext>
                </a:extLst>
              </a:tr>
              <a:tr h="297424">
                <a:tc gridSpan="3">
                  <a:txBody>
                    <a:bodyPr/>
                    <a:lstStyle/>
                    <a:p>
                      <a:r>
                        <a:rPr lang="ru-RU" sz="1000" b="1" dirty="0"/>
                        <a:t>НЕДВИЖИМОСТЬ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512698"/>
                  </a:ext>
                </a:extLst>
              </a:tr>
              <a:tr h="297424">
                <a:tc>
                  <a:txBody>
                    <a:bodyPr/>
                    <a:lstStyle/>
                    <a:p>
                      <a:r>
                        <a:rPr lang="ru-RU" sz="1000"/>
                        <a:t>   Швейцарские фонды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1,2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</a:rPr>
                        <a:t>-15,2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4589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84173" y="6238684"/>
            <a:ext cx="1985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/>
              <a:t>* – доходность в швейцарских франках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872182" y="1675825"/>
            <a:ext cx="4195618" cy="4419026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3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945968"/>
              </p:ext>
            </p:extLst>
          </p:nvPr>
        </p:nvGraphicFramePr>
        <p:xfrm>
          <a:off x="507683" y="4953000"/>
          <a:ext cx="6578917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224">
                  <a:extLst>
                    <a:ext uri="{9D8B030D-6E8A-4147-A177-3AD203B41FA5}">
                      <a16:colId xmlns:a16="http://schemas.microsoft.com/office/drawing/2014/main" val="1509202913"/>
                    </a:ext>
                  </a:extLst>
                </a:gridCol>
                <a:gridCol w="1035571">
                  <a:extLst>
                    <a:ext uri="{9D8B030D-6E8A-4147-A177-3AD203B41FA5}">
                      <a16:colId xmlns:a16="http://schemas.microsoft.com/office/drawing/2014/main" val="1661629336"/>
                    </a:ext>
                  </a:extLst>
                </a:gridCol>
                <a:gridCol w="1013537">
                  <a:extLst>
                    <a:ext uri="{9D8B030D-6E8A-4147-A177-3AD203B41FA5}">
                      <a16:colId xmlns:a16="http://schemas.microsoft.com/office/drawing/2014/main" val="195519292"/>
                    </a:ext>
                  </a:extLst>
                </a:gridCol>
                <a:gridCol w="1189804">
                  <a:extLst>
                    <a:ext uri="{9D8B030D-6E8A-4147-A177-3AD203B41FA5}">
                      <a16:colId xmlns:a16="http://schemas.microsoft.com/office/drawing/2014/main" val="2488773983"/>
                    </a:ext>
                  </a:extLst>
                </a:gridCol>
                <a:gridCol w="1329781">
                  <a:extLst>
                    <a:ext uri="{9D8B030D-6E8A-4147-A177-3AD203B41FA5}">
                      <a16:colId xmlns:a16="http://schemas.microsoft.com/office/drawing/2014/main" val="37080051"/>
                    </a:ext>
                  </a:extLst>
                </a:gridCol>
              </a:tblGrid>
              <a:tr h="550227">
                <a:tc>
                  <a:txBody>
                    <a:bodyPr/>
                    <a:lstStyle/>
                    <a:p>
                      <a:r>
                        <a:rPr lang="ru-RU" sz="1100" dirty="0"/>
                        <a:t>Доходность инвестиций (%)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Январь-апрель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/>
                        <a:t>2023 года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2022 год</a:t>
                      </a:r>
                      <a:endParaRPr lang="ru-RU" sz="11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 </a:t>
                      </a:r>
                      <a:r>
                        <a:rPr lang="ru-RU" sz="1100" dirty="0"/>
                        <a:t>лет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С момента учреждения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79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/>
                        <a:t>Основные денежные средства ВОИС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1,3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FF0000"/>
                          </a:solidFill>
                        </a:rPr>
                        <a:t>-9,4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1,0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0,6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/>
                        <a:t>Контрольный показатель доходности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/>
                        <a:t>1,2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FF0000"/>
                          </a:solidFill>
                        </a:rPr>
                        <a:t>-9,5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1,2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0,8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479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/>
                        <a:t>Относительная</a:t>
                      </a:r>
                      <a:r>
                        <a:rPr lang="ru-RU" sz="1100" baseline="0" dirty="0"/>
                        <a:t> доходность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0,1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tx1"/>
                          </a:solidFill>
                        </a:rPr>
                        <a:t>0,1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FF0000"/>
                          </a:solidFill>
                        </a:rPr>
                        <a:t>-0,2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FF0000"/>
                          </a:solidFill>
                        </a:rPr>
                        <a:t>-0,2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6703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Ожидается краткосрочная волатильность, однако портфели сохраняют устойчивость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507684" y="4953000"/>
            <a:ext cx="6350318" cy="1662747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8" name="Picture 3" descr="cid:image004.jpg@01D997D1.0B4831A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3538" b="3851"/>
          <a:stretch/>
        </p:blipFill>
        <p:spPr bwMode="auto">
          <a:xfrm>
            <a:off x="457200" y="1295400"/>
            <a:ext cx="7086600" cy="358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6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211838"/>
              </p:ext>
            </p:extLst>
          </p:nvPr>
        </p:nvGraphicFramePr>
        <p:xfrm>
          <a:off x="507682" y="4953000"/>
          <a:ext cx="6578917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225">
                  <a:extLst>
                    <a:ext uri="{9D8B030D-6E8A-4147-A177-3AD203B41FA5}">
                      <a16:colId xmlns:a16="http://schemas.microsoft.com/office/drawing/2014/main" val="1509202913"/>
                    </a:ext>
                  </a:extLst>
                </a:gridCol>
                <a:gridCol w="1035570">
                  <a:extLst>
                    <a:ext uri="{9D8B030D-6E8A-4147-A177-3AD203B41FA5}">
                      <a16:colId xmlns:a16="http://schemas.microsoft.com/office/drawing/2014/main" val="1661629336"/>
                    </a:ext>
                  </a:extLst>
                </a:gridCol>
                <a:gridCol w="1013537">
                  <a:extLst>
                    <a:ext uri="{9D8B030D-6E8A-4147-A177-3AD203B41FA5}">
                      <a16:colId xmlns:a16="http://schemas.microsoft.com/office/drawing/2014/main" val="195519292"/>
                    </a:ext>
                  </a:extLst>
                </a:gridCol>
                <a:gridCol w="1189804">
                  <a:extLst>
                    <a:ext uri="{9D8B030D-6E8A-4147-A177-3AD203B41FA5}">
                      <a16:colId xmlns:a16="http://schemas.microsoft.com/office/drawing/2014/main" val="2488773983"/>
                    </a:ext>
                  </a:extLst>
                </a:gridCol>
                <a:gridCol w="1329781">
                  <a:extLst>
                    <a:ext uri="{9D8B030D-6E8A-4147-A177-3AD203B41FA5}">
                      <a16:colId xmlns:a16="http://schemas.microsoft.com/office/drawing/2014/main" val="37080051"/>
                    </a:ext>
                  </a:extLst>
                </a:gridCol>
              </a:tblGrid>
              <a:tr h="550227">
                <a:tc>
                  <a:txBody>
                    <a:bodyPr/>
                    <a:lstStyle/>
                    <a:p>
                      <a:r>
                        <a:rPr lang="ru-RU" sz="1100" baseline="0" dirty="0"/>
                        <a:t>Доходность инвестиций (%)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Январь-апрель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/>
                        <a:t>2023 года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2022 год</a:t>
                      </a:r>
                      <a:endParaRPr lang="ru-RU" sz="11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5 лет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С момента учреждения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79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/>
                        <a:t>Стратегические денежные средства ВОИС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1,9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FF0000"/>
                          </a:solidFill>
                        </a:rPr>
                        <a:t>-11,1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1,5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1,2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/>
                        <a:t>Контрольный показатель доходности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1,8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FF0000"/>
                          </a:solidFill>
                        </a:rPr>
                        <a:t>-11,0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1,7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/>
                        <a:t>1,3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479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/>
                        <a:t>Относительная</a:t>
                      </a:r>
                      <a:r>
                        <a:rPr lang="ru-RU" sz="1100" baseline="0"/>
                        <a:t> доходность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0,1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FF0000"/>
                          </a:solidFill>
                        </a:rPr>
                        <a:t>-0,1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FF0000"/>
                          </a:solidFill>
                        </a:rPr>
                        <a:t>-0,2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FF0000"/>
                          </a:solidFill>
                        </a:rPr>
                        <a:t>-0,1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6703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Ожидается краткосрочная волатильность, однако портфели сохраняют устойчивость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507684" y="4953000"/>
            <a:ext cx="6350318" cy="1662747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1" descr="cid:image003.jpg@01D997D1.0B4831A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" r="16990" b="14394"/>
          <a:stretch/>
        </p:blipFill>
        <p:spPr bwMode="auto">
          <a:xfrm>
            <a:off x="507682" y="1347952"/>
            <a:ext cx="6781800" cy="344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8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ru-RU" sz="2800" dirty="0"/>
              <a:t>Инвестиции рассчитаны на среднесрочную и долгосрочную перспективу, </a:t>
            </a:r>
            <a:r>
              <a:rPr lang="ru-RU" sz="2800" dirty="0" smtClean="0"/>
              <a:t>и в </a:t>
            </a:r>
            <a:r>
              <a:rPr lang="ru-RU" sz="2800" dirty="0"/>
              <a:t>центре нашего внимания остается достижение поставленной цели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52925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/>
              <a:t>ЦЕЛЕВАЯ ДОХОДНОСТЬ ОСНОВНЫХ ДЕНЕЖНЫХ СРЕДСТВ</a:t>
            </a:r>
          </a:p>
          <a:p>
            <a:endParaRPr lang="fr-CH" sz="1400" dirty="0"/>
          </a:p>
          <a:p>
            <a:r>
              <a:rPr lang="ru-RU" sz="1400" dirty="0"/>
              <a:t>Текущая инвестиционная стратегия была разработана в 2017 году, когда сохранение капитала и достижение положительной доходности было проблематичным ввиду отрицательных процентных ставок по денежным депозитам и высококачественным облигациям, номинированным в швейцарских </a:t>
            </a:r>
            <a:r>
              <a:rPr lang="ru-RU" sz="1400" dirty="0" smtClean="0"/>
              <a:t>франках</a:t>
            </a:r>
            <a:r>
              <a:rPr lang="en-US" sz="1400" dirty="0" smtClean="0"/>
              <a:t>.</a:t>
            </a:r>
            <a:endParaRPr lang="ru-RU" sz="1400" dirty="0"/>
          </a:p>
          <a:p>
            <a:endParaRPr lang="fr-CH" sz="1400" dirty="0"/>
          </a:p>
          <a:p>
            <a:r>
              <a:rPr lang="ru-RU" sz="1400" dirty="0"/>
              <a:t>Инвестиции в рамках портфеля основных денежных средств диверсифицированы в глобальные активы, включая облигации и недвижимость в Швейцарии.  Несмотря на сложные условия на финансовом рынке в 2022 году, инвестиционная стратегия достигла своей цели и обеспечила положительную доходность на период в пять </a:t>
            </a:r>
            <a:r>
              <a:rPr lang="ru-RU" sz="1400" dirty="0" smtClean="0"/>
              <a:t>лет</a:t>
            </a:r>
            <a:r>
              <a:rPr lang="en-US" sz="1400" dirty="0" smtClean="0"/>
              <a:t>.</a:t>
            </a:r>
            <a:endParaRPr lang="ru-RU" sz="1400" dirty="0"/>
          </a:p>
          <a:p>
            <a:endParaRPr lang="fr-CH" sz="1400" dirty="0"/>
          </a:p>
          <a:p>
            <a:r>
              <a:rPr lang="ru-RU" sz="1400" dirty="0"/>
              <a:t>С окончанием действия отрицательных процентных ставок в швейцарских франках реализуется стратегия по снижению волатильности </a:t>
            </a:r>
            <a:r>
              <a:rPr lang="ru-RU" sz="1400" dirty="0" smtClean="0"/>
              <a:t>портфеля</a:t>
            </a:r>
            <a:r>
              <a:rPr lang="en-US" sz="1400" dirty="0" smtClean="0"/>
              <a:t>.</a:t>
            </a:r>
            <a:endParaRPr lang="ru-RU" sz="1400" dirty="0"/>
          </a:p>
          <a:p>
            <a:endParaRPr lang="fr-CH" sz="1400" dirty="0"/>
          </a:p>
          <a:p>
            <a:r>
              <a:rPr lang="ru-RU" sz="1400" dirty="0"/>
              <a:t>Учитывая рост процентных ставок, портфель, вероятно, продолжит обеспечивать положительную норму прибыли в будущем.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11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ru-RU" sz="2800" dirty="0"/>
              <a:t>Инвестиции рассчитаны на среднесрочную и долгосрочную перспективу, </a:t>
            </a:r>
            <a:r>
              <a:rPr lang="ru-RU" sz="2800" dirty="0" smtClean="0"/>
              <a:t>и в </a:t>
            </a:r>
            <a:r>
              <a:rPr lang="ru-RU" sz="2800" dirty="0"/>
              <a:t>центре нашего внимания остается достижение поставленной цели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52925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/>
              <a:t>ЦЕЛЕВАЯ ДОХОДНОСТЬ СТРАТЕГИЧЕСКИХ ДЕНЕЖНЫХ СРЕДСТВ</a:t>
            </a:r>
          </a:p>
          <a:p>
            <a:endParaRPr lang="fr-CH" sz="1400" dirty="0"/>
          </a:p>
          <a:p>
            <a:r>
              <a:rPr lang="ru-RU" sz="1400" dirty="0"/>
              <a:t>Инвестиции в рамках портфеля стратегических денежных средств диверсифицированы в глобальные активы, включая облигации, акции и недвижимость в Швейцарии. Несмотря на сложные условия на финансовом рынке в 2022 году, в отношении инвестиций стратегических денежных средств наблюдается тенденция к достижению долгосрочной инвестиционной цели доходности в 2% и обеспечению долгосрочных обязательств ВОИС по выплатам пособий сотрудникам в течение 20 </a:t>
            </a:r>
            <a:r>
              <a:rPr lang="ru-RU" sz="1400" dirty="0" smtClean="0"/>
              <a:t>лет</a:t>
            </a:r>
            <a:r>
              <a:rPr lang="en-US" sz="1400" dirty="0" smtClean="0"/>
              <a:t>.</a:t>
            </a:r>
            <a:endParaRPr lang="ru-RU" sz="1400" dirty="0"/>
          </a:p>
          <a:p>
            <a:endParaRPr lang="fr-CH" sz="1400" dirty="0"/>
          </a:p>
          <a:p>
            <a:r>
              <a:rPr lang="ru-RU" sz="1400" dirty="0"/>
              <a:t>По состоянию на первый квартал 2023 года коэффициент покрытия долгосрочных обязательств по выплатам пособий сотрудникам составляет 70%.</a:t>
            </a:r>
          </a:p>
          <a:p>
            <a:endParaRPr lang="fr-CH" sz="1400" dirty="0"/>
          </a:p>
          <a:p>
            <a:endParaRPr lang="fr-CH" sz="1400" dirty="0"/>
          </a:p>
          <a:p>
            <a:endParaRPr lang="fr-CH" sz="1400" dirty="0"/>
          </a:p>
          <a:p>
            <a:endParaRPr lang="fr-CH" sz="1400" dirty="0"/>
          </a:p>
          <a:p>
            <a:endParaRPr lang="fr-CH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15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1"/>
            <a:ext cx="8229600" cy="1143000"/>
          </a:xfrm>
        </p:spPr>
        <p:txBody>
          <a:bodyPr/>
          <a:lstStyle/>
          <a:p>
            <a:r>
              <a:rPr lang="ru-RU" sz="2800" dirty="0"/>
              <a:t>В инвестиционную деятельность заложена эффективная система управления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29795"/>
              </p:ext>
            </p:extLst>
          </p:nvPr>
        </p:nvGraphicFramePr>
        <p:xfrm>
          <a:off x="76200" y="1692276"/>
          <a:ext cx="4572000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0" y="1219200"/>
            <a:ext cx="4516582" cy="438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sz="1100" b="1" dirty="0" smtClean="0"/>
              <a:t>Консультативный </a:t>
            </a:r>
            <a:r>
              <a:rPr lang="ru-RU" sz="1100" b="1" dirty="0"/>
              <a:t>комитет ВОИС по инвестициям (ККИ)</a:t>
            </a:r>
            <a:r>
              <a:rPr lang="ru-RU" sz="1100" dirty="0"/>
              <a:t> предоставляет рекомендации относительно инвестирования средств Организации в соответствии с Финансовыми положениями и правилами.  Его рекомендации касаются таких вопросов, как содержание инвестиционной политики, стратегия, распределение активов, определение надлежащих контрольных показателей и руководящие принципы.</a:t>
            </a:r>
          </a:p>
          <a:p>
            <a:endParaRPr lang="fr-CH" sz="1100" b="1" kern="0" dirty="0"/>
          </a:p>
          <a:p>
            <a:r>
              <a:rPr lang="ru-RU" sz="1100" b="1" dirty="0"/>
              <a:t>Комитет ВОИС по управлению рисками </a:t>
            </a:r>
            <a:r>
              <a:rPr lang="ru-RU" sz="1100" dirty="0"/>
              <a:t>сформировал эффективную культуру управления рисками и устанавливает уровень приемлемого риска соразмерно достижению инвестиционных целей ВОИС.</a:t>
            </a:r>
          </a:p>
          <a:p>
            <a:endParaRPr lang="en-US" sz="1100" b="1" kern="0" dirty="0"/>
          </a:p>
          <a:p>
            <a:r>
              <a:rPr lang="ru-RU" sz="1100" b="1" dirty="0"/>
              <a:t>Внешние и внутренние аудиторы </a:t>
            </a:r>
            <a:r>
              <a:rPr lang="ru-RU" sz="1100" dirty="0"/>
              <a:t>обеспечивают независимый аудит и проверку механизмов внутреннего контроля, касающегося инвестиционной деятельности и отчетности.</a:t>
            </a:r>
          </a:p>
          <a:p>
            <a:endParaRPr lang="en-US" sz="1100" b="1" kern="0" dirty="0"/>
          </a:p>
          <a:p>
            <a:r>
              <a:rPr lang="ru-RU" sz="1100" b="1" dirty="0"/>
              <a:t>Независимый консультативный комитет по надзору (</a:t>
            </a:r>
            <a:r>
              <a:rPr lang="ru-RU" sz="1100" b="1" dirty="0" smtClean="0"/>
              <a:t>НККН) </a:t>
            </a:r>
            <a:r>
              <a:rPr lang="ru-RU" sz="1100" dirty="0"/>
              <a:t>выполняет функции </a:t>
            </a:r>
            <a:r>
              <a:rPr lang="ru-RU" sz="1100" dirty="0" smtClean="0"/>
              <a:t>независимого экспертного </a:t>
            </a:r>
            <a:r>
              <a:rPr lang="ru-RU" sz="1100" dirty="0"/>
              <a:t>консультативного органа и </a:t>
            </a:r>
            <a:r>
              <a:rPr lang="ru-RU" sz="1100" dirty="0" smtClean="0"/>
              <a:t>осуществляет надзор </a:t>
            </a:r>
            <a:r>
              <a:rPr lang="ru-RU" sz="1100" dirty="0"/>
              <a:t>за инвестиционной </a:t>
            </a:r>
            <a:r>
              <a:rPr lang="ru-RU" sz="1100" dirty="0" smtClean="0"/>
              <a:t>деятельностью</a:t>
            </a:r>
            <a:r>
              <a:rPr lang="ru-RU" sz="1100" dirty="0"/>
              <a:t>.</a:t>
            </a:r>
          </a:p>
          <a:p>
            <a:endParaRPr lang="fr-CH" sz="1100" b="1" kern="0" dirty="0"/>
          </a:p>
          <a:p>
            <a:r>
              <a:rPr lang="ru-RU" sz="1100" b="1" dirty="0"/>
              <a:t>Государства – члены ВОИС </a:t>
            </a:r>
            <a:r>
              <a:rPr lang="ru-RU" sz="1100" dirty="0"/>
              <a:t>предоставляют Секретариату полномочия на осуществление инвестиций в соответствии с политикой ВОИС в области инвестиций.</a:t>
            </a:r>
          </a:p>
          <a:p>
            <a:pPr marL="0" indent="0">
              <a:buNone/>
            </a:pPr>
            <a:endParaRPr lang="fr-CH" sz="1100" kern="0" dirty="0"/>
          </a:p>
        </p:txBody>
      </p:sp>
    </p:spTree>
    <p:extLst>
      <p:ext uri="{BB962C8B-B14F-4D97-AF65-F5344CB8AC3E}">
        <p14:creationId xmlns:p14="http://schemas.microsoft.com/office/powerpoint/2010/main" val="24359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template_english</Template>
  <TotalTime>33429</TotalTime>
  <Words>698</Words>
  <Application>Microsoft Office PowerPoint</Application>
  <PresentationFormat>On-screen Show (4:3)</PresentationFormat>
  <Paragraphs>138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Microsoft Sans Serif</vt:lpstr>
      <vt:lpstr>ヒラギノ角ゴ Pro W3</vt:lpstr>
      <vt:lpstr>template_english</vt:lpstr>
      <vt:lpstr>PowerPoint Presentation</vt:lpstr>
      <vt:lpstr>Глобальные рынки: на данный момент наблюдается незначительное восстановление по большинству категорий активов</vt:lpstr>
      <vt:lpstr>Ожидается краткосрочная волатильность, однако портфели сохраняют устойчивость </vt:lpstr>
      <vt:lpstr>Ожидается краткосрочная волатильность, однако портфели сохраняют устойчивость</vt:lpstr>
      <vt:lpstr>Инвестиции рассчитаны на среднесрочную и долгосрочную перспективу, и в центре нашего внимания остается достижение поставленной цели</vt:lpstr>
      <vt:lpstr>Инвестиции рассчитаны на среднесрочную и долгосрочную перспективу, и в центре нашего внимания остается достижение поставленной цели</vt:lpstr>
      <vt:lpstr>В инвестиционную деятельность заложена эффективная система управления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 Seong Joon</dc:creator>
  <cp:keywords>FOR OFFICIAL USE ONLY</cp:keywords>
  <cp:lastModifiedBy>GENOUD Anne</cp:lastModifiedBy>
  <cp:revision>430</cp:revision>
  <cp:lastPrinted>2023-05-15T10:45:46Z</cp:lastPrinted>
  <dcterms:created xsi:type="dcterms:W3CDTF">2018-02-22T10:36:31Z</dcterms:created>
  <dcterms:modified xsi:type="dcterms:W3CDTF">2023-06-05T15:24:46Z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e5830c90-e4ea-41a2-82d7-c7d111c92112</vt:lpwstr>
  </property>
  <property fmtid="{D5CDD505-2E9C-101B-9397-08002B2CF9AE}" pid="3" name="Classification">
    <vt:lpwstr>For Official Use Only</vt:lpwstr>
  </property>
  <property fmtid="{D5CDD505-2E9C-101B-9397-08002B2CF9AE}" pid="4" name="VisualMarkings">
    <vt:lpwstr>Footer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  <property fmtid="{D5CDD505-2E9C-101B-9397-08002B2CF9AE}" pid="7" name="TCSClassification">
    <vt:lpwstr>FOR OFFICIAL USE ONLY</vt:lpwstr>
  </property>
  <property fmtid="{D5CDD505-2E9C-101B-9397-08002B2CF9AE}" pid="8" name="MSIP_Label_bfc084f7-b690-4c43-8ee6-d475b6d3461d_Enabled">
    <vt:lpwstr>true</vt:lpwstr>
  </property>
  <property fmtid="{D5CDD505-2E9C-101B-9397-08002B2CF9AE}" pid="9" name="MSIP_Label_bfc084f7-b690-4c43-8ee6-d475b6d3461d_SetDate">
    <vt:lpwstr>2023-06-05T15:24:34Z</vt:lpwstr>
  </property>
  <property fmtid="{D5CDD505-2E9C-101B-9397-08002B2CF9AE}" pid="10" name="MSIP_Label_bfc084f7-b690-4c43-8ee6-d475b6d3461d_Method">
    <vt:lpwstr>Standard</vt:lpwstr>
  </property>
  <property fmtid="{D5CDD505-2E9C-101B-9397-08002B2CF9AE}" pid="11" name="MSIP_Label_bfc084f7-b690-4c43-8ee6-d475b6d3461d_Name">
    <vt:lpwstr>FOR OFFICIAL USE ONLY</vt:lpwstr>
  </property>
  <property fmtid="{D5CDD505-2E9C-101B-9397-08002B2CF9AE}" pid="12" name="MSIP_Label_bfc084f7-b690-4c43-8ee6-d475b6d3461d_SiteId">
    <vt:lpwstr>faa31b06-8ccc-48c9-867f-f7510dd11c02</vt:lpwstr>
  </property>
  <property fmtid="{D5CDD505-2E9C-101B-9397-08002B2CF9AE}" pid="13" name="MSIP_Label_bfc084f7-b690-4c43-8ee6-d475b6d3461d_ActionId">
    <vt:lpwstr>304ba745-9023-47b2-8ace-24a6475c8360</vt:lpwstr>
  </property>
  <property fmtid="{D5CDD505-2E9C-101B-9397-08002B2CF9AE}" pid="14" name="MSIP_Label_bfc084f7-b690-4c43-8ee6-d475b6d3461d_ContentBits">
    <vt:lpwstr>2</vt:lpwstr>
  </property>
</Properties>
</file>