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6" r:id="rId3"/>
    <p:sldId id="371" r:id="rId4"/>
    <p:sldId id="374" r:id="rId5"/>
    <p:sldId id="388" r:id="rId6"/>
    <p:sldId id="373" r:id="rId7"/>
    <p:sldId id="375" r:id="rId8"/>
    <p:sldId id="376" r:id="rId9"/>
    <p:sldId id="389" r:id="rId10"/>
    <p:sldId id="378" r:id="rId11"/>
    <p:sldId id="379" r:id="rId12"/>
    <p:sldId id="380" r:id="rId13"/>
    <p:sldId id="391" r:id="rId14"/>
    <p:sldId id="381" r:id="rId15"/>
    <p:sldId id="395" r:id="rId16"/>
    <p:sldId id="382" r:id="rId17"/>
    <p:sldId id="392" r:id="rId18"/>
    <p:sldId id="383" r:id="rId19"/>
    <p:sldId id="390" r:id="rId20"/>
    <p:sldId id="384" r:id="rId21"/>
    <p:sldId id="393" r:id="rId22"/>
    <p:sldId id="385" r:id="rId23"/>
    <p:sldId id="387" r:id="rId24"/>
    <p:sldId id="394" r:id="rId25"/>
    <p:sldId id="397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2AED6"/>
    <a:srgbClr val="00408C"/>
    <a:srgbClr val="A6C5E2"/>
    <a:srgbClr val="003399"/>
    <a:srgbClr val="0000CC"/>
    <a:srgbClr val="DDDDDD"/>
    <a:srgbClr val="8FCFFF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692" y="16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91F09-BDCB-4F40-906A-A2D7C751DE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740D79-FDEF-4CBA-BF18-2CA4917154E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6"/>
              </a:solidFill>
            </a:rPr>
            <a:t>SCOPE AND PURPOSE OF THE BRIEFING</a:t>
          </a:r>
          <a:endParaRPr lang="en-US" sz="2400" b="1" dirty="0">
            <a:solidFill>
              <a:schemeClr val="accent6"/>
            </a:solidFill>
          </a:endParaRPr>
        </a:p>
      </dgm:t>
    </dgm:pt>
    <dgm:pt modelId="{63A1E412-5F76-4146-B777-A98710176CBB}" type="parTrans" cxnId="{69EA1F3D-43BA-4CCB-BC5D-40AAAA623CB4}">
      <dgm:prSet/>
      <dgm:spPr/>
      <dgm:t>
        <a:bodyPr/>
        <a:lstStyle/>
        <a:p>
          <a:endParaRPr lang="en-US"/>
        </a:p>
      </dgm:t>
    </dgm:pt>
    <dgm:pt modelId="{31BB2ECE-7B90-4F7A-9DB8-B505D0D13ADF}" type="sibTrans" cxnId="{69EA1F3D-43BA-4CCB-BC5D-40AAAA623CB4}">
      <dgm:prSet/>
      <dgm:spPr/>
      <dgm:t>
        <a:bodyPr/>
        <a:lstStyle/>
        <a:p>
          <a:endParaRPr lang="en-US"/>
        </a:p>
      </dgm:t>
    </dgm:pt>
    <dgm:pt modelId="{99B3BFEF-D8AD-4FF1-8333-D4F361BA343D}" type="pres">
      <dgm:prSet presAssocID="{2F891F09-BDCB-4F40-906A-A2D7C751D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99228-4ED1-46FA-961E-97B37DA58448}" type="pres">
      <dgm:prSet presAssocID="{68740D79-FDEF-4CBA-BF18-2CA4917154E2}" presName="linNode" presStyleCnt="0"/>
      <dgm:spPr/>
    </dgm:pt>
    <dgm:pt modelId="{4EC47E49-CC54-4313-A7A1-C5141D44C5F1}" type="pres">
      <dgm:prSet presAssocID="{68740D79-FDEF-4CBA-BF18-2CA4917154E2}" presName="parentText" presStyleLbl="node1" presStyleIdx="0" presStyleCnt="1" custScaleX="2681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EA1F3D-43BA-4CCB-BC5D-40AAAA623CB4}" srcId="{2F891F09-BDCB-4F40-906A-A2D7C751DEEC}" destId="{68740D79-FDEF-4CBA-BF18-2CA4917154E2}" srcOrd="0" destOrd="0" parTransId="{63A1E412-5F76-4146-B777-A98710176CBB}" sibTransId="{31BB2ECE-7B90-4F7A-9DB8-B505D0D13ADF}"/>
    <dgm:cxn modelId="{C8045746-BCBF-418F-8733-815C1AC87FA0}" type="presOf" srcId="{68740D79-FDEF-4CBA-BF18-2CA4917154E2}" destId="{4EC47E49-CC54-4313-A7A1-C5141D44C5F1}" srcOrd="0" destOrd="0" presId="urn:microsoft.com/office/officeart/2005/8/layout/vList5"/>
    <dgm:cxn modelId="{8E2FFEC2-1662-42F9-AB3D-74E4BB78466C}" type="presOf" srcId="{2F891F09-BDCB-4F40-906A-A2D7C751DEEC}" destId="{99B3BFEF-D8AD-4FF1-8333-D4F361BA343D}" srcOrd="0" destOrd="0" presId="urn:microsoft.com/office/officeart/2005/8/layout/vList5"/>
    <dgm:cxn modelId="{06D794DD-285B-4C33-9A6F-5B3B5D9FF202}" type="presParOf" srcId="{99B3BFEF-D8AD-4FF1-8333-D4F361BA343D}" destId="{46C99228-4ED1-46FA-961E-97B37DA58448}" srcOrd="0" destOrd="0" presId="urn:microsoft.com/office/officeart/2005/8/layout/vList5"/>
    <dgm:cxn modelId="{00405146-9E46-4FC2-8FDE-3BE8D449F69E}" type="presParOf" srcId="{46C99228-4ED1-46FA-961E-97B37DA58448}" destId="{4EC47E49-CC54-4313-A7A1-C5141D44C5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24B894-7C87-4F48-8FF6-69524023C5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BF5840-8636-4EA5-9829-1FEE9EAAEE6F}">
      <dgm:prSet custT="1"/>
      <dgm:spPr/>
      <dgm:t>
        <a:bodyPr/>
        <a:lstStyle/>
        <a:p>
          <a:pPr algn="ctr" rtl="0"/>
          <a:r>
            <a:rPr lang="fr-CH" sz="1600" smtClean="0">
              <a:solidFill>
                <a:schemeClr val="accent6"/>
              </a:solidFill>
            </a:rPr>
            <a:t>IPSAS adjustments to income</a:t>
          </a:r>
          <a:endParaRPr lang="en-US" sz="1600">
            <a:solidFill>
              <a:schemeClr val="accent6"/>
            </a:solidFill>
          </a:endParaRPr>
        </a:p>
      </dgm:t>
    </dgm:pt>
    <dgm:pt modelId="{57FA6E22-7EE4-46A8-9424-B4CDDC419A75}" type="parTrans" cxnId="{9AB91A00-76D7-4F53-81A6-B867758DCE71}">
      <dgm:prSet/>
      <dgm:spPr/>
      <dgm:t>
        <a:bodyPr/>
        <a:lstStyle/>
        <a:p>
          <a:endParaRPr lang="en-US"/>
        </a:p>
      </dgm:t>
    </dgm:pt>
    <dgm:pt modelId="{2E7B9548-6175-4AFD-9F16-C0F3A423D329}" type="sibTrans" cxnId="{9AB91A00-76D7-4F53-81A6-B867758DCE71}">
      <dgm:prSet/>
      <dgm:spPr/>
      <dgm:t>
        <a:bodyPr/>
        <a:lstStyle/>
        <a:p>
          <a:endParaRPr lang="en-US"/>
        </a:p>
      </dgm:t>
    </dgm:pt>
    <dgm:pt modelId="{3E105CD9-D021-40DD-90A4-1C4DF8FF7DC8}" type="pres">
      <dgm:prSet presAssocID="{ED24B894-7C87-4F48-8FF6-69524023C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4AD807-A946-4B44-A699-7B68749DA8B7}" type="pres">
      <dgm:prSet presAssocID="{59BF5840-8636-4EA5-9829-1FEE9EAAEE6F}" presName="parentText" presStyleLbl="node1" presStyleIdx="0" presStyleCnt="1" custLinFactNeighborX="-387" custLinFactNeighborY="-442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7C89C-7FD3-409A-B975-457BE52031F4}" type="presOf" srcId="{ED24B894-7C87-4F48-8FF6-69524023C5E6}" destId="{3E105CD9-D021-40DD-90A4-1C4DF8FF7DC8}" srcOrd="0" destOrd="0" presId="urn:microsoft.com/office/officeart/2005/8/layout/vList2"/>
    <dgm:cxn modelId="{9AB91A00-76D7-4F53-81A6-B867758DCE71}" srcId="{ED24B894-7C87-4F48-8FF6-69524023C5E6}" destId="{59BF5840-8636-4EA5-9829-1FEE9EAAEE6F}" srcOrd="0" destOrd="0" parTransId="{57FA6E22-7EE4-46A8-9424-B4CDDC419A75}" sibTransId="{2E7B9548-6175-4AFD-9F16-C0F3A423D329}"/>
    <dgm:cxn modelId="{715695EE-FF95-4F4E-A5BA-D4D4E6F46A71}" type="presOf" srcId="{59BF5840-8636-4EA5-9829-1FEE9EAAEE6F}" destId="{884AD807-A946-4B44-A699-7B68749DA8B7}" srcOrd="0" destOrd="0" presId="urn:microsoft.com/office/officeart/2005/8/layout/vList2"/>
    <dgm:cxn modelId="{415864D2-08BD-4EDD-BD4F-813F3767A23F}" type="presParOf" srcId="{3E105CD9-D021-40DD-90A4-1C4DF8FF7DC8}" destId="{884AD807-A946-4B44-A699-7B68749DA8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85899-16A7-4269-961A-9581B48CE40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48179-7959-4777-B548-5D12B16E4FAA}">
      <dgm:prSet custT="1"/>
      <dgm:spPr/>
      <dgm:t>
        <a:bodyPr/>
        <a:lstStyle/>
        <a:p>
          <a:pPr rtl="0"/>
          <a:r>
            <a:rPr lang="fr-CH" sz="1800" b="1" dirty="0" err="1" smtClean="0">
              <a:solidFill>
                <a:schemeClr val="accent6"/>
              </a:solidFill>
            </a:rPr>
            <a:t>Results</a:t>
          </a:r>
          <a:r>
            <a:rPr lang="fr-CH" sz="1800" b="1" dirty="0" smtClean="0">
              <a:solidFill>
                <a:schemeClr val="accent6"/>
              </a:solidFill>
            </a:rPr>
            <a:t> </a:t>
          </a:r>
          <a:r>
            <a:rPr lang="fr-CH" sz="1800" b="1" dirty="0" err="1" smtClean="0">
              <a:solidFill>
                <a:schemeClr val="accent6"/>
              </a:solidFill>
            </a:rPr>
            <a:t>View</a:t>
          </a:r>
          <a:r>
            <a:rPr lang="fr-CH" sz="1800" b="1" dirty="0" smtClean="0">
              <a:solidFill>
                <a:schemeClr val="accent6"/>
              </a:solidFill>
            </a:rPr>
            <a:t> of Budget</a:t>
          </a:r>
          <a:endParaRPr lang="en-US" sz="1800" dirty="0">
            <a:solidFill>
              <a:schemeClr val="accent6"/>
            </a:solidFill>
          </a:endParaRPr>
        </a:p>
      </dgm:t>
    </dgm:pt>
    <dgm:pt modelId="{BF2CFC8D-83A5-4DDE-9F4D-FDC8B49B79DF}" type="parTrans" cxnId="{238DADD0-B643-4F25-A0D1-C833D518FB5C}">
      <dgm:prSet/>
      <dgm:spPr/>
      <dgm:t>
        <a:bodyPr/>
        <a:lstStyle/>
        <a:p>
          <a:endParaRPr lang="en-US"/>
        </a:p>
      </dgm:t>
    </dgm:pt>
    <dgm:pt modelId="{E53C3161-524B-4EA7-9CBE-99C46E4AEACE}" type="sibTrans" cxnId="{238DADD0-B643-4F25-A0D1-C833D518FB5C}">
      <dgm:prSet/>
      <dgm:spPr/>
      <dgm:t>
        <a:bodyPr/>
        <a:lstStyle/>
        <a:p>
          <a:endParaRPr lang="en-US"/>
        </a:p>
      </dgm:t>
    </dgm:pt>
    <dgm:pt modelId="{7ADFA009-2567-44D4-ABF7-662E0F16CBD2}" type="pres">
      <dgm:prSet presAssocID="{73585899-16A7-4269-961A-9581B48CE4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46BE89-05AF-4D56-A6EF-59088590BD44}" type="pres">
      <dgm:prSet presAssocID="{AC348179-7959-4777-B548-5D12B16E4FAA}" presName="root" presStyleCnt="0"/>
      <dgm:spPr/>
    </dgm:pt>
    <dgm:pt modelId="{18203FE0-9CE1-466D-9030-15B99D17CAE0}" type="pres">
      <dgm:prSet presAssocID="{AC348179-7959-4777-B548-5D12B16E4FAA}" presName="rootComposite" presStyleCnt="0"/>
      <dgm:spPr/>
    </dgm:pt>
    <dgm:pt modelId="{BEBFB695-BE50-4277-A017-E89809F8BB56}" type="pres">
      <dgm:prSet presAssocID="{AC348179-7959-4777-B548-5D12B16E4FAA}" presName="rootText" presStyleLbl="node1" presStyleIdx="0" presStyleCnt="1" custScaleX="122435" custLinFactNeighborX="-2884" custLinFactNeighborY="48"/>
      <dgm:spPr/>
      <dgm:t>
        <a:bodyPr/>
        <a:lstStyle/>
        <a:p>
          <a:endParaRPr lang="en-US"/>
        </a:p>
      </dgm:t>
    </dgm:pt>
    <dgm:pt modelId="{00AFE1B7-DE24-41E2-BBFA-4BC4F8579BEB}" type="pres">
      <dgm:prSet presAssocID="{AC348179-7959-4777-B548-5D12B16E4FAA}" presName="rootConnector" presStyleLbl="node1" presStyleIdx="0" presStyleCnt="1"/>
      <dgm:spPr/>
      <dgm:t>
        <a:bodyPr/>
        <a:lstStyle/>
        <a:p>
          <a:endParaRPr lang="en-US"/>
        </a:p>
      </dgm:t>
    </dgm:pt>
    <dgm:pt modelId="{0A9808F0-784D-42CF-AD74-38B8CC21885A}" type="pres">
      <dgm:prSet presAssocID="{AC348179-7959-4777-B548-5D12B16E4FAA}" presName="childShape" presStyleCnt="0"/>
      <dgm:spPr/>
    </dgm:pt>
  </dgm:ptLst>
  <dgm:cxnLst>
    <dgm:cxn modelId="{E2D9B8A0-9DA6-45FC-8CC1-645DC17C2904}" type="presOf" srcId="{AC348179-7959-4777-B548-5D12B16E4FAA}" destId="{BEBFB695-BE50-4277-A017-E89809F8BB56}" srcOrd="0" destOrd="0" presId="urn:microsoft.com/office/officeart/2005/8/layout/hierarchy3"/>
    <dgm:cxn modelId="{B701FBC0-720C-4CDA-90BF-A4DB423123EB}" type="presOf" srcId="{73585899-16A7-4269-961A-9581B48CE401}" destId="{7ADFA009-2567-44D4-ABF7-662E0F16CBD2}" srcOrd="0" destOrd="0" presId="urn:microsoft.com/office/officeart/2005/8/layout/hierarchy3"/>
    <dgm:cxn modelId="{33EFCAE5-2243-4CFB-A321-FCC482CF64A1}" type="presOf" srcId="{AC348179-7959-4777-B548-5D12B16E4FAA}" destId="{00AFE1B7-DE24-41E2-BBFA-4BC4F8579BEB}" srcOrd="1" destOrd="0" presId="urn:microsoft.com/office/officeart/2005/8/layout/hierarchy3"/>
    <dgm:cxn modelId="{238DADD0-B643-4F25-A0D1-C833D518FB5C}" srcId="{73585899-16A7-4269-961A-9581B48CE401}" destId="{AC348179-7959-4777-B548-5D12B16E4FAA}" srcOrd="0" destOrd="0" parTransId="{BF2CFC8D-83A5-4DDE-9F4D-FDC8B49B79DF}" sibTransId="{E53C3161-524B-4EA7-9CBE-99C46E4AEACE}"/>
    <dgm:cxn modelId="{85F44DD4-BBEA-4400-B779-A8E5535779A3}" type="presParOf" srcId="{7ADFA009-2567-44D4-ABF7-662E0F16CBD2}" destId="{2B46BE89-05AF-4D56-A6EF-59088590BD44}" srcOrd="0" destOrd="0" presId="urn:microsoft.com/office/officeart/2005/8/layout/hierarchy3"/>
    <dgm:cxn modelId="{23F56875-6008-43F3-A8E3-FF386AF6D402}" type="presParOf" srcId="{2B46BE89-05AF-4D56-A6EF-59088590BD44}" destId="{18203FE0-9CE1-466D-9030-15B99D17CAE0}" srcOrd="0" destOrd="0" presId="urn:microsoft.com/office/officeart/2005/8/layout/hierarchy3"/>
    <dgm:cxn modelId="{8587C753-23E3-46BA-A249-5F6DA5A35982}" type="presParOf" srcId="{18203FE0-9CE1-466D-9030-15B99D17CAE0}" destId="{BEBFB695-BE50-4277-A017-E89809F8BB56}" srcOrd="0" destOrd="0" presId="urn:microsoft.com/office/officeart/2005/8/layout/hierarchy3"/>
    <dgm:cxn modelId="{42410A61-B936-478E-914E-32EFEDB4AD1E}" type="presParOf" srcId="{18203FE0-9CE1-466D-9030-15B99D17CAE0}" destId="{00AFE1B7-DE24-41E2-BBFA-4BC4F8579BEB}" srcOrd="1" destOrd="0" presId="urn:microsoft.com/office/officeart/2005/8/layout/hierarchy3"/>
    <dgm:cxn modelId="{950941A6-6A95-4C25-9D20-BB9A2239EB7E}" type="presParOf" srcId="{2B46BE89-05AF-4D56-A6EF-59088590BD44}" destId="{0A9808F0-784D-42CF-AD74-38B8CC21885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934D0-0C13-4C02-930C-0253FFE3C78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A05FCF-A8FB-4A47-8F13-CDD41E259C65}">
      <dgm:prSet custT="1"/>
      <dgm:spPr/>
      <dgm:t>
        <a:bodyPr/>
        <a:lstStyle/>
        <a:p>
          <a:pPr rtl="0"/>
          <a:r>
            <a:rPr lang="fr-CH" sz="1800" b="1" smtClean="0">
              <a:solidFill>
                <a:schemeClr val="accent6"/>
              </a:solidFill>
            </a:rPr>
            <a:t>Union View of Budget</a:t>
          </a:r>
          <a:endParaRPr lang="en-US" sz="1800" b="1">
            <a:solidFill>
              <a:schemeClr val="accent6"/>
            </a:solidFill>
          </a:endParaRPr>
        </a:p>
      </dgm:t>
    </dgm:pt>
    <dgm:pt modelId="{A6BDF17D-FA7A-45E4-9ED0-B9ED574A928B}" type="parTrans" cxnId="{69366752-2323-4888-8F06-2816EF8F070A}">
      <dgm:prSet/>
      <dgm:spPr/>
      <dgm:t>
        <a:bodyPr/>
        <a:lstStyle/>
        <a:p>
          <a:endParaRPr lang="en-US"/>
        </a:p>
      </dgm:t>
    </dgm:pt>
    <dgm:pt modelId="{25263686-2192-43B9-9DEA-023A4B7B2A67}" type="sibTrans" cxnId="{69366752-2323-4888-8F06-2816EF8F070A}">
      <dgm:prSet/>
      <dgm:spPr/>
      <dgm:t>
        <a:bodyPr/>
        <a:lstStyle/>
        <a:p>
          <a:endParaRPr lang="en-US"/>
        </a:p>
      </dgm:t>
    </dgm:pt>
    <dgm:pt modelId="{85C29B6F-1C68-45EB-9D95-04420814060A}" type="pres">
      <dgm:prSet presAssocID="{E18934D0-0C13-4C02-930C-0253FFE3C7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EBDABA-4255-4BF0-B975-76F9AA5490C4}" type="pres">
      <dgm:prSet presAssocID="{07A05FCF-A8FB-4A47-8F13-CDD41E259C65}" presName="root" presStyleCnt="0"/>
      <dgm:spPr/>
    </dgm:pt>
    <dgm:pt modelId="{A73954B5-8CF5-47B5-A105-677F73854A5C}" type="pres">
      <dgm:prSet presAssocID="{07A05FCF-A8FB-4A47-8F13-CDD41E259C65}" presName="rootComposite" presStyleCnt="0"/>
      <dgm:spPr/>
    </dgm:pt>
    <dgm:pt modelId="{3F8C0050-A7C1-4DE8-A136-2C664517290C}" type="pres">
      <dgm:prSet presAssocID="{07A05FCF-A8FB-4A47-8F13-CDD41E259C65}" presName="rootText" presStyleLbl="node1" presStyleIdx="0" presStyleCnt="1"/>
      <dgm:spPr/>
      <dgm:t>
        <a:bodyPr/>
        <a:lstStyle/>
        <a:p>
          <a:endParaRPr lang="en-US"/>
        </a:p>
      </dgm:t>
    </dgm:pt>
    <dgm:pt modelId="{771AE352-13A0-4354-8220-3B46DBB70468}" type="pres">
      <dgm:prSet presAssocID="{07A05FCF-A8FB-4A47-8F13-CDD41E259C65}" presName="rootConnector" presStyleLbl="node1" presStyleIdx="0" presStyleCnt="1"/>
      <dgm:spPr/>
      <dgm:t>
        <a:bodyPr/>
        <a:lstStyle/>
        <a:p>
          <a:endParaRPr lang="en-US"/>
        </a:p>
      </dgm:t>
    </dgm:pt>
    <dgm:pt modelId="{ED4650B4-2E49-4FBD-92DD-66F72460B112}" type="pres">
      <dgm:prSet presAssocID="{07A05FCF-A8FB-4A47-8F13-CDD41E259C65}" presName="childShape" presStyleCnt="0"/>
      <dgm:spPr/>
    </dgm:pt>
  </dgm:ptLst>
  <dgm:cxnLst>
    <dgm:cxn modelId="{69366752-2323-4888-8F06-2816EF8F070A}" srcId="{E18934D0-0C13-4C02-930C-0253FFE3C78D}" destId="{07A05FCF-A8FB-4A47-8F13-CDD41E259C65}" srcOrd="0" destOrd="0" parTransId="{A6BDF17D-FA7A-45E4-9ED0-B9ED574A928B}" sibTransId="{25263686-2192-43B9-9DEA-023A4B7B2A67}"/>
    <dgm:cxn modelId="{933B3D57-2224-4537-BAC8-DA9B2B6EFE07}" type="presOf" srcId="{E18934D0-0C13-4C02-930C-0253FFE3C78D}" destId="{85C29B6F-1C68-45EB-9D95-04420814060A}" srcOrd="0" destOrd="0" presId="urn:microsoft.com/office/officeart/2005/8/layout/hierarchy3"/>
    <dgm:cxn modelId="{3C5C3F53-5DDC-4117-BE72-330A11982E96}" type="presOf" srcId="{07A05FCF-A8FB-4A47-8F13-CDD41E259C65}" destId="{3F8C0050-A7C1-4DE8-A136-2C664517290C}" srcOrd="0" destOrd="0" presId="urn:microsoft.com/office/officeart/2005/8/layout/hierarchy3"/>
    <dgm:cxn modelId="{70254744-821C-4363-B074-89213444B86D}" type="presOf" srcId="{07A05FCF-A8FB-4A47-8F13-CDD41E259C65}" destId="{771AE352-13A0-4354-8220-3B46DBB70468}" srcOrd="1" destOrd="0" presId="urn:microsoft.com/office/officeart/2005/8/layout/hierarchy3"/>
    <dgm:cxn modelId="{D6CA4BB0-92D0-4AE8-9851-FB9872875F0B}" type="presParOf" srcId="{85C29B6F-1C68-45EB-9D95-04420814060A}" destId="{E2EBDABA-4255-4BF0-B975-76F9AA5490C4}" srcOrd="0" destOrd="0" presId="urn:microsoft.com/office/officeart/2005/8/layout/hierarchy3"/>
    <dgm:cxn modelId="{A70441BB-B4AE-40C6-A793-7C16E08CB32E}" type="presParOf" srcId="{E2EBDABA-4255-4BF0-B975-76F9AA5490C4}" destId="{A73954B5-8CF5-47B5-A105-677F73854A5C}" srcOrd="0" destOrd="0" presId="urn:microsoft.com/office/officeart/2005/8/layout/hierarchy3"/>
    <dgm:cxn modelId="{BB413A39-8500-4BCC-9352-F931979AF702}" type="presParOf" srcId="{A73954B5-8CF5-47B5-A105-677F73854A5C}" destId="{3F8C0050-A7C1-4DE8-A136-2C664517290C}" srcOrd="0" destOrd="0" presId="urn:microsoft.com/office/officeart/2005/8/layout/hierarchy3"/>
    <dgm:cxn modelId="{5842148E-00CA-4E0D-8DE9-55E603FE8609}" type="presParOf" srcId="{A73954B5-8CF5-47B5-A105-677F73854A5C}" destId="{771AE352-13A0-4354-8220-3B46DBB70468}" srcOrd="1" destOrd="0" presId="urn:microsoft.com/office/officeart/2005/8/layout/hierarchy3"/>
    <dgm:cxn modelId="{6EDD6AE1-1270-4F7D-BA8E-CA929B72FA15}" type="presParOf" srcId="{E2EBDABA-4255-4BF0-B975-76F9AA5490C4}" destId="{ED4650B4-2E49-4FBD-92DD-66F72460B11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F9632-C81D-4879-972C-4C95BDC52EC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5C3B36-99EC-4403-95DB-0DD419C9C796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accent6"/>
              </a:solidFill>
            </a:rPr>
            <a:t>Provides biennial estimates for income and expenditure separately for each Union (Regulation 2.3)</a:t>
          </a:r>
          <a:endParaRPr lang="en-US" sz="1400" dirty="0">
            <a:solidFill>
              <a:schemeClr val="accent6"/>
            </a:solidFill>
          </a:endParaRPr>
        </a:p>
      </dgm:t>
    </dgm:pt>
    <dgm:pt modelId="{568FC3AF-E9DD-49E8-B0B4-61DF6ADC906B}" type="parTrans" cxnId="{D76C7D51-1632-4302-B4B5-5DEBD7333314}">
      <dgm:prSet/>
      <dgm:spPr/>
      <dgm:t>
        <a:bodyPr/>
        <a:lstStyle/>
        <a:p>
          <a:endParaRPr lang="en-US"/>
        </a:p>
      </dgm:t>
    </dgm:pt>
    <dgm:pt modelId="{4D02AFF3-99FA-469B-A986-EF58B6B25EBD}" type="sibTrans" cxnId="{D76C7D51-1632-4302-B4B5-5DEBD7333314}">
      <dgm:prSet/>
      <dgm:spPr/>
      <dgm:t>
        <a:bodyPr/>
        <a:lstStyle/>
        <a:p>
          <a:endParaRPr lang="en-US"/>
        </a:p>
      </dgm:t>
    </dgm:pt>
    <dgm:pt modelId="{8D9CA51E-2A3B-4681-B515-EBF301821927}" type="pres">
      <dgm:prSet presAssocID="{AA6F9632-C81D-4879-972C-4C95BDC52E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A70139-EA0F-42B0-BDC3-0EF4FB87F9B5}" type="pres">
      <dgm:prSet presAssocID="{5E5C3B36-99EC-4403-95DB-0DD419C9C796}" presName="root" presStyleCnt="0"/>
      <dgm:spPr/>
    </dgm:pt>
    <dgm:pt modelId="{3389AC0E-A8F6-4D2A-B2CF-26E50844B58C}" type="pres">
      <dgm:prSet presAssocID="{5E5C3B36-99EC-4403-95DB-0DD419C9C796}" presName="rootComposite" presStyleCnt="0"/>
      <dgm:spPr/>
    </dgm:pt>
    <dgm:pt modelId="{B072492D-DCF1-4F45-811C-02438595571B}" type="pres">
      <dgm:prSet presAssocID="{5E5C3B36-99EC-4403-95DB-0DD419C9C796}" presName="rootText" presStyleLbl="node1" presStyleIdx="0" presStyleCnt="1" custLinFactNeighborY="-5347"/>
      <dgm:spPr/>
      <dgm:t>
        <a:bodyPr/>
        <a:lstStyle/>
        <a:p>
          <a:endParaRPr lang="en-US"/>
        </a:p>
      </dgm:t>
    </dgm:pt>
    <dgm:pt modelId="{D0ECB8FA-D635-4AF3-A26F-079FE88BDCF4}" type="pres">
      <dgm:prSet presAssocID="{5E5C3B36-99EC-4403-95DB-0DD419C9C79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9892335-A676-4690-A51D-F7705D958E71}" type="pres">
      <dgm:prSet presAssocID="{5E5C3B36-99EC-4403-95DB-0DD419C9C796}" presName="childShape" presStyleCnt="0"/>
      <dgm:spPr/>
    </dgm:pt>
  </dgm:ptLst>
  <dgm:cxnLst>
    <dgm:cxn modelId="{9BCC8D42-545A-49DD-8F4B-F1FD82AC4D7E}" type="presOf" srcId="{5E5C3B36-99EC-4403-95DB-0DD419C9C796}" destId="{D0ECB8FA-D635-4AF3-A26F-079FE88BDCF4}" srcOrd="1" destOrd="0" presId="urn:microsoft.com/office/officeart/2005/8/layout/hierarchy3"/>
    <dgm:cxn modelId="{D76C7D51-1632-4302-B4B5-5DEBD7333314}" srcId="{AA6F9632-C81D-4879-972C-4C95BDC52ECA}" destId="{5E5C3B36-99EC-4403-95DB-0DD419C9C796}" srcOrd="0" destOrd="0" parTransId="{568FC3AF-E9DD-49E8-B0B4-61DF6ADC906B}" sibTransId="{4D02AFF3-99FA-469B-A986-EF58B6B25EBD}"/>
    <dgm:cxn modelId="{F5608FB2-A456-4790-8650-763E2FA1A5E5}" type="presOf" srcId="{AA6F9632-C81D-4879-972C-4C95BDC52ECA}" destId="{8D9CA51E-2A3B-4681-B515-EBF301821927}" srcOrd="0" destOrd="0" presId="urn:microsoft.com/office/officeart/2005/8/layout/hierarchy3"/>
    <dgm:cxn modelId="{BE48B96B-769E-49A7-8C5F-D89125D38ED4}" type="presOf" srcId="{5E5C3B36-99EC-4403-95DB-0DD419C9C796}" destId="{B072492D-DCF1-4F45-811C-02438595571B}" srcOrd="0" destOrd="0" presId="urn:microsoft.com/office/officeart/2005/8/layout/hierarchy3"/>
    <dgm:cxn modelId="{33A561C4-680B-45C4-A587-2A07ED1A82F3}" type="presParOf" srcId="{8D9CA51E-2A3B-4681-B515-EBF301821927}" destId="{D1A70139-EA0F-42B0-BDC3-0EF4FB87F9B5}" srcOrd="0" destOrd="0" presId="urn:microsoft.com/office/officeart/2005/8/layout/hierarchy3"/>
    <dgm:cxn modelId="{997560CE-EC40-49E6-9130-68C506F1BD7C}" type="presParOf" srcId="{D1A70139-EA0F-42B0-BDC3-0EF4FB87F9B5}" destId="{3389AC0E-A8F6-4D2A-B2CF-26E50844B58C}" srcOrd="0" destOrd="0" presId="urn:microsoft.com/office/officeart/2005/8/layout/hierarchy3"/>
    <dgm:cxn modelId="{712EEAB3-BD48-4961-918C-46338D52C263}" type="presParOf" srcId="{3389AC0E-A8F6-4D2A-B2CF-26E50844B58C}" destId="{B072492D-DCF1-4F45-811C-02438595571B}" srcOrd="0" destOrd="0" presId="urn:microsoft.com/office/officeart/2005/8/layout/hierarchy3"/>
    <dgm:cxn modelId="{CD63BE0A-FBD6-4313-B521-98A29B638B2E}" type="presParOf" srcId="{3389AC0E-A8F6-4D2A-B2CF-26E50844B58C}" destId="{D0ECB8FA-D635-4AF3-A26F-079FE88BDCF4}" srcOrd="1" destOrd="0" presId="urn:microsoft.com/office/officeart/2005/8/layout/hierarchy3"/>
    <dgm:cxn modelId="{B370A9EE-176A-42E8-8F52-18127D343786}" type="presParOf" srcId="{D1A70139-EA0F-42B0-BDC3-0EF4FB87F9B5}" destId="{19892335-A676-4690-A51D-F7705D958E7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87A164-8E1A-448A-88E1-E23E1050FE2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977CC-7347-481A-B086-1B986DFC66F5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accent6"/>
              </a:solidFill>
            </a:rPr>
            <a:t>Provides an overview of the estimated resources for achieving the Organizational expected results in a biennium</a:t>
          </a:r>
          <a:endParaRPr lang="en-US" sz="1400" dirty="0">
            <a:solidFill>
              <a:schemeClr val="accent6"/>
            </a:solidFill>
          </a:endParaRPr>
        </a:p>
      </dgm:t>
    </dgm:pt>
    <dgm:pt modelId="{0BD3D60C-993A-407C-A7D5-6778B5AD52B5}" type="parTrans" cxnId="{64782284-DA41-49E9-96D7-387AA0E87FC3}">
      <dgm:prSet/>
      <dgm:spPr/>
      <dgm:t>
        <a:bodyPr/>
        <a:lstStyle/>
        <a:p>
          <a:endParaRPr lang="en-US"/>
        </a:p>
      </dgm:t>
    </dgm:pt>
    <dgm:pt modelId="{BF718FD6-7DEB-47F7-BAE3-7E21E8A8C9EE}" type="sibTrans" cxnId="{64782284-DA41-49E9-96D7-387AA0E87FC3}">
      <dgm:prSet/>
      <dgm:spPr/>
      <dgm:t>
        <a:bodyPr/>
        <a:lstStyle/>
        <a:p>
          <a:endParaRPr lang="en-US"/>
        </a:p>
      </dgm:t>
    </dgm:pt>
    <dgm:pt modelId="{57F4CE93-0268-43E2-9ACC-1F50F9AA670E}" type="pres">
      <dgm:prSet presAssocID="{9E87A164-8E1A-448A-88E1-E23E1050FE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52D098-D490-47DB-A131-669AF0CFE6B6}" type="pres">
      <dgm:prSet presAssocID="{8E9977CC-7347-481A-B086-1B986DFC66F5}" presName="root" presStyleCnt="0"/>
      <dgm:spPr/>
    </dgm:pt>
    <dgm:pt modelId="{E2523697-D5C7-46D5-BD63-008AEDD8D3C6}" type="pres">
      <dgm:prSet presAssocID="{8E9977CC-7347-481A-B086-1B986DFC66F5}" presName="rootComposite" presStyleCnt="0"/>
      <dgm:spPr/>
    </dgm:pt>
    <dgm:pt modelId="{3EDED145-BF62-4105-8F14-6B2BCC7AB2BB}" type="pres">
      <dgm:prSet presAssocID="{8E9977CC-7347-481A-B086-1B986DFC66F5}" presName="rootText" presStyleLbl="node1" presStyleIdx="0" presStyleCnt="1" custScaleX="116364" custScaleY="237056" custLinFactNeighborX="-6217" custLinFactNeighborY="-1243"/>
      <dgm:spPr/>
      <dgm:t>
        <a:bodyPr/>
        <a:lstStyle/>
        <a:p>
          <a:endParaRPr lang="en-US"/>
        </a:p>
      </dgm:t>
    </dgm:pt>
    <dgm:pt modelId="{2B8EDB5F-A4AB-4EC4-B7FA-FC043DD9FCAB}" type="pres">
      <dgm:prSet presAssocID="{8E9977CC-7347-481A-B086-1B986DFC66F5}" presName="rootConnector" presStyleLbl="node1" presStyleIdx="0" presStyleCnt="1"/>
      <dgm:spPr/>
      <dgm:t>
        <a:bodyPr/>
        <a:lstStyle/>
        <a:p>
          <a:endParaRPr lang="en-US"/>
        </a:p>
      </dgm:t>
    </dgm:pt>
    <dgm:pt modelId="{C804C109-9C9F-4ED3-8562-81AF251EC7BF}" type="pres">
      <dgm:prSet presAssocID="{8E9977CC-7347-481A-B086-1B986DFC66F5}" presName="childShape" presStyleCnt="0"/>
      <dgm:spPr/>
    </dgm:pt>
  </dgm:ptLst>
  <dgm:cxnLst>
    <dgm:cxn modelId="{A7EFAD31-3105-455D-9483-0FEA5B500BFA}" type="presOf" srcId="{8E9977CC-7347-481A-B086-1B986DFC66F5}" destId="{2B8EDB5F-A4AB-4EC4-B7FA-FC043DD9FCAB}" srcOrd="1" destOrd="0" presId="urn:microsoft.com/office/officeart/2005/8/layout/hierarchy3"/>
    <dgm:cxn modelId="{47AEFED4-2EA6-47BE-A646-1BF21B792866}" type="presOf" srcId="{8E9977CC-7347-481A-B086-1B986DFC66F5}" destId="{3EDED145-BF62-4105-8F14-6B2BCC7AB2BB}" srcOrd="0" destOrd="0" presId="urn:microsoft.com/office/officeart/2005/8/layout/hierarchy3"/>
    <dgm:cxn modelId="{52464555-D9C8-4414-A09B-9E55F336059C}" type="presOf" srcId="{9E87A164-8E1A-448A-88E1-E23E1050FE22}" destId="{57F4CE93-0268-43E2-9ACC-1F50F9AA670E}" srcOrd="0" destOrd="0" presId="urn:microsoft.com/office/officeart/2005/8/layout/hierarchy3"/>
    <dgm:cxn modelId="{64782284-DA41-49E9-96D7-387AA0E87FC3}" srcId="{9E87A164-8E1A-448A-88E1-E23E1050FE22}" destId="{8E9977CC-7347-481A-B086-1B986DFC66F5}" srcOrd="0" destOrd="0" parTransId="{0BD3D60C-993A-407C-A7D5-6778B5AD52B5}" sibTransId="{BF718FD6-7DEB-47F7-BAE3-7E21E8A8C9EE}"/>
    <dgm:cxn modelId="{B6594F4F-11DC-4C1F-80D0-2D56EEDD2DED}" type="presParOf" srcId="{57F4CE93-0268-43E2-9ACC-1F50F9AA670E}" destId="{7052D098-D490-47DB-A131-669AF0CFE6B6}" srcOrd="0" destOrd="0" presId="urn:microsoft.com/office/officeart/2005/8/layout/hierarchy3"/>
    <dgm:cxn modelId="{C0EEA986-8EE3-4D15-8242-B1E1DBA3B445}" type="presParOf" srcId="{7052D098-D490-47DB-A131-669AF0CFE6B6}" destId="{E2523697-D5C7-46D5-BD63-008AEDD8D3C6}" srcOrd="0" destOrd="0" presId="urn:microsoft.com/office/officeart/2005/8/layout/hierarchy3"/>
    <dgm:cxn modelId="{F516BE63-7BEF-48F4-AD1E-0714B1B14A9C}" type="presParOf" srcId="{E2523697-D5C7-46D5-BD63-008AEDD8D3C6}" destId="{3EDED145-BF62-4105-8F14-6B2BCC7AB2BB}" srcOrd="0" destOrd="0" presId="urn:microsoft.com/office/officeart/2005/8/layout/hierarchy3"/>
    <dgm:cxn modelId="{243CA00F-3075-4CA8-AD31-C614B3EAA68D}" type="presParOf" srcId="{E2523697-D5C7-46D5-BD63-008AEDD8D3C6}" destId="{2B8EDB5F-A4AB-4EC4-B7FA-FC043DD9FCAB}" srcOrd="1" destOrd="0" presId="urn:microsoft.com/office/officeart/2005/8/layout/hierarchy3"/>
    <dgm:cxn modelId="{4C24973C-2B87-44B5-8FD3-90F7B311DA09}" type="presParOf" srcId="{7052D098-D490-47DB-A131-669AF0CFE6B6}" destId="{C804C109-9C9F-4ED3-8562-81AF251EC7B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7EC6E3-4A9D-4B30-925E-50287E34989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C9A7D-C0AC-41EF-BCF2-5314EF37326B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accent6"/>
              </a:solidFill>
            </a:rPr>
            <a:t>Includes narrative and results-framework and the resources required to achieve the results as measured by the performance indicators in a biennium (Regulation 2.5).</a:t>
          </a:r>
          <a:endParaRPr lang="en-US" sz="1400" dirty="0">
            <a:solidFill>
              <a:schemeClr val="accent6"/>
            </a:solidFill>
          </a:endParaRPr>
        </a:p>
      </dgm:t>
    </dgm:pt>
    <dgm:pt modelId="{DF9C16C1-223B-4A5A-9547-7EFFC735526D}" type="parTrans" cxnId="{FA75F1FD-6096-4044-8623-E6B8BD394037}">
      <dgm:prSet/>
      <dgm:spPr/>
      <dgm:t>
        <a:bodyPr/>
        <a:lstStyle/>
        <a:p>
          <a:endParaRPr lang="en-US"/>
        </a:p>
      </dgm:t>
    </dgm:pt>
    <dgm:pt modelId="{9077D248-5768-4675-8BAB-000C229D4088}" type="sibTrans" cxnId="{FA75F1FD-6096-4044-8623-E6B8BD394037}">
      <dgm:prSet/>
      <dgm:spPr/>
      <dgm:t>
        <a:bodyPr/>
        <a:lstStyle/>
        <a:p>
          <a:endParaRPr lang="en-US"/>
        </a:p>
      </dgm:t>
    </dgm:pt>
    <dgm:pt modelId="{D0418F3E-2F72-49AA-97AD-18CFB6C703A2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accent6"/>
              </a:solidFill>
            </a:rPr>
            <a:t>Provides the responsibility, authority and accountability (RAA) framework for managing the work of the Organization in a biennium</a:t>
          </a:r>
          <a:endParaRPr lang="en-US" sz="1400" dirty="0">
            <a:solidFill>
              <a:schemeClr val="accent6"/>
            </a:solidFill>
          </a:endParaRPr>
        </a:p>
      </dgm:t>
    </dgm:pt>
    <dgm:pt modelId="{2598C462-53E6-41A7-829D-7CE04BC2D1C7}" type="parTrans" cxnId="{46491DE2-CAE1-4994-8381-4F0CEB2C0491}">
      <dgm:prSet/>
      <dgm:spPr/>
      <dgm:t>
        <a:bodyPr/>
        <a:lstStyle/>
        <a:p>
          <a:endParaRPr lang="en-US"/>
        </a:p>
      </dgm:t>
    </dgm:pt>
    <dgm:pt modelId="{E75C160B-A8A3-4401-9AE3-DE04872A021D}" type="sibTrans" cxnId="{46491DE2-CAE1-4994-8381-4F0CEB2C0491}">
      <dgm:prSet/>
      <dgm:spPr/>
      <dgm:t>
        <a:bodyPr/>
        <a:lstStyle/>
        <a:p>
          <a:endParaRPr lang="en-US"/>
        </a:p>
      </dgm:t>
    </dgm:pt>
    <dgm:pt modelId="{B84AC85D-60FB-483A-9EFB-1E2965B2F44F}" type="pres">
      <dgm:prSet presAssocID="{047EC6E3-4A9D-4B30-925E-50287E3498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26898E-5D28-4289-B0DF-48B3199ECED0}" type="pres">
      <dgm:prSet presAssocID="{D59C9A7D-C0AC-41EF-BCF2-5314EF37326B}" presName="root" presStyleCnt="0"/>
      <dgm:spPr/>
    </dgm:pt>
    <dgm:pt modelId="{0D712A6F-5B8B-4A84-9D52-FEC963240902}" type="pres">
      <dgm:prSet presAssocID="{D59C9A7D-C0AC-41EF-BCF2-5314EF37326B}" presName="rootComposite" presStyleCnt="0"/>
      <dgm:spPr/>
    </dgm:pt>
    <dgm:pt modelId="{0D7E866E-15B8-4302-BF63-16481A6AF380}" type="pres">
      <dgm:prSet presAssocID="{D59C9A7D-C0AC-41EF-BCF2-5314EF37326B}" presName="rootText" presStyleLbl="node1" presStyleIdx="0" presStyleCnt="2" custScaleY="443078" custLinFactY="-6769" custLinFactNeighborX="-4246" custLinFactNeighborY="-100000"/>
      <dgm:spPr/>
      <dgm:t>
        <a:bodyPr/>
        <a:lstStyle/>
        <a:p>
          <a:endParaRPr lang="en-US"/>
        </a:p>
      </dgm:t>
    </dgm:pt>
    <dgm:pt modelId="{48B5A3D9-85FB-4CC4-B561-6568D854B644}" type="pres">
      <dgm:prSet presAssocID="{D59C9A7D-C0AC-41EF-BCF2-5314EF3732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9F01B90D-61FF-4663-9E2E-F60BD0AD2B88}" type="pres">
      <dgm:prSet presAssocID="{D59C9A7D-C0AC-41EF-BCF2-5314EF37326B}" presName="childShape" presStyleCnt="0"/>
      <dgm:spPr/>
    </dgm:pt>
    <dgm:pt modelId="{2F27B14B-64F8-4A22-B181-B6F28EC58849}" type="pres">
      <dgm:prSet presAssocID="{D0418F3E-2F72-49AA-97AD-18CFB6C703A2}" presName="root" presStyleCnt="0"/>
      <dgm:spPr/>
    </dgm:pt>
    <dgm:pt modelId="{0CF25BEA-101E-4683-8447-D1631E00F694}" type="pres">
      <dgm:prSet presAssocID="{D0418F3E-2F72-49AA-97AD-18CFB6C703A2}" presName="rootComposite" presStyleCnt="0"/>
      <dgm:spPr/>
    </dgm:pt>
    <dgm:pt modelId="{35544045-10F2-420D-8361-9D52A7B11B48}" type="pres">
      <dgm:prSet presAssocID="{D0418F3E-2F72-49AA-97AD-18CFB6C703A2}" presName="rootText" presStyleLbl="node1" presStyleIdx="1" presStyleCnt="2" custScaleY="335096" custLinFactNeighborX="-12925" custLinFactNeighborY="-71196"/>
      <dgm:spPr/>
      <dgm:t>
        <a:bodyPr/>
        <a:lstStyle/>
        <a:p>
          <a:endParaRPr lang="en-US"/>
        </a:p>
      </dgm:t>
    </dgm:pt>
    <dgm:pt modelId="{665693AF-4C2D-4D32-8A70-C8F8F04AD4F9}" type="pres">
      <dgm:prSet presAssocID="{D0418F3E-2F72-49AA-97AD-18CFB6C703A2}" presName="rootConnector" presStyleLbl="node1" presStyleIdx="1" presStyleCnt="2"/>
      <dgm:spPr/>
      <dgm:t>
        <a:bodyPr/>
        <a:lstStyle/>
        <a:p>
          <a:endParaRPr lang="en-US"/>
        </a:p>
      </dgm:t>
    </dgm:pt>
    <dgm:pt modelId="{7B7478BE-28F5-4FBF-B87F-E84A95E4D7D3}" type="pres">
      <dgm:prSet presAssocID="{D0418F3E-2F72-49AA-97AD-18CFB6C703A2}" presName="childShape" presStyleCnt="0"/>
      <dgm:spPr/>
    </dgm:pt>
  </dgm:ptLst>
  <dgm:cxnLst>
    <dgm:cxn modelId="{46491DE2-CAE1-4994-8381-4F0CEB2C0491}" srcId="{047EC6E3-4A9D-4B30-925E-50287E34989C}" destId="{D0418F3E-2F72-49AA-97AD-18CFB6C703A2}" srcOrd="1" destOrd="0" parTransId="{2598C462-53E6-41A7-829D-7CE04BC2D1C7}" sibTransId="{E75C160B-A8A3-4401-9AE3-DE04872A021D}"/>
    <dgm:cxn modelId="{D005F347-5B4A-4061-B4A5-3AE8658E1549}" type="presOf" srcId="{D0418F3E-2F72-49AA-97AD-18CFB6C703A2}" destId="{665693AF-4C2D-4D32-8A70-C8F8F04AD4F9}" srcOrd="1" destOrd="0" presId="urn:microsoft.com/office/officeart/2005/8/layout/hierarchy3"/>
    <dgm:cxn modelId="{F3B82755-F8FE-44DC-994F-015F8949CA14}" type="presOf" srcId="{047EC6E3-4A9D-4B30-925E-50287E34989C}" destId="{B84AC85D-60FB-483A-9EFB-1E2965B2F44F}" srcOrd="0" destOrd="0" presId="urn:microsoft.com/office/officeart/2005/8/layout/hierarchy3"/>
    <dgm:cxn modelId="{FA75F1FD-6096-4044-8623-E6B8BD394037}" srcId="{047EC6E3-4A9D-4B30-925E-50287E34989C}" destId="{D59C9A7D-C0AC-41EF-BCF2-5314EF37326B}" srcOrd="0" destOrd="0" parTransId="{DF9C16C1-223B-4A5A-9547-7EFFC735526D}" sibTransId="{9077D248-5768-4675-8BAB-000C229D4088}"/>
    <dgm:cxn modelId="{040C373B-2128-4DEE-9DD4-AA49A585C34F}" type="presOf" srcId="{D59C9A7D-C0AC-41EF-BCF2-5314EF37326B}" destId="{48B5A3D9-85FB-4CC4-B561-6568D854B644}" srcOrd="1" destOrd="0" presId="urn:microsoft.com/office/officeart/2005/8/layout/hierarchy3"/>
    <dgm:cxn modelId="{54AD993B-E6C4-4057-A91A-2E5AA72724BD}" type="presOf" srcId="{D0418F3E-2F72-49AA-97AD-18CFB6C703A2}" destId="{35544045-10F2-420D-8361-9D52A7B11B48}" srcOrd="0" destOrd="0" presId="urn:microsoft.com/office/officeart/2005/8/layout/hierarchy3"/>
    <dgm:cxn modelId="{47DF28BE-64B8-47E1-8F18-9EEDB20B5491}" type="presOf" srcId="{D59C9A7D-C0AC-41EF-BCF2-5314EF37326B}" destId="{0D7E866E-15B8-4302-BF63-16481A6AF380}" srcOrd="0" destOrd="0" presId="urn:microsoft.com/office/officeart/2005/8/layout/hierarchy3"/>
    <dgm:cxn modelId="{19C66B33-0B4A-4343-95EE-A52103F69624}" type="presParOf" srcId="{B84AC85D-60FB-483A-9EFB-1E2965B2F44F}" destId="{5826898E-5D28-4289-B0DF-48B3199ECED0}" srcOrd="0" destOrd="0" presId="urn:microsoft.com/office/officeart/2005/8/layout/hierarchy3"/>
    <dgm:cxn modelId="{6B73541C-ED43-4101-9C4A-76E43AE49BBB}" type="presParOf" srcId="{5826898E-5D28-4289-B0DF-48B3199ECED0}" destId="{0D712A6F-5B8B-4A84-9D52-FEC963240902}" srcOrd="0" destOrd="0" presId="urn:microsoft.com/office/officeart/2005/8/layout/hierarchy3"/>
    <dgm:cxn modelId="{4AA759D6-A152-4C21-9FA3-F5FC42CEA5A0}" type="presParOf" srcId="{0D712A6F-5B8B-4A84-9D52-FEC963240902}" destId="{0D7E866E-15B8-4302-BF63-16481A6AF380}" srcOrd="0" destOrd="0" presId="urn:microsoft.com/office/officeart/2005/8/layout/hierarchy3"/>
    <dgm:cxn modelId="{9032DBD7-A37A-4B9D-92D8-F17F7FC61C2D}" type="presParOf" srcId="{0D712A6F-5B8B-4A84-9D52-FEC963240902}" destId="{48B5A3D9-85FB-4CC4-B561-6568D854B644}" srcOrd="1" destOrd="0" presId="urn:microsoft.com/office/officeart/2005/8/layout/hierarchy3"/>
    <dgm:cxn modelId="{C8694C4F-F646-410B-AD79-155250D0032A}" type="presParOf" srcId="{5826898E-5D28-4289-B0DF-48B3199ECED0}" destId="{9F01B90D-61FF-4663-9E2E-F60BD0AD2B88}" srcOrd="1" destOrd="0" presId="urn:microsoft.com/office/officeart/2005/8/layout/hierarchy3"/>
    <dgm:cxn modelId="{F3589474-BE2C-4174-AF3D-348E8A7C5866}" type="presParOf" srcId="{B84AC85D-60FB-483A-9EFB-1E2965B2F44F}" destId="{2F27B14B-64F8-4A22-B181-B6F28EC58849}" srcOrd="1" destOrd="0" presId="urn:microsoft.com/office/officeart/2005/8/layout/hierarchy3"/>
    <dgm:cxn modelId="{41273650-F049-4866-82A9-094690BC7AC5}" type="presParOf" srcId="{2F27B14B-64F8-4A22-B181-B6F28EC58849}" destId="{0CF25BEA-101E-4683-8447-D1631E00F694}" srcOrd="0" destOrd="0" presId="urn:microsoft.com/office/officeart/2005/8/layout/hierarchy3"/>
    <dgm:cxn modelId="{6387DBFC-3515-45FF-A8AD-177623F714F6}" type="presParOf" srcId="{0CF25BEA-101E-4683-8447-D1631E00F694}" destId="{35544045-10F2-420D-8361-9D52A7B11B48}" srcOrd="0" destOrd="0" presId="urn:microsoft.com/office/officeart/2005/8/layout/hierarchy3"/>
    <dgm:cxn modelId="{236EDDC2-E7BE-4974-8E53-70F567B69132}" type="presParOf" srcId="{0CF25BEA-101E-4683-8447-D1631E00F694}" destId="{665693AF-4C2D-4D32-8A70-C8F8F04AD4F9}" srcOrd="1" destOrd="0" presId="urn:microsoft.com/office/officeart/2005/8/layout/hierarchy3"/>
    <dgm:cxn modelId="{07494CB0-DF6C-4E3F-BC33-F670F5C0E8E9}" type="presParOf" srcId="{2F27B14B-64F8-4A22-B181-B6F28EC58849}" destId="{7B7478BE-28F5-4FBF-B87F-E84A95E4D7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AF48C-E57F-4B6C-9E66-0B99443E8E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D780C7-362C-4637-BDC7-3D96FC8F26E9}">
      <dgm:prSet/>
      <dgm:spPr/>
      <dgm:t>
        <a:bodyPr/>
        <a:lstStyle/>
        <a:p>
          <a:pPr rtl="0"/>
          <a:r>
            <a:rPr lang="fr-CH" b="1" smtClean="0">
              <a:solidFill>
                <a:schemeClr val="accent6"/>
              </a:solidFill>
            </a:rPr>
            <a:t>Program View of Budget</a:t>
          </a:r>
          <a:endParaRPr lang="en-US">
            <a:solidFill>
              <a:schemeClr val="accent6"/>
            </a:solidFill>
          </a:endParaRPr>
        </a:p>
      </dgm:t>
    </dgm:pt>
    <dgm:pt modelId="{04BE958A-A30C-47ED-B4F3-2E44F073C5A3}" type="parTrans" cxnId="{0F8A82DC-5E75-49E8-BC3F-2DE0BA39FE28}">
      <dgm:prSet/>
      <dgm:spPr/>
      <dgm:t>
        <a:bodyPr/>
        <a:lstStyle/>
        <a:p>
          <a:endParaRPr lang="en-US"/>
        </a:p>
      </dgm:t>
    </dgm:pt>
    <dgm:pt modelId="{693396D1-9B76-44B9-9DBD-0852BF7FAFD9}" type="sibTrans" cxnId="{0F8A82DC-5E75-49E8-BC3F-2DE0BA39FE28}">
      <dgm:prSet/>
      <dgm:spPr/>
      <dgm:t>
        <a:bodyPr/>
        <a:lstStyle/>
        <a:p>
          <a:endParaRPr lang="en-US"/>
        </a:p>
      </dgm:t>
    </dgm:pt>
    <dgm:pt modelId="{10358819-8218-48A3-B70B-6AF42062F21E}" type="pres">
      <dgm:prSet presAssocID="{595AF48C-E57F-4B6C-9E66-0B99443E8E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168F45-41E3-4958-88FF-8EFA1891D065}" type="pres">
      <dgm:prSet presAssocID="{BCD780C7-362C-4637-BDC7-3D96FC8F26E9}" presName="root" presStyleCnt="0"/>
      <dgm:spPr/>
    </dgm:pt>
    <dgm:pt modelId="{39A09BB0-11AB-45EF-A0A8-6DFEA0FC4B8E}" type="pres">
      <dgm:prSet presAssocID="{BCD780C7-362C-4637-BDC7-3D96FC8F26E9}" presName="rootComposite" presStyleCnt="0"/>
      <dgm:spPr/>
    </dgm:pt>
    <dgm:pt modelId="{BA40A3BC-CA35-4641-827F-66EC6D4DD589}" type="pres">
      <dgm:prSet presAssocID="{BCD780C7-362C-4637-BDC7-3D96FC8F26E9}" presName="rootText" presStyleLbl="node1" presStyleIdx="0" presStyleCnt="1" custLinFactNeighborX="-18903" custLinFactNeighborY="-6"/>
      <dgm:spPr/>
      <dgm:t>
        <a:bodyPr/>
        <a:lstStyle/>
        <a:p>
          <a:endParaRPr lang="en-US"/>
        </a:p>
      </dgm:t>
    </dgm:pt>
    <dgm:pt modelId="{2EA92DD3-ACBE-4899-9FA1-CF3E1FAE4604}" type="pres">
      <dgm:prSet presAssocID="{BCD780C7-362C-4637-BDC7-3D96FC8F26E9}" presName="rootConnector" presStyleLbl="node1" presStyleIdx="0" presStyleCnt="1"/>
      <dgm:spPr/>
      <dgm:t>
        <a:bodyPr/>
        <a:lstStyle/>
        <a:p>
          <a:endParaRPr lang="en-US"/>
        </a:p>
      </dgm:t>
    </dgm:pt>
    <dgm:pt modelId="{7F74D91C-983F-4016-93D3-97F47E1BEEF9}" type="pres">
      <dgm:prSet presAssocID="{BCD780C7-362C-4637-BDC7-3D96FC8F26E9}" presName="childShape" presStyleCnt="0"/>
      <dgm:spPr/>
    </dgm:pt>
  </dgm:ptLst>
  <dgm:cxnLst>
    <dgm:cxn modelId="{BC08ECC4-7B26-45EB-85C0-9609C058E43D}" type="presOf" srcId="{595AF48C-E57F-4B6C-9E66-0B99443E8E9F}" destId="{10358819-8218-48A3-B70B-6AF42062F21E}" srcOrd="0" destOrd="0" presId="urn:microsoft.com/office/officeart/2005/8/layout/hierarchy3"/>
    <dgm:cxn modelId="{0F8A82DC-5E75-49E8-BC3F-2DE0BA39FE28}" srcId="{595AF48C-E57F-4B6C-9E66-0B99443E8E9F}" destId="{BCD780C7-362C-4637-BDC7-3D96FC8F26E9}" srcOrd="0" destOrd="0" parTransId="{04BE958A-A30C-47ED-B4F3-2E44F073C5A3}" sibTransId="{693396D1-9B76-44B9-9DBD-0852BF7FAFD9}"/>
    <dgm:cxn modelId="{08D93CA7-4D12-464B-B1C6-FBC3EEDD2DDB}" type="presOf" srcId="{BCD780C7-362C-4637-BDC7-3D96FC8F26E9}" destId="{2EA92DD3-ACBE-4899-9FA1-CF3E1FAE4604}" srcOrd="1" destOrd="0" presId="urn:microsoft.com/office/officeart/2005/8/layout/hierarchy3"/>
    <dgm:cxn modelId="{6518A277-80FF-4B9D-B73B-BA9ABAC281A0}" type="presOf" srcId="{BCD780C7-362C-4637-BDC7-3D96FC8F26E9}" destId="{BA40A3BC-CA35-4641-827F-66EC6D4DD589}" srcOrd="0" destOrd="0" presId="urn:microsoft.com/office/officeart/2005/8/layout/hierarchy3"/>
    <dgm:cxn modelId="{498C3019-0CF6-49EF-AAA1-92CB573CEDD6}" type="presParOf" srcId="{10358819-8218-48A3-B70B-6AF42062F21E}" destId="{1A168F45-41E3-4958-88FF-8EFA1891D065}" srcOrd="0" destOrd="0" presId="urn:microsoft.com/office/officeart/2005/8/layout/hierarchy3"/>
    <dgm:cxn modelId="{B2580ABD-2172-4211-960D-F6F8AFE946B9}" type="presParOf" srcId="{1A168F45-41E3-4958-88FF-8EFA1891D065}" destId="{39A09BB0-11AB-45EF-A0A8-6DFEA0FC4B8E}" srcOrd="0" destOrd="0" presId="urn:microsoft.com/office/officeart/2005/8/layout/hierarchy3"/>
    <dgm:cxn modelId="{73D8C1FA-007B-4A71-A5E0-BD3763C3C6AA}" type="presParOf" srcId="{39A09BB0-11AB-45EF-A0A8-6DFEA0FC4B8E}" destId="{BA40A3BC-CA35-4641-827F-66EC6D4DD589}" srcOrd="0" destOrd="0" presId="urn:microsoft.com/office/officeart/2005/8/layout/hierarchy3"/>
    <dgm:cxn modelId="{DBC19A57-1806-4106-859F-765D423B20E4}" type="presParOf" srcId="{39A09BB0-11AB-45EF-A0A8-6DFEA0FC4B8E}" destId="{2EA92DD3-ACBE-4899-9FA1-CF3E1FAE4604}" srcOrd="1" destOrd="0" presId="urn:microsoft.com/office/officeart/2005/8/layout/hierarchy3"/>
    <dgm:cxn modelId="{61E54898-05DA-4E69-ABF2-D43ED0674080}" type="presParOf" srcId="{1A168F45-41E3-4958-88FF-8EFA1891D065}" destId="{7F74D91C-983F-4016-93D3-97F47E1BEE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1EE54D-55DA-4C35-A420-47CB50BAAB0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16938-80AA-44DD-9F34-7C9B9B9EBA56}">
      <dgm:prSet/>
      <dgm:spPr/>
      <dgm:t>
        <a:bodyPr/>
        <a:lstStyle/>
        <a:p>
          <a:pPr rtl="0"/>
          <a:r>
            <a:rPr lang="fr-CH" b="1" dirty="0" smtClean="0">
              <a:solidFill>
                <a:schemeClr val="accent2"/>
              </a:solidFill>
            </a:rPr>
            <a:t>Contribution- </a:t>
          </a:r>
          <a:r>
            <a:rPr lang="fr-CH" b="1" dirty="0" err="1" smtClean="0">
              <a:solidFill>
                <a:schemeClr val="accent2"/>
              </a:solidFill>
            </a:rPr>
            <a:t>financed</a:t>
          </a:r>
          <a:r>
            <a:rPr lang="fr-CH" b="1" dirty="0" smtClean="0">
              <a:solidFill>
                <a:schemeClr val="accent2"/>
              </a:solidFill>
            </a:rPr>
            <a:t> (CF) Unions</a:t>
          </a:r>
          <a:endParaRPr lang="en-US" b="1" dirty="0">
            <a:solidFill>
              <a:schemeClr val="accent2"/>
            </a:solidFill>
          </a:endParaRPr>
        </a:p>
      </dgm:t>
    </dgm:pt>
    <dgm:pt modelId="{8DF0A018-EE9C-4B8E-BF4F-3DFCE98070B1}" type="parTrans" cxnId="{1A0579FE-51D8-49CE-95AE-2DCF3BE17B00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19725E7D-A610-414F-88D7-7E9261C0710C}" type="sibTrans" cxnId="{1A0579FE-51D8-49CE-95AE-2DCF3BE17B00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76FA23C4-EEA4-4E9A-824A-8A2057D7A8DE}">
      <dgm:prSet/>
      <dgm:spPr/>
      <dgm:t>
        <a:bodyPr/>
        <a:lstStyle/>
        <a:p>
          <a:pPr rtl="0"/>
          <a:r>
            <a:rPr lang="fr-CH" b="1" smtClean="0">
              <a:solidFill>
                <a:schemeClr val="accent2"/>
              </a:solidFill>
            </a:rPr>
            <a:t>PCT Union</a:t>
          </a:r>
          <a:endParaRPr lang="en-US" b="1">
            <a:solidFill>
              <a:schemeClr val="accent2"/>
            </a:solidFill>
          </a:endParaRPr>
        </a:p>
      </dgm:t>
    </dgm:pt>
    <dgm:pt modelId="{0B704778-4ECC-4AB5-B95F-E142595C4B54}" type="parTrans" cxnId="{3B6CAE91-BAF2-41F7-AC98-C6E13F730E1B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C0CBE443-3321-40D3-B6A3-30739122534E}" type="sibTrans" cxnId="{3B6CAE91-BAF2-41F7-AC98-C6E13F730E1B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631F86F5-48AC-488B-BC3A-1B08C24EBF3C}">
      <dgm:prSet/>
      <dgm:spPr/>
      <dgm:t>
        <a:bodyPr/>
        <a:lstStyle/>
        <a:p>
          <a:pPr rtl="0"/>
          <a:r>
            <a:rPr lang="fr-CH" b="1" smtClean="0">
              <a:solidFill>
                <a:schemeClr val="accent2"/>
              </a:solidFill>
            </a:rPr>
            <a:t>Madrid Union</a:t>
          </a:r>
          <a:endParaRPr lang="en-US" b="1">
            <a:solidFill>
              <a:schemeClr val="accent2"/>
            </a:solidFill>
          </a:endParaRPr>
        </a:p>
      </dgm:t>
    </dgm:pt>
    <dgm:pt modelId="{9C8F6F2B-BF92-4B6E-9203-423AEE3DB214}" type="parTrans" cxnId="{2F27F19D-E58A-4723-8983-D5017FAAD99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FA2C32CB-A149-4248-8E89-2F9CD5D6A7E6}" type="sibTrans" cxnId="{2F27F19D-E58A-4723-8983-D5017FAAD99C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BBF2146F-9833-45D3-A03F-DF1337DB7A28}">
      <dgm:prSet/>
      <dgm:spPr/>
      <dgm:t>
        <a:bodyPr/>
        <a:lstStyle/>
        <a:p>
          <a:pPr rtl="0"/>
          <a:r>
            <a:rPr lang="fr-CH" b="1" smtClean="0">
              <a:solidFill>
                <a:schemeClr val="accent2"/>
              </a:solidFill>
            </a:rPr>
            <a:t>Hague Union</a:t>
          </a:r>
          <a:endParaRPr lang="en-US" b="1">
            <a:solidFill>
              <a:schemeClr val="accent2"/>
            </a:solidFill>
          </a:endParaRPr>
        </a:p>
      </dgm:t>
    </dgm:pt>
    <dgm:pt modelId="{C686FD32-FCA2-494A-A6E7-133B20AB847F}" type="parTrans" cxnId="{322F12A6-E3DE-4189-BA4A-C3FCE50E620E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E26FC535-72AD-4878-B199-2D1F530BB48E}" type="sibTrans" cxnId="{322F12A6-E3DE-4189-BA4A-C3FCE50E620E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C0632245-8B87-49CB-BC9C-2B5AA2CA10FB}">
      <dgm:prSet/>
      <dgm:spPr/>
      <dgm:t>
        <a:bodyPr/>
        <a:lstStyle/>
        <a:p>
          <a:pPr rtl="0"/>
          <a:r>
            <a:rPr lang="fr-CH" b="1" smtClean="0">
              <a:solidFill>
                <a:schemeClr val="accent2"/>
              </a:solidFill>
            </a:rPr>
            <a:t>Lisbon Union</a:t>
          </a:r>
          <a:endParaRPr lang="en-US" b="1">
            <a:solidFill>
              <a:schemeClr val="accent2"/>
            </a:solidFill>
          </a:endParaRPr>
        </a:p>
      </dgm:t>
    </dgm:pt>
    <dgm:pt modelId="{20B5B0B4-D4E1-4C37-A705-B7EE2D97CF89}" type="parTrans" cxnId="{179BE949-41C7-4C12-B29B-129B85B86591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86E1520A-BDCD-47D7-8A03-871D01A5C5A9}" type="sibTrans" cxnId="{179BE949-41C7-4C12-B29B-129B85B86591}">
      <dgm:prSet/>
      <dgm:spPr/>
      <dgm:t>
        <a:bodyPr/>
        <a:lstStyle/>
        <a:p>
          <a:endParaRPr lang="en-US" b="1">
            <a:solidFill>
              <a:schemeClr val="accent2"/>
            </a:solidFill>
          </a:endParaRPr>
        </a:p>
      </dgm:t>
    </dgm:pt>
    <dgm:pt modelId="{3E0D3D82-15DC-41C7-86A9-10E378D388FC}" type="pres">
      <dgm:prSet presAssocID="{FC1EE54D-55DA-4C35-A420-47CB50BAAB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B5EC2D-B80A-44B1-99E7-8D3381B31634}" type="pres">
      <dgm:prSet presAssocID="{A3F16938-80AA-44DD-9F34-7C9B9B9EBA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2E28B-8D67-4531-9DB4-7257490987DF}" type="pres">
      <dgm:prSet presAssocID="{A3F16938-80AA-44DD-9F34-7C9B9B9EBA56}" presName="spNode" presStyleCnt="0"/>
      <dgm:spPr/>
    </dgm:pt>
    <dgm:pt modelId="{D6E305E2-E19E-4800-A875-5F8D71CA460C}" type="pres">
      <dgm:prSet presAssocID="{19725E7D-A610-414F-88D7-7E9261C0710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541606F-2B1E-4D9E-93C7-463A3668681C}" type="pres">
      <dgm:prSet presAssocID="{76FA23C4-EEA4-4E9A-824A-8A2057D7A8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8AE46-F7FB-411C-A1C1-623A500CF507}" type="pres">
      <dgm:prSet presAssocID="{76FA23C4-EEA4-4E9A-824A-8A2057D7A8DE}" presName="spNode" presStyleCnt="0"/>
      <dgm:spPr/>
    </dgm:pt>
    <dgm:pt modelId="{85606F35-D83B-4D20-9582-2E4BAB0DF02E}" type="pres">
      <dgm:prSet presAssocID="{C0CBE443-3321-40D3-B6A3-30739122534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FE88638-755D-4788-9556-0A288CD2E149}" type="pres">
      <dgm:prSet presAssocID="{631F86F5-48AC-488B-BC3A-1B08C24EBF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FBB0C-460B-4BF3-AFD1-CF05DB379B13}" type="pres">
      <dgm:prSet presAssocID="{631F86F5-48AC-488B-BC3A-1B08C24EBF3C}" presName="spNode" presStyleCnt="0"/>
      <dgm:spPr/>
    </dgm:pt>
    <dgm:pt modelId="{CB9C4266-674D-42F2-9245-9762CA61C81C}" type="pres">
      <dgm:prSet presAssocID="{FA2C32CB-A149-4248-8E89-2F9CD5D6A7E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07CAA37-CEE1-4D1D-B6AB-19CB11A3AC55}" type="pres">
      <dgm:prSet presAssocID="{BBF2146F-9833-45D3-A03F-DF1337DB7A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8213D-A035-40F6-9E68-323B03C8ED98}" type="pres">
      <dgm:prSet presAssocID="{BBF2146F-9833-45D3-A03F-DF1337DB7A28}" presName="spNode" presStyleCnt="0"/>
      <dgm:spPr/>
    </dgm:pt>
    <dgm:pt modelId="{DA4ABF2A-64CD-43B1-978E-DBE35C384E83}" type="pres">
      <dgm:prSet presAssocID="{E26FC535-72AD-4878-B199-2D1F530BB48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531D7E7-7715-4C02-A12F-C075E0A58D7B}" type="pres">
      <dgm:prSet presAssocID="{C0632245-8B87-49CB-BC9C-2B5AA2CA10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3252D-4681-4BC6-A540-26A69551C9F9}" type="pres">
      <dgm:prSet presAssocID="{C0632245-8B87-49CB-BC9C-2B5AA2CA10FB}" presName="spNode" presStyleCnt="0"/>
      <dgm:spPr/>
    </dgm:pt>
    <dgm:pt modelId="{C2DDA6C3-4068-4A24-BC42-47F948DF011C}" type="pres">
      <dgm:prSet presAssocID="{86E1520A-BDCD-47D7-8A03-871D01A5C5A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79BE949-41C7-4C12-B29B-129B85B86591}" srcId="{FC1EE54D-55DA-4C35-A420-47CB50BAAB02}" destId="{C0632245-8B87-49CB-BC9C-2B5AA2CA10FB}" srcOrd="4" destOrd="0" parTransId="{20B5B0B4-D4E1-4C37-A705-B7EE2D97CF89}" sibTransId="{86E1520A-BDCD-47D7-8A03-871D01A5C5A9}"/>
    <dgm:cxn modelId="{322F12A6-E3DE-4189-BA4A-C3FCE50E620E}" srcId="{FC1EE54D-55DA-4C35-A420-47CB50BAAB02}" destId="{BBF2146F-9833-45D3-A03F-DF1337DB7A28}" srcOrd="3" destOrd="0" parTransId="{C686FD32-FCA2-494A-A6E7-133B20AB847F}" sibTransId="{E26FC535-72AD-4878-B199-2D1F530BB48E}"/>
    <dgm:cxn modelId="{8E8C3F6D-68DD-48BF-B10A-4E80DBADDD62}" type="presOf" srcId="{19725E7D-A610-414F-88D7-7E9261C0710C}" destId="{D6E305E2-E19E-4800-A875-5F8D71CA460C}" srcOrd="0" destOrd="0" presId="urn:microsoft.com/office/officeart/2005/8/layout/cycle6"/>
    <dgm:cxn modelId="{FB877A2C-9F2F-4F7F-AA67-DC391678BCDB}" type="presOf" srcId="{C0632245-8B87-49CB-BC9C-2B5AA2CA10FB}" destId="{2531D7E7-7715-4C02-A12F-C075E0A58D7B}" srcOrd="0" destOrd="0" presId="urn:microsoft.com/office/officeart/2005/8/layout/cycle6"/>
    <dgm:cxn modelId="{9EFDFB7B-47E5-49E0-AC24-020CC550135B}" type="presOf" srcId="{FC1EE54D-55DA-4C35-A420-47CB50BAAB02}" destId="{3E0D3D82-15DC-41C7-86A9-10E378D388FC}" srcOrd="0" destOrd="0" presId="urn:microsoft.com/office/officeart/2005/8/layout/cycle6"/>
    <dgm:cxn modelId="{2F27F19D-E58A-4723-8983-D5017FAAD99C}" srcId="{FC1EE54D-55DA-4C35-A420-47CB50BAAB02}" destId="{631F86F5-48AC-488B-BC3A-1B08C24EBF3C}" srcOrd="2" destOrd="0" parTransId="{9C8F6F2B-BF92-4B6E-9203-423AEE3DB214}" sibTransId="{FA2C32CB-A149-4248-8E89-2F9CD5D6A7E6}"/>
    <dgm:cxn modelId="{911CD673-DF43-4F2C-8465-2F4C08222CBA}" type="presOf" srcId="{C0CBE443-3321-40D3-B6A3-30739122534E}" destId="{85606F35-D83B-4D20-9582-2E4BAB0DF02E}" srcOrd="0" destOrd="0" presId="urn:microsoft.com/office/officeart/2005/8/layout/cycle6"/>
    <dgm:cxn modelId="{3B6CAE91-BAF2-41F7-AC98-C6E13F730E1B}" srcId="{FC1EE54D-55DA-4C35-A420-47CB50BAAB02}" destId="{76FA23C4-EEA4-4E9A-824A-8A2057D7A8DE}" srcOrd="1" destOrd="0" parTransId="{0B704778-4ECC-4AB5-B95F-E142595C4B54}" sibTransId="{C0CBE443-3321-40D3-B6A3-30739122534E}"/>
    <dgm:cxn modelId="{B4F1D085-71CA-4ACB-BB32-F345D248436B}" type="presOf" srcId="{BBF2146F-9833-45D3-A03F-DF1337DB7A28}" destId="{A07CAA37-CEE1-4D1D-B6AB-19CB11A3AC55}" srcOrd="0" destOrd="0" presId="urn:microsoft.com/office/officeart/2005/8/layout/cycle6"/>
    <dgm:cxn modelId="{F167B2DA-28D6-4538-AF6A-461A6FEED1E2}" type="presOf" srcId="{FA2C32CB-A149-4248-8E89-2F9CD5D6A7E6}" destId="{CB9C4266-674D-42F2-9245-9762CA61C81C}" srcOrd="0" destOrd="0" presId="urn:microsoft.com/office/officeart/2005/8/layout/cycle6"/>
    <dgm:cxn modelId="{73427C1D-7411-42A3-9FAF-1ED9A9B46EB8}" type="presOf" srcId="{76FA23C4-EEA4-4E9A-824A-8A2057D7A8DE}" destId="{0541606F-2B1E-4D9E-93C7-463A3668681C}" srcOrd="0" destOrd="0" presId="urn:microsoft.com/office/officeart/2005/8/layout/cycle6"/>
    <dgm:cxn modelId="{52856538-CE3C-4002-B72F-FC327EE7C8EC}" type="presOf" srcId="{E26FC535-72AD-4878-B199-2D1F530BB48E}" destId="{DA4ABF2A-64CD-43B1-978E-DBE35C384E83}" srcOrd="0" destOrd="0" presId="urn:microsoft.com/office/officeart/2005/8/layout/cycle6"/>
    <dgm:cxn modelId="{B79CD25C-2CD2-4563-A04E-E76085DDF9B6}" type="presOf" srcId="{A3F16938-80AA-44DD-9F34-7C9B9B9EBA56}" destId="{6EB5EC2D-B80A-44B1-99E7-8D3381B31634}" srcOrd="0" destOrd="0" presId="urn:microsoft.com/office/officeart/2005/8/layout/cycle6"/>
    <dgm:cxn modelId="{E5029911-9DE6-42C8-A10A-2F6409EE4975}" type="presOf" srcId="{86E1520A-BDCD-47D7-8A03-871D01A5C5A9}" destId="{C2DDA6C3-4068-4A24-BC42-47F948DF011C}" srcOrd="0" destOrd="0" presId="urn:microsoft.com/office/officeart/2005/8/layout/cycle6"/>
    <dgm:cxn modelId="{1A0579FE-51D8-49CE-95AE-2DCF3BE17B00}" srcId="{FC1EE54D-55DA-4C35-A420-47CB50BAAB02}" destId="{A3F16938-80AA-44DD-9F34-7C9B9B9EBA56}" srcOrd="0" destOrd="0" parTransId="{8DF0A018-EE9C-4B8E-BF4F-3DFCE98070B1}" sibTransId="{19725E7D-A610-414F-88D7-7E9261C0710C}"/>
    <dgm:cxn modelId="{8D45CBDE-E7C1-4373-9A3E-971352A790AE}" type="presOf" srcId="{631F86F5-48AC-488B-BC3A-1B08C24EBF3C}" destId="{5FE88638-755D-4788-9556-0A288CD2E149}" srcOrd="0" destOrd="0" presId="urn:microsoft.com/office/officeart/2005/8/layout/cycle6"/>
    <dgm:cxn modelId="{AAD71307-45C5-4D77-BD51-717954B565F9}" type="presParOf" srcId="{3E0D3D82-15DC-41C7-86A9-10E378D388FC}" destId="{6EB5EC2D-B80A-44B1-99E7-8D3381B31634}" srcOrd="0" destOrd="0" presId="urn:microsoft.com/office/officeart/2005/8/layout/cycle6"/>
    <dgm:cxn modelId="{AAC8A421-E49F-4B18-B9B7-73C99619A1CA}" type="presParOf" srcId="{3E0D3D82-15DC-41C7-86A9-10E378D388FC}" destId="{4D62E28B-8D67-4531-9DB4-7257490987DF}" srcOrd="1" destOrd="0" presId="urn:microsoft.com/office/officeart/2005/8/layout/cycle6"/>
    <dgm:cxn modelId="{EF4D395C-FFB9-4A2A-AE75-9B34592CB8E3}" type="presParOf" srcId="{3E0D3D82-15DC-41C7-86A9-10E378D388FC}" destId="{D6E305E2-E19E-4800-A875-5F8D71CA460C}" srcOrd="2" destOrd="0" presId="urn:microsoft.com/office/officeart/2005/8/layout/cycle6"/>
    <dgm:cxn modelId="{99BA96DC-0B99-4C15-98DC-EC056F0FD2B2}" type="presParOf" srcId="{3E0D3D82-15DC-41C7-86A9-10E378D388FC}" destId="{0541606F-2B1E-4D9E-93C7-463A3668681C}" srcOrd="3" destOrd="0" presId="urn:microsoft.com/office/officeart/2005/8/layout/cycle6"/>
    <dgm:cxn modelId="{397D9DAF-D32C-4DC9-8033-D04036E051A9}" type="presParOf" srcId="{3E0D3D82-15DC-41C7-86A9-10E378D388FC}" destId="{42C8AE46-F7FB-411C-A1C1-623A500CF507}" srcOrd="4" destOrd="0" presId="urn:microsoft.com/office/officeart/2005/8/layout/cycle6"/>
    <dgm:cxn modelId="{DDCBBD71-F865-4F51-B90B-5D36FC82E1E1}" type="presParOf" srcId="{3E0D3D82-15DC-41C7-86A9-10E378D388FC}" destId="{85606F35-D83B-4D20-9582-2E4BAB0DF02E}" srcOrd="5" destOrd="0" presId="urn:microsoft.com/office/officeart/2005/8/layout/cycle6"/>
    <dgm:cxn modelId="{147F9087-434D-4A37-B8AD-BDFE1B989427}" type="presParOf" srcId="{3E0D3D82-15DC-41C7-86A9-10E378D388FC}" destId="{5FE88638-755D-4788-9556-0A288CD2E149}" srcOrd="6" destOrd="0" presId="urn:microsoft.com/office/officeart/2005/8/layout/cycle6"/>
    <dgm:cxn modelId="{5BBAEE5F-4E82-4E7F-89CC-58E702385C57}" type="presParOf" srcId="{3E0D3D82-15DC-41C7-86A9-10E378D388FC}" destId="{60EFBB0C-460B-4BF3-AFD1-CF05DB379B13}" srcOrd="7" destOrd="0" presId="urn:microsoft.com/office/officeart/2005/8/layout/cycle6"/>
    <dgm:cxn modelId="{94786031-BDF7-44B5-8078-6D0E50F616F0}" type="presParOf" srcId="{3E0D3D82-15DC-41C7-86A9-10E378D388FC}" destId="{CB9C4266-674D-42F2-9245-9762CA61C81C}" srcOrd="8" destOrd="0" presId="urn:microsoft.com/office/officeart/2005/8/layout/cycle6"/>
    <dgm:cxn modelId="{80DFC814-073A-448C-8C95-37F9198AD697}" type="presParOf" srcId="{3E0D3D82-15DC-41C7-86A9-10E378D388FC}" destId="{A07CAA37-CEE1-4D1D-B6AB-19CB11A3AC55}" srcOrd="9" destOrd="0" presId="urn:microsoft.com/office/officeart/2005/8/layout/cycle6"/>
    <dgm:cxn modelId="{B0884D93-FEFD-494A-959C-D580AB87947B}" type="presParOf" srcId="{3E0D3D82-15DC-41C7-86A9-10E378D388FC}" destId="{B768213D-A035-40F6-9E68-323B03C8ED98}" srcOrd="10" destOrd="0" presId="urn:microsoft.com/office/officeart/2005/8/layout/cycle6"/>
    <dgm:cxn modelId="{33E31CAF-6E9F-47BF-85AB-97E7C71AA7D4}" type="presParOf" srcId="{3E0D3D82-15DC-41C7-86A9-10E378D388FC}" destId="{DA4ABF2A-64CD-43B1-978E-DBE35C384E83}" srcOrd="11" destOrd="0" presId="urn:microsoft.com/office/officeart/2005/8/layout/cycle6"/>
    <dgm:cxn modelId="{5C030A30-0A50-4013-85AE-7652212A1BE8}" type="presParOf" srcId="{3E0D3D82-15DC-41C7-86A9-10E378D388FC}" destId="{2531D7E7-7715-4C02-A12F-C075E0A58D7B}" srcOrd="12" destOrd="0" presId="urn:microsoft.com/office/officeart/2005/8/layout/cycle6"/>
    <dgm:cxn modelId="{9316E696-F1EA-415F-92E1-09AC6A66F3E0}" type="presParOf" srcId="{3E0D3D82-15DC-41C7-86A9-10E378D388FC}" destId="{8A33252D-4681-4BC6-A540-26A69551C9F9}" srcOrd="13" destOrd="0" presId="urn:microsoft.com/office/officeart/2005/8/layout/cycle6"/>
    <dgm:cxn modelId="{8B58940A-ECE0-45F3-9B0F-36B2EC23B844}" type="presParOf" srcId="{3E0D3D82-15DC-41C7-86A9-10E378D388FC}" destId="{C2DDA6C3-4068-4A24-BC42-47F948DF011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FB0399-0D2C-4DF5-A0AF-7D2355FF65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DDD1A-F6EA-4D01-B9AA-031C176D2E8D}">
      <dgm:prSet custT="1"/>
      <dgm:spPr/>
      <dgm:t>
        <a:bodyPr/>
        <a:lstStyle/>
        <a:p>
          <a:pPr rtl="0"/>
          <a:r>
            <a:rPr lang="fr-CH" sz="2800" b="1" dirty="0" smtClean="0">
              <a:solidFill>
                <a:schemeClr val="accent6"/>
              </a:solidFill>
            </a:rPr>
            <a:t>UNION VIEW OF THE BUDGET</a:t>
          </a:r>
          <a:endParaRPr lang="en-US" sz="2800" b="1" dirty="0">
            <a:solidFill>
              <a:schemeClr val="accent6"/>
            </a:solidFill>
          </a:endParaRPr>
        </a:p>
      </dgm:t>
    </dgm:pt>
    <dgm:pt modelId="{C6B847CD-FBBA-4DFD-91BA-BC22785D7202}" type="parTrans" cxnId="{5EFDDD8C-15DD-449F-8B92-46C67DC31F46}">
      <dgm:prSet/>
      <dgm:spPr/>
      <dgm:t>
        <a:bodyPr/>
        <a:lstStyle/>
        <a:p>
          <a:endParaRPr lang="en-US"/>
        </a:p>
      </dgm:t>
    </dgm:pt>
    <dgm:pt modelId="{72CBC56D-FD13-4BD5-BB96-2604B0557299}" type="sibTrans" cxnId="{5EFDDD8C-15DD-449F-8B92-46C67DC31F46}">
      <dgm:prSet/>
      <dgm:spPr/>
      <dgm:t>
        <a:bodyPr/>
        <a:lstStyle/>
        <a:p>
          <a:endParaRPr lang="en-US"/>
        </a:p>
      </dgm:t>
    </dgm:pt>
    <dgm:pt modelId="{63A01DD3-4EAB-4A23-A52E-2A3B4FB01FD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H" sz="1800" dirty="0" smtClean="0">
              <a:solidFill>
                <a:schemeClr val="accent6"/>
              </a:solidFill>
            </a:rPr>
            <a:t> As per FRR </a:t>
          </a:r>
          <a:r>
            <a:rPr lang="fr-CH" sz="1800" dirty="0" err="1" smtClean="0">
              <a:solidFill>
                <a:schemeClr val="accent6"/>
              </a:solidFill>
            </a:rPr>
            <a:t>Regulation</a:t>
          </a:r>
          <a:r>
            <a:rPr lang="fr-CH" sz="1800" dirty="0" smtClean="0">
              <a:solidFill>
                <a:schemeClr val="accent6"/>
              </a:solidFill>
            </a:rPr>
            <a:t> 2.3</a:t>
          </a:r>
          <a:endParaRPr lang="en-US" sz="1800" dirty="0">
            <a:solidFill>
              <a:schemeClr val="accent6"/>
            </a:solidFill>
          </a:endParaRPr>
        </a:p>
      </dgm:t>
    </dgm:pt>
    <dgm:pt modelId="{5FF79326-B47E-4A73-91CE-161702908C91}" type="parTrans" cxnId="{4902712F-9855-4790-8F58-3332E4F61787}">
      <dgm:prSet/>
      <dgm:spPr/>
      <dgm:t>
        <a:bodyPr/>
        <a:lstStyle/>
        <a:p>
          <a:endParaRPr lang="en-US"/>
        </a:p>
      </dgm:t>
    </dgm:pt>
    <dgm:pt modelId="{CB88CE27-C626-407E-98D1-5D46424C9133}" type="sibTrans" cxnId="{4902712F-9855-4790-8F58-3332E4F61787}">
      <dgm:prSet/>
      <dgm:spPr/>
      <dgm:t>
        <a:bodyPr/>
        <a:lstStyle/>
        <a:p>
          <a:endParaRPr lang="en-US"/>
        </a:p>
      </dgm:t>
    </dgm:pt>
    <dgm:pt modelId="{F9289AD2-6975-4394-A5CD-871393F4D98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H" sz="1800" dirty="0" smtClean="0">
              <a:solidFill>
                <a:schemeClr val="accent6"/>
              </a:solidFill>
            </a:rPr>
            <a:t> All </a:t>
          </a:r>
          <a:r>
            <a:rPr lang="fr-CH" sz="1800" dirty="0" err="1" smtClean="0">
              <a:solidFill>
                <a:schemeClr val="accent6"/>
              </a:solidFill>
            </a:rPr>
            <a:t>income</a:t>
          </a:r>
          <a:r>
            <a:rPr lang="fr-CH" sz="1800" dirty="0" smtClean="0">
              <a:solidFill>
                <a:schemeClr val="accent6"/>
              </a:solidFill>
            </a:rPr>
            <a:t> and </a:t>
          </a:r>
          <a:r>
            <a:rPr lang="fr-CH" sz="1800" dirty="0" err="1" smtClean="0">
              <a:solidFill>
                <a:schemeClr val="accent6"/>
              </a:solidFill>
            </a:rPr>
            <a:t>expenditure</a:t>
          </a:r>
          <a:r>
            <a:rPr lang="fr-CH" sz="1800" dirty="0" smtClean="0">
              <a:solidFill>
                <a:schemeClr val="accent6"/>
              </a:solidFill>
            </a:rPr>
            <a:t> are </a:t>
          </a:r>
          <a:r>
            <a:rPr lang="fr-CH" sz="1800" dirty="0" err="1" smtClean="0">
              <a:solidFill>
                <a:schemeClr val="accent6"/>
              </a:solidFill>
            </a:rPr>
            <a:t>accounted</a:t>
          </a:r>
          <a:r>
            <a:rPr lang="fr-CH" sz="1800" dirty="0" smtClean="0">
              <a:solidFill>
                <a:schemeClr val="accent6"/>
              </a:solidFill>
            </a:rPr>
            <a:t> for in </a:t>
          </a:r>
          <a:r>
            <a:rPr lang="fr-CH" sz="1800" dirty="0" err="1" smtClean="0">
              <a:solidFill>
                <a:schemeClr val="accent6"/>
              </a:solidFill>
            </a:rPr>
            <a:t>this</a:t>
          </a:r>
          <a:r>
            <a:rPr lang="fr-CH" sz="1800" dirty="0" smtClean="0">
              <a:solidFill>
                <a:schemeClr val="accent6"/>
              </a:solidFill>
            </a:rPr>
            <a:t> </a:t>
          </a:r>
          <a:r>
            <a:rPr lang="fr-CH" sz="1800" dirty="0" err="1" smtClean="0">
              <a:solidFill>
                <a:schemeClr val="accent6"/>
              </a:solidFill>
            </a:rPr>
            <a:t>view</a:t>
          </a:r>
          <a:endParaRPr lang="en-US" sz="1800" dirty="0">
            <a:solidFill>
              <a:schemeClr val="accent6"/>
            </a:solidFill>
          </a:endParaRPr>
        </a:p>
      </dgm:t>
    </dgm:pt>
    <dgm:pt modelId="{C97A30AE-A85A-4520-A21F-2B8BFFCA77D5}" type="parTrans" cxnId="{C0FFE108-AAF9-465F-97C2-301234C4E95E}">
      <dgm:prSet/>
      <dgm:spPr/>
      <dgm:t>
        <a:bodyPr/>
        <a:lstStyle/>
        <a:p>
          <a:endParaRPr lang="en-US"/>
        </a:p>
      </dgm:t>
    </dgm:pt>
    <dgm:pt modelId="{E670058D-122D-40C6-AB70-F7842E409A83}" type="sibTrans" cxnId="{C0FFE108-AAF9-465F-97C2-301234C4E95E}">
      <dgm:prSet/>
      <dgm:spPr/>
      <dgm:t>
        <a:bodyPr/>
        <a:lstStyle/>
        <a:p>
          <a:endParaRPr lang="en-US"/>
        </a:p>
      </dgm:t>
    </dgm:pt>
    <dgm:pt modelId="{4E756EB5-B43B-43D4-92E4-FF83D181504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6"/>
              </a:solidFill>
            </a:rPr>
            <a:t> Provides information on the projected operating result for each Union</a:t>
          </a:r>
          <a:endParaRPr lang="en-US" sz="1800" dirty="0">
            <a:solidFill>
              <a:schemeClr val="accent6"/>
            </a:solidFill>
          </a:endParaRPr>
        </a:p>
      </dgm:t>
    </dgm:pt>
    <dgm:pt modelId="{17B46A49-0BF0-4154-B011-D3CE5797D535}" type="parTrans" cxnId="{2666D2FE-4F76-46A3-88C0-790E02854C32}">
      <dgm:prSet/>
      <dgm:spPr/>
      <dgm:t>
        <a:bodyPr/>
        <a:lstStyle/>
        <a:p>
          <a:endParaRPr lang="en-US"/>
        </a:p>
      </dgm:t>
    </dgm:pt>
    <dgm:pt modelId="{1A295269-CE73-4876-9F51-69CFE8D99659}" type="sibTrans" cxnId="{2666D2FE-4F76-46A3-88C0-790E02854C32}">
      <dgm:prSet/>
      <dgm:spPr/>
      <dgm:t>
        <a:bodyPr/>
        <a:lstStyle/>
        <a:p>
          <a:endParaRPr lang="en-US"/>
        </a:p>
      </dgm:t>
    </dgm:pt>
    <dgm:pt modelId="{67AFD421-F6E3-4172-88D1-810C4427F01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>
            <a:solidFill>
              <a:schemeClr val="accent6"/>
            </a:solidFill>
          </a:endParaRPr>
        </a:p>
      </dgm:t>
    </dgm:pt>
    <dgm:pt modelId="{2636BF1E-9ADB-4D7F-94A8-69A8B2F5825E}" type="sibTrans" cxnId="{D1F3AC48-8D01-4FCC-A28A-722D45E42E43}">
      <dgm:prSet/>
      <dgm:spPr/>
      <dgm:t>
        <a:bodyPr/>
        <a:lstStyle/>
        <a:p>
          <a:endParaRPr lang="en-US"/>
        </a:p>
      </dgm:t>
    </dgm:pt>
    <dgm:pt modelId="{5230E27A-DF01-4604-9F59-91A18E69C49C}" type="parTrans" cxnId="{D1F3AC48-8D01-4FCC-A28A-722D45E42E43}">
      <dgm:prSet/>
      <dgm:spPr/>
      <dgm:t>
        <a:bodyPr/>
        <a:lstStyle/>
        <a:p>
          <a:endParaRPr lang="en-US"/>
        </a:p>
      </dgm:t>
    </dgm:pt>
    <dgm:pt modelId="{DF6156A2-5FD8-48FF-B8D4-7FFC220100A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>
            <a:solidFill>
              <a:schemeClr val="accent6"/>
            </a:solidFill>
          </a:endParaRPr>
        </a:p>
      </dgm:t>
    </dgm:pt>
    <dgm:pt modelId="{B63464E3-9EA0-4684-97DE-B209F8DBAC54}" type="parTrans" cxnId="{3A535F52-5757-497C-A414-CE9A776E2C30}">
      <dgm:prSet/>
      <dgm:spPr/>
      <dgm:t>
        <a:bodyPr/>
        <a:lstStyle/>
        <a:p>
          <a:endParaRPr lang="en-US"/>
        </a:p>
      </dgm:t>
    </dgm:pt>
    <dgm:pt modelId="{129A3075-44CC-4A5F-9DBD-4158E5F6556D}" type="sibTrans" cxnId="{3A535F52-5757-497C-A414-CE9A776E2C30}">
      <dgm:prSet/>
      <dgm:spPr/>
      <dgm:t>
        <a:bodyPr/>
        <a:lstStyle/>
        <a:p>
          <a:endParaRPr lang="en-US"/>
        </a:p>
      </dgm:t>
    </dgm:pt>
    <dgm:pt modelId="{0ADC43F4-D1E0-4DC1-881A-F9748F959E9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accent6"/>
              </a:solidFill>
            </a:rPr>
            <a:t>Contained in Annex III of the proposed Program and Budget</a:t>
          </a:r>
          <a:endParaRPr lang="en-US" sz="1800" dirty="0">
            <a:solidFill>
              <a:schemeClr val="accent6"/>
            </a:solidFill>
          </a:endParaRPr>
        </a:p>
      </dgm:t>
    </dgm:pt>
    <dgm:pt modelId="{1F77F6D9-ECFA-4BC1-8DD7-0137BF716AF3}" type="parTrans" cxnId="{E529C6FC-5950-418E-995B-9DD3D37A9B87}">
      <dgm:prSet/>
      <dgm:spPr/>
      <dgm:t>
        <a:bodyPr/>
        <a:lstStyle/>
        <a:p>
          <a:endParaRPr lang="en-US"/>
        </a:p>
      </dgm:t>
    </dgm:pt>
    <dgm:pt modelId="{FAE4AA5A-0791-47D2-BBFB-139F63583752}" type="sibTrans" cxnId="{E529C6FC-5950-418E-995B-9DD3D37A9B87}">
      <dgm:prSet/>
      <dgm:spPr/>
      <dgm:t>
        <a:bodyPr/>
        <a:lstStyle/>
        <a:p>
          <a:endParaRPr lang="en-US"/>
        </a:p>
      </dgm:t>
    </dgm:pt>
    <dgm:pt modelId="{E9EDC3B1-6F15-4A0F-BAFC-AEFD0F0FF66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>
            <a:solidFill>
              <a:schemeClr val="accent6"/>
            </a:solidFill>
          </a:endParaRPr>
        </a:p>
      </dgm:t>
    </dgm:pt>
    <dgm:pt modelId="{647AAD9D-2BCA-4325-82E4-D2F3CF9F5145}" type="parTrans" cxnId="{5E490613-2489-474B-903C-6EB763E204F5}">
      <dgm:prSet/>
      <dgm:spPr/>
      <dgm:t>
        <a:bodyPr/>
        <a:lstStyle/>
        <a:p>
          <a:endParaRPr lang="en-US"/>
        </a:p>
      </dgm:t>
    </dgm:pt>
    <dgm:pt modelId="{BFA24E49-9C23-446E-BC4F-730A168FBDC2}" type="sibTrans" cxnId="{5E490613-2489-474B-903C-6EB763E204F5}">
      <dgm:prSet/>
      <dgm:spPr/>
      <dgm:t>
        <a:bodyPr/>
        <a:lstStyle/>
        <a:p>
          <a:endParaRPr lang="en-US"/>
        </a:p>
      </dgm:t>
    </dgm:pt>
    <dgm:pt modelId="{16DD1139-2A86-48EB-A51C-27F4399FCFD3}" type="pres">
      <dgm:prSet presAssocID="{D9FB0399-0D2C-4DF5-A0AF-7D2355FF65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0567E-8609-4A83-A2A9-F7A8ED164933}" type="pres">
      <dgm:prSet presAssocID="{ADDDDD1A-F6EA-4D01-B9AA-031C176D2E8D}" presName="composite" presStyleCnt="0"/>
      <dgm:spPr/>
    </dgm:pt>
    <dgm:pt modelId="{DD1986BA-6548-4029-B2AA-98E2586D57C8}" type="pres">
      <dgm:prSet presAssocID="{ADDDDD1A-F6EA-4D01-B9AA-031C176D2E8D}" presName="parTx" presStyleLbl="alignNode1" presStyleIdx="0" presStyleCnt="1" custLinFactNeighborX="802" custLinFactNeighborY="-40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7C888-9CDE-47FC-81B3-B66039F20B67}" type="pres">
      <dgm:prSet presAssocID="{ADDDDD1A-F6EA-4D01-B9AA-031C176D2E8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DDD8C-15DD-449F-8B92-46C67DC31F46}" srcId="{D9FB0399-0D2C-4DF5-A0AF-7D2355FF65C7}" destId="{ADDDDD1A-F6EA-4D01-B9AA-031C176D2E8D}" srcOrd="0" destOrd="0" parTransId="{C6B847CD-FBBA-4DFD-91BA-BC22785D7202}" sibTransId="{72CBC56D-FD13-4BD5-BB96-2604B0557299}"/>
    <dgm:cxn modelId="{7C9377D6-2DD9-4D74-8D41-211A61610345}" type="presOf" srcId="{4E756EB5-B43B-43D4-92E4-FF83D1815049}" destId="{0607C888-9CDE-47FC-81B3-B66039F20B67}" srcOrd="0" destOrd="4" presId="urn:microsoft.com/office/officeart/2005/8/layout/hList1"/>
    <dgm:cxn modelId="{3170AF26-1F36-4EB2-9756-E3AE858F469D}" type="presOf" srcId="{F9289AD2-6975-4394-A5CD-871393F4D986}" destId="{0607C888-9CDE-47FC-81B3-B66039F20B67}" srcOrd="0" destOrd="2" presId="urn:microsoft.com/office/officeart/2005/8/layout/hList1"/>
    <dgm:cxn modelId="{8D01B147-BFB0-49B0-A6E2-A20DBCABFC79}" type="presOf" srcId="{E9EDC3B1-6F15-4A0F-BAFC-AEFD0F0FF668}" destId="{0607C888-9CDE-47FC-81B3-B66039F20B67}" srcOrd="0" destOrd="5" presId="urn:microsoft.com/office/officeart/2005/8/layout/hList1"/>
    <dgm:cxn modelId="{E282C007-CF1F-45EA-A9C9-D3EECCC3291D}" type="presOf" srcId="{ADDDDD1A-F6EA-4D01-B9AA-031C176D2E8D}" destId="{DD1986BA-6548-4029-B2AA-98E2586D57C8}" srcOrd="0" destOrd="0" presId="urn:microsoft.com/office/officeart/2005/8/layout/hList1"/>
    <dgm:cxn modelId="{414AF3CF-DB21-428C-9701-8EE3B175D6F0}" type="presOf" srcId="{67AFD421-F6E3-4172-88D1-810C4427F01D}" destId="{0607C888-9CDE-47FC-81B3-B66039F20B67}" srcOrd="0" destOrd="1" presId="urn:microsoft.com/office/officeart/2005/8/layout/hList1"/>
    <dgm:cxn modelId="{F66B7111-8731-4127-9182-1A7F288F9155}" type="presOf" srcId="{0ADC43F4-D1E0-4DC1-881A-F9748F959E9E}" destId="{0607C888-9CDE-47FC-81B3-B66039F20B67}" srcOrd="0" destOrd="6" presId="urn:microsoft.com/office/officeart/2005/8/layout/hList1"/>
    <dgm:cxn modelId="{BFF0EC18-1CE5-459B-B975-01FB78AA2BCD}" type="presOf" srcId="{63A01DD3-4EAB-4A23-A52E-2A3B4FB01FDF}" destId="{0607C888-9CDE-47FC-81B3-B66039F20B67}" srcOrd="0" destOrd="0" presId="urn:microsoft.com/office/officeart/2005/8/layout/hList1"/>
    <dgm:cxn modelId="{D1F3AC48-8D01-4FCC-A28A-722D45E42E43}" srcId="{ADDDDD1A-F6EA-4D01-B9AA-031C176D2E8D}" destId="{67AFD421-F6E3-4172-88D1-810C4427F01D}" srcOrd="1" destOrd="0" parTransId="{5230E27A-DF01-4604-9F59-91A18E69C49C}" sibTransId="{2636BF1E-9ADB-4D7F-94A8-69A8B2F5825E}"/>
    <dgm:cxn modelId="{3A535F52-5757-497C-A414-CE9A776E2C30}" srcId="{ADDDDD1A-F6EA-4D01-B9AA-031C176D2E8D}" destId="{DF6156A2-5FD8-48FF-B8D4-7FFC220100A4}" srcOrd="3" destOrd="0" parTransId="{B63464E3-9EA0-4684-97DE-B209F8DBAC54}" sibTransId="{129A3075-44CC-4A5F-9DBD-4158E5F6556D}"/>
    <dgm:cxn modelId="{4902712F-9855-4790-8F58-3332E4F61787}" srcId="{ADDDDD1A-F6EA-4D01-B9AA-031C176D2E8D}" destId="{63A01DD3-4EAB-4A23-A52E-2A3B4FB01FDF}" srcOrd="0" destOrd="0" parTransId="{5FF79326-B47E-4A73-91CE-161702908C91}" sibTransId="{CB88CE27-C626-407E-98D1-5D46424C9133}"/>
    <dgm:cxn modelId="{5E490613-2489-474B-903C-6EB763E204F5}" srcId="{ADDDDD1A-F6EA-4D01-B9AA-031C176D2E8D}" destId="{E9EDC3B1-6F15-4A0F-BAFC-AEFD0F0FF668}" srcOrd="5" destOrd="0" parTransId="{647AAD9D-2BCA-4325-82E4-D2F3CF9F5145}" sibTransId="{BFA24E49-9C23-446E-BC4F-730A168FBDC2}"/>
    <dgm:cxn modelId="{2666D2FE-4F76-46A3-88C0-790E02854C32}" srcId="{ADDDDD1A-F6EA-4D01-B9AA-031C176D2E8D}" destId="{4E756EB5-B43B-43D4-92E4-FF83D1815049}" srcOrd="4" destOrd="0" parTransId="{17B46A49-0BF0-4154-B011-D3CE5797D535}" sibTransId="{1A295269-CE73-4876-9F51-69CFE8D99659}"/>
    <dgm:cxn modelId="{3B6C9597-C42E-4626-B534-0D97FEF4AACD}" type="presOf" srcId="{D9FB0399-0D2C-4DF5-A0AF-7D2355FF65C7}" destId="{16DD1139-2A86-48EB-A51C-27F4399FCFD3}" srcOrd="0" destOrd="0" presId="urn:microsoft.com/office/officeart/2005/8/layout/hList1"/>
    <dgm:cxn modelId="{C0FFE108-AAF9-465F-97C2-301234C4E95E}" srcId="{ADDDDD1A-F6EA-4D01-B9AA-031C176D2E8D}" destId="{F9289AD2-6975-4394-A5CD-871393F4D986}" srcOrd="2" destOrd="0" parTransId="{C97A30AE-A85A-4520-A21F-2B8BFFCA77D5}" sibTransId="{E670058D-122D-40C6-AB70-F7842E409A83}"/>
    <dgm:cxn modelId="{E529C6FC-5950-418E-995B-9DD3D37A9B87}" srcId="{ADDDDD1A-F6EA-4D01-B9AA-031C176D2E8D}" destId="{0ADC43F4-D1E0-4DC1-881A-F9748F959E9E}" srcOrd="6" destOrd="0" parTransId="{1F77F6D9-ECFA-4BC1-8DD7-0137BF716AF3}" sibTransId="{FAE4AA5A-0791-47D2-BBFB-139F63583752}"/>
    <dgm:cxn modelId="{56CAA44B-2B8C-4FA2-A458-6FDF7F53F5F9}" type="presOf" srcId="{DF6156A2-5FD8-48FF-B8D4-7FFC220100A4}" destId="{0607C888-9CDE-47FC-81B3-B66039F20B67}" srcOrd="0" destOrd="3" presId="urn:microsoft.com/office/officeart/2005/8/layout/hList1"/>
    <dgm:cxn modelId="{40CE6813-64C0-461B-81AE-C90465D425E9}" type="presParOf" srcId="{16DD1139-2A86-48EB-A51C-27F4399FCFD3}" destId="{1010567E-8609-4A83-A2A9-F7A8ED164933}" srcOrd="0" destOrd="0" presId="urn:microsoft.com/office/officeart/2005/8/layout/hList1"/>
    <dgm:cxn modelId="{99A6ECA1-DB2E-48A5-B0CF-66E109426DAF}" type="presParOf" srcId="{1010567E-8609-4A83-A2A9-F7A8ED164933}" destId="{DD1986BA-6548-4029-B2AA-98E2586D57C8}" srcOrd="0" destOrd="0" presId="urn:microsoft.com/office/officeart/2005/8/layout/hList1"/>
    <dgm:cxn modelId="{70FF18DC-F6C6-4DA5-8544-0C48F2626DD1}" type="presParOf" srcId="{1010567E-8609-4A83-A2A9-F7A8ED164933}" destId="{0607C888-9CDE-47FC-81B3-B66039F20B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47E49-CC54-4313-A7A1-C5141D44C5F1}">
      <dsp:nvSpPr>
        <dsp:cNvPr id="0" name=""/>
        <dsp:cNvSpPr/>
      </dsp:nvSpPr>
      <dsp:spPr>
        <a:xfrm>
          <a:off x="142870" y="558"/>
          <a:ext cx="7943858" cy="1141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/>
              </a:solidFill>
            </a:rPr>
            <a:t>SCOPE AND PURPOSE OF THE BRIEFING</a:t>
          </a:r>
          <a:endParaRPr lang="en-US" sz="2400" b="1" kern="1200" dirty="0">
            <a:solidFill>
              <a:schemeClr val="accent6"/>
            </a:solidFill>
          </a:endParaRPr>
        </a:p>
      </dsp:txBody>
      <dsp:txXfrm>
        <a:off x="198612" y="56300"/>
        <a:ext cx="7832374" cy="10303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AD807-A946-4B44-A699-7B68749DA8B7}">
      <dsp:nvSpPr>
        <dsp:cNvPr id="0" name=""/>
        <dsp:cNvSpPr/>
      </dsp:nvSpPr>
      <dsp:spPr>
        <a:xfrm>
          <a:off x="0" y="0"/>
          <a:ext cx="4976261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smtClean="0">
              <a:solidFill>
                <a:schemeClr val="accent6"/>
              </a:solidFill>
            </a:rPr>
            <a:t>IPSAS adjustments to income</a:t>
          </a:r>
          <a:endParaRPr lang="en-US" sz="1600" kern="1200">
            <a:solidFill>
              <a:schemeClr val="accent6"/>
            </a:solidFill>
          </a:endParaRPr>
        </a:p>
      </dsp:txBody>
      <dsp:txXfrm>
        <a:off x="21932" y="21932"/>
        <a:ext cx="4932397" cy="405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FB695-BE50-4277-A017-E89809F8BB56}">
      <dsp:nvSpPr>
        <dsp:cNvPr id="0" name=""/>
        <dsp:cNvSpPr/>
      </dsp:nvSpPr>
      <dsp:spPr>
        <a:xfrm>
          <a:off x="107766" y="735"/>
          <a:ext cx="1882328" cy="768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dirty="0" err="1" smtClean="0">
              <a:solidFill>
                <a:schemeClr val="accent6"/>
              </a:solidFill>
            </a:rPr>
            <a:t>Results</a:t>
          </a:r>
          <a:r>
            <a:rPr lang="fr-CH" sz="1800" b="1" kern="1200" dirty="0" smtClean="0">
              <a:solidFill>
                <a:schemeClr val="accent6"/>
              </a:solidFill>
            </a:rPr>
            <a:t> </a:t>
          </a:r>
          <a:r>
            <a:rPr lang="fr-CH" sz="1800" b="1" kern="1200" dirty="0" err="1" smtClean="0">
              <a:solidFill>
                <a:schemeClr val="accent6"/>
              </a:solidFill>
            </a:rPr>
            <a:t>View</a:t>
          </a:r>
          <a:r>
            <a:rPr lang="fr-CH" sz="1800" b="1" kern="1200" dirty="0" smtClean="0">
              <a:solidFill>
                <a:schemeClr val="accent6"/>
              </a:solidFill>
            </a:rPr>
            <a:t> of Budget</a:t>
          </a:r>
          <a:endParaRPr lang="en-US" sz="1800" kern="1200" dirty="0">
            <a:solidFill>
              <a:schemeClr val="accent6"/>
            </a:solidFill>
          </a:endParaRPr>
        </a:p>
      </dsp:txBody>
      <dsp:txXfrm>
        <a:off x="130281" y="23250"/>
        <a:ext cx="1837298" cy="72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C0050-A7C1-4DE8-A136-2C664517290C}">
      <dsp:nvSpPr>
        <dsp:cNvPr id="0" name=""/>
        <dsp:cNvSpPr/>
      </dsp:nvSpPr>
      <dsp:spPr>
        <a:xfrm>
          <a:off x="353784" y="437"/>
          <a:ext cx="1660244" cy="83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smtClean="0">
              <a:solidFill>
                <a:schemeClr val="accent6"/>
              </a:solidFill>
            </a:rPr>
            <a:t>Union View of Budget</a:t>
          </a:r>
          <a:endParaRPr lang="en-US" sz="1800" b="1" kern="1200">
            <a:solidFill>
              <a:schemeClr val="accent6"/>
            </a:solidFill>
          </a:endParaRPr>
        </a:p>
      </dsp:txBody>
      <dsp:txXfrm>
        <a:off x="378097" y="24750"/>
        <a:ext cx="1611618" cy="78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2492D-DCF1-4F45-811C-02438595571B}">
      <dsp:nvSpPr>
        <dsp:cNvPr id="0" name=""/>
        <dsp:cNvSpPr/>
      </dsp:nvSpPr>
      <dsp:spPr>
        <a:xfrm>
          <a:off x="0" y="0"/>
          <a:ext cx="2425567" cy="121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6"/>
              </a:solidFill>
            </a:rPr>
            <a:t>Provides biennial estimates for income and expenditure separately for each Union (Regulation 2.3)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35521" y="35521"/>
        <a:ext cx="2354525" cy="1141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ED145-BF62-4105-8F14-6B2BCC7AB2BB}">
      <dsp:nvSpPr>
        <dsp:cNvPr id="0" name=""/>
        <dsp:cNvSpPr/>
      </dsp:nvSpPr>
      <dsp:spPr>
        <a:xfrm>
          <a:off x="0" y="0"/>
          <a:ext cx="1779156" cy="181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6"/>
              </a:solidFill>
            </a:rPr>
            <a:t>Provides an overview of the estimated resources for achieving the Organizational expected results in a biennium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52110" y="52110"/>
        <a:ext cx="1674936" cy="1708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E866E-15B8-4302-BF63-16481A6AF380}">
      <dsp:nvSpPr>
        <dsp:cNvPr id="0" name=""/>
        <dsp:cNvSpPr/>
      </dsp:nvSpPr>
      <dsp:spPr>
        <a:xfrm>
          <a:off x="0" y="0"/>
          <a:ext cx="1390896" cy="3081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6"/>
              </a:solidFill>
            </a:rPr>
            <a:t>Includes narrative and results-framework and the resources required to achieve the results as measured by the performance indicators in a biennium (Regulation 2.5).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40738" y="40738"/>
        <a:ext cx="1309420" cy="2999902"/>
      </dsp:txXfrm>
    </dsp:sp>
    <dsp:sp modelId="{35544045-10F2-420D-8361-9D52A7B11B48}">
      <dsp:nvSpPr>
        <dsp:cNvPr id="0" name=""/>
        <dsp:cNvSpPr/>
      </dsp:nvSpPr>
      <dsp:spPr>
        <a:xfrm>
          <a:off x="1560951" y="0"/>
          <a:ext cx="1390896" cy="233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6"/>
              </a:solidFill>
            </a:rPr>
            <a:t>Provides the responsibility, authority and accountability (RAA) framework for managing the work of the Organization in a biennium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1601689" y="40738"/>
        <a:ext cx="1309420" cy="2248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0A3BC-CA35-4641-827F-66EC6D4DD589}">
      <dsp:nvSpPr>
        <dsp:cNvPr id="0" name=""/>
        <dsp:cNvSpPr/>
      </dsp:nvSpPr>
      <dsp:spPr>
        <a:xfrm>
          <a:off x="0" y="4"/>
          <a:ext cx="1661777" cy="830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b="1" kern="1200" smtClean="0">
              <a:solidFill>
                <a:schemeClr val="accent6"/>
              </a:solidFill>
            </a:rPr>
            <a:t>Program View of Budget</a:t>
          </a:r>
          <a:endParaRPr lang="en-US" sz="1800" kern="1200">
            <a:solidFill>
              <a:schemeClr val="accent6"/>
            </a:solidFill>
          </a:endParaRPr>
        </a:p>
      </dsp:txBody>
      <dsp:txXfrm>
        <a:off x="24336" y="24340"/>
        <a:ext cx="1613105" cy="782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5EC2D-B80A-44B1-99E7-8D3381B31634}">
      <dsp:nvSpPr>
        <dsp:cNvPr id="0" name=""/>
        <dsp:cNvSpPr/>
      </dsp:nvSpPr>
      <dsp:spPr>
        <a:xfrm>
          <a:off x="3000692" y="2340"/>
          <a:ext cx="1515945" cy="985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>
              <a:solidFill>
                <a:schemeClr val="accent2"/>
              </a:solidFill>
            </a:rPr>
            <a:t>Contribution- </a:t>
          </a:r>
          <a:r>
            <a:rPr lang="fr-CH" sz="1600" b="1" kern="1200" dirty="0" err="1" smtClean="0">
              <a:solidFill>
                <a:schemeClr val="accent2"/>
              </a:solidFill>
            </a:rPr>
            <a:t>financed</a:t>
          </a:r>
          <a:r>
            <a:rPr lang="fr-CH" sz="1600" b="1" kern="1200" dirty="0" smtClean="0">
              <a:solidFill>
                <a:schemeClr val="accent2"/>
              </a:solidFill>
            </a:rPr>
            <a:t> (CF) Unions</a:t>
          </a:r>
          <a:endParaRPr lang="en-US" sz="1600" b="1" kern="1200" dirty="0">
            <a:solidFill>
              <a:schemeClr val="accent2"/>
            </a:solidFill>
          </a:endParaRPr>
        </a:p>
      </dsp:txBody>
      <dsp:txXfrm>
        <a:off x="3048794" y="50442"/>
        <a:ext cx="1419741" cy="889160"/>
      </dsp:txXfrm>
    </dsp:sp>
    <dsp:sp modelId="{D6E305E2-E19E-4800-A875-5F8D71CA460C}">
      <dsp:nvSpPr>
        <dsp:cNvPr id="0" name=""/>
        <dsp:cNvSpPr/>
      </dsp:nvSpPr>
      <dsp:spPr>
        <a:xfrm>
          <a:off x="1788240" y="495022"/>
          <a:ext cx="3940849" cy="3940849"/>
        </a:xfrm>
        <a:custGeom>
          <a:avLst/>
          <a:gdLst/>
          <a:ahLst/>
          <a:cxnLst/>
          <a:rect l="0" t="0" r="0" b="0"/>
          <a:pathLst>
            <a:path>
              <a:moveTo>
                <a:pt x="2738833" y="156004"/>
              </a:moveTo>
              <a:arcTo wR="1970424" hR="1970424" stAng="17577163" swAng="19636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1606F-2B1E-4D9E-93C7-463A3668681C}">
      <dsp:nvSpPr>
        <dsp:cNvPr id="0" name=""/>
        <dsp:cNvSpPr/>
      </dsp:nvSpPr>
      <dsp:spPr>
        <a:xfrm>
          <a:off x="4874677" y="1363870"/>
          <a:ext cx="1515945" cy="985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smtClean="0">
              <a:solidFill>
                <a:schemeClr val="accent2"/>
              </a:solidFill>
            </a:rPr>
            <a:t>PCT Union</a:t>
          </a:r>
          <a:endParaRPr lang="en-US" sz="1600" b="1" kern="1200">
            <a:solidFill>
              <a:schemeClr val="accent2"/>
            </a:solidFill>
          </a:endParaRPr>
        </a:p>
      </dsp:txBody>
      <dsp:txXfrm>
        <a:off x="4922779" y="1411972"/>
        <a:ext cx="1419741" cy="889160"/>
      </dsp:txXfrm>
    </dsp:sp>
    <dsp:sp modelId="{85606F35-D83B-4D20-9582-2E4BAB0DF02E}">
      <dsp:nvSpPr>
        <dsp:cNvPr id="0" name=""/>
        <dsp:cNvSpPr/>
      </dsp:nvSpPr>
      <dsp:spPr>
        <a:xfrm>
          <a:off x="1788240" y="495022"/>
          <a:ext cx="3940849" cy="3940849"/>
        </a:xfrm>
        <a:custGeom>
          <a:avLst/>
          <a:gdLst/>
          <a:ahLst/>
          <a:cxnLst/>
          <a:rect l="0" t="0" r="0" b="0"/>
          <a:pathLst>
            <a:path>
              <a:moveTo>
                <a:pt x="3938123" y="1866816"/>
              </a:moveTo>
              <a:arcTo wR="1970424" hR="1970424" stAng="21419154" swAng="21979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88638-755D-4788-9556-0A288CD2E149}">
      <dsp:nvSpPr>
        <dsp:cNvPr id="0" name=""/>
        <dsp:cNvSpPr/>
      </dsp:nvSpPr>
      <dsp:spPr>
        <a:xfrm>
          <a:off x="4158878" y="3566872"/>
          <a:ext cx="1515945" cy="985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smtClean="0">
              <a:solidFill>
                <a:schemeClr val="accent2"/>
              </a:solidFill>
            </a:rPr>
            <a:t>Madrid Union</a:t>
          </a:r>
          <a:endParaRPr lang="en-US" sz="1600" b="1" kern="1200">
            <a:solidFill>
              <a:schemeClr val="accent2"/>
            </a:solidFill>
          </a:endParaRPr>
        </a:p>
      </dsp:txBody>
      <dsp:txXfrm>
        <a:off x="4206980" y="3614974"/>
        <a:ext cx="1419741" cy="889160"/>
      </dsp:txXfrm>
    </dsp:sp>
    <dsp:sp modelId="{CB9C4266-674D-42F2-9245-9762CA61C81C}">
      <dsp:nvSpPr>
        <dsp:cNvPr id="0" name=""/>
        <dsp:cNvSpPr/>
      </dsp:nvSpPr>
      <dsp:spPr>
        <a:xfrm>
          <a:off x="1788240" y="495022"/>
          <a:ext cx="3940849" cy="3940849"/>
        </a:xfrm>
        <a:custGeom>
          <a:avLst/>
          <a:gdLst/>
          <a:ahLst/>
          <a:cxnLst/>
          <a:rect l="0" t="0" r="0" b="0"/>
          <a:pathLst>
            <a:path>
              <a:moveTo>
                <a:pt x="2362797" y="3901387"/>
              </a:moveTo>
              <a:arcTo wR="1970424" hR="1970424" stAng="4710831" swAng="13783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CAA37-CEE1-4D1D-B6AB-19CB11A3AC55}">
      <dsp:nvSpPr>
        <dsp:cNvPr id="0" name=""/>
        <dsp:cNvSpPr/>
      </dsp:nvSpPr>
      <dsp:spPr>
        <a:xfrm>
          <a:off x="1842505" y="3566872"/>
          <a:ext cx="1515945" cy="985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smtClean="0">
              <a:solidFill>
                <a:schemeClr val="accent2"/>
              </a:solidFill>
            </a:rPr>
            <a:t>Hague Union</a:t>
          </a:r>
          <a:endParaRPr lang="en-US" sz="1600" b="1" kern="1200">
            <a:solidFill>
              <a:schemeClr val="accent2"/>
            </a:solidFill>
          </a:endParaRPr>
        </a:p>
      </dsp:txBody>
      <dsp:txXfrm>
        <a:off x="1890607" y="3614974"/>
        <a:ext cx="1419741" cy="889160"/>
      </dsp:txXfrm>
    </dsp:sp>
    <dsp:sp modelId="{DA4ABF2A-64CD-43B1-978E-DBE35C384E83}">
      <dsp:nvSpPr>
        <dsp:cNvPr id="0" name=""/>
        <dsp:cNvSpPr/>
      </dsp:nvSpPr>
      <dsp:spPr>
        <a:xfrm>
          <a:off x="1788240" y="495022"/>
          <a:ext cx="3940849" cy="3940849"/>
        </a:xfrm>
        <a:custGeom>
          <a:avLst/>
          <a:gdLst/>
          <a:ahLst/>
          <a:cxnLst/>
          <a:rect l="0" t="0" r="0" b="0"/>
          <a:pathLst>
            <a:path>
              <a:moveTo>
                <a:pt x="329560" y="3061359"/>
              </a:moveTo>
              <a:arcTo wR="1970424" hR="1970424" stAng="8782914" swAng="21979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1D7E7-7715-4C02-A12F-C075E0A58D7B}">
      <dsp:nvSpPr>
        <dsp:cNvPr id="0" name=""/>
        <dsp:cNvSpPr/>
      </dsp:nvSpPr>
      <dsp:spPr>
        <a:xfrm>
          <a:off x="1126706" y="1363870"/>
          <a:ext cx="1515945" cy="985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smtClean="0">
              <a:solidFill>
                <a:schemeClr val="accent2"/>
              </a:solidFill>
            </a:rPr>
            <a:t>Lisbon Union</a:t>
          </a:r>
          <a:endParaRPr lang="en-US" sz="1600" b="1" kern="1200">
            <a:solidFill>
              <a:schemeClr val="accent2"/>
            </a:solidFill>
          </a:endParaRPr>
        </a:p>
      </dsp:txBody>
      <dsp:txXfrm>
        <a:off x="1174808" y="1411972"/>
        <a:ext cx="1419741" cy="889160"/>
      </dsp:txXfrm>
    </dsp:sp>
    <dsp:sp modelId="{C2DDA6C3-4068-4A24-BC42-47F948DF011C}">
      <dsp:nvSpPr>
        <dsp:cNvPr id="0" name=""/>
        <dsp:cNvSpPr/>
      </dsp:nvSpPr>
      <dsp:spPr>
        <a:xfrm>
          <a:off x="1788240" y="495022"/>
          <a:ext cx="3940849" cy="3940849"/>
        </a:xfrm>
        <a:custGeom>
          <a:avLst/>
          <a:gdLst/>
          <a:ahLst/>
          <a:cxnLst/>
          <a:rect l="0" t="0" r="0" b="0"/>
          <a:pathLst>
            <a:path>
              <a:moveTo>
                <a:pt x="343041" y="859480"/>
              </a:moveTo>
              <a:arcTo wR="1970424" hR="1970424" stAng="12859180" swAng="19636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86BA-6548-4029-B2AA-98E2586D57C8}">
      <dsp:nvSpPr>
        <dsp:cNvPr id="0" name=""/>
        <dsp:cNvSpPr/>
      </dsp:nvSpPr>
      <dsp:spPr>
        <a:xfrm>
          <a:off x="0" y="0"/>
          <a:ext cx="7496175" cy="141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800" b="1" kern="1200" dirty="0" smtClean="0">
              <a:solidFill>
                <a:schemeClr val="accent6"/>
              </a:solidFill>
            </a:rPr>
            <a:t>UNION VIEW OF THE BUDGET</a:t>
          </a:r>
          <a:endParaRPr lang="en-US" sz="2800" b="1" kern="1200" dirty="0">
            <a:solidFill>
              <a:schemeClr val="accent6"/>
            </a:solidFill>
          </a:endParaRPr>
        </a:p>
      </dsp:txBody>
      <dsp:txXfrm>
        <a:off x="0" y="0"/>
        <a:ext cx="7496175" cy="1411200"/>
      </dsp:txXfrm>
    </dsp:sp>
    <dsp:sp modelId="{0607C888-9CDE-47FC-81B3-B66039F20B67}">
      <dsp:nvSpPr>
        <dsp:cNvPr id="0" name=""/>
        <dsp:cNvSpPr/>
      </dsp:nvSpPr>
      <dsp:spPr>
        <a:xfrm>
          <a:off x="0" y="1434547"/>
          <a:ext cx="7496175" cy="2152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CH" sz="1800" kern="1200" dirty="0" smtClean="0">
              <a:solidFill>
                <a:schemeClr val="accent6"/>
              </a:solidFill>
            </a:rPr>
            <a:t> As per FRR </a:t>
          </a:r>
          <a:r>
            <a:rPr lang="fr-CH" sz="1800" kern="1200" dirty="0" err="1" smtClean="0">
              <a:solidFill>
                <a:schemeClr val="accent6"/>
              </a:solidFill>
            </a:rPr>
            <a:t>Regulation</a:t>
          </a:r>
          <a:r>
            <a:rPr lang="fr-CH" sz="1800" kern="1200" dirty="0" smtClean="0">
              <a:solidFill>
                <a:schemeClr val="accent6"/>
              </a:solidFill>
            </a:rPr>
            <a:t> 2.3</a:t>
          </a:r>
          <a:endParaRPr lang="en-US" sz="1800" kern="1200" dirty="0">
            <a:solidFill>
              <a:schemeClr val="accent6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kern="1200" dirty="0">
            <a:solidFill>
              <a:schemeClr val="accent6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CH" sz="1800" kern="1200" dirty="0" smtClean="0">
              <a:solidFill>
                <a:schemeClr val="accent6"/>
              </a:solidFill>
            </a:rPr>
            <a:t> All </a:t>
          </a:r>
          <a:r>
            <a:rPr lang="fr-CH" sz="1800" kern="1200" dirty="0" err="1" smtClean="0">
              <a:solidFill>
                <a:schemeClr val="accent6"/>
              </a:solidFill>
            </a:rPr>
            <a:t>income</a:t>
          </a:r>
          <a:r>
            <a:rPr lang="fr-CH" sz="1800" kern="1200" dirty="0" smtClean="0">
              <a:solidFill>
                <a:schemeClr val="accent6"/>
              </a:solidFill>
            </a:rPr>
            <a:t> and </a:t>
          </a:r>
          <a:r>
            <a:rPr lang="fr-CH" sz="1800" kern="1200" dirty="0" err="1" smtClean="0">
              <a:solidFill>
                <a:schemeClr val="accent6"/>
              </a:solidFill>
            </a:rPr>
            <a:t>expenditure</a:t>
          </a:r>
          <a:r>
            <a:rPr lang="fr-CH" sz="1800" kern="1200" dirty="0" smtClean="0">
              <a:solidFill>
                <a:schemeClr val="accent6"/>
              </a:solidFill>
            </a:rPr>
            <a:t> are </a:t>
          </a:r>
          <a:r>
            <a:rPr lang="fr-CH" sz="1800" kern="1200" dirty="0" err="1" smtClean="0">
              <a:solidFill>
                <a:schemeClr val="accent6"/>
              </a:solidFill>
            </a:rPr>
            <a:t>accounted</a:t>
          </a:r>
          <a:r>
            <a:rPr lang="fr-CH" sz="1800" kern="1200" dirty="0" smtClean="0">
              <a:solidFill>
                <a:schemeClr val="accent6"/>
              </a:solidFill>
            </a:rPr>
            <a:t> for in </a:t>
          </a:r>
          <a:r>
            <a:rPr lang="fr-CH" sz="1800" kern="1200" dirty="0" err="1" smtClean="0">
              <a:solidFill>
                <a:schemeClr val="accent6"/>
              </a:solidFill>
            </a:rPr>
            <a:t>this</a:t>
          </a:r>
          <a:r>
            <a:rPr lang="fr-CH" sz="1800" kern="1200" dirty="0" smtClean="0">
              <a:solidFill>
                <a:schemeClr val="accent6"/>
              </a:solidFill>
            </a:rPr>
            <a:t> </a:t>
          </a:r>
          <a:r>
            <a:rPr lang="fr-CH" sz="1800" kern="1200" dirty="0" err="1" smtClean="0">
              <a:solidFill>
                <a:schemeClr val="accent6"/>
              </a:solidFill>
            </a:rPr>
            <a:t>view</a:t>
          </a:r>
          <a:endParaRPr lang="en-US" sz="1800" kern="1200" dirty="0">
            <a:solidFill>
              <a:schemeClr val="accent6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kern="1200" dirty="0">
            <a:solidFill>
              <a:schemeClr val="accent6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accent6"/>
              </a:solidFill>
            </a:rPr>
            <a:t> Provides information on the projected operating result for each Union</a:t>
          </a:r>
          <a:endParaRPr lang="en-US" sz="1800" kern="1200" dirty="0">
            <a:solidFill>
              <a:schemeClr val="accent6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kern="1200" dirty="0">
            <a:solidFill>
              <a:schemeClr val="accent6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accent6"/>
              </a:solidFill>
            </a:rPr>
            <a:t>Contained in Annex III of the proposed Program and Budget</a:t>
          </a:r>
          <a:endParaRPr lang="en-US" sz="1800" kern="1200" dirty="0">
            <a:solidFill>
              <a:schemeClr val="accent6"/>
            </a:solidFill>
          </a:endParaRPr>
        </a:p>
      </dsp:txBody>
      <dsp:txXfrm>
        <a:off x="0" y="1434547"/>
        <a:ext cx="7496175" cy="215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95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2"/>
            <a:ext cx="294495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5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165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/>
            </a:lvl1pPr>
          </a:lstStyle>
          <a:p>
            <a:fld id="{C51C7A26-958B-4B70-97B9-B211C1C8D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90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95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2"/>
            <a:ext cx="294495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7"/>
            <a:ext cx="5438464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5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5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/>
            </a:lvl1pPr>
          </a:lstStyle>
          <a:p>
            <a:fld id="{C7A5D246-6D21-477B-BEB8-18AB19537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47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CA8FE-BBBF-4C07-8997-2B5F24B2FA95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49443" y="9428165"/>
            <a:ext cx="2947144" cy="4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16B0445-53CB-4FC5-8E4E-81E72C4F4F0A}" type="slidenum">
              <a:rPr lang="en-US" altLang="en-US">
                <a:latin typeface="Times" pitchFamily="18" charset="0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Times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2" y="4716828"/>
            <a:ext cx="5438792" cy="44653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5D246-6D21-477B-BEB8-18AB195371F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39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5D246-6D21-477B-BEB8-18AB195371F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7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5D246-6D21-477B-BEB8-18AB195371F1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7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717F24-7BFC-476C-8D7A-3AE9A1BBC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99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B7B048-24DA-4D9A-BCB5-4A302CF67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0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0ADBC3-D8EA-41F7-B59B-6FB3A72E5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55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3D79DD-53D4-466E-A951-F505537D8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26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306C67-FCD9-46D1-93F9-CF6D1073B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1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648D7-FFD8-45B4-988D-3765BBF08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8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B42DDD-8487-431F-BA19-E3A7FF7C1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29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BB5017-74BA-4AA7-9ECF-238AFC832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9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33E1DF-9EB8-4A77-95D8-FDFC6D20E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77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8BE83E-70ED-46F5-ABDC-363DEA9A6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1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A4D763-56B3-4192-82B6-E61E9BDD1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0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D63E845-8025-4BB8-887E-1F09345D9A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32" Type="http://schemas.openxmlformats.org/officeDocument/2006/relationships/diagramColors" Target="../diagrams/colors7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31" Type="http://schemas.openxmlformats.org/officeDocument/2006/relationships/diagramQuickStyle" Target="../diagrams/quickStyle7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Relationship Id="rId30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4861" y="2833758"/>
            <a:ext cx="8345103" cy="1516861"/>
          </a:xfrm>
          <a:noFill/>
          <a:ln/>
        </p:spPr>
        <p:txBody>
          <a:bodyPr/>
          <a:lstStyle/>
          <a:p>
            <a:pPr algn="ctr"/>
            <a:r>
              <a:rPr lang="en-US" sz="2600" b="1" dirty="0" smtClean="0">
                <a:solidFill>
                  <a:srgbClr val="003399"/>
                </a:solidFill>
              </a:rPr>
              <a:t>CURRENT METHODOLOGY FOR THE  ALLOCATION OF INCOME AND EXPENDITURE BY UNION APPLIED IN THE PROPOSED PROGRAM AND BUDGET 2016/17</a:t>
            </a:r>
            <a:endParaRPr lang="en-US" sz="2600" b="1" dirty="0" smtClean="0"/>
          </a:p>
          <a:p>
            <a:pPr algn="ctr"/>
            <a:r>
              <a:rPr lang="en-US" sz="3200" b="1" dirty="0" smtClean="0"/>
              <a:t>            </a:t>
            </a:r>
            <a:endParaRPr lang="en-US" sz="32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CA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Briefing to all </a:t>
            </a:r>
          </a:p>
          <a:p>
            <a:pPr eaLnBrk="0" hangingPunct="0">
              <a:lnSpc>
                <a:spcPct val="40000"/>
              </a:lnSpc>
            </a:pPr>
            <a:r>
              <a:rPr lang="en-CA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Member States</a:t>
            </a:r>
          </a:p>
          <a:p>
            <a:pPr eaLnBrk="0" hangingPunct="0">
              <a:lnSpc>
                <a:spcPct val="40000"/>
              </a:lnSpc>
            </a:pPr>
            <a:r>
              <a:rPr lang="en-CA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October 2, 2015</a:t>
            </a:r>
          </a:p>
          <a:p>
            <a:pPr eaLnBrk="0" hangingPunct="0">
              <a:lnSpc>
                <a:spcPct val="40000"/>
              </a:lnSpc>
            </a:pP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931" y="741323"/>
            <a:ext cx="502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333399"/>
                </a:solidFill>
              </a:rPr>
              <a:t>ALLOCATION OF EXPENDITURE</a:t>
            </a:r>
            <a:endParaRPr lang="en-US" b="1" dirty="0">
              <a:solidFill>
                <a:srgbClr val="333399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57451" y="1758560"/>
            <a:ext cx="1607421" cy="781897"/>
            <a:chOff x="0" y="8607"/>
            <a:chExt cx="2002055" cy="460800"/>
          </a:xfrm>
        </p:grpSpPr>
        <p:sp>
          <p:nvSpPr>
            <p:cNvPr id="17" name="Rectangle 16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dirty="0" err="1" smtClean="0">
                  <a:solidFill>
                    <a:srgbClr val="333399"/>
                  </a:solidFill>
                </a:rPr>
                <a:t>Lisbon</a:t>
              </a:r>
              <a:r>
                <a:rPr lang="fr-CH" sz="1600" b="1" dirty="0" smtClean="0">
                  <a:solidFill>
                    <a:srgbClr val="333399"/>
                  </a:solidFill>
                </a:rPr>
                <a:t> Union</a:t>
              </a:r>
              <a:endParaRPr lang="en-US" sz="1600" b="1" dirty="0">
                <a:solidFill>
                  <a:srgbClr val="333399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47826" y="2540457"/>
            <a:ext cx="1607421" cy="214702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>
                <a:solidFill>
                  <a:srgbClr val="333399"/>
                </a:solidFill>
              </a:rPr>
              <a:t>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Direct Admin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Admin</a:t>
            </a:r>
            <a:endParaRPr lang="en-US" sz="1400" dirty="0">
              <a:solidFill>
                <a:srgbClr val="333399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73038" y="1753204"/>
            <a:ext cx="1607419" cy="781897"/>
            <a:chOff x="0" y="8607"/>
            <a:chExt cx="2002055" cy="460800"/>
          </a:xfrm>
        </p:grpSpPr>
        <p:sp>
          <p:nvSpPr>
            <p:cNvPr id="21" name="Rectangle 20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dirty="0" smtClean="0">
                  <a:solidFill>
                    <a:srgbClr val="333399"/>
                  </a:solidFill>
                </a:rPr>
                <a:t>Hague Union</a:t>
              </a:r>
              <a:endParaRPr lang="en-US" sz="1600" b="1" dirty="0">
                <a:solidFill>
                  <a:srgbClr val="333399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573038" y="2535101"/>
            <a:ext cx="1607419" cy="2152382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>
                <a:solidFill>
                  <a:srgbClr val="333399"/>
                </a:solidFill>
              </a:rPr>
              <a:t>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Direct Admin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Admin</a:t>
            </a:r>
            <a:endParaRPr lang="en-US" sz="1400" dirty="0">
              <a:solidFill>
                <a:srgbClr val="333399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33559" y="1748936"/>
            <a:ext cx="1572098" cy="781897"/>
            <a:chOff x="0" y="8607"/>
            <a:chExt cx="2002055" cy="460800"/>
          </a:xfrm>
        </p:grpSpPr>
        <p:sp>
          <p:nvSpPr>
            <p:cNvPr id="25" name="Rectangle 24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dirty="0" smtClean="0">
                  <a:solidFill>
                    <a:srgbClr val="333399"/>
                  </a:solidFill>
                </a:rPr>
                <a:t>Madrid Union</a:t>
              </a:r>
              <a:endParaRPr lang="en-US" sz="1600" b="1" dirty="0">
                <a:solidFill>
                  <a:srgbClr val="3333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4264" y="1756961"/>
            <a:ext cx="1807951" cy="788853"/>
            <a:chOff x="0" y="8607"/>
            <a:chExt cx="2002055" cy="460800"/>
          </a:xfrm>
        </p:grpSpPr>
        <p:sp>
          <p:nvSpPr>
            <p:cNvPr id="28" name="Rectangle 27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fr-CH" sz="1600" b="1" dirty="0">
                  <a:solidFill>
                    <a:srgbClr val="333399"/>
                  </a:solidFill>
                </a:rPr>
                <a:t>Contribution- </a:t>
              </a:r>
              <a:r>
                <a:rPr lang="fr-CH" sz="1600" b="1" dirty="0" err="1">
                  <a:solidFill>
                    <a:srgbClr val="333399"/>
                  </a:solidFill>
                </a:rPr>
                <a:t>financed</a:t>
              </a:r>
              <a:r>
                <a:rPr lang="fr-CH" sz="1600" b="1" dirty="0">
                  <a:solidFill>
                    <a:srgbClr val="333399"/>
                  </a:solidFill>
                </a:rPr>
                <a:t> </a:t>
              </a:r>
              <a:r>
                <a:rPr lang="fr-CH" sz="1600" b="1" dirty="0" smtClean="0">
                  <a:solidFill>
                    <a:srgbClr val="333399"/>
                  </a:solidFill>
                </a:rPr>
                <a:t>(CF)</a:t>
              </a:r>
            </a:p>
            <a:p>
              <a:pPr>
                <a:spcBef>
                  <a:spcPts val="0"/>
                </a:spcBef>
              </a:pPr>
              <a:r>
                <a:rPr lang="fr-CH" sz="1600" b="1" dirty="0" smtClean="0">
                  <a:solidFill>
                    <a:srgbClr val="333399"/>
                  </a:solidFill>
                </a:rPr>
                <a:t>Unions</a:t>
              </a:r>
              <a:endParaRPr lang="en-US" sz="1600" b="1" dirty="0">
                <a:solidFill>
                  <a:srgbClr val="333399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6084" y="1756961"/>
            <a:ext cx="1572098" cy="781897"/>
            <a:chOff x="0" y="8607"/>
            <a:chExt cx="2002055" cy="460800"/>
          </a:xfrm>
        </p:grpSpPr>
        <p:sp>
          <p:nvSpPr>
            <p:cNvPr id="32" name="Rectangle 31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dirty="0" smtClean="0">
                  <a:solidFill>
                    <a:srgbClr val="333399"/>
                  </a:solidFill>
                </a:rPr>
                <a:t>PCT Union</a:t>
              </a:r>
              <a:endParaRPr lang="en-US" sz="1600" b="1" dirty="0">
                <a:solidFill>
                  <a:srgbClr val="333399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933565" y="2540457"/>
            <a:ext cx="1572098" cy="214702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>
                <a:solidFill>
                  <a:srgbClr val="333399"/>
                </a:solidFill>
              </a:rPr>
              <a:t>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Direct Admin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Admin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3895" y="2584314"/>
            <a:ext cx="1807951" cy="210316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 smtClean="0">
                <a:solidFill>
                  <a:srgbClr val="333399"/>
                </a:solidFill>
              </a:rPr>
              <a:t>Direct Union</a:t>
            </a:r>
          </a:p>
          <a:p>
            <a:r>
              <a:rPr lang="fr-CH" sz="1400" dirty="0" smtClean="0">
                <a:solidFill>
                  <a:srgbClr val="333399"/>
                </a:solidFill>
              </a:rPr>
              <a:t>Direct Admin</a:t>
            </a:r>
          </a:p>
          <a:p>
            <a:r>
              <a:rPr lang="fr-CH" sz="1400" dirty="0" smtClean="0">
                <a:solidFill>
                  <a:srgbClr val="333399"/>
                </a:solidFill>
              </a:rPr>
              <a:t>Indirect Union</a:t>
            </a:r>
          </a:p>
          <a:p>
            <a:r>
              <a:rPr lang="fr-CH" sz="1400" dirty="0" smtClean="0">
                <a:solidFill>
                  <a:srgbClr val="333399"/>
                </a:solidFill>
              </a:rPr>
              <a:t>Indirect Admin</a:t>
            </a:r>
            <a:endParaRPr lang="en-US" sz="1400" dirty="0">
              <a:solidFill>
                <a:srgbClr val="333399"/>
              </a:solidFill>
            </a:endParaRPr>
          </a:p>
          <a:p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90" y="2548482"/>
            <a:ext cx="1572098" cy="2139001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>
                <a:solidFill>
                  <a:srgbClr val="333399"/>
                </a:solidFill>
              </a:rPr>
              <a:t>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Direct Admin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Union</a:t>
            </a:r>
          </a:p>
          <a:p>
            <a:r>
              <a:rPr lang="fr-CH" sz="1400" dirty="0">
                <a:solidFill>
                  <a:srgbClr val="333399"/>
                </a:solidFill>
              </a:rPr>
              <a:t>Indirect Admin</a:t>
            </a:r>
            <a:endParaRPr lang="en-US" sz="1400" dirty="0">
              <a:solidFill>
                <a:srgbClr val="333399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72113" y="5196789"/>
            <a:ext cx="4976261" cy="449280"/>
            <a:chOff x="0" y="0"/>
            <a:chExt cx="4976261" cy="449280"/>
          </a:xfrm>
        </p:grpSpPr>
        <p:sp>
          <p:nvSpPr>
            <p:cNvPr id="30" name="Rounded Rectangle 29"/>
            <p:cNvSpPr/>
            <p:nvPr/>
          </p:nvSpPr>
          <p:spPr>
            <a:xfrm>
              <a:off x="0" y="0"/>
              <a:ext cx="4976261" cy="449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932" y="21932"/>
              <a:ext cx="4932397" cy="405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kern="1200" dirty="0" smtClean="0">
                  <a:solidFill>
                    <a:schemeClr val="accent6"/>
                  </a:solidFill>
                </a:rPr>
                <a:t>IPSAS </a:t>
              </a:r>
              <a:r>
                <a:rPr lang="fr-CH" sz="1600" kern="1200" dirty="0" err="1" smtClean="0">
                  <a:solidFill>
                    <a:schemeClr val="accent6"/>
                  </a:solidFill>
                </a:rPr>
                <a:t>adjustments</a:t>
              </a:r>
              <a:r>
                <a:rPr lang="fr-CH" sz="1600" kern="1200" dirty="0" smtClean="0">
                  <a:solidFill>
                    <a:schemeClr val="accent6"/>
                  </a:solidFill>
                </a:rPr>
                <a:t> to </a:t>
              </a:r>
              <a:r>
                <a:rPr lang="fr-CH" sz="1600" kern="1200" dirty="0" err="1" smtClean="0">
                  <a:solidFill>
                    <a:schemeClr val="accent6"/>
                  </a:solidFill>
                </a:rPr>
                <a:t>expenditure</a:t>
              </a:r>
              <a:endParaRPr lang="en-US" sz="1600" kern="12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900268"/>
              </p:ext>
            </p:extLst>
          </p:nvPr>
        </p:nvGraphicFramePr>
        <p:xfrm>
          <a:off x="734627" y="1029273"/>
          <a:ext cx="7450153" cy="4947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782"/>
                <a:gridCol w="4809371"/>
              </a:tblGrid>
              <a:tr h="52805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Types of Expenditure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Allocation considerations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pPr algn="ctr"/>
                      <a:r>
                        <a:rPr lang="en-US" sz="1400" b="1" u="sng" noProof="0" dirty="0" smtClean="0">
                          <a:solidFill>
                            <a:srgbClr val="333399"/>
                          </a:solidFill>
                        </a:rPr>
                        <a:t>Direct Union </a:t>
                      </a:r>
                    </a:p>
                    <a:p>
                      <a:pPr algn="ctr"/>
                      <a:r>
                        <a:rPr lang="en-US" sz="1400" b="1" u="sng" noProof="0" dirty="0" smtClean="0">
                          <a:solidFill>
                            <a:srgbClr val="333399"/>
                          </a:solidFill>
                        </a:rPr>
                        <a:t>Expenditure</a:t>
                      </a:r>
                      <a:endParaRPr lang="en-US" sz="1400" b="1" u="sng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noProof="0" dirty="0" smtClean="0">
                          <a:solidFill>
                            <a:schemeClr val="accent2"/>
                          </a:solidFill>
                        </a:rPr>
                        <a:t>Expenditure for Union specific activities and the attributable share of related administrative expenditure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  </a:t>
                      </a:r>
                      <a:r>
                        <a:rPr lang="en-US" sz="1400" i="1" baseline="0" noProof="0" dirty="0" smtClean="0">
                          <a:solidFill>
                            <a:schemeClr val="accent2"/>
                          </a:solidFill>
                        </a:rPr>
                        <a:t>(Programs 1(p), 2, 3(p), 4, 5, 6, 7, 12, 13, 14, 31) </a:t>
                      </a:r>
                    </a:p>
                    <a:p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The costs of such activities are allocated to the Unions based on:</a:t>
                      </a:r>
                    </a:p>
                    <a:p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i="1" baseline="0" noProof="0" dirty="0" smtClean="0">
                          <a:solidFill>
                            <a:schemeClr val="accent2"/>
                          </a:solidFill>
                        </a:rPr>
                        <a:t>Full attribution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6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Where the allocation is to a single Union, the full cost of a Program is allocated to that Union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(ex: Program 5 - The PCT and Program 31 – The Hague)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i="1" baseline="0" noProof="0" dirty="0" smtClean="0">
                          <a:solidFill>
                            <a:schemeClr val="accent2"/>
                          </a:solidFill>
                        </a:rPr>
                        <a:t>Partial attribution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6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Where the cost of a Program is only partially to a Union, the share of the cost of a Program is based on estimations by Program Managers (estimation done at the budget unit level)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CH" sz="6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0" kern="1200" baseline="0" noProof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The costs of some ADG/DDG offices  and </a:t>
                      </a:r>
                      <a:r>
                        <a:rPr lang="fr-CH" sz="1400" i="0" kern="1200" baseline="0" noProof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unit 0046 (Program14) </a:t>
                      </a:r>
                      <a:r>
                        <a:rPr lang="en-US" sz="1400" i="0" kern="1200" baseline="0" noProof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are allocated to the relevant Unions based on their relative share of income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643" y="280246"/>
            <a:ext cx="77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EXPENDITURE ALLOCATION CONSIDERATIONS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02151"/>
              </p:ext>
            </p:extLst>
          </p:nvPr>
        </p:nvGraphicFramePr>
        <p:xfrm>
          <a:off x="581972" y="786799"/>
          <a:ext cx="8119268" cy="5569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68"/>
                <a:gridCol w="443676"/>
                <a:gridCol w="1807978"/>
                <a:gridCol w="902141"/>
                <a:gridCol w="902141"/>
                <a:gridCol w="902141"/>
                <a:gridCol w="902141"/>
                <a:gridCol w="902141"/>
                <a:gridCol w="902141"/>
              </a:tblGrid>
              <a:tr h="386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accent6"/>
                          </a:solidFill>
                          <a:effectLst/>
                        </a:rPr>
                        <a:t>Prog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Unit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Description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CF Union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PCT Union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Madrid Union 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Hague Union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Lisbon Union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accent6"/>
                          </a:solidFill>
                          <a:effectLst/>
                        </a:rPr>
                        <a:t>Comments</a:t>
                      </a:r>
                      <a:endParaRPr lang="en-US" sz="10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386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01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0001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Law of Patents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10%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90%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As per </a:t>
                      </a:r>
                      <a:r>
                        <a:rPr lang="en-US" sz="1000" dirty="0" smtClean="0">
                          <a:solidFill>
                            <a:schemeClr val="accent6"/>
                          </a:solidFill>
                          <a:effectLst/>
                        </a:rPr>
                        <a:t>PM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386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02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0002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TM Law and Legislative Advice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20%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65%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15%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As per </a:t>
                      </a:r>
                      <a:r>
                        <a:rPr lang="en-US" sz="1000" dirty="0" smtClean="0">
                          <a:solidFill>
                            <a:schemeClr val="accent6"/>
                          </a:solidFill>
                          <a:effectLst/>
                        </a:rPr>
                        <a:t>PM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479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03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Copyright and Related rights (All units except for 0108)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100%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2598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04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TK, TCE and GR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100%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231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05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The PCT System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100%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570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06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0128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The Office of the DDG-Brands and Designs Sector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91.7%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7.8%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0.5%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Relative income share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193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06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0244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The Lisbon Registry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100%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193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06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All other </a:t>
                      </a:r>
                      <a:r>
                        <a:rPr lang="en-US" sz="1000" dirty="0" smtClean="0">
                          <a:solidFill>
                            <a:schemeClr val="accent6"/>
                          </a:solidFill>
                          <a:effectLst/>
                        </a:rPr>
                        <a:t>units</a:t>
                      </a:r>
                      <a:r>
                        <a:rPr lang="en-US" sz="1000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n-US" sz="1000" baseline="0" smtClean="0">
                          <a:solidFill>
                            <a:schemeClr val="accent6"/>
                          </a:solidFill>
                          <a:effectLst/>
                        </a:rPr>
                        <a:t>(Madrid-related)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100%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386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07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Arbitration and Mediation Center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5.2%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63.4%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30%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1.2%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0.2%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As per </a:t>
                      </a:r>
                      <a:r>
                        <a:rPr lang="en-US" sz="1000" dirty="0" smtClean="0">
                          <a:solidFill>
                            <a:schemeClr val="accent6"/>
                          </a:solidFill>
                          <a:effectLst/>
                        </a:rPr>
                        <a:t>PM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475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12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International Classifications and Standards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7%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88%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4%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1%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As per </a:t>
                      </a:r>
                      <a:r>
                        <a:rPr lang="en-US" sz="1000" dirty="0" smtClean="0">
                          <a:solidFill>
                            <a:schemeClr val="accent6"/>
                          </a:solidFill>
                          <a:effectLst/>
                        </a:rPr>
                        <a:t>PM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330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13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Global Databases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90%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As per </a:t>
                      </a:r>
                      <a:r>
                        <a:rPr lang="en-US" sz="1000" dirty="0" smtClean="0">
                          <a:solidFill>
                            <a:schemeClr val="accent6"/>
                          </a:solidFill>
                          <a:effectLst/>
                        </a:rPr>
                        <a:t>PM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4877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14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0046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Access to Information and Knowledge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80.3%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18.1%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1.5%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Relative income share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452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0047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Office of the ADG-Global Infrastructure Sector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4.7%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76.5%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17.3%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1.5%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0.1%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Relative income share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  <a:tr h="193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31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The Hague System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100%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9" marR="61939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773" y="202309"/>
            <a:ext cx="744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333399"/>
                </a:solidFill>
              </a:rPr>
              <a:t>ALLOCATION OF DIRECT UNION EXPENDITURE</a:t>
            </a:r>
            <a:endParaRPr lang="en-US" sz="2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3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8" y="1681163"/>
            <a:ext cx="6303692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776" y="4191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6"/>
                </a:solidFill>
              </a:rPr>
              <a:t>SHARE OF DIRECT UNION EXPENDITURE OF TOTAL ESTIMATED EXPENDITURE IN 2016/17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1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52263"/>
              </p:ext>
            </p:extLst>
          </p:nvPr>
        </p:nvGraphicFramePr>
        <p:xfrm>
          <a:off x="664142" y="1216018"/>
          <a:ext cx="7632833" cy="501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534"/>
                <a:gridCol w="4927299"/>
              </a:tblGrid>
              <a:tr h="660592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Types of Expenditure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Allocation considerations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4057921">
                <a:tc>
                  <a:txBody>
                    <a:bodyPr/>
                    <a:lstStyle/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pPr algn="ctr"/>
                      <a:r>
                        <a:rPr lang="en-US" sz="1400" b="1" u="sng" noProof="0" dirty="0" smtClean="0">
                          <a:solidFill>
                            <a:srgbClr val="333399"/>
                          </a:solidFill>
                        </a:rPr>
                        <a:t>Direct Administrative Expenditure</a:t>
                      </a:r>
                      <a:endParaRPr lang="en-US" sz="1400" b="1" u="sng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noProof="0" dirty="0" smtClean="0">
                          <a:solidFill>
                            <a:schemeClr val="accent2"/>
                          </a:solidFill>
                        </a:rPr>
                        <a:t>The share of the costs of all administration and management-related Programs under Strategic Goal IX (Programs 21-28) and Unallocated.  </a:t>
                      </a:r>
                    </a:p>
                    <a:p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The total share of direct administrative costs is determined based on:</a:t>
                      </a:r>
                    </a:p>
                    <a:p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Direct attribution to the Unions of administrative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costs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share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of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cost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of server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hosting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at UNICC servers  and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share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of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cost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of the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Section in Finance)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Total headcount of the direct Union-related Programs relative to the total headcount of all Programs other than Programs under Strategic Goal IX.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The total share of direct administrative costs is allocated to the Unions based on: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The share of each Union’s headcount relative to the total headcount of direct Union-related Programs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426" y="385021"/>
            <a:ext cx="760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EXPENDITURE ALLOCATION CONSIDERATIONS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676276" y="2305049"/>
            <a:ext cx="3383280" cy="303847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426" y="385021"/>
            <a:ext cx="760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ALLOCATION OF  DIRECT ADMINISTRATIVE EXPENDITURE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33501" y="2871786"/>
            <a:ext cx="2028825" cy="1920240"/>
          </a:xfrm>
          <a:prstGeom prst="ellipse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1613" y="3536303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B050"/>
                </a:solidFill>
              </a:rPr>
              <a:t>Total </a:t>
            </a:r>
            <a:r>
              <a:rPr lang="fr-CH" sz="1200" b="1" dirty="0" err="1" smtClean="0">
                <a:solidFill>
                  <a:srgbClr val="00B050"/>
                </a:solidFill>
              </a:rPr>
              <a:t>headcount</a:t>
            </a:r>
            <a:r>
              <a:rPr lang="fr-CH" sz="1200" b="1" dirty="0" smtClean="0">
                <a:solidFill>
                  <a:srgbClr val="00B050"/>
                </a:solidFill>
              </a:rPr>
              <a:t> of direct Union </a:t>
            </a:r>
            <a:r>
              <a:rPr lang="fr-CH" sz="1200" b="1" dirty="0" err="1" smtClean="0">
                <a:solidFill>
                  <a:srgbClr val="00B050"/>
                </a:solidFill>
              </a:rPr>
              <a:t>related</a:t>
            </a:r>
            <a:r>
              <a:rPr lang="fr-CH" sz="1200" b="1" dirty="0" smtClean="0">
                <a:solidFill>
                  <a:srgbClr val="00B050"/>
                </a:solidFill>
              </a:rPr>
              <a:t> Programs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3838" y="1759593"/>
            <a:ext cx="4297680" cy="4114800"/>
          </a:xfrm>
          <a:prstGeom prst="ellipse">
            <a:avLst/>
          </a:prstGeom>
          <a:noFill/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5441" y="1843384"/>
            <a:ext cx="148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chemeClr val="accent6"/>
                </a:solidFill>
              </a:rPr>
              <a:t>Total </a:t>
            </a:r>
            <a:r>
              <a:rPr lang="fr-CH" sz="1200" b="1" dirty="0" err="1" smtClean="0">
                <a:solidFill>
                  <a:schemeClr val="accent6"/>
                </a:solidFill>
              </a:rPr>
              <a:t>headcount</a:t>
            </a:r>
            <a:r>
              <a:rPr lang="fr-CH" sz="1200" b="1" dirty="0" smtClean="0">
                <a:solidFill>
                  <a:schemeClr val="accent6"/>
                </a:solidFill>
              </a:rPr>
              <a:t> of all Programs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3996" y="2438399"/>
            <a:ext cx="187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FF0000"/>
                </a:solidFill>
              </a:rPr>
              <a:t>Total </a:t>
            </a:r>
            <a:r>
              <a:rPr lang="fr-CH" sz="1200" b="1" dirty="0" err="1" smtClean="0">
                <a:solidFill>
                  <a:srgbClr val="FF0000"/>
                </a:solidFill>
              </a:rPr>
              <a:t>headcount</a:t>
            </a:r>
            <a:r>
              <a:rPr lang="fr-CH" sz="1200" b="1" dirty="0" smtClean="0">
                <a:solidFill>
                  <a:srgbClr val="FF0000"/>
                </a:solidFill>
              </a:rPr>
              <a:t> of all Programs excl.SG IX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7" idx="7"/>
          </p:cNvCxnSpPr>
          <p:nvPr/>
        </p:nvCxnSpPr>
        <p:spPr bwMode="auto">
          <a:xfrm>
            <a:off x="3564086" y="2750023"/>
            <a:ext cx="1379389" cy="78628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7" idx="5"/>
          </p:cNvCxnSpPr>
          <p:nvPr/>
        </p:nvCxnSpPr>
        <p:spPr bwMode="auto">
          <a:xfrm flipV="1">
            <a:off x="3564086" y="3536303"/>
            <a:ext cx="1379389" cy="136224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9" idx="7"/>
          </p:cNvCxnSpPr>
          <p:nvPr/>
        </p:nvCxnSpPr>
        <p:spPr bwMode="auto">
          <a:xfrm>
            <a:off x="3065211" y="3152999"/>
            <a:ext cx="1878264" cy="383304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9" idx="5"/>
          </p:cNvCxnSpPr>
          <p:nvPr/>
        </p:nvCxnSpPr>
        <p:spPr bwMode="auto">
          <a:xfrm flipV="1">
            <a:off x="3065211" y="3536303"/>
            <a:ext cx="1811589" cy="974510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943475" y="3344651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chemeClr val="accent6"/>
                </a:solidFill>
              </a:rPr>
              <a:t>74% in16/17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05500" y="2305048"/>
            <a:ext cx="990600" cy="2819401"/>
          </a:xfrm>
          <a:prstGeom prst="rect">
            <a:avLst/>
          </a:prstGeom>
          <a:noFill/>
          <a:ln w="158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5500" y="18478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i="1" dirty="0" smtClean="0">
                <a:solidFill>
                  <a:schemeClr val="accent6"/>
                </a:solidFill>
              </a:rPr>
              <a:t>Total Admin </a:t>
            </a:r>
            <a:r>
              <a:rPr lang="fr-CH" sz="1200" b="1" i="1" dirty="0" err="1" smtClean="0">
                <a:solidFill>
                  <a:schemeClr val="accent6"/>
                </a:solidFill>
              </a:rPr>
              <a:t>Exp</a:t>
            </a:r>
            <a:endParaRPr lang="en-US" sz="1200" b="1" i="1" dirty="0">
              <a:solidFill>
                <a:schemeClr val="accent6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905500" y="4503176"/>
            <a:ext cx="9906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ight Brace 26"/>
          <p:cNvSpPr/>
          <p:nvPr/>
        </p:nvSpPr>
        <p:spPr bwMode="auto">
          <a:xfrm>
            <a:off x="6896100" y="4503176"/>
            <a:ext cx="371475" cy="621273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43775" y="4510813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 err="1" smtClean="0">
                <a:solidFill>
                  <a:srgbClr val="FF0000"/>
                </a:solidFill>
              </a:rPr>
              <a:t>Directly</a:t>
            </a:r>
            <a:r>
              <a:rPr lang="fr-CH" sz="1200" b="1" dirty="0" smtClean="0">
                <a:solidFill>
                  <a:srgbClr val="FF0000"/>
                </a:solidFill>
              </a:rPr>
              <a:t> </a:t>
            </a:r>
            <a:r>
              <a:rPr lang="fr-CH" sz="1200" b="1" dirty="0" err="1" smtClean="0">
                <a:solidFill>
                  <a:srgbClr val="FF0000"/>
                </a:solidFill>
              </a:rPr>
              <a:t>attributed</a:t>
            </a:r>
            <a:r>
              <a:rPr lang="fr-CH" sz="1200" b="1" dirty="0" smtClean="0">
                <a:solidFill>
                  <a:srgbClr val="FF0000"/>
                </a:solidFill>
              </a:rPr>
              <a:t> to the Unions (</a:t>
            </a:r>
            <a:r>
              <a:rPr lang="fr-CH" sz="1200" b="1" dirty="0" err="1" smtClean="0">
                <a:solidFill>
                  <a:srgbClr val="FF0000"/>
                </a:solidFill>
              </a:rPr>
              <a:t>ICC&amp;Finance</a:t>
            </a:r>
            <a:r>
              <a:rPr lang="fr-CH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>
            <a:stCxn id="22" idx="3"/>
          </p:cNvCxnSpPr>
          <p:nvPr/>
        </p:nvCxnSpPr>
        <p:spPr bwMode="auto">
          <a:xfrm flipV="1">
            <a:off x="5724525" y="2309515"/>
            <a:ext cx="180975" cy="1265969"/>
          </a:xfrm>
          <a:prstGeom prst="line">
            <a:avLst/>
          </a:prstGeom>
          <a:noFill/>
          <a:ln w="158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22" idx="3"/>
          </p:cNvCxnSpPr>
          <p:nvPr/>
        </p:nvCxnSpPr>
        <p:spPr bwMode="auto">
          <a:xfrm>
            <a:off x="5724525" y="3575484"/>
            <a:ext cx="180975" cy="927692"/>
          </a:xfrm>
          <a:prstGeom prst="line">
            <a:avLst/>
          </a:prstGeom>
          <a:noFill/>
          <a:ln w="15875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5905500" y="2750023"/>
            <a:ext cx="990600" cy="0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ight Brace 36"/>
          <p:cNvSpPr/>
          <p:nvPr/>
        </p:nvSpPr>
        <p:spPr bwMode="auto">
          <a:xfrm>
            <a:off x="6896100" y="2750023"/>
            <a:ext cx="447675" cy="1753153"/>
          </a:xfrm>
          <a:prstGeom prst="rightBrace">
            <a:avLst/>
          </a:prstGeom>
          <a:noFill/>
          <a:ln w="158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486648" y="3012333"/>
            <a:ext cx="128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B050"/>
                </a:solidFill>
              </a:rPr>
              <a:t>Direct Admin </a:t>
            </a:r>
            <a:r>
              <a:rPr lang="fr-CH" sz="1200" b="1" dirty="0" err="1" smtClean="0">
                <a:solidFill>
                  <a:srgbClr val="00B050"/>
                </a:solidFill>
              </a:rPr>
              <a:t>Expenditure</a:t>
            </a:r>
            <a:r>
              <a:rPr lang="fr-CH" sz="1200" b="1" dirty="0" smtClean="0">
                <a:solidFill>
                  <a:srgbClr val="00B050"/>
                </a:solidFill>
              </a:rPr>
              <a:t> </a:t>
            </a:r>
            <a:r>
              <a:rPr lang="fr-CH" sz="1200" b="1" dirty="0" err="1" smtClean="0">
                <a:solidFill>
                  <a:srgbClr val="00B050"/>
                </a:solidFill>
              </a:rPr>
              <a:t>allocated</a:t>
            </a:r>
            <a:r>
              <a:rPr lang="fr-CH" sz="1200" b="1" dirty="0" smtClean="0">
                <a:solidFill>
                  <a:srgbClr val="00B050"/>
                </a:solidFill>
              </a:rPr>
              <a:t> to Unions </a:t>
            </a:r>
            <a:r>
              <a:rPr lang="fr-CH" sz="1200" b="1" dirty="0" err="1" smtClean="0">
                <a:solidFill>
                  <a:srgbClr val="00B050"/>
                </a:solidFill>
              </a:rPr>
              <a:t>based</a:t>
            </a:r>
            <a:r>
              <a:rPr lang="fr-CH" sz="1200" b="1" dirty="0" smtClean="0">
                <a:solidFill>
                  <a:srgbClr val="00B050"/>
                </a:solidFill>
              </a:rPr>
              <a:t> on relative </a:t>
            </a:r>
            <a:r>
              <a:rPr lang="fr-CH" sz="1200" b="1" dirty="0" err="1" smtClean="0">
                <a:solidFill>
                  <a:srgbClr val="00B050"/>
                </a:solidFill>
              </a:rPr>
              <a:t>headcount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2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04953"/>
              </p:ext>
            </p:extLst>
          </p:nvPr>
        </p:nvGraphicFramePr>
        <p:xfrm>
          <a:off x="633161" y="522504"/>
          <a:ext cx="7829551" cy="2598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990"/>
                <a:gridCol w="4315937"/>
                <a:gridCol w="1424812"/>
                <a:gridCol w="1424812"/>
              </a:tblGrid>
              <a:tr h="167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1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headcount (fixed</a:t>
                      </a:r>
                      <a:r>
                        <a:rPr lang="en-US" sz="120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term and short term positions):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1,316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7379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Union Direct Headcount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657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7379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Headcount of Admin </a:t>
                      </a:r>
                      <a:r>
                        <a:rPr lang="en-US" sz="1200" b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Programs (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Programs </a:t>
                      </a:r>
                      <a:r>
                        <a:rPr lang="fr-CH" sz="1200" b="0" i="0" u="none" strike="noStrike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under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SG</a:t>
                      </a:r>
                      <a:r>
                        <a:rPr lang="fr-CH" sz="12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IX)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425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7379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fr-CH" sz="1200" b="0" i="0" u="none" strike="noStrike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headcount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of all Programs (</a:t>
                      </a:r>
                      <a:r>
                        <a:rPr lang="fr-CH" sz="1200" b="0" i="0" u="none" strike="noStrike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excl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fr-CH" sz="1200" b="0" i="0" u="none" strike="noStrike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Headcount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of Admin</a:t>
                      </a:r>
                      <a:r>
                        <a:rPr lang="fr-CH" sz="12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891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7379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48556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2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Relative Percentage of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Union Direct Headcount to total headcount of all Programs</a:t>
                      </a:r>
                      <a:r>
                        <a:rPr lang="en-US" sz="1200" b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fr-CH" sz="1200" b="0" i="0" u="none" strike="noStrike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excl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. Programs </a:t>
                      </a:r>
                      <a:r>
                        <a:rPr lang="fr-CH" sz="1200" b="0" i="0" u="none" strike="noStrike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under</a:t>
                      </a:r>
                      <a:r>
                        <a:rPr lang="fr-CH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SG</a:t>
                      </a:r>
                      <a:r>
                        <a:rPr lang="fr-CH" sz="12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IX)</a:t>
                      </a:r>
                      <a:r>
                        <a:rPr lang="en-US" sz="1200" b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74%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737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3</a:t>
                      </a:r>
                      <a:endParaRPr lang="en-US" sz="1200" b="1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Admin Expenditure,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of which: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246,151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69976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a. Directly attributed to Unions (part of UNICC and Finance costs)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10,385 </a:t>
                      </a:r>
                      <a:endParaRPr lang="en-US" sz="1200" b="0" i="0" u="none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31547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b. Balance-Total</a:t>
                      </a:r>
                      <a:r>
                        <a:rPr lang="en-US" sz="120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Admin Expenditure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235,766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73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4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Direct Admin Expenditure allocated on the basis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of headcount 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(235,766x74%)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en-US" sz="120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173,847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7379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01349"/>
              </p:ext>
            </p:extLst>
          </p:nvPr>
        </p:nvGraphicFramePr>
        <p:xfrm>
          <a:off x="357486" y="3219446"/>
          <a:ext cx="8380901" cy="3412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875"/>
                <a:gridCol w="2561119"/>
                <a:gridCol w="882651"/>
                <a:gridCol w="882651"/>
                <a:gridCol w="882651"/>
                <a:gridCol w="882651"/>
                <a:gridCol w="990414"/>
                <a:gridCol w="774889"/>
              </a:tblGrid>
              <a:tr h="3763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CF </a:t>
                      </a:r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Unions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PCT Union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Madrid Union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Hague Union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Lisbon Union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200" b="1" i="1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>
                    <a:solidFill>
                      <a:schemeClr val="accent1"/>
                    </a:solidFill>
                  </a:tcPr>
                </a:tc>
              </a:tr>
              <a:tr h="19242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1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02367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37636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</a:t>
                      </a:r>
                      <a:r>
                        <a:rPr lang="en-US" sz="12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Allocation </a:t>
                      </a:r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of Union Direct Admin Expenditure by Unions (using relative headcount % below):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19242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Headcount: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37636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Union Direct Headcount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101184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  36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451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147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  20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   3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657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19242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Relative Ratios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101184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19242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19242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Direct Admin Expenditure by Unions: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37636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marL="228600" indent="-228600" algn="l" fontAlgn="t">
                        <a:buAutoNum type="arabicPeriod"/>
                      </a:pP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Admin </a:t>
                      </a:r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Expenditure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Directly</a:t>
                      </a:r>
                    </a:p>
                    <a:p>
                      <a:pPr marL="0" indent="0" algn="l" fontAlgn="t">
                        <a:buNone/>
                      </a:pP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Attributed </a:t>
                      </a:r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 Unions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101184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  - 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5,720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4,320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346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  -  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10,385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37636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Union Direct Admin </a:t>
                      </a:r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Expenditure</a:t>
                      </a:r>
                    </a:p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Allocated on Headcount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101184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9,634 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119,371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38,808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5,220 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815 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173,847 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376361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 Union Direct Admin Expenditure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02367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9,634 </a:t>
                      </a:r>
                      <a:endParaRPr lang="en-US" sz="1200" b="1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125,091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43,128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5,566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815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184,233 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  <a:tr h="19242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432" marR="8432" marT="8432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773" y="40934"/>
            <a:ext cx="744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333399"/>
                </a:solidFill>
              </a:rPr>
              <a:t>ALLOCATION OF DIRECT ADMINISTRATIVE EXPENDITURE</a:t>
            </a:r>
            <a:endParaRPr lang="en-US" sz="2000" b="1" dirty="0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515100"/>
            <a:ext cx="549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i="1" dirty="0" smtClean="0">
                <a:solidFill>
                  <a:schemeClr val="accent6"/>
                </a:solidFill>
              </a:rPr>
              <a:t>*%-</a:t>
            </a:r>
            <a:r>
              <a:rPr lang="fr-CH" sz="1000" i="1" dirty="0" err="1" smtClean="0">
                <a:solidFill>
                  <a:schemeClr val="accent6"/>
                </a:solidFill>
              </a:rPr>
              <a:t>ages</a:t>
            </a:r>
            <a:r>
              <a:rPr lang="fr-CH" sz="1000" i="1" dirty="0" smtClean="0">
                <a:solidFill>
                  <a:schemeClr val="accent6"/>
                </a:solidFill>
              </a:rPr>
              <a:t> are </a:t>
            </a:r>
            <a:r>
              <a:rPr lang="fr-CH" sz="1000" i="1" dirty="0" err="1" smtClean="0">
                <a:solidFill>
                  <a:schemeClr val="accent6"/>
                </a:solidFill>
              </a:rPr>
              <a:t>rounded</a:t>
            </a:r>
            <a:r>
              <a:rPr lang="fr-CH" sz="1000" i="1" dirty="0" smtClean="0">
                <a:solidFill>
                  <a:schemeClr val="accent6"/>
                </a:solidFill>
              </a:rPr>
              <a:t> for the </a:t>
            </a:r>
            <a:r>
              <a:rPr lang="fr-CH" sz="1000" i="1" dirty="0" err="1" smtClean="0">
                <a:solidFill>
                  <a:schemeClr val="accent6"/>
                </a:solidFill>
              </a:rPr>
              <a:t>purposes</a:t>
            </a:r>
            <a:r>
              <a:rPr lang="fr-CH" sz="1000" i="1" dirty="0" smtClean="0">
                <a:solidFill>
                  <a:schemeClr val="accent6"/>
                </a:solidFill>
              </a:rPr>
              <a:t> of the </a:t>
            </a:r>
            <a:r>
              <a:rPr lang="fr-CH" sz="1000" i="1" dirty="0" err="1" smtClean="0">
                <a:solidFill>
                  <a:schemeClr val="accent6"/>
                </a:solidFill>
              </a:rPr>
              <a:t>presentation</a:t>
            </a:r>
            <a:endParaRPr lang="en-US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5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4191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6"/>
                </a:solidFill>
              </a:rPr>
              <a:t>SHARE OF DIRECT ADMINITRATIVE EXPENDITURE OF TOTAL ESTIMATED EXPENDITURE IN 2016/17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2" y="1497013"/>
            <a:ext cx="7077651" cy="426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1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97334"/>
              </p:ext>
            </p:extLst>
          </p:nvPr>
        </p:nvGraphicFramePr>
        <p:xfrm>
          <a:off x="304800" y="917780"/>
          <a:ext cx="8171850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39"/>
                <a:gridCol w="5705311"/>
              </a:tblGrid>
              <a:tr h="528053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Types of Expenditure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Allocation considerations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289162">
                <a:tc>
                  <a:txBody>
                    <a:bodyPr/>
                    <a:lstStyle/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pPr algn="ctr"/>
                      <a:r>
                        <a:rPr lang="en-US" sz="1400" b="1" u="sng" noProof="0" dirty="0" smtClean="0">
                          <a:solidFill>
                            <a:srgbClr val="333399"/>
                          </a:solidFill>
                        </a:rPr>
                        <a:t>Indirect Union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noProof="0" dirty="0" smtClean="0">
                          <a:solidFill>
                            <a:schemeClr val="accent2"/>
                          </a:solidFill>
                        </a:rPr>
                        <a:t>Expenditure for 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Programs not directly related to the activities of the Unions are considered «Indirect Union» expenses </a:t>
                      </a:r>
                      <a:r>
                        <a:rPr lang="fr-CH" sz="1400" b="0" i="1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(Programs 1(p), 3(p), 8, 9, 10, 11, 15, 16, 17, 18, 19, 20, 30)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. </a:t>
                      </a:r>
                    </a:p>
                    <a:p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The costs of such Programs are allocated to the Unions based on Unions’ </a:t>
                      </a:r>
                      <a:r>
                        <a:rPr lang="en-US" sz="1400" i="1" baseline="0" noProof="0" dirty="0" smtClean="0">
                          <a:solidFill>
                            <a:schemeClr val="accent2"/>
                          </a:solidFill>
                        </a:rPr>
                        <a:t>biennial </a:t>
                      </a:r>
                      <a:r>
                        <a:rPr lang="en-US" sz="1400" b="1" i="1" baseline="0" noProof="0" dirty="0" smtClean="0">
                          <a:solidFill>
                            <a:schemeClr val="accent2"/>
                          </a:solidFill>
                        </a:rPr>
                        <a:t>capacity to pay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i="1" noProof="0" dirty="0" smtClean="0">
                          <a:solidFill>
                            <a:schemeClr val="accent2"/>
                          </a:solidFill>
                        </a:rPr>
                        <a:t>A Union’s biennial capacity</a:t>
                      </a:r>
                      <a:r>
                        <a:rPr lang="en-US" sz="1400" b="1" i="1" baseline="0" noProof="0" dirty="0" smtClean="0">
                          <a:solidFill>
                            <a:schemeClr val="accent2"/>
                          </a:solidFill>
                        </a:rPr>
                        <a:t> to pay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 is calculated taking into account</a:t>
                      </a:r>
                      <a:r>
                        <a:rPr lang="en-US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reserve balances and biennial surplus:</a:t>
                      </a: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en-US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1) Beginning reserve balance (+)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buFont typeface="Symbol" panose="05050102010706020507" pitchFamily="18" charset="2"/>
                        <a:buNone/>
                      </a:pPr>
                      <a:r>
                        <a:rPr lang="en-US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   Remaining reserve appropriations at the beginning of the period (-)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    = </a:t>
                      </a:r>
                      <a:r>
                        <a:rPr lang="fr-CH" sz="1400" i="0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remaining</a:t>
                      </a: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400" i="0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reserve</a:t>
                      </a: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balance at the </a:t>
                      </a:r>
                      <a:r>
                        <a:rPr lang="fr-CH" sz="1400" i="0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beginning</a:t>
                      </a: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of a </a:t>
                      </a:r>
                      <a:r>
                        <a:rPr lang="fr-CH" sz="1400" i="0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biennium</a:t>
                      </a: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400" b="1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  <a:endParaRPr lang="en-US" sz="1400" b="1" i="0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400" b="1" i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If (A) is above the reserve target level  then proceed with calculation as per 2) below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2) Income during the period (+)</a:t>
                      </a: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en-US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   IPSAS adjustments to income during the period (-)</a:t>
                      </a: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en-US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   Projected biennial Union Direct expenditure (-)</a:t>
                      </a: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en-US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   Projected biennial Direct Administrative expenditure (-)</a:t>
                      </a:r>
                    </a:p>
                    <a:p>
                      <a:pPr lvl="0">
                        <a:spcBef>
                          <a:spcPts val="600"/>
                        </a:spcBef>
                      </a:pP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   = surplus/</a:t>
                      </a:r>
                      <a:r>
                        <a:rPr lang="fr-CH" sz="1400" i="0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deficit</a:t>
                      </a: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for the </a:t>
                      </a:r>
                      <a:r>
                        <a:rPr lang="fr-CH" sz="1400" i="0" kern="1200" baseline="0" dirty="0" err="1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biennium</a:t>
                      </a:r>
                      <a:r>
                        <a:rPr lang="fr-CH" sz="1400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400" b="1" i="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lvl="0">
                        <a:spcBef>
                          <a:spcPts val="0"/>
                        </a:spcBef>
                      </a:pPr>
                      <a:endParaRPr lang="en-US" sz="600" b="1" i="0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H" sz="1400" b="1" i="1" baseline="0" noProof="0" dirty="0" smtClean="0">
                          <a:solidFill>
                            <a:schemeClr val="accent2"/>
                          </a:solidFill>
                        </a:rPr>
                        <a:t>If (B) </a:t>
                      </a:r>
                      <a:r>
                        <a:rPr lang="fr-CH" sz="1400" b="1" i="1" baseline="0" noProof="0" dirty="0" err="1" smtClean="0">
                          <a:solidFill>
                            <a:schemeClr val="accent2"/>
                          </a:solidFill>
                        </a:rPr>
                        <a:t>is</a:t>
                      </a:r>
                      <a:r>
                        <a:rPr lang="fr-CH" sz="1400" b="1" i="1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1" i="1" baseline="0" noProof="0" dirty="0" err="1" smtClean="0">
                          <a:solidFill>
                            <a:schemeClr val="accent2"/>
                          </a:solidFill>
                        </a:rPr>
                        <a:t>greater</a:t>
                      </a:r>
                      <a:r>
                        <a:rPr lang="fr-CH" sz="1400" b="1" i="1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1" i="1" baseline="0" noProof="0" dirty="0" err="1" smtClean="0">
                          <a:solidFill>
                            <a:schemeClr val="accent2"/>
                          </a:solidFill>
                        </a:rPr>
                        <a:t>than</a:t>
                      </a:r>
                      <a:r>
                        <a:rPr lang="fr-CH" sz="1400" b="1" i="1" baseline="0" noProof="0" dirty="0" smtClean="0">
                          <a:solidFill>
                            <a:schemeClr val="accent2"/>
                          </a:solidFill>
                        </a:rPr>
                        <a:t> 0 the Union has «</a:t>
                      </a:r>
                      <a:r>
                        <a:rPr lang="fr-CH" sz="1400" b="1" i="1" baseline="0" noProof="0" dirty="0" err="1" smtClean="0">
                          <a:solidFill>
                            <a:schemeClr val="accent2"/>
                          </a:solidFill>
                        </a:rPr>
                        <a:t>capacity</a:t>
                      </a:r>
                      <a:r>
                        <a:rPr lang="fr-CH" sz="1400" b="1" i="1" baseline="0" noProof="0" dirty="0" smtClean="0">
                          <a:solidFill>
                            <a:schemeClr val="accent2"/>
                          </a:solidFill>
                        </a:rPr>
                        <a:t> to </a:t>
                      </a:r>
                      <a:r>
                        <a:rPr lang="fr-CH" sz="1400" b="1" i="1" baseline="0" noProof="0" dirty="0" err="1" smtClean="0">
                          <a:solidFill>
                            <a:schemeClr val="accent2"/>
                          </a:solidFill>
                        </a:rPr>
                        <a:t>pay</a:t>
                      </a:r>
                      <a:r>
                        <a:rPr lang="fr-CH" sz="1400" b="1" i="1" baseline="0" noProof="0" dirty="0" smtClean="0">
                          <a:solidFill>
                            <a:schemeClr val="accent2"/>
                          </a:solidFill>
                        </a:rPr>
                        <a:t>»</a:t>
                      </a:r>
                      <a:endParaRPr lang="en-US" sz="1400" b="1" i="1" baseline="0" noProof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475" y="385021"/>
            <a:ext cx="792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EXPENDITURE ALLOCATION CONSIDERATIONS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1" y="1819275"/>
            <a:ext cx="1695450" cy="3152775"/>
          </a:xfrm>
          <a:prstGeom prst="rect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18211" y="2703103"/>
            <a:ext cx="1691640" cy="9525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ight Brace 6"/>
          <p:cNvSpPr/>
          <p:nvPr/>
        </p:nvSpPr>
        <p:spPr bwMode="auto">
          <a:xfrm>
            <a:off x="2647950" y="2712628"/>
            <a:ext cx="304800" cy="2259423"/>
          </a:xfrm>
          <a:prstGeom prst="rightBrac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9425" y="1602343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rgbClr val="FF0000"/>
                </a:solidFill>
              </a:rPr>
              <a:t>Beginning</a:t>
            </a:r>
            <a:r>
              <a:rPr lang="fr-CH" sz="1400" dirty="0" smtClean="0">
                <a:solidFill>
                  <a:srgbClr val="FF0000"/>
                </a:solidFill>
              </a:rPr>
              <a:t> </a:t>
            </a:r>
            <a:r>
              <a:rPr lang="fr-CH" sz="1400" dirty="0" err="1" smtClean="0">
                <a:solidFill>
                  <a:srgbClr val="FF0000"/>
                </a:solidFill>
              </a:rPr>
              <a:t>reserve</a:t>
            </a:r>
            <a:r>
              <a:rPr lang="fr-CH" sz="1400" dirty="0" smtClean="0">
                <a:solidFill>
                  <a:srgbClr val="FF0000"/>
                </a:solidFill>
              </a:rPr>
              <a:t> balance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2649140" y="1924287"/>
            <a:ext cx="226217" cy="713305"/>
          </a:xfrm>
          <a:prstGeom prst="rightBrac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28937" y="2112970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H" sz="1400" dirty="0" err="1" smtClean="0">
                <a:solidFill>
                  <a:schemeClr val="accent6"/>
                </a:solidFill>
              </a:rPr>
              <a:t>Remaining</a:t>
            </a:r>
            <a:r>
              <a:rPr lang="fr-CH" sz="1400" dirty="0" smtClean="0">
                <a:solidFill>
                  <a:schemeClr val="accent6"/>
                </a:solidFill>
              </a:rPr>
              <a:t> </a:t>
            </a:r>
            <a:r>
              <a:rPr lang="fr-CH" sz="1400" dirty="0" err="1" smtClean="0">
                <a:solidFill>
                  <a:schemeClr val="accent6"/>
                </a:solidFill>
              </a:rPr>
              <a:t>reserve</a:t>
            </a:r>
            <a:r>
              <a:rPr lang="fr-CH" sz="1400" dirty="0" smtClean="0">
                <a:solidFill>
                  <a:schemeClr val="accent6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fr-CH" sz="1400" dirty="0" smtClean="0">
                <a:solidFill>
                  <a:schemeClr val="accent6"/>
                </a:solidFill>
              </a:rPr>
              <a:t>appropriations 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662237" y="1830943"/>
            <a:ext cx="385758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019425" y="358072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rgbClr val="00B050"/>
                </a:solidFill>
              </a:rPr>
              <a:t>Remaining</a:t>
            </a:r>
            <a:r>
              <a:rPr lang="fr-CH" sz="1400" dirty="0" smtClean="0">
                <a:solidFill>
                  <a:srgbClr val="00B050"/>
                </a:solidFill>
              </a:rPr>
              <a:t> </a:t>
            </a:r>
            <a:r>
              <a:rPr lang="fr-CH" sz="1400" dirty="0" err="1" smtClean="0">
                <a:solidFill>
                  <a:srgbClr val="00B050"/>
                </a:solidFill>
              </a:rPr>
              <a:t>reserve</a:t>
            </a:r>
            <a:r>
              <a:rPr lang="fr-CH" sz="1400" dirty="0" smtClean="0">
                <a:solidFill>
                  <a:srgbClr val="00B050"/>
                </a:solidFill>
              </a:rPr>
              <a:t> balance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0825" y="340667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accent6"/>
                </a:solidFill>
              </a:rPr>
              <a:t>CAPACITY TO PAY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1057" y="934819"/>
            <a:ext cx="1838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H" sz="1400" b="1" u="sng" dirty="0" smtClean="0">
                <a:solidFill>
                  <a:schemeClr val="accent6"/>
                </a:solidFill>
              </a:rPr>
              <a:t>STEP 1</a:t>
            </a:r>
          </a:p>
          <a:p>
            <a:pPr algn="ctr">
              <a:spcBef>
                <a:spcPts val="0"/>
              </a:spcBef>
            </a:pPr>
            <a:endParaRPr lang="fr-CH" sz="800" b="1" i="1" dirty="0">
              <a:solidFill>
                <a:schemeClr val="accent6"/>
              </a:solidFill>
            </a:endParaRPr>
          </a:p>
          <a:p>
            <a:pPr algn="ctr">
              <a:spcBef>
                <a:spcPts val="0"/>
              </a:spcBef>
            </a:pPr>
            <a:r>
              <a:rPr lang="fr-CH" sz="1400" b="1" i="1" dirty="0" smtClean="0">
                <a:solidFill>
                  <a:schemeClr val="accent6"/>
                </a:solidFill>
              </a:rPr>
              <a:t>UNION</a:t>
            </a:r>
          </a:p>
          <a:p>
            <a:pPr>
              <a:spcBef>
                <a:spcPts val="0"/>
              </a:spcBef>
            </a:pPr>
            <a:r>
              <a:rPr lang="fr-CH" sz="1400" b="1" i="1" dirty="0" smtClean="0">
                <a:solidFill>
                  <a:schemeClr val="accent6"/>
                </a:solidFill>
              </a:rPr>
              <a:t>RESERVES &amp; WCF</a:t>
            </a:r>
            <a:endParaRPr lang="en-US" sz="1400" b="1" i="1" dirty="0">
              <a:solidFill>
                <a:schemeClr val="accent6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914400" y="3100387"/>
            <a:ext cx="1691640" cy="9525"/>
          </a:xfrm>
          <a:prstGeom prst="line">
            <a:avLst/>
          </a:prstGeom>
          <a:noFill/>
          <a:ln w="254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Left Brace 24"/>
          <p:cNvSpPr/>
          <p:nvPr/>
        </p:nvSpPr>
        <p:spPr bwMode="auto">
          <a:xfrm>
            <a:off x="657225" y="3109913"/>
            <a:ext cx="183832" cy="1862137"/>
          </a:xfrm>
          <a:prstGeom prst="leftBrace">
            <a:avLst/>
          </a:prstGeom>
          <a:noFill/>
          <a:ln w="254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-85724" y="3646913"/>
            <a:ext cx="89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solidFill>
                  <a:srgbClr val="CC3300"/>
                </a:solidFill>
              </a:rPr>
              <a:t>Reserve </a:t>
            </a:r>
            <a:r>
              <a:rPr lang="fr-CH" sz="1400" dirty="0" err="1" smtClean="0">
                <a:solidFill>
                  <a:srgbClr val="CC3300"/>
                </a:solidFill>
              </a:rPr>
              <a:t>target</a:t>
            </a:r>
            <a:r>
              <a:rPr lang="fr-CH" sz="1400" dirty="0" smtClean="0">
                <a:solidFill>
                  <a:srgbClr val="CC3300"/>
                </a:solidFill>
              </a:rPr>
              <a:t> </a:t>
            </a:r>
            <a:r>
              <a:rPr lang="fr-CH" sz="1400" dirty="0" err="1" smtClean="0">
                <a:solidFill>
                  <a:srgbClr val="CC3300"/>
                </a:solidFill>
              </a:rPr>
              <a:t>level</a:t>
            </a:r>
            <a:endParaRPr lang="en-US" sz="1400" dirty="0">
              <a:solidFill>
                <a:srgbClr val="CC33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14401" y="2747962"/>
            <a:ext cx="1695450" cy="342900"/>
          </a:xfrm>
          <a:prstGeom prst="rect">
            <a:avLst/>
          </a:prstGeom>
          <a:pattFill prst="ltVert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531495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>
                <a:solidFill>
                  <a:schemeClr val="accent6"/>
                </a:solidFill>
              </a:rPr>
              <a:t>If </a:t>
            </a:r>
            <a:r>
              <a:rPr lang="fr-CH" sz="1600" dirty="0" err="1" smtClean="0">
                <a:solidFill>
                  <a:schemeClr val="accent6"/>
                </a:solidFill>
              </a:rPr>
              <a:t>available</a:t>
            </a:r>
            <a:r>
              <a:rPr lang="fr-CH" sz="1600" dirty="0" smtClean="0">
                <a:solidFill>
                  <a:schemeClr val="accent6"/>
                </a:solidFill>
              </a:rPr>
              <a:t> </a:t>
            </a:r>
            <a:r>
              <a:rPr lang="fr-CH" sz="1600" dirty="0" err="1" smtClean="0">
                <a:solidFill>
                  <a:schemeClr val="accent6"/>
                </a:solidFill>
              </a:rPr>
              <a:t>reserve</a:t>
            </a:r>
            <a:r>
              <a:rPr lang="fr-CH" sz="1600" dirty="0" smtClean="0">
                <a:solidFill>
                  <a:schemeClr val="accent6"/>
                </a:solidFill>
              </a:rPr>
              <a:t> balance </a:t>
            </a:r>
            <a:r>
              <a:rPr lang="fr-CH" sz="1600" dirty="0" err="1" smtClean="0">
                <a:solidFill>
                  <a:schemeClr val="accent6"/>
                </a:solidFill>
              </a:rPr>
              <a:t>is</a:t>
            </a:r>
            <a:r>
              <a:rPr lang="fr-CH" sz="1600" dirty="0" smtClean="0">
                <a:solidFill>
                  <a:schemeClr val="accent6"/>
                </a:solidFill>
              </a:rPr>
              <a:t> </a:t>
            </a:r>
            <a:r>
              <a:rPr lang="fr-CH" sz="1600" dirty="0" err="1" smtClean="0">
                <a:solidFill>
                  <a:schemeClr val="accent6"/>
                </a:solidFill>
              </a:rPr>
              <a:t>above</a:t>
            </a:r>
            <a:r>
              <a:rPr lang="fr-CH" sz="1600" dirty="0" smtClean="0">
                <a:solidFill>
                  <a:schemeClr val="accent6"/>
                </a:solidFill>
              </a:rPr>
              <a:t> the </a:t>
            </a:r>
            <a:r>
              <a:rPr lang="fr-CH" sz="1600" dirty="0" err="1" smtClean="0">
                <a:solidFill>
                  <a:schemeClr val="accent6"/>
                </a:solidFill>
              </a:rPr>
              <a:t>target</a:t>
            </a:r>
            <a:r>
              <a:rPr lang="fr-CH" sz="1600" dirty="0" smtClean="0">
                <a:solidFill>
                  <a:schemeClr val="accent6"/>
                </a:solidFill>
              </a:rPr>
              <a:t> </a:t>
            </a:r>
            <a:r>
              <a:rPr lang="fr-CH" sz="1600" dirty="0" err="1" smtClean="0">
                <a:solidFill>
                  <a:schemeClr val="accent6"/>
                </a:solidFill>
              </a:rPr>
              <a:t>level</a:t>
            </a:r>
            <a:r>
              <a:rPr lang="fr-CH" sz="1600" dirty="0" smtClean="0">
                <a:solidFill>
                  <a:schemeClr val="accent6"/>
                </a:solidFill>
              </a:rPr>
              <a:t> </a:t>
            </a:r>
            <a:r>
              <a:rPr lang="fr-CH" sz="1600" dirty="0" err="1" smtClean="0">
                <a:solidFill>
                  <a:schemeClr val="accent6"/>
                </a:solidFill>
              </a:rPr>
              <a:t>then</a:t>
            </a:r>
            <a:r>
              <a:rPr lang="fr-CH" sz="1600" dirty="0" smtClean="0">
                <a:solidFill>
                  <a:schemeClr val="accent6"/>
                </a:solidFill>
              </a:rPr>
              <a:t> </a:t>
            </a:r>
            <a:r>
              <a:rPr lang="fr-CH" sz="1600" dirty="0" err="1" smtClean="0">
                <a:solidFill>
                  <a:schemeClr val="accent6"/>
                </a:solidFill>
              </a:rPr>
              <a:t>Step</a:t>
            </a:r>
            <a:r>
              <a:rPr lang="fr-CH" sz="1600" dirty="0" smtClean="0">
                <a:solidFill>
                  <a:schemeClr val="accent6"/>
                </a:solidFill>
              </a:rPr>
              <a:t> 2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4956" y="934819"/>
            <a:ext cx="2473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H" sz="1400" b="1" u="sng" dirty="0" smtClean="0">
                <a:solidFill>
                  <a:schemeClr val="accent6"/>
                </a:solidFill>
              </a:rPr>
              <a:t>STEP 2</a:t>
            </a:r>
          </a:p>
          <a:p>
            <a:pPr algn="ctr">
              <a:spcBef>
                <a:spcPts val="0"/>
              </a:spcBef>
            </a:pPr>
            <a:endParaRPr lang="fr-CH" sz="800" b="1" i="1" dirty="0">
              <a:solidFill>
                <a:schemeClr val="accent6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200651" y="1819275"/>
            <a:ext cx="1066799" cy="3152775"/>
          </a:xfrm>
          <a:prstGeom prst="rect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429501" y="2752725"/>
            <a:ext cx="952499" cy="2215991"/>
          </a:xfrm>
          <a:prstGeom prst="rect">
            <a:avLst/>
          </a:prstGeom>
          <a:noFill/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cs typeface="Arial" charset="0"/>
              </a:rPr>
              <a:t>Union Direct Admin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200" dirty="0">
              <a:solidFill>
                <a:schemeClr val="accent6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cs typeface="Arial" charset="0"/>
              </a:rPr>
              <a:t>Union Direct </a:t>
            </a:r>
            <a:r>
              <a:rPr kumimoji="0" lang="fr-CH" sz="12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cs typeface="Arial" charset="0"/>
              </a:rPr>
              <a:t>exp</a:t>
            </a:r>
            <a:endParaRPr kumimoji="0" lang="fr-CH" sz="1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2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200651" y="1264533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H" sz="1400" b="1" i="1" dirty="0" smtClean="0">
                <a:solidFill>
                  <a:schemeClr val="accent6"/>
                </a:solidFill>
              </a:rPr>
              <a:t>UNION</a:t>
            </a:r>
          </a:p>
          <a:p>
            <a:pPr algn="ctr">
              <a:spcBef>
                <a:spcPts val="0"/>
              </a:spcBef>
            </a:pPr>
            <a:r>
              <a:rPr lang="fr-CH" sz="1400" b="1" i="1" dirty="0" smtClean="0">
                <a:solidFill>
                  <a:schemeClr val="accent6"/>
                </a:solidFill>
              </a:rPr>
              <a:t>INCOME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134226" y="2374580"/>
            <a:ext cx="1533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i="1" dirty="0" smtClean="0">
                <a:solidFill>
                  <a:schemeClr val="accent6"/>
                </a:solidFill>
              </a:rPr>
              <a:t>EXPENDITURE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200651" y="1819275"/>
            <a:ext cx="1066799" cy="46166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IPSAS </a:t>
            </a:r>
            <a:r>
              <a:rPr kumimoji="0" lang="fr-CH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adjustments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200651" y="2317430"/>
            <a:ext cx="1066799" cy="265176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200" dirty="0">
              <a:solidFill>
                <a:srgbClr val="00B05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Income</a:t>
            </a:r>
            <a:r>
              <a:rPr kumimoji="0" lang="fr-CH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CH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after</a:t>
            </a:r>
            <a:r>
              <a:rPr kumimoji="0" lang="fr-CH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 IPSAS </a:t>
            </a:r>
            <a:r>
              <a:rPr kumimoji="0" lang="fr-CH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adjustments</a:t>
            </a:r>
            <a:endParaRPr kumimoji="0" lang="fr-CH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200" dirty="0" smtClean="0">
              <a:solidFill>
                <a:srgbClr val="00B05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200" dirty="0">
              <a:solidFill>
                <a:srgbClr val="00B05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200" dirty="0">
              <a:solidFill>
                <a:srgbClr val="00B05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7429501" y="3533119"/>
            <a:ext cx="952499" cy="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ight Brace 40"/>
          <p:cNvSpPr/>
          <p:nvPr/>
        </p:nvSpPr>
        <p:spPr bwMode="auto">
          <a:xfrm>
            <a:off x="6267450" y="2317430"/>
            <a:ext cx="228600" cy="414248"/>
          </a:xfrm>
          <a:prstGeom prst="rightBrace">
            <a:avLst/>
          </a:prstGeom>
          <a:noFill/>
          <a:ln w="254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6543676" y="2181225"/>
            <a:ext cx="304799" cy="307181"/>
          </a:xfrm>
          <a:prstGeom prst="straightConnector1">
            <a:avLst/>
          </a:prstGeom>
          <a:noFill/>
          <a:ln w="25400" cap="flat" cmpd="sng" algn="ctr">
            <a:solidFill>
              <a:srgbClr val="CC33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6734176" y="1863953"/>
            <a:ext cx="83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rgbClr val="CC3300"/>
                </a:solidFill>
              </a:rPr>
              <a:t>Surplus</a:t>
            </a:r>
            <a:endParaRPr lang="en-US" sz="1400" dirty="0">
              <a:solidFill>
                <a:srgbClr val="CC33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52975" y="5429250"/>
            <a:ext cx="400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>
                <a:solidFill>
                  <a:schemeClr val="accent6"/>
                </a:solidFill>
              </a:rPr>
              <a:t>If surplus, </a:t>
            </a:r>
            <a:r>
              <a:rPr lang="fr-CH" sz="1600" dirty="0" err="1" smtClean="0">
                <a:solidFill>
                  <a:schemeClr val="accent6"/>
                </a:solidFill>
              </a:rPr>
              <a:t>then</a:t>
            </a:r>
            <a:r>
              <a:rPr lang="fr-CH" sz="1600" dirty="0" smtClean="0">
                <a:solidFill>
                  <a:schemeClr val="accent6"/>
                </a:solidFill>
              </a:rPr>
              <a:t> Union has </a:t>
            </a:r>
            <a:r>
              <a:rPr lang="fr-CH" sz="1600" dirty="0" err="1" smtClean="0">
                <a:solidFill>
                  <a:schemeClr val="accent6"/>
                </a:solidFill>
              </a:rPr>
              <a:t>capacity</a:t>
            </a:r>
            <a:r>
              <a:rPr lang="fr-CH" sz="1600" dirty="0" smtClean="0">
                <a:solidFill>
                  <a:schemeClr val="accent6"/>
                </a:solidFill>
              </a:rPr>
              <a:t> to </a:t>
            </a:r>
            <a:r>
              <a:rPr lang="fr-CH" sz="1600" dirty="0" err="1" smtClean="0">
                <a:solidFill>
                  <a:schemeClr val="accent6"/>
                </a:solidFill>
              </a:rPr>
              <a:t>pay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5200651" y="2752725"/>
            <a:ext cx="222885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914401" y="2682357"/>
            <a:ext cx="1695450" cy="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814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44570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explaining and clarifying the allocation of income and expenditure to Unions as contained in the proposed 16/17 Program and Budget</a:t>
            </a:r>
          </a:p>
          <a:p>
            <a:endParaRPr lang="en-US" dirty="0"/>
          </a:p>
          <a:p>
            <a:r>
              <a:rPr lang="en-US" dirty="0" smtClean="0"/>
              <a:t>Does not include:</a:t>
            </a:r>
          </a:p>
          <a:p>
            <a:pPr lvl="1"/>
            <a:r>
              <a:rPr lang="en-US" dirty="0" smtClean="0"/>
              <a:t>Assessing or evaluating the current methodology or its results</a:t>
            </a:r>
          </a:p>
          <a:p>
            <a:pPr lvl="1"/>
            <a:r>
              <a:rPr lang="en-US" dirty="0" smtClean="0"/>
              <a:t>Identifying or discussing alternatives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86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18158"/>
              </p:ext>
            </p:extLst>
          </p:nvPr>
        </p:nvGraphicFramePr>
        <p:xfrm>
          <a:off x="382604" y="1109063"/>
          <a:ext cx="8229599" cy="3287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194"/>
                <a:gridCol w="2313309"/>
                <a:gridCol w="893516"/>
                <a:gridCol w="893516"/>
                <a:gridCol w="893516"/>
                <a:gridCol w="893516"/>
                <a:gridCol w="893516"/>
                <a:gridCol w="893516"/>
              </a:tblGrid>
              <a:tr h="14778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1</a:t>
                      </a:r>
                      <a:endParaRPr lang="en-US" sz="1400" b="1" i="0" u="none" strike="noStrike" noProof="0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 Indirect </a:t>
                      </a:r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Union Expenditure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126,724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fr-CH" sz="1400" b="0" i="1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(Programs 1, 3, 8, 9, 10, 11, 15, 16, 17, 18, 19, 20, 30)</a:t>
                      </a:r>
                      <a:endParaRPr lang="en-US" sz="1400" b="0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295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CF-Unions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PCT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Madrid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Hague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Lisbon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2</a:t>
                      </a:r>
                      <a:endParaRPr lang="en-US" sz="14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Relative Ratios of Unions' Capacity to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Pay*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1.8%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89.5%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8.7%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0%           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0%         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3</a:t>
                      </a:r>
                      <a:endParaRPr lang="en-US" sz="14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Allocation of Union Indirect Expenditure by Unions </a:t>
                      </a:r>
                      <a:endParaRPr lang="en-US" sz="1400" u="none" strike="noStrike" noProof="0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(applying </a:t>
                      </a:r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% in Step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 to total Indirect Union Expenditure):</a:t>
                      </a:r>
                      <a:endParaRPr lang="en-US" sz="14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Indirect Union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Expenditure by Union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2,242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113,412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11,070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126,724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0173" y="517214"/>
            <a:ext cx="744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333399"/>
                </a:solidFill>
              </a:rPr>
              <a:t>ALLOCATION OF INDIRECT UNION EXPENDITURE IN 16/17</a:t>
            </a:r>
            <a:endParaRPr lang="en-US" sz="2000" b="1" dirty="0">
              <a:solidFill>
                <a:srgbClr val="3333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97872"/>
              </p:ext>
            </p:extLst>
          </p:nvPr>
        </p:nvGraphicFramePr>
        <p:xfrm>
          <a:off x="381000" y="4584638"/>
          <a:ext cx="8229599" cy="1880081"/>
        </p:xfrm>
        <a:graphic>
          <a:graphicData uri="http://schemas.openxmlformats.org/drawingml/2006/table">
            <a:tbl>
              <a:tblPr/>
              <a:tblGrid>
                <a:gridCol w="555194"/>
                <a:gridCol w="2313309"/>
                <a:gridCol w="893516"/>
                <a:gridCol w="893516"/>
                <a:gridCol w="893516"/>
                <a:gridCol w="893516"/>
                <a:gridCol w="893516"/>
                <a:gridCol w="89351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Estimated income before IPSAS adj.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35,645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578,241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130,630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11,055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727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756,297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IPSAS adjustments to income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(7,514)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(419)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(147)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(8,080)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Estimated income afte IPSAS adj.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35,645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570,727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130,211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10,908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727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748,217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Direct Union expenditure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21,858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235,553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66,577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8,802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1,372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334,162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Direct Admin expenditure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9,634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125,091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43,128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5,566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815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184,233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Sub-total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31,492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360,643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109,704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14,368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2,187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518,394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(Biennial capacity to pay)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4,153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210,084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20,507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234,743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404">
                <a:tc>
                  <a:txBody>
                    <a:bodyPr/>
                    <a:lstStyle/>
                    <a:p>
                      <a:pPr algn="l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Relative Ratios of Unions' Capacity to Pay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99" y="6391989"/>
            <a:ext cx="549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i="1" dirty="0" smtClean="0">
                <a:solidFill>
                  <a:schemeClr val="accent6"/>
                </a:solidFill>
              </a:rPr>
              <a:t>*%-</a:t>
            </a:r>
            <a:r>
              <a:rPr lang="fr-CH" sz="1000" i="1" dirty="0" err="1" smtClean="0">
                <a:solidFill>
                  <a:schemeClr val="accent6"/>
                </a:solidFill>
              </a:rPr>
              <a:t>ages</a:t>
            </a:r>
            <a:r>
              <a:rPr lang="fr-CH" sz="1000" i="1" dirty="0" smtClean="0">
                <a:solidFill>
                  <a:schemeClr val="accent6"/>
                </a:solidFill>
              </a:rPr>
              <a:t> are </a:t>
            </a:r>
            <a:r>
              <a:rPr lang="fr-CH" sz="1000" i="1" dirty="0" err="1" smtClean="0">
                <a:solidFill>
                  <a:schemeClr val="accent6"/>
                </a:solidFill>
              </a:rPr>
              <a:t>rounded</a:t>
            </a:r>
            <a:r>
              <a:rPr lang="fr-CH" sz="1000" i="1" dirty="0" smtClean="0">
                <a:solidFill>
                  <a:schemeClr val="accent6"/>
                </a:solidFill>
              </a:rPr>
              <a:t> for the </a:t>
            </a:r>
            <a:r>
              <a:rPr lang="fr-CH" sz="1000" i="1" dirty="0" err="1" smtClean="0">
                <a:solidFill>
                  <a:schemeClr val="accent6"/>
                </a:solidFill>
              </a:rPr>
              <a:t>purposes</a:t>
            </a:r>
            <a:r>
              <a:rPr lang="fr-CH" sz="1000" i="1" dirty="0" smtClean="0">
                <a:solidFill>
                  <a:schemeClr val="accent6"/>
                </a:solidFill>
              </a:rPr>
              <a:t> of the </a:t>
            </a:r>
            <a:r>
              <a:rPr lang="fr-CH" sz="1000" i="1" dirty="0" err="1" smtClean="0">
                <a:solidFill>
                  <a:schemeClr val="accent6"/>
                </a:solidFill>
              </a:rPr>
              <a:t>presentation</a:t>
            </a:r>
            <a:endParaRPr lang="en-US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18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726" y="257175"/>
            <a:ext cx="733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6"/>
                </a:solidFill>
              </a:rPr>
              <a:t>SHARE OF INDIRECT UNION EXPENDITURE OF TOTAL ESIMATED EXPENDITURE IN 2016/17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2175342"/>
            <a:ext cx="7128119" cy="429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3886199" y="1181100"/>
            <a:ext cx="3619501" cy="908864"/>
          </a:xfrm>
          <a:prstGeom prst="wedgeEllipseCallout">
            <a:avLst>
              <a:gd name="adj1" fmla="val -44517"/>
              <a:gd name="adj2" fmla="val 84508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CH" sz="1200" b="0" i="1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</a:rPr>
              <a:t>Covered</a:t>
            </a:r>
            <a:r>
              <a:rPr lang="fr-CH" sz="1200" i="1" dirty="0">
                <a:solidFill>
                  <a:schemeClr val="accent6"/>
                </a:solidFill>
              </a:rPr>
              <a:t> 89.5</a:t>
            </a:r>
            <a:r>
              <a:rPr lang="fr-CH" sz="1200" i="1" dirty="0" smtClean="0">
                <a:solidFill>
                  <a:schemeClr val="accent6"/>
                </a:solidFill>
              </a:rPr>
              <a:t>% by </a:t>
            </a:r>
            <a:r>
              <a:rPr kumimoji="0" lang="fr-CH" sz="1200" b="0" i="1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the PCT Union, 8.7% by the Madrid Union and 1.8% by the CF-Unions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491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14209"/>
              </p:ext>
            </p:extLst>
          </p:nvPr>
        </p:nvGraphicFramePr>
        <p:xfrm>
          <a:off x="539314" y="2060780"/>
          <a:ext cx="8171850" cy="314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39"/>
                <a:gridCol w="5705311"/>
              </a:tblGrid>
              <a:tr h="48821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Types of Expenditure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accent2"/>
                          </a:solidFill>
                        </a:rPr>
                        <a:t>Allocation considerations</a:t>
                      </a:r>
                      <a:endParaRPr lang="en-U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2508780">
                <a:tc>
                  <a:txBody>
                    <a:bodyPr/>
                    <a:lstStyle/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endParaRPr lang="en-US" sz="1400" b="1" u="sng" noProof="0" dirty="0" smtClean="0">
                        <a:solidFill>
                          <a:srgbClr val="333399"/>
                        </a:solidFill>
                      </a:endParaRPr>
                    </a:p>
                    <a:p>
                      <a:pPr algn="ctr"/>
                      <a:r>
                        <a:rPr lang="en-US" sz="1400" b="1" u="sng" noProof="0" dirty="0" smtClean="0">
                          <a:solidFill>
                            <a:srgbClr val="333399"/>
                          </a:solidFill>
                        </a:rPr>
                        <a:t>Indirect Administrative Expenses</a:t>
                      </a:r>
                      <a:endParaRPr lang="en-US" sz="1400" b="1" u="sng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noProof="0" dirty="0" smtClean="0">
                          <a:solidFill>
                            <a:schemeClr val="accent2"/>
                          </a:solidFill>
                        </a:rPr>
                        <a:t>The share of the costs of all administration and management-related Programs under Strategic Goal IX (Programs 21-28) and Unallocated </a:t>
                      </a:r>
                    </a:p>
                    <a:p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not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allocated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as Direct Administrative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Expenses</a:t>
                      </a:r>
                      <a:endParaRPr lang="fr-CH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fr-CH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Indirect Administrative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Expenditure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= </a:t>
                      </a:r>
                    </a:p>
                    <a:p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Total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cost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400" i="0" noProof="0" dirty="0" smtClean="0">
                          <a:solidFill>
                            <a:schemeClr val="accent2"/>
                          </a:solidFill>
                        </a:rPr>
                        <a:t>of Programs 21-28 and Unallocated – Union Direct Administrative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 Expenditure</a:t>
                      </a:r>
                      <a:endParaRPr lang="fr-CH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The Indirect 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Administrative </a:t>
                      </a:r>
                      <a:r>
                        <a:rPr lang="fr-CH" sz="1400" i="0" baseline="0" noProof="0" dirty="0" err="1" smtClean="0">
                          <a:solidFill>
                            <a:schemeClr val="accent2"/>
                          </a:solidFill>
                        </a:rPr>
                        <a:t>Expenditure</a:t>
                      </a:r>
                      <a:r>
                        <a:rPr lang="fr-CH" sz="1400" i="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are allocated to the Unions based on Unions’ </a:t>
                      </a:r>
                      <a:r>
                        <a:rPr lang="en-US" sz="1400" i="1" baseline="0" noProof="0" dirty="0" smtClean="0">
                          <a:solidFill>
                            <a:schemeClr val="accent2"/>
                          </a:solidFill>
                        </a:rPr>
                        <a:t>biennial </a:t>
                      </a:r>
                      <a:r>
                        <a:rPr lang="en-US" sz="1400" b="1" i="1" baseline="0" noProof="0" dirty="0" smtClean="0">
                          <a:solidFill>
                            <a:schemeClr val="accent2"/>
                          </a:solidFill>
                        </a:rPr>
                        <a:t>capacity to pay</a:t>
                      </a:r>
                      <a:r>
                        <a:rPr lang="en-US" sz="1400" i="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endParaRPr lang="en-US" sz="1400" i="0" baseline="0" noProof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8918" y="385021"/>
            <a:ext cx="582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EXPENDITURE ALLOCATION CONSIDERATIONS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26927"/>
              </p:ext>
            </p:extLst>
          </p:nvPr>
        </p:nvGraphicFramePr>
        <p:xfrm>
          <a:off x="382604" y="1109063"/>
          <a:ext cx="8229599" cy="3287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194"/>
                <a:gridCol w="2313309"/>
                <a:gridCol w="893516"/>
                <a:gridCol w="893516"/>
                <a:gridCol w="893516"/>
                <a:gridCol w="893516"/>
                <a:gridCol w="893516"/>
                <a:gridCol w="893516"/>
              </a:tblGrid>
              <a:tr h="14778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1</a:t>
                      </a:r>
                      <a:endParaRPr lang="en-US" sz="1400" b="1" i="0" u="none" strike="noStrike" noProof="0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 Admin</a:t>
                      </a:r>
                      <a:r>
                        <a:rPr lang="en-US" sz="1400" u="none" strike="noStrike" baseline="0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expenditure-</a:t>
                      </a:r>
                    </a:p>
                    <a:p>
                      <a:pPr algn="l" fontAlgn="t"/>
                      <a:r>
                        <a:rPr lang="en-US" sz="1400" b="0" i="0" u="none" strike="noStrike" baseline="0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Direct Admin expenditure=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246,151       184,233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Indirect Admin expenditure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61,918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295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CF-Unions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PCT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Madrid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Hague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Lisbon Union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1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>
                    <a:solidFill>
                      <a:schemeClr val="accent1"/>
                    </a:solidFill>
                  </a:tcPr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2</a:t>
                      </a:r>
                      <a:endParaRPr lang="en-US" sz="14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Relative Ratios of Unions' Capacity to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Pay*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1.8%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89.5%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8.7%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  -  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     -  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Step 3</a:t>
                      </a:r>
                      <a:endParaRPr lang="en-US" sz="14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Allocation of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Indirect Admin </a:t>
                      </a:r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Expenditure by Unions </a:t>
                      </a:r>
                      <a:endParaRPr lang="en-US" sz="1400" u="none" strike="noStrike" noProof="0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(applying </a:t>
                      </a:r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% in Step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 to total Indirect Union Expenditure):</a:t>
                      </a:r>
                      <a:endParaRPr lang="en-US" sz="14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1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Indirect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Admin Expenditure by Union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1,095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55,414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5,409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400" u="none" strike="noStrike" noProof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61,918 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  <a:tr h="1477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8693" marR="8693" marT="8693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0173" y="517214"/>
            <a:ext cx="744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333399"/>
                </a:solidFill>
              </a:rPr>
              <a:t>ALLOCATION OF INDIRECT ADMIN EXPENDITURE</a:t>
            </a:r>
            <a:endParaRPr lang="en-US" sz="2000" b="1" dirty="0">
              <a:solidFill>
                <a:srgbClr val="3333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20790"/>
              </p:ext>
            </p:extLst>
          </p:nvPr>
        </p:nvGraphicFramePr>
        <p:xfrm>
          <a:off x="381000" y="4584638"/>
          <a:ext cx="8229599" cy="1880081"/>
        </p:xfrm>
        <a:graphic>
          <a:graphicData uri="http://schemas.openxmlformats.org/drawingml/2006/table">
            <a:tbl>
              <a:tblPr/>
              <a:tblGrid>
                <a:gridCol w="555194"/>
                <a:gridCol w="2313309"/>
                <a:gridCol w="893516"/>
                <a:gridCol w="893516"/>
                <a:gridCol w="893516"/>
                <a:gridCol w="893516"/>
                <a:gridCol w="893516"/>
                <a:gridCol w="89351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Estimated income before IPSAS adj.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35,645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578,241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130,630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11,055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727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756,297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IPSAS adjustments to income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(7,514)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(419)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(147)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(8,080)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Estimated income afte IPSAS adj.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35,645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570,727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130,211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10,908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727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748,217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Direct Union expenditure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21,858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235,553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66,577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8,802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1,372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334,162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 Direct Admin expenditure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9,634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125,091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43,128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5,566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815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184,233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Sub-total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31,492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360,643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109,704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14,368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2,187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518,394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94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Difference (Biennial capacity to pay)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4,153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210,084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20,507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234,743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7404">
                <a:tc>
                  <a:txBody>
                    <a:bodyPr/>
                    <a:lstStyle/>
                    <a:p>
                      <a:pPr algn="l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Relative Ratios of Unions' Capacity to Pay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89.5%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-   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515100"/>
            <a:ext cx="5495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i="1" dirty="0" smtClean="0">
                <a:solidFill>
                  <a:schemeClr val="accent6"/>
                </a:solidFill>
              </a:rPr>
              <a:t>*%-</a:t>
            </a:r>
            <a:r>
              <a:rPr lang="fr-CH" sz="1000" i="1" dirty="0" err="1" smtClean="0">
                <a:solidFill>
                  <a:schemeClr val="accent6"/>
                </a:solidFill>
              </a:rPr>
              <a:t>ages</a:t>
            </a:r>
            <a:r>
              <a:rPr lang="fr-CH" sz="1000" i="1" dirty="0" smtClean="0">
                <a:solidFill>
                  <a:schemeClr val="accent6"/>
                </a:solidFill>
              </a:rPr>
              <a:t> are </a:t>
            </a:r>
            <a:r>
              <a:rPr lang="fr-CH" sz="1000" i="1" dirty="0" err="1" smtClean="0">
                <a:solidFill>
                  <a:schemeClr val="accent6"/>
                </a:solidFill>
              </a:rPr>
              <a:t>rounded</a:t>
            </a:r>
            <a:r>
              <a:rPr lang="fr-CH" sz="1000" i="1" dirty="0" smtClean="0">
                <a:solidFill>
                  <a:schemeClr val="accent6"/>
                </a:solidFill>
              </a:rPr>
              <a:t> for the </a:t>
            </a:r>
            <a:r>
              <a:rPr lang="fr-CH" sz="1000" i="1" dirty="0" err="1" smtClean="0">
                <a:solidFill>
                  <a:schemeClr val="accent6"/>
                </a:solidFill>
              </a:rPr>
              <a:t>purposes</a:t>
            </a:r>
            <a:r>
              <a:rPr lang="fr-CH" sz="1000" i="1" dirty="0" smtClean="0">
                <a:solidFill>
                  <a:schemeClr val="accent6"/>
                </a:solidFill>
              </a:rPr>
              <a:t> of the </a:t>
            </a:r>
            <a:r>
              <a:rPr lang="fr-CH" sz="1000" i="1" dirty="0" err="1" smtClean="0">
                <a:solidFill>
                  <a:schemeClr val="accent6"/>
                </a:solidFill>
              </a:rPr>
              <a:t>presentation</a:t>
            </a:r>
            <a:endParaRPr lang="en-US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49" y="257175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6"/>
                </a:solidFill>
              </a:rPr>
              <a:t>SHARE OF INDIRECT ADMINITRATIVE EXPENDITURE OF TOTAL ESTIMATED EXPENDITURE IN 2016/17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59013"/>
            <a:ext cx="6770110" cy="40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3162299" y="1181100"/>
            <a:ext cx="3619501" cy="908864"/>
          </a:xfrm>
          <a:prstGeom prst="wedgeEllipseCallout">
            <a:avLst>
              <a:gd name="adj1" fmla="val 18115"/>
              <a:gd name="adj2" fmla="val 123284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CH" sz="1200" b="0" i="1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</a:rPr>
              <a:t>Covered</a:t>
            </a:r>
            <a:r>
              <a:rPr lang="fr-CH" sz="1200" i="1" dirty="0">
                <a:solidFill>
                  <a:schemeClr val="accent6"/>
                </a:solidFill>
              </a:rPr>
              <a:t> 89.5</a:t>
            </a:r>
            <a:r>
              <a:rPr lang="fr-CH" sz="1200" i="1" dirty="0" smtClean="0">
                <a:solidFill>
                  <a:schemeClr val="accent6"/>
                </a:solidFill>
              </a:rPr>
              <a:t>% by </a:t>
            </a:r>
            <a:r>
              <a:rPr kumimoji="0" lang="fr-CH" sz="1200" b="0" i="1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</a:rPr>
              <a:t>the PCT Union, 8.7% by the Madrid Union and 1.8% by the CF-Unions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13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76" y="2129432"/>
            <a:ext cx="5381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6000" dirty="0" smtClean="0">
                <a:solidFill>
                  <a:schemeClr val="accent6"/>
                </a:solidFill>
              </a:rPr>
              <a:t>THANK YOU</a:t>
            </a:r>
            <a:endParaRPr lang="en-US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1562100" y="2457450"/>
            <a:ext cx="0" cy="723900"/>
          </a:xfrm>
          <a:prstGeom prst="line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99385" y="64214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5DAF32-D02B-4623-B682-82BA1816985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00022" y="541595"/>
            <a:ext cx="48434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altLang="en-US" sz="2600" b="1" dirty="0" err="1">
                <a:solidFill>
                  <a:srgbClr val="00408C"/>
                </a:solidFill>
                <a:ea typeface="ヒラギノ角ゴ Pro W3" pitchFamily="1" charset="-128"/>
              </a:rPr>
              <a:t>WIPO’s</a:t>
            </a:r>
            <a:r>
              <a:rPr lang="fr-CH" altLang="en-US" sz="2600" b="1" dirty="0">
                <a:solidFill>
                  <a:srgbClr val="00408C"/>
                </a:solidFill>
                <a:ea typeface="ヒラギノ角ゴ Pro W3" pitchFamily="1" charset="-128"/>
              </a:rPr>
              <a:t> Program and </a:t>
            </a:r>
            <a:r>
              <a:rPr lang="fr-CH" altLang="en-US" sz="2600" b="1" dirty="0" smtClean="0">
                <a:solidFill>
                  <a:srgbClr val="00408C"/>
                </a:solidFill>
                <a:ea typeface="ヒラギノ角ゴ Pro W3" pitchFamily="1" charset="-128"/>
              </a:rPr>
              <a:t>Budget</a:t>
            </a:r>
            <a:endParaRPr lang="fr-CH" altLang="en-US" sz="26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565445069"/>
              </p:ext>
            </p:extLst>
          </p:nvPr>
        </p:nvGraphicFramePr>
        <p:xfrm>
          <a:off x="556031" y="1688970"/>
          <a:ext cx="2186539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5713" name="Diagram 115712"/>
          <p:cNvGraphicFramePr/>
          <p:nvPr>
            <p:extLst>
              <p:ext uri="{D42A27DB-BD31-4B8C-83A1-F6EECF244321}">
                <p14:modId xmlns:p14="http://schemas.microsoft.com/office/powerpoint/2010/main" val="3695104419"/>
              </p:ext>
            </p:extLst>
          </p:nvPr>
        </p:nvGraphicFramePr>
        <p:xfrm>
          <a:off x="6438568" y="1598189"/>
          <a:ext cx="236781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5715" name="Diagram 115714"/>
          <p:cNvGraphicFramePr/>
          <p:nvPr>
            <p:extLst>
              <p:ext uri="{D42A27DB-BD31-4B8C-83A1-F6EECF244321}">
                <p14:modId xmlns:p14="http://schemas.microsoft.com/office/powerpoint/2010/main" val="3557652910"/>
              </p:ext>
            </p:extLst>
          </p:nvPr>
        </p:nvGraphicFramePr>
        <p:xfrm>
          <a:off x="6561202" y="3232916"/>
          <a:ext cx="2425567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608405791"/>
              </p:ext>
            </p:extLst>
          </p:nvPr>
        </p:nvGraphicFramePr>
        <p:xfrm>
          <a:off x="714375" y="3114675"/>
          <a:ext cx="1781175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5712" name="Diagram 115711"/>
          <p:cNvGraphicFramePr/>
          <p:nvPr>
            <p:extLst>
              <p:ext uri="{D42A27DB-BD31-4B8C-83A1-F6EECF244321}">
                <p14:modId xmlns:p14="http://schemas.microsoft.com/office/powerpoint/2010/main" val="1392028280"/>
              </p:ext>
            </p:extLst>
          </p:nvPr>
        </p:nvGraphicFramePr>
        <p:xfrm>
          <a:off x="3067050" y="3211257"/>
          <a:ext cx="3133725" cy="308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358883559"/>
              </p:ext>
            </p:extLst>
          </p:nvPr>
        </p:nvGraphicFramePr>
        <p:xfrm>
          <a:off x="3705225" y="1598189"/>
          <a:ext cx="22479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H="1">
            <a:off x="3838575" y="2457450"/>
            <a:ext cx="723900" cy="723900"/>
          </a:xfrm>
          <a:prstGeom prst="line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562475" y="2457450"/>
            <a:ext cx="762000" cy="762000"/>
          </a:xfrm>
          <a:prstGeom prst="line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7658100" y="2457450"/>
            <a:ext cx="0" cy="762000"/>
          </a:xfrm>
          <a:prstGeom prst="line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04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5322397"/>
              </p:ext>
            </p:extLst>
          </p:nvPr>
        </p:nvGraphicFramePr>
        <p:xfrm>
          <a:off x="789272" y="1280146"/>
          <a:ext cx="7517330" cy="462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0714" y="385528"/>
            <a:ext cx="253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WIPO UNIONS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066355"/>
              </p:ext>
            </p:extLst>
          </p:nvPr>
        </p:nvGraphicFramePr>
        <p:xfrm>
          <a:off x="819150" y="1047749"/>
          <a:ext cx="7496175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6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0675" y="741323"/>
            <a:ext cx="467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accent2"/>
                </a:solidFill>
              </a:rPr>
              <a:t>ALLOCATION OF INCOME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57451" y="1758560"/>
            <a:ext cx="1607421" cy="781897"/>
            <a:chOff x="0" y="8607"/>
            <a:chExt cx="2002055" cy="460800"/>
          </a:xfrm>
        </p:grpSpPr>
        <p:sp>
          <p:nvSpPr>
            <p:cNvPr id="17" name="Rectangle 16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i="0" kern="1200" baseline="0" dirty="0" err="1" smtClean="0">
                  <a:solidFill>
                    <a:schemeClr val="accent2"/>
                  </a:solidFill>
                </a:rPr>
                <a:t>Lisbon</a:t>
              </a:r>
              <a:r>
                <a:rPr lang="fr-CH" sz="1600" b="1" i="0" kern="1200" baseline="0" dirty="0" smtClean="0">
                  <a:solidFill>
                    <a:schemeClr val="accent2"/>
                  </a:solidFill>
                </a:rPr>
                <a:t> Union</a:t>
              </a:r>
              <a:endParaRPr lang="en-US" sz="1600" b="1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247826" y="2540457"/>
            <a:ext cx="1607421" cy="214702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 err="1" smtClean="0">
                <a:solidFill>
                  <a:schemeClr val="accent2"/>
                </a:solidFill>
              </a:rPr>
              <a:t>Lisbon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r>
              <a:rPr lang="fr-CH" sz="1400" dirty="0" err="1" smtClean="0">
                <a:solidFill>
                  <a:schemeClr val="accent2"/>
                </a:solidFill>
              </a:rPr>
              <a:t>fees</a:t>
            </a:r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 smtClean="0">
                <a:solidFill>
                  <a:schemeClr val="accent2"/>
                </a:solidFill>
              </a:rPr>
              <a:t>Publications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Arbitration</a:t>
            </a:r>
          </a:p>
          <a:p>
            <a:r>
              <a:rPr lang="fr-CH" sz="1400" dirty="0">
                <a:solidFill>
                  <a:schemeClr val="accent2"/>
                </a:solidFill>
              </a:rPr>
              <a:t>Investment </a:t>
            </a:r>
            <a:r>
              <a:rPr lang="fr-CH" sz="1400" dirty="0" smtClean="0">
                <a:solidFill>
                  <a:schemeClr val="accent2"/>
                </a:solidFill>
              </a:rPr>
              <a:t>revenue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Miscellaneous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73038" y="1753204"/>
            <a:ext cx="1607419" cy="781897"/>
            <a:chOff x="0" y="8607"/>
            <a:chExt cx="2002055" cy="460800"/>
          </a:xfrm>
        </p:grpSpPr>
        <p:sp>
          <p:nvSpPr>
            <p:cNvPr id="21" name="Rectangle 20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i="0" kern="1200" baseline="0" dirty="0" smtClean="0">
                  <a:solidFill>
                    <a:schemeClr val="accent2"/>
                  </a:solidFill>
                </a:rPr>
                <a:t>Hague Union</a:t>
              </a:r>
              <a:endParaRPr lang="en-US" sz="1600" b="1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573038" y="2535101"/>
            <a:ext cx="1607419" cy="2152382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 smtClean="0">
                <a:solidFill>
                  <a:schemeClr val="accent2"/>
                </a:solidFill>
              </a:rPr>
              <a:t>Hague </a:t>
            </a:r>
            <a:r>
              <a:rPr lang="fr-CH" sz="1400" dirty="0" err="1" smtClean="0">
                <a:solidFill>
                  <a:schemeClr val="accent2"/>
                </a:solidFill>
              </a:rPr>
              <a:t>fees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Publications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Arbitration</a:t>
            </a:r>
          </a:p>
          <a:p>
            <a:r>
              <a:rPr lang="fr-CH" sz="1400" dirty="0">
                <a:solidFill>
                  <a:schemeClr val="accent2"/>
                </a:solidFill>
              </a:rPr>
              <a:t>Investment </a:t>
            </a:r>
            <a:r>
              <a:rPr lang="fr-CH" sz="1400" dirty="0" smtClean="0">
                <a:solidFill>
                  <a:schemeClr val="accent2"/>
                </a:solidFill>
              </a:rPr>
              <a:t>revenue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Miscellaneous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33559" y="1748936"/>
            <a:ext cx="1572098" cy="781897"/>
            <a:chOff x="0" y="8607"/>
            <a:chExt cx="2002055" cy="460800"/>
          </a:xfrm>
        </p:grpSpPr>
        <p:sp>
          <p:nvSpPr>
            <p:cNvPr id="25" name="Rectangle 24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i="0" kern="1200" baseline="0" dirty="0" smtClean="0">
                  <a:solidFill>
                    <a:schemeClr val="accent2"/>
                  </a:solidFill>
                </a:rPr>
                <a:t>Madrid Union</a:t>
              </a:r>
              <a:endParaRPr lang="en-US" sz="1600" b="1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4264" y="1756961"/>
            <a:ext cx="1807951" cy="788853"/>
            <a:chOff x="0" y="8607"/>
            <a:chExt cx="2002055" cy="460800"/>
          </a:xfrm>
        </p:grpSpPr>
        <p:sp>
          <p:nvSpPr>
            <p:cNvPr id="28" name="Rectangle 27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>
                <a:spcBef>
                  <a:spcPts val="0"/>
                </a:spcBef>
              </a:pPr>
              <a:r>
                <a:rPr lang="fr-CH" sz="1600" b="1" dirty="0">
                  <a:solidFill>
                    <a:schemeClr val="accent2"/>
                  </a:solidFill>
                </a:rPr>
                <a:t>Contribution- </a:t>
              </a:r>
              <a:r>
                <a:rPr lang="fr-CH" sz="1600" b="1" dirty="0" err="1">
                  <a:solidFill>
                    <a:schemeClr val="accent2"/>
                  </a:solidFill>
                </a:rPr>
                <a:t>financed</a:t>
              </a:r>
              <a:r>
                <a:rPr lang="fr-CH" sz="1600" b="1" dirty="0">
                  <a:solidFill>
                    <a:schemeClr val="accent2"/>
                  </a:solidFill>
                </a:rPr>
                <a:t> </a:t>
              </a:r>
              <a:r>
                <a:rPr lang="fr-CH" sz="1600" b="1" dirty="0" smtClean="0">
                  <a:solidFill>
                    <a:schemeClr val="accent2"/>
                  </a:solidFill>
                </a:rPr>
                <a:t>(CF)</a:t>
              </a:r>
            </a:p>
            <a:p>
              <a:pPr lvl="0">
                <a:spcBef>
                  <a:spcPts val="0"/>
                </a:spcBef>
              </a:pPr>
              <a:r>
                <a:rPr lang="fr-CH" sz="1600" b="1" dirty="0" smtClean="0">
                  <a:solidFill>
                    <a:schemeClr val="accent2"/>
                  </a:solidFill>
                </a:rPr>
                <a:t>Unions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6084" y="1756961"/>
            <a:ext cx="1572098" cy="781897"/>
            <a:chOff x="0" y="8607"/>
            <a:chExt cx="2002055" cy="460800"/>
          </a:xfrm>
        </p:grpSpPr>
        <p:sp>
          <p:nvSpPr>
            <p:cNvPr id="32" name="Rectangle 31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0" y="8607"/>
              <a:ext cx="2002055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i="0" kern="1200" baseline="0" dirty="0" smtClean="0">
                  <a:solidFill>
                    <a:schemeClr val="accent2"/>
                  </a:solidFill>
                </a:rPr>
                <a:t>PCT Union</a:t>
              </a:r>
              <a:endParaRPr lang="en-US" sz="1600" b="1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933565" y="2540457"/>
            <a:ext cx="1572098" cy="214702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 smtClean="0">
                <a:solidFill>
                  <a:schemeClr val="accent2"/>
                </a:solidFill>
              </a:rPr>
              <a:t>Madrid </a:t>
            </a:r>
            <a:r>
              <a:rPr lang="fr-CH" sz="1400" dirty="0" err="1" smtClean="0">
                <a:solidFill>
                  <a:schemeClr val="accent2"/>
                </a:solidFill>
              </a:rPr>
              <a:t>fees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Publications</a:t>
            </a:r>
          </a:p>
          <a:p>
            <a:r>
              <a:rPr lang="fr-CH" sz="1400" dirty="0">
                <a:solidFill>
                  <a:schemeClr val="accent2"/>
                </a:solidFill>
              </a:rPr>
              <a:t>Arbitration </a:t>
            </a:r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>
                <a:solidFill>
                  <a:schemeClr val="accent2"/>
                </a:solidFill>
              </a:rPr>
              <a:t>Investment </a:t>
            </a:r>
            <a:r>
              <a:rPr lang="fr-CH" sz="1400" dirty="0" smtClean="0">
                <a:solidFill>
                  <a:schemeClr val="accent2"/>
                </a:solidFill>
              </a:rPr>
              <a:t>revenue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Miscellaneous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3895" y="2584314"/>
            <a:ext cx="1807951" cy="210316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 err="1" smtClean="0">
                <a:solidFill>
                  <a:schemeClr val="accent2"/>
                </a:solidFill>
              </a:rPr>
              <a:t>Member</a:t>
            </a:r>
            <a:r>
              <a:rPr lang="fr-CH" sz="1400" dirty="0" smtClean="0">
                <a:solidFill>
                  <a:schemeClr val="accent2"/>
                </a:solidFill>
              </a:rPr>
              <a:t> States Contributions 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Publications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Arbitration 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Investment revenue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Miscellaneous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90" y="2548482"/>
            <a:ext cx="1572098" cy="2139001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CH" sz="1400" dirty="0" smtClean="0">
                <a:solidFill>
                  <a:schemeClr val="accent2"/>
                </a:solidFill>
              </a:rPr>
              <a:t>PCT </a:t>
            </a:r>
            <a:r>
              <a:rPr lang="fr-CH" sz="1400" dirty="0" err="1" smtClean="0">
                <a:solidFill>
                  <a:schemeClr val="accent2"/>
                </a:solidFill>
              </a:rPr>
              <a:t>fees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fr-CH" sz="1400" dirty="0" smtClean="0">
                <a:solidFill>
                  <a:schemeClr val="accent2"/>
                </a:solidFill>
              </a:rPr>
              <a:t>Publications</a:t>
            </a:r>
          </a:p>
          <a:p>
            <a:r>
              <a:rPr lang="fr-CH" sz="1400" dirty="0">
                <a:solidFill>
                  <a:schemeClr val="accent2"/>
                </a:solidFill>
              </a:rPr>
              <a:t>Arbitration </a:t>
            </a:r>
            <a:endParaRPr lang="fr-CH" sz="1400" dirty="0" smtClean="0">
              <a:solidFill>
                <a:schemeClr val="accent2"/>
              </a:solidFill>
            </a:endParaRPr>
          </a:p>
          <a:p>
            <a:r>
              <a:rPr lang="fr-CH" sz="1400" dirty="0">
                <a:solidFill>
                  <a:schemeClr val="accent2"/>
                </a:solidFill>
              </a:rPr>
              <a:t>Investment </a:t>
            </a:r>
            <a:r>
              <a:rPr lang="fr-CH" sz="1400" dirty="0" smtClean="0">
                <a:solidFill>
                  <a:schemeClr val="accent2"/>
                </a:solidFill>
              </a:rPr>
              <a:t>revenue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Miscellaneous</a:t>
            </a:r>
            <a:endParaRPr lang="fr-CH" sz="1400" dirty="0">
              <a:solidFill>
                <a:schemeClr val="accent2"/>
              </a:solidFill>
            </a:endParaRP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8827943"/>
              </p:ext>
            </p:extLst>
          </p:nvPr>
        </p:nvGraphicFramePr>
        <p:xfrm>
          <a:off x="1857676" y="5303520"/>
          <a:ext cx="497626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3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4207" y="1405288"/>
            <a:ext cx="590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*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8753"/>
              </p:ext>
            </p:extLst>
          </p:nvPr>
        </p:nvGraphicFramePr>
        <p:xfrm>
          <a:off x="279133" y="1172149"/>
          <a:ext cx="846383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55"/>
                <a:gridCol w="2396690"/>
                <a:gridCol w="3150690"/>
              </a:tblGrid>
              <a:tr h="528053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Types of </a:t>
                      </a:r>
                      <a:r>
                        <a:rPr lang="fr-CH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Allocation </a:t>
                      </a:r>
                      <a:r>
                        <a:rPr lang="fr-CH" dirty="0" err="1" smtClean="0">
                          <a:solidFill>
                            <a:schemeClr val="accent2"/>
                          </a:solidFill>
                        </a:rPr>
                        <a:t>considerations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Allocations keys /</a:t>
                      </a:r>
                    </a:p>
                    <a:p>
                      <a:pPr algn="ctr"/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Share of </a:t>
                      </a:r>
                      <a:r>
                        <a:rPr lang="fr-CH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1" u="sng" dirty="0" smtClean="0">
                          <a:solidFill>
                            <a:schemeClr val="accent2"/>
                          </a:solidFill>
                        </a:rPr>
                        <a:t>Publications </a:t>
                      </a:r>
                      <a:r>
                        <a:rPr lang="fr-CH" sz="1400" b="1" u="sng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b="1" u="sng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endParaRPr lang="fr-CH" sz="1400" i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CH" sz="1400" i="1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Revenues from sale of publications and from subscriptions to periodicals published by the Secretariat, in paper, CD‑ROM or any other format</a:t>
                      </a:r>
                      <a:r>
                        <a:rPr lang="fr-CH" sz="1400" i="1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Publications and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subscriptions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are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attributed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to Unions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based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on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their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content </a:t>
                      </a:r>
                      <a:r>
                        <a:rPr lang="fr-CH" sz="1400" i="1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fr-CH" sz="1400" i="1" dirty="0" err="1" smtClean="0">
                          <a:solidFill>
                            <a:schemeClr val="accent2"/>
                          </a:solidFill>
                        </a:rPr>
                        <a:t>reflected</a:t>
                      </a:r>
                      <a:r>
                        <a:rPr lang="fr-CH" sz="1400" i="1" dirty="0" smtClean="0">
                          <a:solidFill>
                            <a:schemeClr val="accent2"/>
                          </a:solidFill>
                        </a:rPr>
                        <a:t> in the chart of </a:t>
                      </a:r>
                      <a:r>
                        <a:rPr lang="fr-CH" sz="1400" i="1" dirty="0" err="1" smtClean="0">
                          <a:solidFill>
                            <a:schemeClr val="accent2"/>
                          </a:solidFill>
                        </a:rPr>
                        <a:t>accounts</a:t>
                      </a:r>
                      <a:r>
                        <a:rPr lang="fr-CH" sz="1400" i="1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sz="1400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u="sng" dirty="0" smtClean="0">
                          <a:solidFill>
                            <a:schemeClr val="accent2"/>
                          </a:solidFill>
                        </a:rPr>
                        <a:t>Share of total publication</a:t>
                      </a:r>
                      <a:r>
                        <a:rPr lang="fr-CH" sz="1400" u="sng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u="sng" baseline="0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u="sng" baseline="0" dirty="0" smtClean="0">
                          <a:solidFill>
                            <a:schemeClr val="accent2"/>
                          </a:solidFill>
                        </a:rPr>
                        <a:t> in 16/17:</a:t>
                      </a:r>
                    </a:p>
                    <a:p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CF Unions: 32.3%</a:t>
                      </a: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PCT Union: 32.3%</a:t>
                      </a: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Madrid Union: 29%</a:t>
                      </a: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Hague Union: 6.5% 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1400" b="1" u="sng" dirty="0" smtClean="0">
                          <a:solidFill>
                            <a:schemeClr val="accent2"/>
                          </a:solidFill>
                        </a:rPr>
                        <a:t>Arbitration </a:t>
                      </a:r>
                      <a:r>
                        <a:rPr lang="fr-CH" sz="1400" b="1" u="sng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endParaRPr lang="fr-CH" sz="1400" b="1" u="sng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fr-CH" sz="1400" b="1" i="1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(Fees for the arbitration of domain names, registration fees for the meetings of the WIPO Arbitration and Mediation Center, net of related currency adjustments)</a:t>
                      </a:r>
                      <a:endParaRPr lang="en-US" sz="1400" b="1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Based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on relative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%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determined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by PM 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Allocation keys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determined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at:</a:t>
                      </a: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CF Unions: 5.2%</a:t>
                      </a: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PCT Union: 63.4%</a:t>
                      </a: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Madrid Union: 30%</a:t>
                      </a: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Hague Union: 1.2%</a:t>
                      </a:r>
                    </a:p>
                    <a:p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Lisbon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Union: 0.2%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0674" y="211935"/>
            <a:ext cx="582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INCOME ALLOCATION KEYS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673" y="106057"/>
            <a:ext cx="582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accent2"/>
                </a:solidFill>
              </a:rPr>
              <a:t>INCOME ALLOCATION KEYS (</a:t>
            </a:r>
            <a:r>
              <a:rPr lang="fr-CH" b="1" dirty="0" err="1" smtClean="0">
                <a:solidFill>
                  <a:schemeClr val="accent2"/>
                </a:solidFill>
              </a:rPr>
              <a:t>Cont</a:t>
            </a:r>
            <a:r>
              <a:rPr lang="fr-CH" b="1" dirty="0" smtClean="0">
                <a:solidFill>
                  <a:schemeClr val="accent2"/>
                </a:solidFill>
              </a:rPr>
              <a:t>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4207" y="1405288"/>
            <a:ext cx="590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*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23472"/>
              </p:ext>
            </p:extLst>
          </p:nvPr>
        </p:nvGraphicFramePr>
        <p:xfrm>
          <a:off x="269508" y="673600"/>
          <a:ext cx="8463835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088"/>
                <a:gridCol w="2281187"/>
                <a:gridCol w="2948560"/>
              </a:tblGrid>
              <a:tr h="528053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Types of </a:t>
                      </a:r>
                      <a:r>
                        <a:rPr lang="fr-CH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Allocation </a:t>
                      </a:r>
                      <a:r>
                        <a:rPr lang="fr-CH" dirty="0" err="1" smtClean="0">
                          <a:solidFill>
                            <a:schemeClr val="accent2"/>
                          </a:solidFill>
                        </a:rPr>
                        <a:t>considerations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accent2"/>
                          </a:solidFill>
                        </a:rPr>
                        <a:t>Allocations keys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1400" b="1" u="sng" dirty="0" smtClean="0">
                          <a:solidFill>
                            <a:schemeClr val="accent2"/>
                          </a:solidFill>
                        </a:rPr>
                        <a:t>Investment</a:t>
                      </a:r>
                      <a:r>
                        <a:rPr lang="fr-CH" sz="1400" b="1" u="sng" baseline="0" dirty="0" smtClean="0">
                          <a:solidFill>
                            <a:schemeClr val="accent2"/>
                          </a:solidFill>
                        </a:rPr>
                        <a:t> revenue</a:t>
                      </a:r>
                    </a:p>
                    <a:p>
                      <a:endParaRPr lang="fr-CH" sz="1400" b="1" i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(Revenues earned from investments, including interest on capital deposits)</a:t>
                      </a:r>
                      <a:endParaRPr lang="en-US" sz="1400" b="1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Relative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share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for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each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Union of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total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investment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revenue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determined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on the basis of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each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Union’s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treasury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balance </a:t>
                      </a:r>
                      <a:r>
                        <a:rPr lang="fr-CH" sz="1400" i="1" baseline="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fr-CH" sz="1400" i="1" baseline="0" dirty="0" err="1" smtClean="0">
                          <a:solidFill>
                            <a:schemeClr val="accent2"/>
                          </a:solidFill>
                        </a:rPr>
                        <a:t>Reserves</a:t>
                      </a:r>
                      <a:r>
                        <a:rPr lang="fr-CH" sz="1400" i="1" baseline="0" dirty="0" smtClean="0">
                          <a:solidFill>
                            <a:schemeClr val="accent2"/>
                          </a:solidFill>
                        </a:rPr>
                        <a:t> and </a:t>
                      </a:r>
                      <a:r>
                        <a:rPr lang="fr-CH" sz="1400" i="1" baseline="0" dirty="0" err="1" smtClean="0">
                          <a:solidFill>
                            <a:schemeClr val="accent2"/>
                          </a:solidFill>
                        </a:rPr>
                        <a:t>WCFs</a:t>
                      </a:r>
                      <a:r>
                        <a:rPr lang="fr-CH" sz="1400" i="1" baseline="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sz="1400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u="sng" dirty="0" smtClean="0">
                          <a:solidFill>
                            <a:schemeClr val="accent2"/>
                          </a:solidFill>
                        </a:rPr>
                        <a:t>Share of total </a:t>
                      </a:r>
                      <a:r>
                        <a:rPr lang="fr-CH" sz="1400" u="sng" dirty="0" err="1" smtClean="0">
                          <a:solidFill>
                            <a:schemeClr val="accent2"/>
                          </a:solidFill>
                        </a:rPr>
                        <a:t>investment</a:t>
                      </a:r>
                      <a:r>
                        <a:rPr lang="fr-CH" sz="1400" u="sng" baseline="0" dirty="0" smtClean="0">
                          <a:solidFill>
                            <a:schemeClr val="accent2"/>
                          </a:solidFill>
                        </a:rPr>
                        <a:t> revenue in </a:t>
                      </a:r>
                      <a:r>
                        <a:rPr lang="fr-CH" sz="1400" u="sng" dirty="0" smtClean="0">
                          <a:solidFill>
                            <a:schemeClr val="accent2"/>
                          </a:solidFill>
                        </a:rPr>
                        <a:t>16/17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: total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investment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revenue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estimated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at 0 CHF</a:t>
                      </a:r>
                    </a:p>
                    <a:p>
                      <a:endParaRPr lang="fr-CH" sz="14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CH" sz="1400" u="sng" dirty="0" smtClean="0">
                          <a:solidFill>
                            <a:schemeClr val="accent2"/>
                          </a:solidFill>
                        </a:rPr>
                        <a:t>Share of total </a:t>
                      </a:r>
                      <a:r>
                        <a:rPr lang="fr-CH" sz="1400" u="sng" dirty="0" err="1" smtClean="0">
                          <a:solidFill>
                            <a:schemeClr val="accent2"/>
                          </a:solidFill>
                        </a:rPr>
                        <a:t>investment</a:t>
                      </a:r>
                      <a:r>
                        <a:rPr lang="fr-CH" sz="1400" u="sng" baseline="0" dirty="0" smtClean="0">
                          <a:solidFill>
                            <a:schemeClr val="accent2"/>
                          </a:solidFill>
                        </a:rPr>
                        <a:t> revenue in 14/15:  </a:t>
                      </a:r>
                    </a:p>
                    <a:p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CF Unions: 6.9%</a:t>
                      </a:r>
                    </a:p>
                    <a:p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PCT Union: 55.6%</a:t>
                      </a:r>
                    </a:p>
                    <a:p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Madrid Union: 37.6%</a:t>
                      </a:r>
                    </a:p>
                    <a:p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Hague and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Lisbon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Unions: 0%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chemeClr val="accent2"/>
                          </a:solidFill>
                        </a:rPr>
                        <a:t>Miscellaneous</a:t>
                      </a:r>
                      <a:r>
                        <a:rPr lang="fr-CH" sz="1400" b="1" u="sng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1" u="sng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b="1" u="sng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endParaRPr lang="fr-CH" sz="1400" i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registration fees for conferences and training courses,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charges in respect of extra‑budgetary activities executed by WIPO and financed by UNDP and trust funds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 adjustments (credits) in respect of prior years and currency adjustments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rental of WIPO premises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u="none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400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POV’s payments to WIPO for administrative support services</a:t>
                      </a:r>
                    </a:p>
                    <a:p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Rental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from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the Madrid building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is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allocated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to the Madrid Union</a:t>
                      </a:r>
                    </a:p>
                    <a:p>
                      <a:endParaRPr lang="fr-CH" sz="14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The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remaining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400" b="0" u="none" dirty="0" smtClean="0">
                          <a:solidFill>
                            <a:schemeClr val="accent2"/>
                          </a:solidFill>
                        </a:rPr>
                        <a:t>miscellaneous</a:t>
                      </a:r>
                      <a:r>
                        <a:rPr lang="fr-CH" sz="1400" b="0" u="none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0" u="none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b="0" u="none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0" u="none" dirty="0" err="1" smtClean="0">
                          <a:solidFill>
                            <a:schemeClr val="accent2"/>
                          </a:solidFill>
                        </a:rPr>
                        <a:t>is</a:t>
                      </a:r>
                      <a:r>
                        <a:rPr lang="fr-CH" sz="1400" b="0" u="none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0" u="none" baseline="0" dirty="0" err="1" smtClean="0">
                          <a:solidFill>
                            <a:schemeClr val="accent2"/>
                          </a:solidFill>
                        </a:rPr>
                        <a:t>allocated</a:t>
                      </a:r>
                      <a:r>
                        <a:rPr lang="fr-CH" sz="1400" b="0" u="none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0" u="none" baseline="0" dirty="0" err="1" smtClean="0">
                          <a:solidFill>
                            <a:schemeClr val="accent2"/>
                          </a:solidFill>
                        </a:rPr>
                        <a:t>equally</a:t>
                      </a:r>
                      <a:r>
                        <a:rPr lang="fr-CH" sz="1400" b="0" u="none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="0" u="none" baseline="0" dirty="0" err="1" smtClean="0">
                          <a:solidFill>
                            <a:schemeClr val="accent2"/>
                          </a:solidFill>
                        </a:rPr>
                        <a:t>among</a:t>
                      </a:r>
                      <a:r>
                        <a:rPr lang="fr-CH" sz="1400" b="0" u="none" baseline="0" dirty="0" smtClean="0">
                          <a:solidFill>
                            <a:schemeClr val="accent2"/>
                          </a:solidFill>
                        </a:rPr>
                        <a:t> the Unions</a:t>
                      </a:r>
                      <a:endParaRPr lang="en-US" sz="1400" b="0" u="none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Rental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dirty="0" err="1" smtClean="0">
                          <a:solidFill>
                            <a:schemeClr val="accent2"/>
                          </a:solidFill>
                        </a:rPr>
                        <a:t>from</a:t>
                      </a:r>
                      <a:r>
                        <a:rPr lang="fr-CH" sz="1400" dirty="0" smtClean="0">
                          <a:solidFill>
                            <a:schemeClr val="accent2"/>
                          </a:solidFill>
                        </a:rPr>
                        <a:t> the Madrid Building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in 16/17: 340,000 CHF</a:t>
                      </a:r>
                    </a:p>
                    <a:p>
                      <a:endParaRPr lang="fr-CH" sz="14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fr-CH" sz="14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fr-CH" sz="14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Remaining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miscelleneous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sz="1400" baseline="0" dirty="0" err="1" smtClean="0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CH" sz="1400" baseline="0" dirty="0" smtClean="0">
                          <a:solidFill>
                            <a:schemeClr val="accent2"/>
                          </a:solidFill>
                        </a:rPr>
                        <a:t> in 16/17: 692,000 CHF per Union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8" y="1495425"/>
            <a:ext cx="7470273" cy="428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7875" y="333375"/>
            <a:ext cx="555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6"/>
                </a:solidFill>
              </a:rPr>
              <a:t>BREAKDOWN OF ESTIMATED TOTAL INCOME 2016/17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48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11737</TotalTime>
  <Words>2430</Words>
  <Application>Microsoft Office PowerPoint</Application>
  <PresentationFormat>On-screen Show (4:3)</PresentationFormat>
  <Paragraphs>691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template_english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BOWER Simon</dc:creator>
  <cp:lastModifiedBy>NETTER Iza</cp:lastModifiedBy>
  <cp:revision>232</cp:revision>
  <cp:lastPrinted>2015-10-02T07:55:33Z</cp:lastPrinted>
  <dcterms:created xsi:type="dcterms:W3CDTF">2010-05-03T08:02:35Z</dcterms:created>
  <dcterms:modified xsi:type="dcterms:W3CDTF">2015-10-05T10:14:00Z</dcterms:modified>
</cp:coreProperties>
</file>