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5"/>
  </p:notesMasterIdLst>
  <p:sldIdLst>
    <p:sldId id="324" r:id="rId2"/>
    <p:sldId id="325" r:id="rId3"/>
    <p:sldId id="327" r:id="rId4"/>
    <p:sldId id="329" r:id="rId5"/>
    <p:sldId id="330" r:id="rId6"/>
    <p:sldId id="332" r:id="rId7"/>
    <p:sldId id="333" r:id="rId8"/>
    <p:sldId id="322" r:id="rId9"/>
    <p:sldId id="334" r:id="rId10"/>
    <p:sldId id="335" r:id="rId11"/>
    <p:sldId id="318" r:id="rId12"/>
    <p:sldId id="323" r:id="rId13"/>
    <p:sldId id="319" r:id="rId14"/>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40" autoAdjust="0"/>
    <p:restoredTop sz="94660"/>
  </p:normalViewPr>
  <p:slideViewPr>
    <p:cSldViewPr snapToGrid="0">
      <p:cViewPr varScale="1">
        <p:scale>
          <a:sx n="92" d="100"/>
          <a:sy n="92" d="100"/>
        </p:scale>
        <p:origin x="-121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7BE14F-0473-4AAA-9315-EA37257E1213}" type="datetimeFigureOut">
              <a:rPr lang="es-CO" smtClean="0"/>
              <a:pPr/>
              <a:t>28/03/2017</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B25ACA-F8DE-4C00-AA98-8AB9073D466E}" type="slidenum">
              <a:rPr lang="es-CO" smtClean="0"/>
              <a:pPr/>
              <a:t>‹#›</a:t>
            </a:fld>
            <a:endParaRPr lang="es-CO"/>
          </a:p>
        </p:txBody>
      </p:sp>
    </p:spTree>
    <p:extLst>
      <p:ext uri="{BB962C8B-B14F-4D97-AF65-F5344CB8AC3E}">
        <p14:creationId xmlns:p14="http://schemas.microsoft.com/office/powerpoint/2010/main" val="233284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a:xfrm>
            <a:off x="1371600" y="1143000"/>
            <a:ext cx="4114800" cy="3086100"/>
          </a:xfrm>
          <a:ln/>
        </p:spPr>
      </p:sp>
      <p:sp>
        <p:nvSpPr>
          <p:cNvPr id="74755" name="2 Marcador de notas"/>
          <p:cNvSpPr>
            <a:spLocks noGrp="1"/>
          </p:cNvSpPr>
          <p:nvPr>
            <p:ph type="body" idx="1"/>
          </p:nvPr>
        </p:nvSpPr>
        <p:spPr>
          <a:noFill/>
          <a:ln/>
        </p:spPr>
        <p:txBody>
          <a:bodyPr/>
          <a:lstStyle/>
          <a:p>
            <a:r>
              <a:rPr lang="es-CO" b="1" smtClean="0"/>
              <a:t> </a:t>
            </a:r>
            <a:r>
              <a:rPr lang="es-CO" b="1" smtClean="0">
                <a:solidFill>
                  <a:srgbClr val="800000"/>
                </a:solidFill>
                <a:cs typeface="Arial" charset="0"/>
              </a:rPr>
              <a:t>La “caficultura es modelo de paz”. </a:t>
            </a:r>
            <a:r>
              <a:rPr lang="es-CO" smtClean="0">
                <a:solidFill>
                  <a:srgbClr val="800000"/>
                </a:solidFill>
                <a:cs typeface="Arial" charset="0"/>
              </a:rPr>
              <a:t>Alrededor de ella se ha constituido un tejido </a:t>
            </a:r>
            <a:r>
              <a:rPr lang="es-ES_tradnl" smtClean="0">
                <a:solidFill>
                  <a:srgbClr val="800000"/>
                </a:solidFill>
                <a:cs typeface="Arial" charset="0"/>
              </a:rPr>
              <a:t>social soportado por una estructura productiva imposible de reemplazar, de la cual depende en gran medida la estabilidad democrática, la seguridad, el equilibrio social  y la prosperidad del país.</a:t>
            </a:r>
          </a:p>
          <a:p>
            <a:endParaRPr lang="es-ES_tradnl" smtClean="0">
              <a:solidFill>
                <a:srgbClr val="800000"/>
              </a:solidFill>
              <a:cs typeface="Arial" charset="0"/>
            </a:endParaRPr>
          </a:p>
          <a:p>
            <a:r>
              <a:rPr lang="es-CO" smtClean="0"/>
              <a:t>Más de 741.000 empleos directos, equivalente al 31% del empleo agrícola del país</a:t>
            </a:r>
          </a:p>
          <a:p>
            <a:r>
              <a:rPr lang="es-CO" smtClean="0"/>
              <a:t>Más de 1.4 millones de empleos indirectos</a:t>
            </a:r>
          </a:p>
          <a:p>
            <a:r>
              <a:rPr lang="es-CO" smtClean="0"/>
              <a:t>La participación del PIB cafetero en el PIB agrícola es del 17%.</a:t>
            </a:r>
          </a:p>
          <a:p>
            <a:endParaRPr lang="es-ES" smtClean="0">
              <a:solidFill>
                <a:srgbClr val="800000"/>
              </a:solidFill>
              <a:cs typeface="Arial" charset="0"/>
            </a:endParaRPr>
          </a:p>
          <a:p>
            <a:r>
              <a:rPr lang="es-CO" smtClean="0">
                <a:solidFill>
                  <a:srgbClr val="FF0000"/>
                </a:solidFill>
              </a:rPr>
              <a:t>El valor de las exportaciones de café en 2010 representaron el 4,7% de las exportaciones nacionales. </a:t>
            </a:r>
          </a:p>
          <a:p>
            <a:r>
              <a:rPr lang="es-CO" smtClean="0">
                <a:solidFill>
                  <a:srgbClr val="FF0000"/>
                </a:solidFill>
              </a:rPr>
              <a:t>El volumen de café exportado fue de 7,8 millones de sacos de 60kg.</a:t>
            </a:r>
          </a:p>
          <a:p>
            <a:r>
              <a:rPr lang="es-CO" smtClean="0">
                <a:solidFill>
                  <a:srgbClr val="FF0000"/>
                </a:solidFill>
              </a:rPr>
              <a:t>El valor de la cosecha en 2011 alcanzó $4.6 billones de pesos</a:t>
            </a:r>
          </a:p>
          <a:p>
            <a:endParaRPr lang="es-CO" smtClean="0"/>
          </a:p>
        </p:txBody>
      </p:sp>
      <p:sp>
        <p:nvSpPr>
          <p:cNvPr id="92164" name="3 Marcador de número de diapositiva"/>
          <p:cNvSpPr>
            <a:spLocks noGrp="1"/>
          </p:cNvSpPr>
          <p:nvPr>
            <p:ph type="sldNum" sz="quarter" idx="5"/>
          </p:nvPr>
        </p:nvSpPr>
        <p:spPr/>
        <p:txBody>
          <a:bodyPr/>
          <a:lstStyle/>
          <a:p>
            <a:pPr>
              <a:defRPr/>
            </a:pPr>
            <a:fld id="{4447E6C7-7BD8-46A0-B445-D280476D9D98}" type="slidenum">
              <a:rPr lang="es-CO" smtClean="0">
                <a:latin typeface="Arial" pitchFamily="34" charset="0"/>
              </a:rPr>
              <a:pPr>
                <a:defRPr/>
              </a:pPr>
              <a:t>3</a:t>
            </a:fld>
            <a:endParaRPr lang="es-CO" smtClean="0">
              <a:latin typeface="Arial" pitchFamily="34" charset="0"/>
            </a:endParaRPr>
          </a:p>
        </p:txBody>
      </p:sp>
    </p:spTree>
    <p:extLst>
      <p:ext uri="{BB962C8B-B14F-4D97-AF65-F5344CB8AC3E}">
        <p14:creationId xmlns:p14="http://schemas.microsoft.com/office/powerpoint/2010/main" val="1767548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a:xfrm>
            <a:off x="1371600" y="1143000"/>
            <a:ext cx="4114800" cy="3086100"/>
          </a:xfrm>
          <a:ln/>
        </p:spPr>
      </p:sp>
      <p:sp>
        <p:nvSpPr>
          <p:cNvPr id="76803" name="2 Marcador de notas"/>
          <p:cNvSpPr>
            <a:spLocks noGrp="1"/>
          </p:cNvSpPr>
          <p:nvPr>
            <p:ph type="body" idx="1"/>
          </p:nvPr>
        </p:nvSpPr>
        <p:spPr>
          <a:noFill/>
          <a:ln/>
        </p:spPr>
        <p:txBody>
          <a:bodyPr/>
          <a:lstStyle/>
          <a:p>
            <a:r>
              <a:rPr lang="es-ES" smtClean="0"/>
              <a:t>La FNC, fundada en 1927 por los cafeteros colombianos</a:t>
            </a:r>
            <a:r>
              <a:rPr lang="es-CO" smtClean="0"/>
              <a:t> cuyo eje central es: </a:t>
            </a:r>
            <a:r>
              <a:rPr lang="es-CO" b="1" smtClean="0"/>
              <a:t>el Productor</a:t>
            </a:r>
          </a:p>
          <a:p>
            <a:endParaRPr lang="es-CO" b="1" smtClean="0"/>
          </a:p>
          <a:p>
            <a:pPr>
              <a:spcBef>
                <a:spcPct val="0"/>
              </a:spcBef>
            </a:pPr>
            <a:r>
              <a:rPr lang="es-CO" b="1" smtClean="0">
                <a:solidFill>
                  <a:schemeClr val="bg1"/>
                </a:solidFill>
              </a:rPr>
              <a:t>La creación y funcionamiento de la FNC </a:t>
            </a:r>
            <a:r>
              <a:rPr lang="es-CO" smtClean="0">
                <a:solidFill>
                  <a:schemeClr val="bg1"/>
                </a:solidFill>
              </a:rPr>
              <a:t>simboliza la creatividad de los cafeteros para enfrentar las amenazas  y vicisitudes o variaciones del mercado, superar los obstáculos. </a:t>
            </a:r>
          </a:p>
          <a:p>
            <a:pPr>
              <a:spcBef>
                <a:spcPct val="0"/>
              </a:spcBef>
            </a:pPr>
            <a:endParaRPr lang="es-CO" smtClean="0">
              <a:solidFill>
                <a:schemeClr val="bg1"/>
              </a:solidFill>
            </a:endParaRPr>
          </a:p>
          <a:p>
            <a:pPr>
              <a:spcBef>
                <a:spcPct val="0"/>
              </a:spcBef>
            </a:pPr>
            <a:r>
              <a:rPr lang="es-CO" smtClean="0">
                <a:solidFill>
                  <a:schemeClr val="bg1"/>
                </a:solidFill>
              </a:rPr>
              <a:t>La interrelación del Gobierno y la Federación ha producido magníficos resultados, permite un diálogo y participación directa en las políticas que compete al gremio cafetero.</a:t>
            </a:r>
          </a:p>
          <a:p>
            <a:endParaRPr lang="es-CO" b="1" smtClean="0"/>
          </a:p>
        </p:txBody>
      </p:sp>
      <p:sp>
        <p:nvSpPr>
          <p:cNvPr id="94212" name="3 Marcador de número de diapositiva"/>
          <p:cNvSpPr>
            <a:spLocks noGrp="1"/>
          </p:cNvSpPr>
          <p:nvPr>
            <p:ph type="sldNum" sz="quarter" idx="5"/>
          </p:nvPr>
        </p:nvSpPr>
        <p:spPr/>
        <p:txBody>
          <a:bodyPr/>
          <a:lstStyle/>
          <a:p>
            <a:pPr>
              <a:defRPr/>
            </a:pPr>
            <a:fld id="{13744308-89BC-43BA-944E-18B296A5431F}" type="slidenum">
              <a:rPr lang="es-ES" smtClean="0">
                <a:latin typeface="Arial" pitchFamily="34" charset="0"/>
              </a:rPr>
              <a:pPr>
                <a:defRPr/>
              </a:pPr>
              <a:t>4</a:t>
            </a:fld>
            <a:endParaRPr lang="es-ES" smtClean="0">
              <a:latin typeface="Arial" pitchFamily="34" charset="0"/>
            </a:endParaRPr>
          </a:p>
        </p:txBody>
      </p:sp>
    </p:spTree>
    <p:extLst>
      <p:ext uri="{BB962C8B-B14F-4D97-AF65-F5344CB8AC3E}">
        <p14:creationId xmlns:p14="http://schemas.microsoft.com/office/powerpoint/2010/main" val="1519622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a:xfrm>
            <a:off x="1371600" y="1143000"/>
            <a:ext cx="4114800" cy="3086100"/>
          </a:xfrm>
          <a:ln/>
        </p:spPr>
      </p:sp>
      <p:sp>
        <p:nvSpPr>
          <p:cNvPr id="77827" name="2 Marcador de notas"/>
          <p:cNvSpPr>
            <a:spLocks noGrp="1"/>
          </p:cNvSpPr>
          <p:nvPr>
            <p:ph type="body" idx="1"/>
          </p:nvPr>
        </p:nvSpPr>
        <p:spPr>
          <a:noFill/>
          <a:ln/>
        </p:spPr>
        <p:txBody>
          <a:bodyPr/>
          <a:lstStyle/>
          <a:p>
            <a:r>
              <a:rPr lang="es-CO" smtClean="0">
                <a:cs typeface="Arial" charset="0"/>
              </a:rPr>
              <a:t>La Federación provee bienes a los cafeteros y logra articular a diferentes actores (gobierno, cooperación, comunidad)</a:t>
            </a:r>
          </a:p>
        </p:txBody>
      </p:sp>
      <p:sp>
        <p:nvSpPr>
          <p:cNvPr id="97284" name="3 Marcador de número de diapositiva"/>
          <p:cNvSpPr>
            <a:spLocks noGrp="1"/>
          </p:cNvSpPr>
          <p:nvPr>
            <p:ph type="sldNum" sz="quarter" idx="5"/>
          </p:nvPr>
        </p:nvSpPr>
        <p:spPr/>
        <p:txBody>
          <a:bodyPr/>
          <a:lstStyle/>
          <a:p>
            <a:pPr>
              <a:defRPr/>
            </a:pPr>
            <a:fld id="{12393995-2983-41C2-93CF-EC77E73B65BE}" type="slidenum">
              <a:rPr lang="es-ES" smtClean="0">
                <a:latin typeface="Arial" pitchFamily="34" charset="0"/>
              </a:rPr>
              <a:pPr>
                <a:defRPr/>
              </a:pPr>
              <a:t>5</a:t>
            </a:fld>
            <a:endParaRPr lang="es-ES" smtClean="0">
              <a:latin typeface="Arial" pitchFamily="34" charset="0"/>
            </a:endParaRPr>
          </a:p>
        </p:txBody>
      </p:sp>
    </p:spTree>
    <p:extLst>
      <p:ext uri="{BB962C8B-B14F-4D97-AF65-F5344CB8AC3E}">
        <p14:creationId xmlns:p14="http://schemas.microsoft.com/office/powerpoint/2010/main" val="31792118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52A5C5B-AD74-4372-B91C-C46BA1848384}" type="datetimeFigureOut">
              <a:rPr lang="es-CO" smtClean="0"/>
              <a:pPr/>
              <a:t>28/03/2017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77A0BA6-DED5-4A1A-B8E2-F1C2B0192B58}" type="slidenum">
              <a:rPr lang="es-CO" smtClean="0"/>
              <a:pPr/>
              <a:t>‹#›</a:t>
            </a:fld>
            <a:endParaRPr lang="es-CO"/>
          </a:p>
        </p:txBody>
      </p:sp>
      <p:pic>
        <p:nvPicPr>
          <p:cNvPr id="7" name="11 Imagen" descr="bottonFNC.PNG"/>
          <p:cNvPicPr>
            <a:picLocks noChangeAspect="1"/>
          </p:cNvPicPr>
          <p:nvPr userDrawn="1"/>
        </p:nvPicPr>
        <p:blipFill>
          <a:blip r:embed="rId2" cstate="print"/>
          <a:srcRect t="76250"/>
          <a:stretch>
            <a:fillRect/>
          </a:stretch>
        </p:blipFill>
        <p:spPr bwMode="auto">
          <a:xfrm>
            <a:off x="0" y="5229225"/>
            <a:ext cx="9144000" cy="1628775"/>
          </a:xfrm>
          <a:prstGeom prst="rect">
            <a:avLst/>
          </a:prstGeom>
          <a:noFill/>
          <a:ln w="9525">
            <a:noFill/>
            <a:miter lim="800000"/>
            <a:headEnd/>
            <a:tailEnd/>
          </a:ln>
        </p:spPr>
      </p:pic>
    </p:spTree>
    <p:extLst>
      <p:ext uri="{BB962C8B-B14F-4D97-AF65-F5344CB8AC3E}">
        <p14:creationId xmlns:p14="http://schemas.microsoft.com/office/powerpoint/2010/main" val="3530226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52A5C5B-AD74-4372-B91C-C46BA1848384}" type="datetimeFigureOut">
              <a:rPr lang="es-CO" smtClean="0"/>
              <a:pPr/>
              <a:t>28/03/2017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77A0BA6-DED5-4A1A-B8E2-F1C2B0192B58}" type="slidenum">
              <a:rPr lang="es-CO" smtClean="0"/>
              <a:pPr/>
              <a:t>‹#›</a:t>
            </a:fld>
            <a:endParaRPr lang="es-CO"/>
          </a:p>
        </p:txBody>
      </p:sp>
    </p:spTree>
    <p:extLst>
      <p:ext uri="{BB962C8B-B14F-4D97-AF65-F5344CB8AC3E}">
        <p14:creationId xmlns:p14="http://schemas.microsoft.com/office/powerpoint/2010/main" val="3979601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52A5C5B-AD74-4372-B91C-C46BA1848384}" type="datetimeFigureOut">
              <a:rPr lang="es-CO" smtClean="0"/>
              <a:pPr/>
              <a:t>28/03/2017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77A0BA6-DED5-4A1A-B8E2-F1C2B0192B58}" type="slidenum">
              <a:rPr lang="es-CO" smtClean="0"/>
              <a:pPr/>
              <a:t>‹#›</a:t>
            </a:fld>
            <a:endParaRPr lang="es-CO"/>
          </a:p>
        </p:txBody>
      </p:sp>
    </p:spTree>
    <p:extLst>
      <p:ext uri="{BB962C8B-B14F-4D97-AF65-F5344CB8AC3E}">
        <p14:creationId xmlns:p14="http://schemas.microsoft.com/office/powerpoint/2010/main" val="427613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52A5C5B-AD74-4372-B91C-C46BA1848384}" type="datetimeFigureOut">
              <a:rPr lang="es-CO" smtClean="0"/>
              <a:pPr/>
              <a:t>28/03/2017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77A0BA6-DED5-4A1A-B8E2-F1C2B0192B58}" type="slidenum">
              <a:rPr lang="es-CO" smtClean="0"/>
              <a:pPr/>
              <a:t>‹#›</a:t>
            </a:fld>
            <a:endParaRPr lang="es-CO"/>
          </a:p>
        </p:txBody>
      </p:sp>
    </p:spTree>
    <p:extLst>
      <p:ext uri="{BB962C8B-B14F-4D97-AF65-F5344CB8AC3E}">
        <p14:creationId xmlns:p14="http://schemas.microsoft.com/office/powerpoint/2010/main" val="2690019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52A5C5B-AD74-4372-B91C-C46BA1848384}" type="datetimeFigureOut">
              <a:rPr lang="es-CO" smtClean="0"/>
              <a:pPr/>
              <a:t>28/03/2017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77A0BA6-DED5-4A1A-B8E2-F1C2B0192B58}" type="slidenum">
              <a:rPr lang="es-CO" smtClean="0"/>
              <a:pPr/>
              <a:t>‹#›</a:t>
            </a:fld>
            <a:endParaRPr lang="es-CO"/>
          </a:p>
        </p:txBody>
      </p:sp>
      <p:pic>
        <p:nvPicPr>
          <p:cNvPr id="7" name="11 Imagen" descr="bottonFNC.PNG"/>
          <p:cNvPicPr>
            <a:picLocks noChangeAspect="1"/>
          </p:cNvPicPr>
          <p:nvPr userDrawn="1"/>
        </p:nvPicPr>
        <p:blipFill>
          <a:blip r:embed="rId2" cstate="print"/>
          <a:srcRect t="76250"/>
          <a:stretch>
            <a:fillRect/>
          </a:stretch>
        </p:blipFill>
        <p:spPr bwMode="auto">
          <a:xfrm>
            <a:off x="0" y="5229225"/>
            <a:ext cx="9144000" cy="1628775"/>
          </a:xfrm>
          <a:prstGeom prst="rect">
            <a:avLst/>
          </a:prstGeom>
          <a:noFill/>
          <a:ln w="9525">
            <a:noFill/>
            <a:miter lim="800000"/>
            <a:headEnd/>
            <a:tailEnd/>
          </a:ln>
        </p:spPr>
      </p:pic>
    </p:spTree>
    <p:extLst>
      <p:ext uri="{BB962C8B-B14F-4D97-AF65-F5344CB8AC3E}">
        <p14:creationId xmlns:p14="http://schemas.microsoft.com/office/powerpoint/2010/main" val="3791262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52A5C5B-AD74-4372-B91C-C46BA1848384}" type="datetimeFigureOut">
              <a:rPr lang="es-CO" smtClean="0"/>
              <a:pPr/>
              <a:t>28/03/2017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77A0BA6-DED5-4A1A-B8E2-F1C2B0192B58}" type="slidenum">
              <a:rPr lang="es-CO" smtClean="0"/>
              <a:pPr/>
              <a:t>‹#›</a:t>
            </a:fld>
            <a:endParaRPr lang="es-CO"/>
          </a:p>
        </p:txBody>
      </p:sp>
    </p:spTree>
    <p:extLst>
      <p:ext uri="{BB962C8B-B14F-4D97-AF65-F5344CB8AC3E}">
        <p14:creationId xmlns:p14="http://schemas.microsoft.com/office/powerpoint/2010/main" val="234235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52A5C5B-AD74-4372-B91C-C46BA1848384}" type="datetimeFigureOut">
              <a:rPr lang="es-CO" smtClean="0"/>
              <a:pPr/>
              <a:t>28/03/2017</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777A0BA6-DED5-4A1A-B8E2-F1C2B0192B58}" type="slidenum">
              <a:rPr lang="es-CO" smtClean="0"/>
              <a:pPr/>
              <a:t>‹#›</a:t>
            </a:fld>
            <a:endParaRPr lang="es-CO"/>
          </a:p>
        </p:txBody>
      </p:sp>
    </p:spTree>
    <p:extLst>
      <p:ext uri="{BB962C8B-B14F-4D97-AF65-F5344CB8AC3E}">
        <p14:creationId xmlns:p14="http://schemas.microsoft.com/office/powerpoint/2010/main" val="1357942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52A5C5B-AD74-4372-B91C-C46BA1848384}" type="datetimeFigureOut">
              <a:rPr lang="es-CO" smtClean="0"/>
              <a:pPr/>
              <a:t>28/03/2017</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777A0BA6-DED5-4A1A-B8E2-F1C2B0192B58}" type="slidenum">
              <a:rPr lang="es-CO" smtClean="0"/>
              <a:pPr/>
              <a:t>‹#›</a:t>
            </a:fld>
            <a:endParaRPr lang="es-CO"/>
          </a:p>
        </p:txBody>
      </p:sp>
    </p:spTree>
    <p:extLst>
      <p:ext uri="{BB962C8B-B14F-4D97-AF65-F5344CB8AC3E}">
        <p14:creationId xmlns:p14="http://schemas.microsoft.com/office/powerpoint/2010/main" val="3206921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2A5C5B-AD74-4372-B91C-C46BA1848384}" type="datetimeFigureOut">
              <a:rPr lang="es-CO" smtClean="0"/>
              <a:pPr/>
              <a:t>28/03/2017</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777A0BA6-DED5-4A1A-B8E2-F1C2B0192B58}" type="slidenum">
              <a:rPr lang="es-CO" smtClean="0"/>
              <a:pPr/>
              <a:t>‹#›</a:t>
            </a:fld>
            <a:endParaRPr lang="es-CO"/>
          </a:p>
        </p:txBody>
      </p:sp>
    </p:spTree>
    <p:extLst>
      <p:ext uri="{BB962C8B-B14F-4D97-AF65-F5344CB8AC3E}">
        <p14:creationId xmlns:p14="http://schemas.microsoft.com/office/powerpoint/2010/main" val="3506533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52A5C5B-AD74-4372-B91C-C46BA1848384}" type="datetimeFigureOut">
              <a:rPr lang="es-CO" smtClean="0"/>
              <a:pPr/>
              <a:t>28/03/2017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77A0BA6-DED5-4A1A-B8E2-F1C2B0192B58}" type="slidenum">
              <a:rPr lang="es-CO" smtClean="0"/>
              <a:pPr/>
              <a:t>‹#›</a:t>
            </a:fld>
            <a:endParaRPr lang="es-CO"/>
          </a:p>
        </p:txBody>
      </p:sp>
    </p:spTree>
    <p:extLst>
      <p:ext uri="{BB962C8B-B14F-4D97-AF65-F5344CB8AC3E}">
        <p14:creationId xmlns:p14="http://schemas.microsoft.com/office/powerpoint/2010/main" val="2661770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52A5C5B-AD74-4372-B91C-C46BA1848384}" type="datetimeFigureOut">
              <a:rPr lang="es-CO" smtClean="0"/>
              <a:pPr/>
              <a:t>28/03/2017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77A0BA6-DED5-4A1A-B8E2-F1C2B0192B58}" type="slidenum">
              <a:rPr lang="es-CO" smtClean="0"/>
              <a:pPr/>
              <a:t>‹#›</a:t>
            </a:fld>
            <a:endParaRPr lang="es-CO"/>
          </a:p>
        </p:txBody>
      </p:sp>
    </p:spTree>
    <p:extLst>
      <p:ext uri="{BB962C8B-B14F-4D97-AF65-F5344CB8AC3E}">
        <p14:creationId xmlns:p14="http://schemas.microsoft.com/office/powerpoint/2010/main" val="3255651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2A5C5B-AD74-4372-B91C-C46BA1848384}" type="datetimeFigureOut">
              <a:rPr lang="es-CO" smtClean="0"/>
              <a:pPr/>
              <a:t>28/03/2017</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7A0BA6-DED5-4A1A-B8E2-F1C2B0192B58}" type="slidenum">
              <a:rPr lang="es-CO" smtClean="0"/>
              <a:pPr/>
              <a:t>‹#›</a:t>
            </a:fld>
            <a:endParaRPr lang="es-CO"/>
          </a:p>
        </p:txBody>
      </p:sp>
    </p:spTree>
    <p:extLst>
      <p:ext uri="{BB962C8B-B14F-4D97-AF65-F5344CB8AC3E}">
        <p14:creationId xmlns:p14="http://schemas.microsoft.com/office/powerpoint/2010/main" val="1261003448"/>
      </p:ext>
    </p:extLst>
  </p:cSld>
  <p:clrMap bg1="lt1" tx1="dk1" bg2="lt2" tx2="dk2" accent1="accent1" accent2="accent2" accent3="accent3" accent4="accent4" accent5="accent5" accent6="accent6" hlink="hlink" folHlink="folHlink"/>
  <p:sldLayoutIdLst>
    <p:sldLayoutId id="2147483664" r:id="rId1"/>
    <p:sldLayoutId id="2147483663"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emf"/><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7.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emf"/><Relationship Id="rId11" Type="http://schemas.openxmlformats.org/officeDocument/2006/relationships/image" Target="../media/image26.wmf"/><Relationship Id="rId5" Type="http://schemas.openxmlformats.org/officeDocument/2006/relationships/image" Target="../media/image20.jpeg"/><Relationship Id="rId10" Type="http://schemas.openxmlformats.org/officeDocument/2006/relationships/image" Target="../media/image25.wmf"/><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21.emf"/><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719304" y="749300"/>
            <a:ext cx="5705396" cy="156548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000" b="1" dirty="0" err="1" smtClean="0">
                <a:solidFill>
                  <a:srgbClr val="006600"/>
                </a:solidFill>
              </a:rPr>
              <a:t>The</a:t>
            </a:r>
            <a:r>
              <a:rPr lang="es-CO" sz="3000" b="1" dirty="0" smtClean="0">
                <a:solidFill>
                  <a:srgbClr val="006600"/>
                </a:solidFill>
              </a:rPr>
              <a:t> IP and </a:t>
            </a:r>
            <a:r>
              <a:rPr lang="es-CO" sz="3000" b="1" dirty="0" err="1" smtClean="0">
                <a:solidFill>
                  <a:srgbClr val="006600"/>
                </a:solidFill>
              </a:rPr>
              <a:t>GIs</a:t>
            </a:r>
            <a:r>
              <a:rPr lang="es-CO" sz="3000" b="1" dirty="0" smtClean="0">
                <a:solidFill>
                  <a:srgbClr val="006600"/>
                </a:solidFill>
              </a:rPr>
              <a:t> of </a:t>
            </a:r>
            <a:r>
              <a:rPr lang="es-CO" sz="3000" b="1" dirty="0" err="1" smtClean="0">
                <a:solidFill>
                  <a:srgbClr val="006600"/>
                </a:solidFill>
              </a:rPr>
              <a:t>Colombian</a:t>
            </a:r>
            <a:r>
              <a:rPr lang="es-CO" sz="3000" b="1" dirty="0" smtClean="0">
                <a:solidFill>
                  <a:srgbClr val="006600"/>
                </a:solidFill>
              </a:rPr>
              <a:t> </a:t>
            </a:r>
            <a:r>
              <a:rPr lang="es-CO" sz="3000" b="1" dirty="0" err="1" smtClean="0">
                <a:solidFill>
                  <a:srgbClr val="006600"/>
                </a:solidFill>
              </a:rPr>
              <a:t>Coffee</a:t>
            </a:r>
            <a:endParaRPr lang="es-CO" sz="3000" b="1" dirty="0" smtClean="0">
              <a:solidFill>
                <a:srgbClr val="006600"/>
              </a:solidFill>
            </a:endParaRPr>
          </a:p>
          <a:p>
            <a:r>
              <a:rPr lang="es-CO" sz="2000" b="1" dirty="0" err="1" smtClean="0">
                <a:solidFill>
                  <a:srgbClr val="006600"/>
                </a:solidFill>
              </a:rPr>
              <a:t>WIPO</a:t>
            </a:r>
            <a:r>
              <a:rPr lang="es-CO" sz="2000" b="1" dirty="0" smtClean="0">
                <a:solidFill>
                  <a:srgbClr val="006600"/>
                </a:solidFill>
              </a:rPr>
              <a:t> – </a:t>
            </a:r>
            <a:r>
              <a:rPr lang="es-CO" sz="2000" b="1" dirty="0" err="1" smtClean="0">
                <a:solidFill>
                  <a:srgbClr val="006600"/>
                </a:solidFill>
              </a:rPr>
              <a:t>March</a:t>
            </a:r>
            <a:r>
              <a:rPr lang="es-CO" sz="2000" b="1" dirty="0" smtClean="0">
                <a:solidFill>
                  <a:srgbClr val="006600"/>
                </a:solidFill>
              </a:rPr>
              <a:t>, 2017</a:t>
            </a:r>
            <a:endParaRPr lang="es-CO" sz="2000" b="1" dirty="0">
              <a:solidFill>
                <a:schemeClr val="accent2">
                  <a:lumMod val="50000"/>
                </a:schemeClr>
              </a:solidFill>
            </a:endParaRPr>
          </a:p>
        </p:txBody>
      </p:sp>
      <p:pic>
        <p:nvPicPr>
          <p:cNvPr id="6" name="Imagen 5"/>
          <p:cNvPicPr>
            <a:picLocks noChangeAspect="1"/>
          </p:cNvPicPr>
          <p:nvPr/>
        </p:nvPicPr>
        <p:blipFill>
          <a:blip r:embed="rId2" cstate="print"/>
          <a:srcRect b="1571"/>
          <a:stretch>
            <a:fillRect/>
          </a:stretch>
        </p:blipFill>
        <p:spPr>
          <a:xfrm>
            <a:off x="3288555" y="3995274"/>
            <a:ext cx="775445" cy="1033926"/>
          </a:xfrm>
          <a:prstGeom prst="rect">
            <a:avLst/>
          </a:prstGeom>
        </p:spPr>
      </p:pic>
      <p:pic>
        <p:nvPicPr>
          <p:cNvPr id="7" name="Picture 8" descr="http://www.conservasantonio.com/fotos/Logo%20IGP1_14030119062.jpg"/>
          <p:cNvPicPr>
            <a:picLocks noChangeAspect="1" noChangeArrowheads="1"/>
          </p:cNvPicPr>
          <p:nvPr/>
        </p:nvPicPr>
        <p:blipFill>
          <a:blip r:embed="rId3" cstate="print"/>
          <a:srcRect/>
          <a:stretch>
            <a:fillRect/>
          </a:stretch>
        </p:blipFill>
        <p:spPr bwMode="auto">
          <a:xfrm>
            <a:off x="5938058" y="4054540"/>
            <a:ext cx="949260" cy="949260"/>
          </a:xfrm>
          <a:prstGeom prst="rect">
            <a:avLst/>
          </a:prstGeom>
          <a:noFill/>
        </p:spPr>
      </p:pic>
      <p:pic>
        <p:nvPicPr>
          <p:cNvPr id="8" name="Imagen 7"/>
          <p:cNvPicPr>
            <a:picLocks noChangeAspect="1"/>
          </p:cNvPicPr>
          <p:nvPr/>
        </p:nvPicPr>
        <p:blipFill>
          <a:blip r:embed="rId4" cstate="print"/>
          <a:stretch>
            <a:fillRect/>
          </a:stretch>
        </p:blipFill>
        <p:spPr>
          <a:xfrm>
            <a:off x="4406900" y="4090651"/>
            <a:ext cx="1054100" cy="926327"/>
          </a:xfrm>
          <a:prstGeom prst="rect">
            <a:avLst/>
          </a:prstGeom>
        </p:spPr>
      </p:pic>
      <p:pic>
        <p:nvPicPr>
          <p:cNvPr id="9" name="8 Imagen" descr="TM1003"/>
          <p:cNvPicPr/>
          <p:nvPr/>
        </p:nvPicPr>
        <p:blipFill>
          <a:blip r:embed="rId5" cstate="print"/>
          <a:srcRect/>
          <a:stretch>
            <a:fillRect/>
          </a:stretch>
        </p:blipFill>
        <p:spPr bwMode="auto">
          <a:xfrm>
            <a:off x="1981200" y="4114800"/>
            <a:ext cx="927100" cy="800100"/>
          </a:xfrm>
          <a:prstGeom prst="rect">
            <a:avLst/>
          </a:prstGeom>
          <a:noFill/>
          <a:ln w="9525">
            <a:noFill/>
            <a:miter lim="800000"/>
            <a:headEnd/>
            <a:tailEnd/>
          </a:ln>
        </p:spPr>
      </p:pic>
      <p:sp>
        <p:nvSpPr>
          <p:cNvPr id="10" name="2 Subtítulo"/>
          <p:cNvSpPr txBox="1">
            <a:spLocks/>
          </p:cNvSpPr>
          <p:nvPr/>
        </p:nvSpPr>
        <p:spPr>
          <a:xfrm>
            <a:off x="1719302" y="2771682"/>
            <a:ext cx="5795645" cy="847818"/>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lnSpc>
                <a:spcPct val="80000"/>
              </a:lnSpc>
              <a:spcAft>
                <a:spcPct val="0"/>
              </a:spcAft>
              <a:buNone/>
              <a:defRPr/>
            </a:pPr>
            <a:r>
              <a:rPr lang="es-CO" sz="2200" b="1" dirty="0">
                <a:solidFill>
                  <a:schemeClr val="bg1">
                    <a:lumMod val="50000"/>
                  </a:schemeClr>
                </a:solidFill>
              </a:rPr>
              <a:t>Esteban </a:t>
            </a:r>
            <a:r>
              <a:rPr lang="es-CO" sz="2200" b="1" dirty="0" smtClean="0">
                <a:solidFill>
                  <a:schemeClr val="bg1">
                    <a:lumMod val="50000"/>
                  </a:schemeClr>
                </a:solidFill>
              </a:rPr>
              <a:t>Rubio</a:t>
            </a:r>
            <a:endParaRPr lang="es-CO" sz="2200" b="1" dirty="0">
              <a:solidFill>
                <a:schemeClr val="bg1">
                  <a:lumMod val="50000"/>
                </a:schemeClr>
              </a:solidFill>
            </a:endParaRPr>
          </a:p>
          <a:p>
            <a:pPr marL="0" indent="0" algn="ctr" fontAlgn="base">
              <a:lnSpc>
                <a:spcPct val="80000"/>
              </a:lnSpc>
              <a:spcAft>
                <a:spcPct val="0"/>
              </a:spcAft>
              <a:buNone/>
              <a:defRPr/>
            </a:pPr>
            <a:r>
              <a:rPr lang="es-CO" sz="1800" b="1" dirty="0" err="1" smtClean="0">
                <a:solidFill>
                  <a:schemeClr val="bg1">
                    <a:lumMod val="50000"/>
                  </a:schemeClr>
                </a:solidFill>
              </a:rPr>
              <a:t>Intellectual</a:t>
            </a:r>
            <a:r>
              <a:rPr lang="es-CO" sz="1800" b="1" dirty="0" smtClean="0">
                <a:solidFill>
                  <a:schemeClr val="bg1">
                    <a:lumMod val="50000"/>
                  </a:schemeClr>
                </a:solidFill>
              </a:rPr>
              <a:t> </a:t>
            </a:r>
            <a:r>
              <a:rPr lang="es-CO" sz="1800" b="1" dirty="0" err="1" smtClean="0">
                <a:solidFill>
                  <a:schemeClr val="bg1">
                    <a:lumMod val="50000"/>
                  </a:schemeClr>
                </a:solidFill>
              </a:rPr>
              <a:t>Property</a:t>
            </a:r>
            <a:r>
              <a:rPr lang="es-CO" sz="1800" b="1" dirty="0" smtClean="0">
                <a:solidFill>
                  <a:schemeClr val="bg1">
                    <a:lumMod val="50000"/>
                  </a:schemeClr>
                </a:solidFill>
              </a:rPr>
              <a:t> </a:t>
            </a:r>
            <a:r>
              <a:rPr lang="es-CO" sz="1800" b="1" dirty="0" err="1" smtClean="0">
                <a:solidFill>
                  <a:schemeClr val="bg1">
                    <a:lumMod val="50000"/>
                  </a:schemeClr>
                </a:solidFill>
              </a:rPr>
              <a:t>Coordinator</a:t>
            </a:r>
            <a:r>
              <a:rPr lang="es-CO" sz="1800" b="1" dirty="0" smtClean="0">
                <a:solidFill>
                  <a:schemeClr val="bg1">
                    <a:lumMod val="50000"/>
                  </a:schemeClr>
                </a:solidFill>
              </a:rPr>
              <a:t> </a:t>
            </a:r>
            <a:endParaRPr lang="es-CO" sz="1800" b="1" dirty="0">
              <a:solidFill>
                <a:schemeClr val="bg1">
                  <a:lumMod val="50000"/>
                </a:schemeClr>
              </a:solidFill>
            </a:endParaRPr>
          </a:p>
          <a:p>
            <a:pPr marL="0" indent="0" algn="ctr" fontAlgn="base">
              <a:lnSpc>
                <a:spcPct val="80000"/>
              </a:lnSpc>
              <a:spcAft>
                <a:spcPct val="0"/>
              </a:spcAft>
              <a:buNone/>
              <a:defRPr/>
            </a:pPr>
            <a:r>
              <a:rPr lang="es-CO" sz="1800" b="1" dirty="0" err="1" smtClean="0">
                <a:solidFill>
                  <a:schemeClr val="bg1">
                    <a:lumMod val="50000"/>
                  </a:schemeClr>
                </a:solidFill>
              </a:rPr>
              <a:t>Colombian</a:t>
            </a:r>
            <a:r>
              <a:rPr lang="es-CO" sz="1800" b="1" dirty="0" smtClean="0">
                <a:solidFill>
                  <a:schemeClr val="bg1">
                    <a:lumMod val="50000"/>
                  </a:schemeClr>
                </a:solidFill>
              </a:rPr>
              <a:t> </a:t>
            </a:r>
            <a:r>
              <a:rPr lang="es-CO" sz="1800" b="1" dirty="0" err="1" smtClean="0">
                <a:solidFill>
                  <a:schemeClr val="bg1">
                    <a:lumMod val="50000"/>
                  </a:schemeClr>
                </a:solidFill>
              </a:rPr>
              <a:t>Coffee</a:t>
            </a:r>
            <a:r>
              <a:rPr lang="es-CO" sz="1800" b="1" dirty="0" smtClean="0">
                <a:solidFill>
                  <a:schemeClr val="bg1">
                    <a:lumMod val="50000"/>
                  </a:schemeClr>
                </a:solidFill>
              </a:rPr>
              <a:t> </a:t>
            </a:r>
            <a:r>
              <a:rPr lang="es-CO" sz="1800" b="1" dirty="0" err="1" smtClean="0">
                <a:solidFill>
                  <a:schemeClr val="bg1">
                    <a:lumMod val="50000"/>
                  </a:schemeClr>
                </a:solidFill>
              </a:rPr>
              <a:t>Growers</a:t>
            </a:r>
            <a:r>
              <a:rPr lang="es-CO" sz="1800" b="1" dirty="0" smtClean="0">
                <a:solidFill>
                  <a:schemeClr val="bg1">
                    <a:lumMod val="50000"/>
                  </a:schemeClr>
                </a:solidFill>
              </a:rPr>
              <a:t> </a:t>
            </a:r>
            <a:r>
              <a:rPr lang="es-CO" sz="1800" b="1" dirty="0" err="1" smtClean="0">
                <a:solidFill>
                  <a:schemeClr val="bg1">
                    <a:lumMod val="50000"/>
                  </a:schemeClr>
                </a:solidFill>
              </a:rPr>
              <a:t>Federation</a:t>
            </a:r>
            <a:endParaRPr lang="es-CO" sz="1800" dirty="0">
              <a:solidFill>
                <a:schemeClr val="bg1">
                  <a:lumMod val="50000"/>
                </a:schemeClr>
              </a:solidFill>
            </a:endParaRPr>
          </a:p>
        </p:txBody>
      </p:sp>
    </p:spTree>
    <p:extLst>
      <p:ext uri="{BB962C8B-B14F-4D97-AF65-F5344CB8AC3E}">
        <p14:creationId xmlns:p14="http://schemas.microsoft.com/office/powerpoint/2010/main" val="3115782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a:xfrm>
            <a:off x="6658064" y="877420"/>
            <a:ext cx="1322766" cy="1039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5" name="4 Flecha izquierda y derecha"/>
          <p:cNvSpPr/>
          <p:nvPr/>
        </p:nvSpPr>
        <p:spPr>
          <a:xfrm>
            <a:off x="1385646" y="3158970"/>
            <a:ext cx="6426714" cy="756084"/>
          </a:xfrm>
          <a:prstGeom prst="lef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 name="5 CuadroTexto"/>
          <p:cNvSpPr txBox="1"/>
          <p:nvPr/>
        </p:nvSpPr>
        <p:spPr>
          <a:xfrm>
            <a:off x="2242158" y="2882409"/>
            <a:ext cx="806631" cy="461665"/>
          </a:xfrm>
          <a:prstGeom prst="rect">
            <a:avLst/>
          </a:prstGeom>
          <a:noFill/>
        </p:spPr>
        <p:txBody>
          <a:bodyPr wrap="none" rtlCol="0">
            <a:spAutoFit/>
          </a:bodyPr>
          <a:lstStyle/>
          <a:p>
            <a:r>
              <a:rPr lang="en-US" sz="2400"/>
              <a:t>2007</a:t>
            </a:r>
          </a:p>
        </p:txBody>
      </p:sp>
      <p:sp>
        <p:nvSpPr>
          <p:cNvPr id="7" name="6 CuadroTexto"/>
          <p:cNvSpPr txBox="1"/>
          <p:nvPr/>
        </p:nvSpPr>
        <p:spPr>
          <a:xfrm>
            <a:off x="4240380" y="2882409"/>
            <a:ext cx="806631" cy="461665"/>
          </a:xfrm>
          <a:prstGeom prst="rect">
            <a:avLst/>
          </a:prstGeom>
          <a:noFill/>
        </p:spPr>
        <p:txBody>
          <a:bodyPr wrap="none" rtlCol="0">
            <a:spAutoFit/>
          </a:bodyPr>
          <a:lstStyle/>
          <a:p>
            <a:r>
              <a:rPr lang="en-US" sz="2400"/>
              <a:t>2013</a:t>
            </a:r>
          </a:p>
        </p:txBody>
      </p:sp>
      <p:sp>
        <p:nvSpPr>
          <p:cNvPr id="8" name="7 CuadroTexto"/>
          <p:cNvSpPr txBox="1"/>
          <p:nvPr/>
        </p:nvSpPr>
        <p:spPr>
          <a:xfrm>
            <a:off x="5868146" y="2882409"/>
            <a:ext cx="1442896" cy="461665"/>
          </a:xfrm>
          <a:prstGeom prst="rect">
            <a:avLst/>
          </a:prstGeom>
          <a:noFill/>
        </p:spPr>
        <p:txBody>
          <a:bodyPr wrap="none" rtlCol="0">
            <a:spAutoFit/>
          </a:bodyPr>
          <a:lstStyle/>
          <a:p>
            <a:r>
              <a:rPr lang="en-US" sz="2400"/>
              <a:t>In process</a:t>
            </a:r>
            <a:endParaRPr lang="en-US" sz="2400">
              <a:solidFill>
                <a:srgbClr val="FF0000"/>
              </a:solidFill>
            </a:endParaRPr>
          </a:p>
        </p:txBody>
      </p:sp>
      <p:sp>
        <p:nvSpPr>
          <p:cNvPr id="9" name="8 CuadroTexto"/>
          <p:cNvSpPr txBox="1"/>
          <p:nvPr/>
        </p:nvSpPr>
        <p:spPr>
          <a:xfrm>
            <a:off x="1655676" y="4148934"/>
            <a:ext cx="1782198" cy="1131079"/>
          </a:xfrm>
          <a:prstGeom prst="rect">
            <a:avLst/>
          </a:prstGeom>
          <a:noFill/>
        </p:spPr>
        <p:txBody>
          <a:bodyPr wrap="square" rtlCol="0">
            <a:spAutoFit/>
          </a:bodyPr>
          <a:lstStyle/>
          <a:p>
            <a:pPr algn="ctr"/>
            <a:r>
              <a:rPr lang="en-US" sz="1350"/>
              <a:t>Was granted the PGI status by the European Commission </a:t>
            </a:r>
            <a:r>
              <a:rPr lang="en-US" sz="1350" kern="0">
                <a:latin typeface="Calibri" pitchFamily="34" charset="0"/>
              </a:rPr>
              <a:t> in </a:t>
            </a:r>
            <a:r>
              <a:rPr lang="en-US" sz="1350" b="1" kern="0">
                <a:latin typeface="Calibri" pitchFamily="34" charset="0"/>
              </a:rPr>
              <a:t>The European Union</a:t>
            </a:r>
            <a:endParaRPr lang="en-US" sz="1350"/>
          </a:p>
        </p:txBody>
      </p:sp>
      <p:sp>
        <p:nvSpPr>
          <p:cNvPr id="10" name="9 CuadroTexto"/>
          <p:cNvSpPr txBox="1"/>
          <p:nvPr/>
        </p:nvSpPr>
        <p:spPr>
          <a:xfrm>
            <a:off x="3707904" y="4140660"/>
            <a:ext cx="1836204" cy="715581"/>
          </a:xfrm>
          <a:prstGeom prst="rect">
            <a:avLst/>
          </a:prstGeom>
          <a:noFill/>
        </p:spPr>
        <p:txBody>
          <a:bodyPr wrap="square" rtlCol="0">
            <a:spAutoFit/>
          </a:bodyPr>
          <a:lstStyle/>
          <a:p>
            <a:pPr algn="ctr"/>
            <a:r>
              <a:rPr lang="en-US" sz="1350" kern="0">
                <a:latin typeface="Calibri" pitchFamily="34" charset="0"/>
              </a:rPr>
              <a:t>Was granted the PGI status by the OFAG in </a:t>
            </a:r>
            <a:r>
              <a:rPr lang="en-US" sz="1350" b="1" kern="0">
                <a:latin typeface="Calibri" pitchFamily="34" charset="0"/>
              </a:rPr>
              <a:t>Switzerland</a:t>
            </a:r>
            <a:endParaRPr lang="en-US" sz="1350"/>
          </a:p>
        </p:txBody>
      </p:sp>
      <p:sp>
        <p:nvSpPr>
          <p:cNvPr id="11" name="10 CuadroTexto"/>
          <p:cNvSpPr txBox="1"/>
          <p:nvPr/>
        </p:nvSpPr>
        <p:spPr>
          <a:xfrm>
            <a:off x="5868144" y="4186390"/>
            <a:ext cx="1512168" cy="300082"/>
          </a:xfrm>
          <a:prstGeom prst="rect">
            <a:avLst/>
          </a:prstGeom>
          <a:noFill/>
        </p:spPr>
        <p:txBody>
          <a:bodyPr wrap="square" rtlCol="0">
            <a:spAutoFit/>
          </a:bodyPr>
          <a:lstStyle/>
          <a:p>
            <a:pPr algn="ctr"/>
            <a:r>
              <a:rPr lang="en-US" sz="1350"/>
              <a:t>EU – Colombia FTA</a:t>
            </a:r>
          </a:p>
        </p:txBody>
      </p:sp>
      <p:pic>
        <p:nvPicPr>
          <p:cNvPr id="12" name="Picture 14"/>
          <p:cNvPicPr>
            <a:picLocks noChangeAspect="1" noChangeArrowheads="1"/>
          </p:cNvPicPr>
          <p:nvPr/>
        </p:nvPicPr>
        <p:blipFill>
          <a:blip r:embed="rId2" cstate="print"/>
          <a:srcRect t="6396" r="7692"/>
          <a:stretch>
            <a:fillRect/>
          </a:stretch>
        </p:blipFill>
        <p:spPr bwMode="auto">
          <a:xfrm>
            <a:off x="2188151" y="2080423"/>
            <a:ext cx="814815" cy="801986"/>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a:stretch>
            <a:fillRect/>
          </a:stretch>
        </p:blipFill>
        <p:spPr bwMode="auto">
          <a:xfrm>
            <a:off x="4194602" y="2142130"/>
            <a:ext cx="747855" cy="693134"/>
          </a:xfrm>
          <a:prstGeom prst="rect">
            <a:avLst/>
          </a:prstGeom>
          <a:noFill/>
          <a:ln w="9525">
            <a:noFill/>
            <a:miter lim="800000"/>
            <a:headEnd/>
            <a:tailEnd/>
          </a:ln>
        </p:spPr>
      </p:pic>
      <p:pic>
        <p:nvPicPr>
          <p:cNvPr id="2050" name="Picture 2" descr="http://2.bp.blogspot.com/-hbBmTcH_dRI/T9txxt7ZFlI/AAAAAAAAAUM/XpLgtGAXlSM/s1600/ue.png"/>
          <p:cNvPicPr>
            <a:picLocks noChangeAspect="1" noChangeArrowheads="1"/>
          </p:cNvPicPr>
          <p:nvPr/>
        </p:nvPicPr>
        <p:blipFill>
          <a:blip r:embed="rId4" cstate="print"/>
          <a:srcRect/>
          <a:stretch>
            <a:fillRect/>
          </a:stretch>
        </p:blipFill>
        <p:spPr bwMode="auto">
          <a:xfrm>
            <a:off x="6030162" y="2079286"/>
            <a:ext cx="864096" cy="864096"/>
          </a:xfrm>
          <a:prstGeom prst="rect">
            <a:avLst/>
          </a:prstGeom>
          <a:noFill/>
        </p:spPr>
      </p:pic>
      <p:sp>
        <p:nvSpPr>
          <p:cNvPr id="14" name="13 Rectángulo"/>
          <p:cNvSpPr/>
          <p:nvPr/>
        </p:nvSpPr>
        <p:spPr>
          <a:xfrm>
            <a:off x="5868144" y="3807042"/>
            <a:ext cx="1512168" cy="27003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a:t>Regional Coffees  </a:t>
            </a:r>
          </a:p>
        </p:txBody>
      </p:sp>
      <p:sp>
        <p:nvSpPr>
          <p:cNvPr id="15" name="14 Rectángulo"/>
          <p:cNvSpPr/>
          <p:nvPr/>
        </p:nvSpPr>
        <p:spPr>
          <a:xfrm>
            <a:off x="3869922" y="3807042"/>
            <a:ext cx="1512168" cy="2700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a:t>Colombian  Coffee </a:t>
            </a:r>
          </a:p>
        </p:txBody>
      </p:sp>
      <p:sp>
        <p:nvSpPr>
          <p:cNvPr id="17" name="16 Rectángulo"/>
          <p:cNvSpPr/>
          <p:nvPr/>
        </p:nvSpPr>
        <p:spPr>
          <a:xfrm>
            <a:off x="1817694" y="3807042"/>
            <a:ext cx="1512168" cy="2700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a:t>Colombian  Coffee </a:t>
            </a:r>
          </a:p>
        </p:txBody>
      </p:sp>
      <p:sp>
        <p:nvSpPr>
          <p:cNvPr id="18" name="17 Rectángulo"/>
          <p:cNvSpPr/>
          <p:nvPr/>
        </p:nvSpPr>
        <p:spPr>
          <a:xfrm>
            <a:off x="1655676" y="3374994"/>
            <a:ext cx="1782198" cy="27003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kern="0">
                <a:latin typeface="Calibri" pitchFamily="34" charset="0"/>
              </a:rPr>
              <a:t>Granted</a:t>
            </a:r>
            <a:endParaRPr lang="en-US" b="1"/>
          </a:p>
        </p:txBody>
      </p:sp>
      <p:sp>
        <p:nvSpPr>
          <p:cNvPr id="19" name="18 Rectángulo"/>
          <p:cNvSpPr/>
          <p:nvPr/>
        </p:nvSpPr>
        <p:spPr>
          <a:xfrm>
            <a:off x="3599892" y="3374994"/>
            <a:ext cx="1944216" cy="27003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kern="0">
                <a:latin typeface="Calibri" pitchFamily="34" charset="0"/>
              </a:rPr>
              <a:t>Granted</a:t>
            </a:r>
            <a:endParaRPr lang="en-US" sz="1650" b="1"/>
          </a:p>
        </p:txBody>
      </p:sp>
      <p:sp>
        <p:nvSpPr>
          <p:cNvPr id="20" name="19 Rectángulo"/>
          <p:cNvSpPr/>
          <p:nvPr/>
        </p:nvSpPr>
        <p:spPr>
          <a:xfrm>
            <a:off x="5490102" y="3374994"/>
            <a:ext cx="2106234" cy="27003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EU-Colombia FTA</a:t>
            </a:r>
          </a:p>
        </p:txBody>
      </p:sp>
      <p:sp>
        <p:nvSpPr>
          <p:cNvPr id="22" name="21 Rectángulo redondeado"/>
          <p:cNvSpPr/>
          <p:nvPr/>
        </p:nvSpPr>
        <p:spPr>
          <a:xfrm>
            <a:off x="5598114" y="1754814"/>
            <a:ext cx="1944216" cy="313234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23" name="1 Título"/>
          <p:cNvSpPr txBox="1">
            <a:spLocks/>
          </p:cNvSpPr>
          <p:nvPr/>
        </p:nvSpPr>
        <p:spPr>
          <a:xfrm>
            <a:off x="0" y="-1984"/>
            <a:ext cx="9144000" cy="890984"/>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3000" dirty="0" err="1" smtClean="0">
                <a:solidFill>
                  <a:schemeClr val="bg1"/>
                </a:solidFill>
              </a:rPr>
              <a:t>Current</a:t>
            </a:r>
            <a:r>
              <a:rPr lang="es-CO" sz="3000" dirty="0" smtClean="0">
                <a:solidFill>
                  <a:schemeClr val="bg1"/>
                </a:solidFill>
              </a:rPr>
              <a:t> </a:t>
            </a:r>
            <a:r>
              <a:rPr lang="es-CO" sz="3000" dirty="0" err="1" smtClean="0">
                <a:solidFill>
                  <a:schemeClr val="bg1"/>
                </a:solidFill>
              </a:rPr>
              <a:t>registrations</a:t>
            </a:r>
            <a:endParaRPr lang="es-CO" sz="3000" dirty="0">
              <a:solidFill>
                <a:schemeClr val="bg1"/>
              </a:solidFill>
            </a:endParaRPr>
          </a:p>
        </p:txBody>
      </p:sp>
    </p:spTree>
    <p:extLst>
      <p:ext uri="{BB962C8B-B14F-4D97-AF65-F5344CB8AC3E}">
        <p14:creationId xmlns:p14="http://schemas.microsoft.com/office/powerpoint/2010/main" val="4257536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0" y="-1984"/>
            <a:ext cx="9144000" cy="890984"/>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3000" dirty="0" smtClean="0">
                <a:solidFill>
                  <a:schemeClr val="bg1"/>
                </a:solidFill>
              </a:rPr>
              <a:t>International </a:t>
            </a:r>
            <a:r>
              <a:rPr lang="es-CO" sz="3000" dirty="0" err="1" smtClean="0">
                <a:solidFill>
                  <a:schemeClr val="bg1"/>
                </a:solidFill>
              </a:rPr>
              <a:t>experience</a:t>
            </a:r>
            <a:r>
              <a:rPr lang="es-CO" sz="3000" dirty="0" smtClean="0">
                <a:solidFill>
                  <a:schemeClr val="bg1"/>
                </a:solidFill>
              </a:rPr>
              <a:t>: </a:t>
            </a:r>
            <a:r>
              <a:rPr lang="es-CO" sz="3000" dirty="0" err="1" smtClean="0">
                <a:solidFill>
                  <a:schemeClr val="bg1"/>
                </a:solidFill>
              </a:rPr>
              <a:t>Andean</a:t>
            </a:r>
            <a:r>
              <a:rPr lang="es-CO" sz="3000" dirty="0" smtClean="0">
                <a:solidFill>
                  <a:schemeClr val="bg1"/>
                </a:solidFill>
              </a:rPr>
              <a:t> </a:t>
            </a:r>
            <a:r>
              <a:rPr lang="es-CO" sz="3000" dirty="0" err="1" smtClean="0">
                <a:solidFill>
                  <a:schemeClr val="bg1"/>
                </a:solidFill>
              </a:rPr>
              <a:t>Community</a:t>
            </a:r>
            <a:endParaRPr lang="es-CO" sz="3000" dirty="0">
              <a:solidFill>
                <a:schemeClr val="bg1"/>
              </a:solidFill>
            </a:endParaRPr>
          </a:p>
        </p:txBody>
      </p:sp>
      <p:sp>
        <p:nvSpPr>
          <p:cNvPr id="7" name="Marcador de contenido 6"/>
          <p:cNvSpPr>
            <a:spLocks noGrp="1"/>
          </p:cNvSpPr>
          <p:nvPr>
            <p:ph idx="1"/>
          </p:nvPr>
        </p:nvSpPr>
        <p:spPr>
          <a:xfrm>
            <a:off x="457200" y="1270000"/>
            <a:ext cx="8089900" cy="4285975"/>
          </a:xfrm>
        </p:spPr>
        <p:txBody>
          <a:bodyPr>
            <a:noAutofit/>
          </a:bodyPr>
          <a:lstStyle/>
          <a:p>
            <a:pPr>
              <a:buNone/>
            </a:pPr>
            <a:r>
              <a:rPr lang="en-US" sz="1200" b="1" dirty="0" smtClean="0"/>
              <a:t>Decision 486</a:t>
            </a:r>
          </a:p>
          <a:p>
            <a:r>
              <a:rPr lang="en-US" sz="1200" dirty="0" smtClean="0"/>
              <a:t>Same rules that prevail over local legislation and are directly applicable</a:t>
            </a:r>
          </a:p>
          <a:p>
            <a:r>
              <a:rPr lang="en-US" sz="1200" dirty="0" smtClean="0"/>
              <a:t>Mandatory consultation with the Court of the Andean Community – interpretative </a:t>
            </a:r>
          </a:p>
          <a:p>
            <a:r>
              <a:rPr lang="en-US" sz="1200" dirty="0" err="1" smtClean="0"/>
              <a:t>Underregulated</a:t>
            </a:r>
            <a:r>
              <a:rPr lang="en-US" sz="1200" dirty="0" smtClean="0"/>
              <a:t> – 19 articles: formal requirements , who may request protection, authorizations, etc. No rules on relationship with prior trademarks or delegation. </a:t>
            </a:r>
          </a:p>
          <a:p>
            <a:r>
              <a:rPr lang="en-US" sz="1200" dirty="0" err="1" smtClean="0"/>
              <a:t>Pprocedure</a:t>
            </a:r>
            <a:r>
              <a:rPr lang="en-US" sz="1200" dirty="0" smtClean="0"/>
              <a:t>, requirements, lengthy process, official requests, new project for unregulated system</a:t>
            </a:r>
          </a:p>
          <a:p>
            <a:endParaRPr lang="en-US" sz="1200" dirty="0" smtClean="0"/>
          </a:p>
          <a:p>
            <a:r>
              <a:rPr lang="en-US" sz="1200" dirty="0" smtClean="0"/>
              <a:t>Appellations of origin v. indications of origin</a:t>
            </a:r>
          </a:p>
          <a:p>
            <a:pPr marL="355600" indent="0">
              <a:buNone/>
            </a:pPr>
            <a:r>
              <a:rPr lang="en-US" sz="1200" dirty="0" smtClean="0"/>
              <a:t>“</a:t>
            </a:r>
            <a:r>
              <a:rPr lang="en-US" sz="1200" b="1" dirty="0" smtClean="0"/>
              <a:t>Article 201.</a:t>
            </a:r>
            <a:r>
              <a:rPr lang="en-US" sz="1200" dirty="0" smtClean="0"/>
              <a:t> - An appellation of origin shall be understood to be a geographical indication consisting of the name of a particular country, region, or locality, or of a name which, without being that of a particular country, region, or locality, refers to a specific geographical area, which name is used to identify a product originating therein, the qualities, reputation, or characteristics of which are </a:t>
            </a:r>
            <a:r>
              <a:rPr lang="en-US" sz="1200" b="1" u="sng" dirty="0" smtClean="0"/>
              <a:t>exclusively or essentially attributable to the geographical environment </a:t>
            </a:r>
            <a:r>
              <a:rPr lang="en-US" sz="1200" dirty="0" smtClean="0"/>
              <a:t>in which it is produced, including both natural and human factors.”</a:t>
            </a:r>
          </a:p>
          <a:p>
            <a:endParaRPr lang="en-US" sz="1200" dirty="0" smtClean="0"/>
          </a:p>
          <a:p>
            <a:pPr marL="355600" indent="0">
              <a:buNone/>
            </a:pPr>
            <a:r>
              <a:rPr lang="en-US" sz="1200" dirty="0" smtClean="0"/>
              <a:t>“</a:t>
            </a:r>
            <a:r>
              <a:rPr lang="en-US" sz="1200" b="1" dirty="0" smtClean="0"/>
              <a:t>Article 221.</a:t>
            </a:r>
            <a:r>
              <a:rPr lang="en-US" sz="1200" dirty="0" smtClean="0"/>
              <a:t> - An indication of origin shall be understood to be a name, expression, image, or sign that indicates or evokes a particular country, region, locality, or place.”</a:t>
            </a:r>
          </a:p>
          <a:p>
            <a:pPr marL="355600" indent="0">
              <a:buNone/>
            </a:pPr>
            <a:endParaRPr lang="en-US" sz="1200" dirty="0" smtClean="0"/>
          </a:p>
          <a:p>
            <a:endParaRPr lang="en-US" sz="1200" dirty="0" smtClean="0"/>
          </a:p>
          <a:p>
            <a:endParaRPr lang="en-US" sz="1200" dirty="0" smtClean="0"/>
          </a:p>
        </p:txBody>
      </p:sp>
    </p:spTree>
    <p:extLst>
      <p:ext uri="{BB962C8B-B14F-4D97-AF65-F5344CB8AC3E}">
        <p14:creationId xmlns:p14="http://schemas.microsoft.com/office/powerpoint/2010/main" val="2500392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431800" y="1270000"/>
            <a:ext cx="8115300" cy="4559300"/>
          </a:xfrm>
        </p:spPr>
        <p:txBody>
          <a:bodyPr>
            <a:noAutofit/>
          </a:bodyPr>
          <a:lstStyle/>
          <a:p>
            <a:pPr marL="266700" indent="-266700"/>
            <a:r>
              <a:rPr lang="en-US" sz="1200" dirty="0" smtClean="0"/>
              <a:t>Possibility of requesting validation of a GI protected in another country </a:t>
            </a:r>
          </a:p>
          <a:p>
            <a:pPr marL="355600" indent="0">
              <a:buNone/>
            </a:pPr>
            <a:r>
              <a:rPr lang="en-US" sz="1200" dirty="0" smtClean="0"/>
              <a:t>“</a:t>
            </a:r>
            <a:r>
              <a:rPr lang="en-US" sz="1200" b="1" dirty="0" smtClean="0"/>
              <a:t>Article 218. </a:t>
            </a:r>
            <a:r>
              <a:rPr lang="en-US" sz="1200" dirty="0" smtClean="0"/>
              <a:t>- Competent national offices shall, where the petition is made by producers, extractors, manufacturers, or craftsmen with a legitimate interest in the matter or the respective public authorities, recognize appellations of origin protected in another Member Country. Appellations of origin, in order to be eligible for such protection, must have been declared as such in their countries of origin.”</a:t>
            </a:r>
          </a:p>
          <a:p>
            <a:r>
              <a:rPr lang="en-US" sz="1200" dirty="0" smtClean="0"/>
              <a:t>Authorized use v. descriptive use</a:t>
            </a:r>
          </a:p>
          <a:p>
            <a:pPr marL="355600" indent="0">
              <a:buNone/>
            </a:pPr>
            <a:r>
              <a:rPr lang="en-US" sz="1200" dirty="0" smtClean="0"/>
              <a:t>“</a:t>
            </a:r>
            <a:r>
              <a:rPr lang="en-US" sz="1200" b="1" dirty="0" smtClean="0"/>
              <a:t>Article 212. </a:t>
            </a:r>
            <a:r>
              <a:rPr lang="en-US" sz="1200" dirty="0" smtClean="0"/>
              <a:t>- The use of appellations of origin with respect to natural, agricultural, handicraft, or industrial products from the Member Countries shall be reserved exclusively for producers, manufacturers, and craftsmen with production or manufacturing establishments in the locality or region within the Member Country identified or evoked by that appellation. </a:t>
            </a:r>
          </a:p>
          <a:p>
            <a:pPr marL="355600" indent="0">
              <a:buNone/>
            </a:pPr>
            <a:r>
              <a:rPr lang="en-US" sz="1200" dirty="0" smtClean="0"/>
              <a:t>Only producers, manufacturers, or craftsmen authorized to use a registered appellation of origin may employ together with that appellation the term "APPELLATION OF ORIGIN."</a:t>
            </a:r>
          </a:p>
          <a:p>
            <a:pPr marL="355600" indent="0">
              <a:buNone/>
            </a:pPr>
            <a:r>
              <a:rPr lang="en-US" sz="1200" dirty="0" smtClean="0"/>
              <a:t>The provisions stipulated in </a:t>
            </a:r>
            <a:r>
              <a:rPr lang="en-US" sz="1200" b="1" u="sng" dirty="0" smtClean="0"/>
              <a:t>articles 155, 156, 157, and 158 shall be applied </a:t>
            </a:r>
            <a:r>
              <a:rPr lang="en-US" sz="1200" dirty="0" smtClean="0"/>
              <a:t>in respect of protected appellations of origin, as relevant.”</a:t>
            </a:r>
          </a:p>
          <a:p>
            <a:pPr marL="355600" indent="0">
              <a:buNone/>
            </a:pPr>
            <a:r>
              <a:rPr lang="en-US" sz="1200" b="1" dirty="0" smtClean="0"/>
              <a:t>“Article 157. </a:t>
            </a:r>
            <a:r>
              <a:rPr lang="en-US" sz="1200" dirty="0" smtClean="0"/>
              <a:t>- Provided that it is done in good faith and does not constitute use as a trademark, </a:t>
            </a:r>
            <a:r>
              <a:rPr lang="en-US" sz="1200" b="1" u="sng" dirty="0" smtClean="0"/>
              <a:t>third parties may,</a:t>
            </a:r>
            <a:r>
              <a:rPr lang="en-US" sz="1200" dirty="0" smtClean="0"/>
              <a:t> without the consent of the owner of the registered trademark, </a:t>
            </a:r>
            <a:r>
              <a:rPr lang="en-US" sz="1200" b="1" u="sng" dirty="0" smtClean="0"/>
              <a:t>make use in the market of</a:t>
            </a:r>
            <a:r>
              <a:rPr lang="en-US" sz="1200" dirty="0" smtClean="0"/>
              <a:t> their own names, addresses, or pseudonyms, </a:t>
            </a:r>
            <a:r>
              <a:rPr lang="en-US" sz="1200" b="1" u="sng" dirty="0" smtClean="0"/>
              <a:t>a geographical name</a:t>
            </a:r>
            <a:r>
              <a:rPr lang="en-US" sz="1200" dirty="0" smtClean="0"/>
              <a:t>, or any other precise indication concerning the kind, quality, amount, purpose, value, </a:t>
            </a:r>
            <a:r>
              <a:rPr lang="en-US" sz="1200" b="1" u="sng" dirty="0" smtClean="0"/>
              <a:t>place of origin </a:t>
            </a:r>
            <a:r>
              <a:rPr lang="en-US" sz="1200" dirty="0" smtClean="0"/>
              <a:t>or time of production of their goods or of the rendering of their services, or other characteristics thereof, provided that such use is confined to identification or information purposes only and is not likely to create confusion over the source of the goods or services.”</a:t>
            </a:r>
          </a:p>
        </p:txBody>
      </p:sp>
      <p:sp>
        <p:nvSpPr>
          <p:cNvPr id="4" name="1 Título"/>
          <p:cNvSpPr txBox="1">
            <a:spLocks/>
          </p:cNvSpPr>
          <p:nvPr/>
        </p:nvSpPr>
        <p:spPr>
          <a:xfrm>
            <a:off x="0" y="-1984"/>
            <a:ext cx="9144000" cy="890984"/>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3000" dirty="0" smtClean="0">
                <a:solidFill>
                  <a:schemeClr val="bg1"/>
                </a:solidFill>
              </a:rPr>
              <a:t>International </a:t>
            </a:r>
            <a:r>
              <a:rPr lang="es-CO" sz="3000" dirty="0" err="1" smtClean="0">
                <a:solidFill>
                  <a:schemeClr val="bg1"/>
                </a:solidFill>
              </a:rPr>
              <a:t>experience</a:t>
            </a:r>
            <a:r>
              <a:rPr lang="es-CO" sz="3000" dirty="0" smtClean="0">
                <a:solidFill>
                  <a:schemeClr val="bg1"/>
                </a:solidFill>
              </a:rPr>
              <a:t>: </a:t>
            </a:r>
            <a:r>
              <a:rPr lang="es-CO" sz="3000" dirty="0" err="1" smtClean="0">
                <a:solidFill>
                  <a:schemeClr val="bg1"/>
                </a:solidFill>
              </a:rPr>
              <a:t>Andean</a:t>
            </a:r>
            <a:r>
              <a:rPr lang="es-CO" sz="3000" dirty="0" smtClean="0">
                <a:solidFill>
                  <a:schemeClr val="bg1"/>
                </a:solidFill>
              </a:rPr>
              <a:t> </a:t>
            </a:r>
            <a:r>
              <a:rPr lang="es-CO" sz="3000" dirty="0" err="1" smtClean="0">
                <a:solidFill>
                  <a:schemeClr val="bg1"/>
                </a:solidFill>
              </a:rPr>
              <a:t>Community</a:t>
            </a:r>
            <a:endParaRPr lang="es-CO" sz="3000" dirty="0">
              <a:solidFill>
                <a:schemeClr val="bg1"/>
              </a:solidFill>
            </a:endParaRPr>
          </a:p>
        </p:txBody>
      </p:sp>
    </p:spTree>
    <p:extLst>
      <p:ext uri="{BB962C8B-B14F-4D97-AF65-F5344CB8AC3E}">
        <p14:creationId xmlns:p14="http://schemas.microsoft.com/office/powerpoint/2010/main" val="2500392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628650" y="1308101"/>
            <a:ext cx="7886700" cy="4247874"/>
          </a:xfrm>
        </p:spPr>
        <p:txBody>
          <a:bodyPr>
            <a:noAutofit/>
          </a:bodyPr>
          <a:lstStyle/>
          <a:p>
            <a:pPr marL="0" lvl="0" indent="0">
              <a:buNone/>
            </a:pPr>
            <a:r>
              <a:rPr lang="en-US" sz="1400" b="1" dirty="0"/>
              <a:t>European </a:t>
            </a:r>
            <a:r>
              <a:rPr lang="en-US" sz="1400" b="1" dirty="0" smtClean="0"/>
              <a:t>Union &amp; Switzerland</a:t>
            </a:r>
            <a:endParaRPr lang="es-CO" sz="1400" b="1" dirty="0"/>
          </a:p>
          <a:p>
            <a:pPr marL="355600" indent="-355600"/>
            <a:r>
              <a:rPr lang="en-US" sz="1200" dirty="0"/>
              <a:t>Single </a:t>
            </a:r>
            <a:r>
              <a:rPr lang="en-US" sz="1200" dirty="0" err="1"/>
              <a:t>PGI</a:t>
            </a:r>
            <a:r>
              <a:rPr lang="en-US" sz="1200" dirty="0"/>
              <a:t> system, however, </a:t>
            </a:r>
            <a:r>
              <a:rPr lang="en-US" sz="1200" dirty="0" smtClean="0"/>
              <a:t>local and </a:t>
            </a:r>
            <a:r>
              <a:rPr lang="en-US" sz="1200" dirty="0"/>
              <a:t>national </a:t>
            </a:r>
            <a:r>
              <a:rPr lang="en-US" sz="1200" dirty="0" smtClean="0"/>
              <a:t>regimes </a:t>
            </a:r>
            <a:r>
              <a:rPr lang="en-US" sz="1200" dirty="0"/>
              <a:t>(spirits, wine, other agricultural </a:t>
            </a:r>
            <a:r>
              <a:rPr lang="en-US" sz="1200" dirty="0" smtClean="0"/>
              <a:t>products)</a:t>
            </a:r>
          </a:p>
          <a:p>
            <a:pPr marL="355600" indent="-355600"/>
            <a:r>
              <a:rPr lang="en-US" sz="1200" dirty="0" smtClean="0"/>
              <a:t>Very demanding system: requirements, new different procedure (2005 - 2007 / 2009 - 2013)</a:t>
            </a:r>
          </a:p>
          <a:p>
            <a:pPr marL="533400" indent="-177800">
              <a:buNone/>
            </a:pPr>
            <a:r>
              <a:rPr lang="en-US" sz="1200" dirty="0" smtClean="0"/>
              <a:t>*translation, costs, formal requirements, etc.*</a:t>
            </a:r>
          </a:p>
          <a:p>
            <a:pPr marL="533400" indent="-177800">
              <a:buNone/>
            </a:pPr>
            <a:r>
              <a:rPr lang="en-US" sz="1200" dirty="0" smtClean="0"/>
              <a:t>*no prior cases – Colombia (blanks)*</a:t>
            </a:r>
          </a:p>
          <a:p>
            <a:endParaRPr lang="en-US" sz="1200" dirty="0" smtClean="0"/>
          </a:p>
          <a:p>
            <a:pPr>
              <a:buNone/>
            </a:pPr>
            <a:r>
              <a:rPr lang="en-US" sz="1400" b="1" dirty="0" smtClean="0"/>
              <a:t>Other territories, other problems</a:t>
            </a:r>
          </a:p>
          <a:p>
            <a:pPr marL="355600" indent="-355600">
              <a:tabLst>
                <a:tab pos="355600" algn="l"/>
              </a:tabLst>
            </a:pPr>
            <a:r>
              <a:rPr lang="en-US" sz="1200" dirty="0" smtClean="0"/>
              <a:t>Costs for registration</a:t>
            </a:r>
          </a:p>
          <a:p>
            <a:pPr marL="355600" indent="-355600">
              <a:tabLst>
                <a:tab pos="355600" algn="l"/>
              </a:tabLst>
            </a:pPr>
            <a:r>
              <a:rPr lang="en-US" sz="1200" dirty="0" smtClean="0"/>
              <a:t>Different systems, names and regulations</a:t>
            </a:r>
          </a:p>
          <a:p>
            <a:pPr marL="355600" indent="-355600">
              <a:tabLst>
                <a:tab pos="355600" algn="l"/>
              </a:tabLst>
            </a:pPr>
            <a:r>
              <a:rPr lang="en-US" sz="1200" dirty="0" smtClean="0"/>
              <a:t>New or unused legislation (p. </a:t>
            </a:r>
            <a:r>
              <a:rPr lang="en-US" sz="1200" dirty="0" err="1" smtClean="0"/>
              <a:t>ej</a:t>
            </a:r>
            <a:r>
              <a:rPr lang="en-US" sz="1200" dirty="0" smtClean="0"/>
              <a:t>. DO Colombia in Colombia)</a:t>
            </a:r>
          </a:p>
          <a:p>
            <a:pPr marL="355600" indent="-355600">
              <a:tabLst>
                <a:tab pos="355600" algn="l"/>
              </a:tabLst>
            </a:pPr>
            <a:r>
              <a:rPr lang="en-US" sz="1200" dirty="0" smtClean="0"/>
              <a:t>Review of local legislation, new or undeveloped legislation (DO Colombia in Colombia)</a:t>
            </a:r>
          </a:p>
          <a:p>
            <a:pPr marL="355600" indent="-355600">
              <a:tabLst>
                <a:tab pos="355600" algn="l"/>
              </a:tabLst>
            </a:pPr>
            <a:r>
              <a:rPr lang="en-US" sz="1200" dirty="0" smtClean="0"/>
              <a:t>Several systems applicable to GI managed by separate entities (China)</a:t>
            </a:r>
          </a:p>
          <a:p>
            <a:pPr marL="355600" indent="-355600">
              <a:tabLst>
                <a:tab pos="355600" algn="l"/>
              </a:tabLst>
            </a:pPr>
            <a:r>
              <a:rPr lang="en-US" sz="1200" dirty="0" smtClean="0"/>
              <a:t>Coexistence with other regimes (health registrations and mandatory info)</a:t>
            </a:r>
          </a:p>
          <a:p>
            <a:pPr marL="355600" indent="-355600">
              <a:tabLst>
                <a:tab pos="355600" algn="l"/>
              </a:tabLst>
            </a:pPr>
            <a:r>
              <a:rPr lang="en-US" sz="1200" dirty="0" smtClean="0"/>
              <a:t> Lack of regulation in regards to relationship with trademarks - renewal/redesign, prior rights</a:t>
            </a:r>
          </a:p>
          <a:p>
            <a:pPr marL="355600" indent="-355600">
              <a:tabLst>
                <a:tab pos="355600" algn="l"/>
              </a:tabLst>
            </a:pPr>
            <a:r>
              <a:rPr lang="en-US" sz="1200" dirty="0" smtClean="0"/>
              <a:t>Compatibility with local legislation, common/generic product name</a:t>
            </a:r>
            <a:endParaRPr lang="es-CO" sz="1200" dirty="0" smtClean="0"/>
          </a:p>
        </p:txBody>
      </p:sp>
      <p:sp>
        <p:nvSpPr>
          <p:cNvPr id="4" name="1 Título"/>
          <p:cNvSpPr txBox="1">
            <a:spLocks/>
          </p:cNvSpPr>
          <p:nvPr/>
        </p:nvSpPr>
        <p:spPr>
          <a:xfrm>
            <a:off x="0" y="-1984"/>
            <a:ext cx="9144000" cy="890984"/>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3000" dirty="0" smtClean="0">
                <a:solidFill>
                  <a:schemeClr val="bg1"/>
                </a:solidFill>
              </a:rPr>
              <a:t>International </a:t>
            </a:r>
            <a:r>
              <a:rPr lang="es-CO" sz="3000" dirty="0" err="1" smtClean="0">
                <a:solidFill>
                  <a:schemeClr val="bg1"/>
                </a:solidFill>
              </a:rPr>
              <a:t>experience</a:t>
            </a:r>
            <a:r>
              <a:rPr lang="es-CO" sz="3000" dirty="0" smtClean="0">
                <a:solidFill>
                  <a:schemeClr val="bg1"/>
                </a:solidFill>
              </a:rPr>
              <a:t>: </a:t>
            </a:r>
            <a:r>
              <a:rPr lang="es-CO" sz="3000" dirty="0" err="1" smtClean="0">
                <a:solidFill>
                  <a:schemeClr val="bg1"/>
                </a:solidFill>
              </a:rPr>
              <a:t>European</a:t>
            </a:r>
            <a:r>
              <a:rPr lang="es-CO" sz="3000" dirty="0" smtClean="0">
                <a:solidFill>
                  <a:schemeClr val="bg1"/>
                </a:solidFill>
              </a:rPr>
              <a:t> </a:t>
            </a:r>
            <a:r>
              <a:rPr lang="es-CO" sz="3000" dirty="0" err="1" smtClean="0">
                <a:solidFill>
                  <a:schemeClr val="bg1"/>
                </a:solidFill>
              </a:rPr>
              <a:t>Union</a:t>
            </a:r>
            <a:r>
              <a:rPr lang="es-CO" sz="3000" dirty="0" smtClean="0">
                <a:solidFill>
                  <a:schemeClr val="bg1"/>
                </a:solidFill>
              </a:rPr>
              <a:t> and </a:t>
            </a:r>
            <a:r>
              <a:rPr lang="es-CO" sz="3000" dirty="0" err="1" smtClean="0">
                <a:solidFill>
                  <a:schemeClr val="bg1"/>
                </a:solidFill>
              </a:rPr>
              <a:t>Switzerland</a:t>
            </a:r>
            <a:endParaRPr lang="es-CO" sz="3000" dirty="0">
              <a:solidFill>
                <a:schemeClr val="bg1"/>
              </a:solidFill>
            </a:endParaRPr>
          </a:p>
        </p:txBody>
      </p:sp>
    </p:spTree>
    <p:extLst>
      <p:ext uri="{BB962C8B-B14F-4D97-AF65-F5344CB8AC3E}">
        <p14:creationId xmlns:p14="http://schemas.microsoft.com/office/powerpoint/2010/main" val="376250282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0" y="-1984"/>
            <a:ext cx="9144000" cy="890984"/>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CO" dirty="0">
              <a:solidFill>
                <a:schemeClr val="bg1"/>
              </a:solidFill>
            </a:endParaRPr>
          </a:p>
        </p:txBody>
      </p:sp>
      <p:sp>
        <p:nvSpPr>
          <p:cNvPr id="7" name="Marcador de contenido 6"/>
          <p:cNvSpPr>
            <a:spLocks noGrp="1"/>
          </p:cNvSpPr>
          <p:nvPr>
            <p:ph idx="1"/>
          </p:nvPr>
        </p:nvSpPr>
        <p:spPr>
          <a:xfrm>
            <a:off x="628650" y="1825625"/>
            <a:ext cx="7886700" cy="3730349"/>
          </a:xfrm>
        </p:spPr>
        <p:txBody>
          <a:bodyPr>
            <a:normAutofit lnSpcReduction="10000"/>
          </a:bodyPr>
          <a:lstStyle/>
          <a:p>
            <a:pPr marL="355600" indent="-355600">
              <a:tabLst>
                <a:tab pos="355600" algn="l"/>
              </a:tabLst>
            </a:pPr>
            <a:r>
              <a:rPr lang="en-US" dirty="0" smtClean="0"/>
              <a:t>Background: FNC and the IP strategy of Colombian coffee</a:t>
            </a:r>
            <a:endParaRPr lang="es-CO" dirty="0"/>
          </a:p>
          <a:p>
            <a:pPr marL="355600" indent="-355600"/>
            <a:r>
              <a:rPr lang="en-US" dirty="0" smtClean="0"/>
              <a:t>International experience</a:t>
            </a:r>
          </a:p>
          <a:p>
            <a:pPr marL="723900" indent="-368300">
              <a:buFont typeface="+mj-lt"/>
              <a:buAutoNum type="arabicPeriod"/>
            </a:pPr>
            <a:r>
              <a:rPr lang="en-US" dirty="0" smtClean="0"/>
              <a:t>Treaties and regulations</a:t>
            </a:r>
          </a:p>
          <a:p>
            <a:pPr marL="723900" indent="-368300">
              <a:buFont typeface="+mj-lt"/>
              <a:buAutoNum type="arabicPeriod"/>
            </a:pPr>
            <a:r>
              <a:rPr lang="en-US" dirty="0" smtClean="0"/>
              <a:t>The Andean Community</a:t>
            </a:r>
            <a:endParaRPr lang="es-CO" dirty="0"/>
          </a:p>
          <a:p>
            <a:pPr marL="723900" indent="-368300">
              <a:buFont typeface="+mj-lt"/>
              <a:buAutoNum type="arabicPeriod"/>
            </a:pPr>
            <a:r>
              <a:rPr lang="en-US" dirty="0" smtClean="0"/>
              <a:t>The European Union</a:t>
            </a:r>
            <a:endParaRPr lang="es-CO" dirty="0" smtClean="0"/>
          </a:p>
          <a:p>
            <a:pPr marL="723900" indent="-368300">
              <a:buFont typeface="+mj-lt"/>
              <a:buAutoNum type="arabicPeriod"/>
            </a:pPr>
            <a:r>
              <a:rPr lang="en-US" dirty="0" smtClean="0"/>
              <a:t>Switzerland</a:t>
            </a:r>
          </a:p>
          <a:p>
            <a:pPr marL="355600" indent="-355600"/>
            <a:r>
              <a:rPr lang="en-US" dirty="0" smtClean="0"/>
              <a:t>Problems</a:t>
            </a:r>
            <a:r>
              <a:rPr lang="es-CO" dirty="0" smtClean="0"/>
              <a:t>: legal and </a:t>
            </a:r>
            <a:r>
              <a:rPr lang="es-CO" dirty="0" err="1" smtClean="0"/>
              <a:t>technical</a:t>
            </a:r>
            <a:endParaRPr lang="en-US" dirty="0" smtClean="0"/>
          </a:p>
        </p:txBody>
      </p:sp>
      <p:sp>
        <p:nvSpPr>
          <p:cNvPr id="4" name="1 Título"/>
          <p:cNvSpPr txBox="1">
            <a:spLocks/>
          </p:cNvSpPr>
          <p:nvPr/>
        </p:nvSpPr>
        <p:spPr>
          <a:xfrm>
            <a:off x="0" y="-14684"/>
            <a:ext cx="9144000" cy="890984"/>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3500" dirty="0" err="1" smtClean="0">
                <a:solidFill>
                  <a:schemeClr val="bg1"/>
                </a:solidFill>
              </a:rPr>
              <a:t>Topics</a:t>
            </a:r>
            <a:endParaRPr lang="es-CO" sz="3500" dirty="0">
              <a:solidFill>
                <a:schemeClr val="bg1"/>
              </a:solidFill>
            </a:endParaRPr>
          </a:p>
        </p:txBody>
      </p:sp>
    </p:spTree>
    <p:extLst>
      <p:ext uri="{BB962C8B-B14F-4D97-AF65-F5344CB8AC3E}">
        <p14:creationId xmlns:p14="http://schemas.microsoft.com/office/powerpoint/2010/main" val="226548211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O:\Presentaciones\2011-08-21 BSC Mejores Prácticas LFA\Ideas\Colombia es Café copia.jpg"/>
          <p:cNvPicPr>
            <a:picLocks noChangeAspect="1" noChangeArrowheads="1"/>
          </p:cNvPicPr>
          <p:nvPr/>
        </p:nvPicPr>
        <p:blipFill>
          <a:blip r:embed="rId3" cstate="screen"/>
          <a:srcRect/>
          <a:stretch>
            <a:fillRect/>
          </a:stretch>
        </p:blipFill>
        <p:spPr bwMode="auto">
          <a:xfrm>
            <a:off x="409479" y="1281102"/>
            <a:ext cx="3028628" cy="3862398"/>
          </a:xfrm>
          <a:prstGeom prst="rect">
            <a:avLst/>
          </a:prstGeom>
          <a:ln>
            <a:noFill/>
          </a:ln>
          <a:effectLst>
            <a:softEdge rad="112500"/>
          </a:effectLst>
        </p:spPr>
      </p:pic>
      <p:sp>
        <p:nvSpPr>
          <p:cNvPr id="12291" name="1 Título"/>
          <p:cNvSpPr>
            <a:spLocks noGrp="1"/>
          </p:cNvSpPr>
          <p:nvPr>
            <p:ph type="title"/>
          </p:nvPr>
        </p:nvSpPr>
        <p:spPr>
          <a:xfrm>
            <a:off x="3200403" y="1291831"/>
            <a:ext cx="3098798" cy="498869"/>
          </a:xfrm>
        </p:spPr>
        <p:txBody>
          <a:bodyPr anchor="t">
            <a:normAutofit fontScale="90000"/>
          </a:bodyPr>
          <a:lstStyle/>
          <a:p>
            <a:r>
              <a:rPr lang="es-CO" sz="3000" dirty="0">
                <a:solidFill>
                  <a:srgbClr val="990000"/>
                </a:solidFill>
                <a:cs typeface="Tahoma" pitchFamily="34" charset="0"/>
              </a:rPr>
              <a:t>Colombia </a:t>
            </a:r>
            <a:r>
              <a:rPr lang="es-CO" sz="3000" dirty="0" err="1" smtClean="0">
                <a:solidFill>
                  <a:srgbClr val="990000"/>
                </a:solidFill>
                <a:cs typeface="Tahoma" pitchFamily="34" charset="0"/>
              </a:rPr>
              <a:t>is</a:t>
            </a:r>
            <a:r>
              <a:rPr lang="es-CO" sz="3000" dirty="0" smtClean="0">
                <a:solidFill>
                  <a:srgbClr val="990000"/>
                </a:solidFill>
                <a:cs typeface="Tahoma" pitchFamily="34" charset="0"/>
              </a:rPr>
              <a:t> </a:t>
            </a:r>
            <a:r>
              <a:rPr lang="es-CO" sz="3000" dirty="0" err="1" smtClean="0">
                <a:solidFill>
                  <a:srgbClr val="990000"/>
                </a:solidFill>
                <a:cs typeface="Tahoma" pitchFamily="34" charset="0"/>
              </a:rPr>
              <a:t>coffee</a:t>
            </a:r>
            <a:r>
              <a:rPr lang="es-CO" sz="3000" dirty="0" smtClean="0">
                <a:solidFill>
                  <a:srgbClr val="990000"/>
                </a:solidFill>
                <a:cs typeface="Tahoma" pitchFamily="34" charset="0"/>
              </a:rPr>
              <a:t> </a:t>
            </a:r>
            <a:r>
              <a:rPr lang="es-CO" sz="3000" dirty="0">
                <a:solidFill>
                  <a:srgbClr val="990000"/>
                </a:solidFill>
                <a:cs typeface="Tahoma" pitchFamily="34" charset="0"/>
              </a:rPr>
              <a:t>…</a:t>
            </a:r>
          </a:p>
        </p:txBody>
      </p:sp>
      <p:sp>
        <p:nvSpPr>
          <p:cNvPr id="12292" name="Rectangle 4"/>
          <p:cNvSpPr>
            <a:spLocks noChangeArrowheads="1"/>
          </p:cNvSpPr>
          <p:nvPr/>
        </p:nvSpPr>
        <p:spPr bwMode="auto">
          <a:xfrm>
            <a:off x="3542507" y="1897856"/>
            <a:ext cx="2794793" cy="2470944"/>
          </a:xfrm>
          <a:prstGeom prst="rect">
            <a:avLst/>
          </a:prstGeom>
          <a:noFill/>
          <a:ln w="9525">
            <a:noFill/>
            <a:miter lim="800000"/>
            <a:headEnd/>
            <a:tailEnd/>
          </a:ln>
        </p:spPr>
        <p:txBody>
          <a:bodyPr/>
          <a:lstStyle/>
          <a:p>
            <a:pPr marL="257168" indent="-257168">
              <a:lnSpc>
                <a:spcPct val="110000"/>
              </a:lnSpc>
              <a:spcBef>
                <a:spcPct val="20000"/>
              </a:spcBef>
              <a:buClr>
                <a:srgbClr val="800000"/>
              </a:buClr>
              <a:buFont typeface="Wingdings" pitchFamily="2" charset="2"/>
              <a:buChar char="ü"/>
            </a:pPr>
            <a:r>
              <a:rPr lang="es-ES_tradnl" sz="1600" dirty="0" smtClean="0">
                <a:solidFill>
                  <a:srgbClr val="FF0000"/>
                </a:solidFill>
                <a:latin typeface="Tahoma" pitchFamily="34" charset="0"/>
                <a:ea typeface="Tahoma" pitchFamily="34" charset="0"/>
                <a:cs typeface="Tahoma" pitchFamily="34" charset="0"/>
              </a:rPr>
              <a:t>921.000 ha. </a:t>
            </a:r>
          </a:p>
          <a:p>
            <a:pPr marL="257168" indent="-257168">
              <a:lnSpc>
                <a:spcPct val="110000"/>
              </a:lnSpc>
              <a:spcBef>
                <a:spcPct val="20000"/>
              </a:spcBef>
              <a:buClr>
                <a:srgbClr val="800000"/>
              </a:buClr>
              <a:buFont typeface="Wingdings" pitchFamily="2" charset="2"/>
              <a:buChar char="ü"/>
            </a:pPr>
            <a:r>
              <a:rPr lang="es-ES_tradnl" sz="1600" dirty="0" smtClean="0">
                <a:solidFill>
                  <a:srgbClr val="FF0000"/>
                </a:solidFill>
                <a:latin typeface="Tahoma" pitchFamily="34" charset="0"/>
                <a:ea typeface="Tahoma" pitchFamily="34" charset="0"/>
                <a:cs typeface="Tahoma" pitchFamily="34" charset="0"/>
              </a:rPr>
              <a:t>588 </a:t>
            </a:r>
            <a:r>
              <a:rPr lang="es-ES_tradnl" sz="1600" dirty="0" err="1" smtClean="0">
                <a:solidFill>
                  <a:srgbClr val="FF0000"/>
                </a:solidFill>
                <a:latin typeface="Tahoma" pitchFamily="34" charset="0"/>
                <a:ea typeface="Tahoma" pitchFamily="34" charset="0"/>
                <a:cs typeface="Tahoma" pitchFamily="34" charset="0"/>
              </a:rPr>
              <a:t>municipalities</a:t>
            </a:r>
            <a:endParaRPr lang="es-ES_tradnl" sz="1600" dirty="0" smtClean="0">
              <a:solidFill>
                <a:srgbClr val="FF0000"/>
              </a:solidFill>
              <a:latin typeface="Tahoma" pitchFamily="34" charset="0"/>
              <a:ea typeface="Tahoma" pitchFamily="34" charset="0"/>
              <a:cs typeface="Tahoma" pitchFamily="34" charset="0"/>
            </a:endParaRPr>
          </a:p>
          <a:p>
            <a:pPr marL="257168" indent="-257168">
              <a:lnSpc>
                <a:spcPct val="110000"/>
              </a:lnSpc>
              <a:spcBef>
                <a:spcPct val="20000"/>
              </a:spcBef>
              <a:buClr>
                <a:srgbClr val="800000"/>
              </a:buClr>
              <a:buFont typeface="Wingdings" pitchFamily="2" charset="2"/>
              <a:buChar char="ü"/>
            </a:pPr>
            <a:r>
              <a:rPr lang="es-ES_tradnl" sz="1600" dirty="0" smtClean="0">
                <a:solidFill>
                  <a:srgbClr val="FF0000"/>
                </a:solidFill>
                <a:latin typeface="Tahoma" pitchFamily="34" charset="0"/>
                <a:ea typeface="Tahoma" pitchFamily="34" charset="0"/>
                <a:cs typeface="Tahoma" pitchFamily="34" charset="0"/>
              </a:rPr>
              <a:t>20 </a:t>
            </a:r>
            <a:r>
              <a:rPr lang="es-ES_tradnl" sz="1600" dirty="0" err="1" smtClean="0">
                <a:solidFill>
                  <a:srgbClr val="FF0000"/>
                </a:solidFill>
                <a:latin typeface="Tahoma" pitchFamily="34" charset="0"/>
                <a:ea typeface="Tahoma" pitchFamily="34" charset="0"/>
                <a:cs typeface="Tahoma" pitchFamily="34" charset="0"/>
              </a:rPr>
              <a:t>departaments</a:t>
            </a:r>
            <a:r>
              <a:rPr lang="es-ES_tradnl" sz="1600" dirty="0" smtClean="0">
                <a:solidFill>
                  <a:srgbClr val="FF0000"/>
                </a:solidFill>
                <a:latin typeface="Tahoma" pitchFamily="34" charset="0"/>
                <a:ea typeface="Tahoma" pitchFamily="34" charset="0"/>
                <a:cs typeface="Tahoma" pitchFamily="34" charset="0"/>
              </a:rPr>
              <a:t> </a:t>
            </a:r>
          </a:p>
          <a:p>
            <a:pPr marL="257168" indent="-257168">
              <a:lnSpc>
                <a:spcPct val="110000"/>
              </a:lnSpc>
              <a:spcBef>
                <a:spcPct val="20000"/>
              </a:spcBef>
              <a:buClr>
                <a:srgbClr val="800000"/>
              </a:buClr>
              <a:buFont typeface="Wingdings" pitchFamily="2" charset="2"/>
              <a:buChar char="ü"/>
            </a:pPr>
            <a:r>
              <a:rPr lang="es-ES_tradnl" sz="1600" dirty="0" smtClean="0">
                <a:solidFill>
                  <a:srgbClr val="FF0000"/>
                </a:solidFill>
                <a:latin typeface="Tahoma" pitchFamily="34" charset="0"/>
                <a:ea typeface="Tahoma" pitchFamily="34" charset="0"/>
                <a:cs typeface="Tahoma" pitchFamily="34" charset="0"/>
              </a:rPr>
              <a:t>560.000 </a:t>
            </a:r>
            <a:r>
              <a:rPr lang="es-ES_tradnl" sz="1600" dirty="0" err="1" smtClean="0">
                <a:solidFill>
                  <a:srgbClr val="FF0000"/>
                </a:solidFill>
                <a:latin typeface="Tahoma" pitchFamily="34" charset="0"/>
                <a:ea typeface="Tahoma" pitchFamily="34" charset="0"/>
                <a:cs typeface="Tahoma" pitchFamily="34" charset="0"/>
              </a:rPr>
              <a:t>coffee-growers</a:t>
            </a:r>
            <a:endParaRPr lang="es-ES_tradnl" sz="1600" dirty="0">
              <a:solidFill>
                <a:srgbClr val="FF0000"/>
              </a:solidFill>
              <a:latin typeface="Tahoma" pitchFamily="34" charset="0"/>
              <a:ea typeface="Tahoma" pitchFamily="34" charset="0"/>
              <a:cs typeface="Tahoma" pitchFamily="34" charset="0"/>
            </a:endParaRPr>
          </a:p>
          <a:p>
            <a:pPr marL="257168" indent="-257168">
              <a:lnSpc>
                <a:spcPct val="110000"/>
              </a:lnSpc>
              <a:spcBef>
                <a:spcPct val="20000"/>
              </a:spcBef>
              <a:buClr>
                <a:srgbClr val="800000"/>
              </a:buClr>
              <a:buFont typeface="Wingdings" pitchFamily="2" charset="2"/>
              <a:buChar char="ü"/>
            </a:pPr>
            <a:r>
              <a:rPr lang="es-ES_tradnl" sz="1600" dirty="0">
                <a:solidFill>
                  <a:srgbClr val="FF0000"/>
                </a:solidFill>
                <a:latin typeface="Tahoma" pitchFamily="34" charset="0"/>
                <a:ea typeface="Tahoma" pitchFamily="34" charset="0"/>
                <a:cs typeface="Tahoma" pitchFamily="34" charset="0"/>
              </a:rPr>
              <a:t>2’000.000 </a:t>
            </a:r>
            <a:r>
              <a:rPr lang="es-ES_tradnl" sz="1600" dirty="0" err="1" smtClean="0">
                <a:solidFill>
                  <a:srgbClr val="FF0000"/>
                </a:solidFill>
                <a:latin typeface="Tahoma" pitchFamily="34" charset="0"/>
                <a:ea typeface="Tahoma" pitchFamily="34" charset="0"/>
                <a:cs typeface="Tahoma" pitchFamily="34" charset="0"/>
              </a:rPr>
              <a:t>employments</a:t>
            </a:r>
            <a:endParaRPr lang="es-ES_tradnl" sz="1600" dirty="0">
              <a:solidFill>
                <a:srgbClr val="FF0000"/>
              </a:solidFill>
              <a:latin typeface="Tahoma" pitchFamily="34" charset="0"/>
              <a:ea typeface="Tahoma" pitchFamily="34" charset="0"/>
              <a:cs typeface="Tahoma" pitchFamily="34" charset="0"/>
            </a:endParaRPr>
          </a:p>
          <a:p>
            <a:pPr marL="257168" indent="-257168">
              <a:lnSpc>
                <a:spcPct val="110000"/>
              </a:lnSpc>
              <a:spcBef>
                <a:spcPct val="20000"/>
              </a:spcBef>
              <a:buClr>
                <a:srgbClr val="800000"/>
              </a:buClr>
              <a:buFont typeface="Wingdings" pitchFamily="2" charset="2"/>
              <a:buChar char="ü"/>
            </a:pPr>
            <a:r>
              <a:rPr lang="es-CO" sz="1600" dirty="0" smtClean="0">
                <a:solidFill>
                  <a:srgbClr val="FF0000"/>
                </a:solidFill>
                <a:latin typeface="Tahoma" pitchFamily="34" charset="0"/>
                <a:ea typeface="Tahoma" pitchFamily="34" charset="0"/>
                <a:cs typeface="Tahoma" pitchFamily="34" charset="0"/>
              </a:rPr>
              <a:t>96</a:t>
            </a:r>
            <a:r>
              <a:rPr lang="es-CO" sz="1600" dirty="0">
                <a:solidFill>
                  <a:srgbClr val="FF0000"/>
                </a:solidFill>
                <a:latin typeface="Tahoma" pitchFamily="34" charset="0"/>
                <a:ea typeface="Tahoma" pitchFamily="34" charset="0"/>
                <a:cs typeface="Tahoma" pitchFamily="34" charset="0"/>
              </a:rPr>
              <a:t>% </a:t>
            </a:r>
            <a:r>
              <a:rPr lang="es-CO" sz="1600" dirty="0" smtClean="0">
                <a:solidFill>
                  <a:srgbClr val="FF0000"/>
                </a:solidFill>
                <a:latin typeface="Tahoma" pitchFamily="34" charset="0"/>
                <a:ea typeface="Tahoma" pitchFamily="34" charset="0"/>
                <a:cs typeface="Tahoma" pitchFamily="34" charset="0"/>
              </a:rPr>
              <a:t>are </a:t>
            </a:r>
            <a:r>
              <a:rPr lang="es-CO" sz="1600" dirty="0" err="1" smtClean="0">
                <a:solidFill>
                  <a:srgbClr val="FF0000"/>
                </a:solidFill>
                <a:latin typeface="Tahoma" pitchFamily="34" charset="0"/>
                <a:ea typeface="Tahoma" pitchFamily="34" charset="0"/>
                <a:cs typeface="Tahoma" pitchFamily="34" charset="0"/>
              </a:rPr>
              <a:t>small</a:t>
            </a:r>
            <a:r>
              <a:rPr lang="es-CO" sz="1600" dirty="0" smtClean="0">
                <a:solidFill>
                  <a:srgbClr val="FF0000"/>
                </a:solidFill>
                <a:latin typeface="Tahoma" pitchFamily="34" charset="0"/>
                <a:ea typeface="Tahoma" pitchFamily="34" charset="0"/>
                <a:cs typeface="Tahoma" pitchFamily="34" charset="0"/>
              </a:rPr>
              <a:t> </a:t>
            </a:r>
            <a:r>
              <a:rPr lang="es-CO" sz="1600" dirty="0" err="1" smtClean="0">
                <a:solidFill>
                  <a:srgbClr val="FF0000"/>
                </a:solidFill>
                <a:latin typeface="Tahoma" pitchFamily="34" charset="0"/>
                <a:ea typeface="Tahoma" pitchFamily="34" charset="0"/>
                <a:cs typeface="Tahoma" pitchFamily="34" charset="0"/>
              </a:rPr>
              <a:t>coffee-growers</a:t>
            </a:r>
            <a:r>
              <a:rPr lang="es-CO" sz="1600" dirty="0" smtClean="0">
                <a:solidFill>
                  <a:srgbClr val="FF0000"/>
                </a:solidFill>
                <a:latin typeface="Tahoma" pitchFamily="34" charset="0"/>
                <a:ea typeface="Tahoma" pitchFamily="34" charset="0"/>
                <a:cs typeface="Tahoma" pitchFamily="34" charset="0"/>
              </a:rPr>
              <a:t> (1.5 ha.)</a:t>
            </a:r>
            <a:endParaRPr lang="es-ES_tradnl" sz="1600" dirty="0">
              <a:solidFill>
                <a:srgbClr val="FF0000"/>
              </a:solidFill>
              <a:latin typeface="Tahoma" pitchFamily="34" charset="0"/>
              <a:ea typeface="Tahoma" pitchFamily="34" charset="0"/>
              <a:cs typeface="Tahoma" pitchFamily="34" charset="0"/>
            </a:endParaRPr>
          </a:p>
        </p:txBody>
      </p:sp>
      <p:sp>
        <p:nvSpPr>
          <p:cNvPr id="9" name="1 Título"/>
          <p:cNvSpPr txBox="1">
            <a:spLocks/>
          </p:cNvSpPr>
          <p:nvPr/>
        </p:nvSpPr>
        <p:spPr>
          <a:xfrm>
            <a:off x="0" y="-14684"/>
            <a:ext cx="9144000" cy="890984"/>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3000" dirty="0" err="1" smtClean="0">
                <a:solidFill>
                  <a:schemeClr val="bg1"/>
                </a:solidFill>
              </a:rPr>
              <a:t>Background</a:t>
            </a:r>
            <a:r>
              <a:rPr lang="es-CO" sz="3000" dirty="0" smtClean="0">
                <a:solidFill>
                  <a:schemeClr val="bg1"/>
                </a:solidFill>
              </a:rPr>
              <a:t>: </a:t>
            </a:r>
            <a:r>
              <a:rPr lang="es-CO" sz="3000" dirty="0" err="1" smtClean="0">
                <a:solidFill>
                  <a:schemeClr val="bg1"/>
                </a:solidFill>
              </a:rPr>
              <a:t>the</a:t>
            </a:r>
            <a:r>
              <a:rPr lang="es-CO" sz="3000" dirty="0" smtClean="0">
                <a:solidFill>
                  <a:schemeClr val="bg1"/>
                </a:solidFill>
              </a:rPr>
              <a:t> </a:t>
            </a:r>
            <a:r>
              <a:rPr lang="es-CO" sz="3000" dirty="0" err="1" smtClean="0">
                <a:solidFill>
                  <a:schemeClr val="bg1"/>
                </a:solidFill>
              </a:rPr>
              <a:t>Colombian</a:t>
            </a:r>
            <a:r>
              <a:rPr lang="es-CO" sz="3000" dirty="0" smtClean="0">
                <a:solidFill>
                  <a:schemeClr val="bg1"/>
                </a:solidFill>
              </a:rPr>
              <a:t> </a:t>
            </a:r>
            <a:r>
              <a:rPr lang="es-CO" sz="3000" dirty="0" err="1" smtClean="0">
                <a:solidFill>
                  <a:schemeClr val="bg1"/>
                </a:solidFill>
              </a:rPr>
              <a:t>Coffee</a:t>
            </a:r>
            <a:r>
              <a:rPr lang="es-CO" sz="3000" dirty="0" smtClean="0">
                <a:solidFill>
                  <a:schemeClr val="bg1"/>
                </a:solidFill>
              </a:rPr>
              <a:t> </a:t>
            </a:r>
            <a:r>
              <a:rPr lang="es-CO" sz="3000" dirty="0" err="1" smtClean="0">
                <a:solidFill>
                  <a:schemeClr val="bg1"/>
                </a:solidFill>
              </a:rPr>
              <a:t>Growers</a:t>
            </a:r>
            <a:r>
              <a:rPr lang="es-CO" sz="3000" dirty="0" smtClean="0">
                <a:solidFill>
                  <a:schemeClr val="bg1"/>
                </a:solidFill>
              </a:rPr>
              <a:t> </a:t>
            </a:r>
            <a:r>
              <a:rPr lang="es-CO" sz="3000" dirty="0" err="1" smtClean="0">
                <a:solidFill>
                  <a:schemeClr val="bg1"/>
                </a:solidFill>
              </a:rPr>
              <a:t>Federation</a:t>
            </a:r>
            <a:endParaRPr lang="es-CO" sz="3000" dirty="0">
              <a:solidFill>
                <a:schemeClr val="bg1"/>
              </a:solidFill>
            </a:endParaRPr>
          </a:p>
        </p:txBody>
      </p:sp>
      <p:pic>
        <p:nvPicPr>
          <p:cNvPr id="10" name="Picture 29"/>
          <p:cNvPicPr>
            <a:picLocks noChangeAspect="1" noChangeArrowheads="1"/>
          </p:cNvPicPr>
          <p:nvPr/>
        </p:nvPicPr>
        <p:blipFill>
          <a:blip r:embed="rId4" cstate="print"/>
          <a:srcRect/>
          <a:stretch>
            <a:fillRect/>
          </a:stretch>
        </p:blipFill>
        <p:spPr bwMode="auto">
          <a:xfrm>
            <a:off x="6375399" y="1398191"/>
            <a:ext cx="2572941" cy="3064636"/>
          </a:xfrm>
          <a:prstGeom prst="rect">
            <a:avLst/>
          </a:prstGeom>
          <a:noFill/>
          <a:ln w="9525">
            <a:noFill/>
            <a:miter lim="800000"/>
            <a:headEnd/>
            <a:tailEnd/>
          </a:ln>
        </p:spPr>
      </p:pic>
    </p:spTree>
    <p:extLst>
      <p:ext uri="{BB962C8B-B14F-4D97-AF65-F5344CB8AC3E}">
        <p14:creationId xmlns:p14="http://schemas.microsoft.com/office/powerpoint/2010/main" val="1884702175"/>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Flecha izquierda"/>
          <p:cNvSpPr/>
          <p:nvPr/>
        </p:nvSpPr>
        <p:spPr>
          <a:xfrm rot="13500000">
            <a:off x="2621181" y="3403538"/>
            <a:ext cx="1196723" cy="372990"/>
          </a:xfrm>
          <a:prstGeom prst="leftArrow">
            <a:avLst>
              <a:gd name="adj1" fmla="val 60000"/>
              <a:gd name="adj2" fmla="val 50000"/>
            </a:avLst>
          </a:prstGeom>
          <a:solidFill>
            <a:srgbClr val="FF0000"/>
          </a:solidFill>
        </p:spPr>
        <p:style>
          <a:lnRef idx="0">
            <a:schemeClr val="accent2"/>
          </a:lnRef>
          <a:fillRef idx="3">
            <a:schemeClr val="accent2"/>
          </a:fillRef>
          <a:effectRef idx="3">
            <a:schemeClr val="accent2"/>
          </a:effectRef>
          <a:fontRef idx="minor">
            <a:schemeClr val="lt1"/>
          </a:fontRef>
        </p:style>
      </p:sp>
      <p:grpSp>
        <p:nvGrpSpPr>
          <p:cNvPr id="2" name="3 Grupo"/>
          <p:cNvGrpSpPr/>
          <p:nvPr/>
        </p:nvGrpSpPr>
        <p:grpSpPr>
          <a:xfrm>
            <a:off x="3927027" y="3797302"/>
            <a:ext cx="1308739" cy="1695246"/>
            <a:chOff x="2517885" y="2111365"/>
            <a:chExt cx="1744985" cy="2260328"/>
          </a:xfrm>
          <a:scene3d>
            <a:camera prst="orthographicFront"/>
            <a:lightRig rig="threePt" dir="t"/>
          </a:scene3d>
        </p:grpSpPr>
        <p:sp>
          <p:nvSpPr>
            <p:cNvPr id="5" name="4 Elipse"/>
            <p:cNvSpPr/>
            <p:nvPr/>
          </p:nvSpPr>
          <p:spPr>
            <a:xfrm>
              <a:off x="2517885" y="2626708"/>
              <a:ext cx="1744985" cy="1744985"/>
            </a:xfrm>
            <a:prstGeom prst="ellipse">
              <a:avLst/>
            </a:prstGeom>
            <a:blipFill rotWithShape="0">
              <a:blip r:embed="rId3" cstate="screen"/>
              <a:stretch>
                <a:fillRect/>
              </a:stretch>
            </a:blipFill>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Elipse 4"/>
            <p:cNvSpPr/>
            <p:nvPr/>
          </p:nvSpPr>
          <p:spPr>
            <a:xfrm>
              <a:off x="2663868" y="2111365"/>
              <a:ext cx="1478072" cy="476568"/>
            </a:xfrm>
            <a:prstGeom prst="rect">
              <a:avLst/>
            </a:prstGeom>
            <a:sp3d/>
          </p:spPr>
          <p:style>
            <a:lnRef idx="0">
              <a:scrgbClr r="0" g="0" b="0"/>
            </a:lnRef>
            <a:fillRef idx="0">
              <a:scrgbClr r="0" g="0" b="0"/>
            </a:fillRef>
            <a:effectRef idx="0">
              <a:scrgbClr r="0" g="0" b="0"/>
            </a:effectRef>
            <a:fontRef idx="minor">
              <a:schemeClr val="lt1"/>
            </a:fontRef>
          </p:style>
          <p:txBody>
            <a:bodyPr lIns="10001" tIns="10001" rIns="10001" bIns="10001" spcCol="1270" anchor="ctr"/>
            <a:lstStyle/>
            <a:p>
              <a:pPr algn="ctr" defTabSz="700070">
                <a:lnSpc>
                  <a:spcPct val="90000"/>
                </a:lnSpc>
                <a:spcAft>
                  <a:spcPct val="35000"/>
                </a:spcAft>
                <a:defRPr/>
              </a:pPr>
              <a:r>
                <a:rPr lang="es-CO" sz="1350" b="1" dirty="0" smtClean="0">
                  <a:solidFill>
                    <a:schemeClr val="tx1"/>
                  </a:solidFill>
                  <a:ea typeface="Tahoma" pitchFamily="34" charset="0"/>
                  <a:cs typeface="Tahoma" pitchFamily="34" charset="0"/>
                </a:rPr>
                <a:t>Producer / </a:t>
              </a:r>
              <a:r>
                <a:rPr lang="es-CO" sz="1350" b="1" dirty="0" err="1" smtClean="0">
                  <a:solidFill>
                    <a:schemeClr val="tx1"/>
                  </a:solidFill>
                  <a:ea typeface="Tahoma" pitchFamily="34" charset="0"/>
                  <a:cs typeface="Tahoma" pitchFamily="34" charset="0"/>
                </a:rPr>
                <a:t>coffee</a:t>
              </a:r>
              <a:r>
                <a:rPr lang="es-CO" sz="1350" b="1" dirty="0" smtClean="0">
                  <a:solidFill>
                    <a:schemeClr val="tx1"/>
                  </a:solidFill>
                  <a:ea typeface="Tahoma" pitchFamily="34" charset="0"/>
                  <a:cs typeface="Tahoma" pitchFamily="34" charset="0"/>
                </a:rPr>
                <a:t> </a:t>
              </a:r>
              <a:r>
                <a:rPr lang="es-CO" sz="1350" b="1" dirty="0" err="1" smtClean="0">
                  <a:solidFill>
                    <a:schemeClr val="tx1"/>
                  </a:solidFill>
                  <a:ea typeface="Tahoma" pitchFamily="34" charset="0"/>
                  <a:cs typeface="Tahoma" pitchFamily="34" charset="0"/>
                </a:rPr>
                <a:t>grower</a:t>
              </a:r>
              <a:endParaRPr lang="es-CO" sz="1350" b="1" dirty="0">
                <a:solidFill>
                  <a:schemeClr val="tx1"/>
                </a:solidFill>
                <a:ea typeface="Tahoma" pitchFamily="34" charset="0"/>
                <a:cs typeface="Tahoma" pitchFamily="34" charset="0"/>
              </a:endParaRPr>
            </a:p>
          </p:txBody>
        </p:sp>
      </p:grpSp>
      <p:sp>
        <p:nvSpPr>
          <p:cNvPr id="7" name="6 Flecha izquierda"/>
          <p:cNvSpPr/>
          <p:nvPr/>
        </p:nvSpPr>
        <p:spPr>
          <a:xfrm rot="10818814">
            <a:off x="2419880" y="4645535"/>
            <a:ext cx="1186867" cy="372990"/>
          </a:xfrm>
          <a:prstGeom prst="leftArrow">
            <a:avLst>
              <a:gd name="adj1" fmla="val 60000"/>
              <a:gd name="adj2" fmla="val 50000"/>
            </a:avLst>
          </a:prstGeom>
          <a:solidFill>
            <a:srgbClr val="00CC00"/>
          </a:solidFill>
        </p:spPr>
        <p:style>
          <a:lnRef idx="0">
            <a:schemeClr val="accent2"/>
          </a:lnRef>
          <a:fillRef idx="3">
            <a:schemeClr val="accent2"/>
          </a:fillRef>
          <a:effectRef idx="3">
            <a:schemeClr val="accent2"/>
          </a:effectRef>
          <a:fontRef idx="minor">
            <a:schemeClr val="lt1"/>
          </a:fontRef>
        </p:style>
      </p:sp>
      <p:pic>
        <p:nvPicPr>
          <p:cNvPr id="12" name="11 Imagen" descr="CAFICULTORES.jpg"/>
          <p:cNvPicPr>
            <a:picLocks noChangeAspect="1"/>
          </p:cNvPicPr>
          <p:nvPr/>
        </p:nvPicPr>
        <p:blipFill>
          <a:blip r:embed="rId4" cstate="screen"/>
          <a:stretch>
            <a:fillRect/>
          </a:stretch>
        </p:blipFill>
        <p:spPr>
          <a:xfrm>
            <a:off x="2183236" y="2667883"/>
            <a:ext cx="1258536" cy="1007725"/>
          </a:xfrm>
          <a:prstGeom prst="roundRect">
            <a:avLst>
              <a:gd name="adj" fmla="val 16667"/>
            </a:avLst>
          </a:prstGeom>
          <a:blipFill rotWithShape="0">
            <a:blip r:embed="rId5" cstate="screen"/>
            <a:stretch>
              <a:fillRect/>
            </a:stretch>
          </a:blipFill>
          <a:scene3d>
            <a:camera prst="orthographicFront"/>
            <a:lightRig rig="threePt" dir="t"/>
          </a:scene3d>
          <a:sp3d>
            <a:bevelT/>
          </a:sp3d>
        </p:spPr>
      </p:pic>
      <p:pic>
        <p:nvPicPr>
          <p:cNvPr id="14" name="13 Imagen" descr="CAFICULTORES.jpg"/>
          <p:cNvPicPr>
            <a:picLocks noChangeAspect="1"/>
          </p:cNvPicPr>
          <p:nvPr/>
        </p:nvPicPr>
        <p:blipFill>
          <a:blip r:embed="rId6" cstate="screen"/>
          <a:stretch>
            <a:fillRect/>
          </a:stretch>
        </p:blipFill>
        <p:spPr>
          <a:xfrm>
            <a:off x="1823914" y="4371976"/>
            <a:ext cx="1248527" cy="914101"/>
          </a:xfrm>
          <a:prstGeom prst="roundRect">
            <a:avLst>
              <a:gd name="adj" fmla="val 16667"/>
            </a:avLst>
          </a:prstGeom>
          <a:blipFill rotWithShape="0">
            <a:blip r:embed="rId7" cstate="screen"/>
            <a:stretch>
              <a:fillRect/>
            </a:stretch>
          </a:blipFill>
          <a:scene3d>
            <a:camera prst="orthographicFront"/>
            <a:lightRig rig="threePt" dir="t"/>
          </a:scene3d>
          <a:sp3d>
            <a:bevelT/>
          </a:sp3d>
        </p:spPr>
      </p:pic>
      <p:sp>
        <p:nvSpPr>
          <p:cNvPr id="18" name="17 Rectángulo"/>
          <p:cNvSpPr/>
          <p:nvPr/>
        </p:nvSpPr>
        <p:spPr>
          <a:xfrm>
            <a:off x="2203919" y="2416742"/>
            <a:ext cx="1185037" cy="234863"/>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lIns="25718" tIns="25718" rIns="25718" bIns="25718" spcCol="1270" anchor="ctr"/>
          <a:lstStyle/>
          <a:p>
            <a:pPr algn="ctr" defTabSz="600060">
              <a:lnSpc>
                <a:spcPct val="90000"/>
              </a:lnSpc>
              <a:spcAft>
                <a:spcPct val="35000"/>
              </a:spcAft>
              <a:defRPr/>
            </a:pPr>
            <a:r>
              <a:rPr lang="es-CO" sz="1350" b="1" dirty="0" err="1" smtClean="0">
                <a:solidFill>
                  <a:schemeClr val="tx1"/>
                </a:solidFill>
                <a:ea typeface="Tahoma" pitchFamily="34" charset="0"/>
                <a:cs typeface="Tahoma" pitchFamily="34" charset="0"/>
              </a:rPr>
              <a:t>Federation</a:t>
            </a:r>
            <a:endParaRPr lang="es-CO" sz="1350" b="1" dirty="0">
              <a:solidFill>
                <a:schemeClr val="tx1"/>
              </a:solidFill>
              <a:ea typeface="Tahoma" pitchFamily="34" charset="0"/>
              <a:cs typeface="Tahoma" pitchFamily="34" charset="0"/>
            </a:endParaRPr>
          </a:p>
        </p:txBody>
      </p:sp>
      <p:sp>
        <p:nvSpPr>
          <p:cNvPr id="19" name="18 Flecha izquierda"/>
          <p:cNvSpPr/>
          <p:nvPr/>
        </p:nvSpPr>
        <p:spPr>
          <a:xfrm rot="16200000">
            <a:off x="3973639" y="2918101"/>
            <a:ext cx="1196723" cy="372990"/>
          </a:xfrm>
          <a:prstGeom prst="leftArrow">
            <a:avLst>
              <a:gd name="adj1" fmla="val 60000"/>
              <a:gd name="adj2" fmla="val 50000"/>
            </a:avLst>
          </a:prstGeom>
          <a:solidFill>
            <a:srgbClr val="47008E"/>
          </a:solidFill>
        </p:spPr>
        <p:style>
          <a:lnRef idx="0">
            <a:schemeClr val="accent2"/>
          </a:lnRef>
          <a:fillRef idx="3">
            <a:schemeClr val="accent2"/>
          </a:fillRef>
          <a:effectRef idx="3">
            <a:schemeClr val="accent2"/>
          </a:effectRef>
          <a:fontRef idx="minor">
            <a:schemeClr val="lt1"/>
          </a:fontRef>
        </p:style>
      </p:sp>
      <p:sp>
        <p:nvSpPr>
          <p:cNvPr id="22" name="21 Rectángulo"/>
          <p:cNvSpPr/>
          <p:nvPr/>
        </p:nvSpPr>
        <p:spPr>
          <a:xfrm>
            <a:off x="3970089" y="1765606"/>
            <a:ext cx="1185037" cy="388088"/>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lIns="25718" tIns="25718" rIns="25718" bIns="25718" spcCol="1270" anchor="ctr"/>
          <a:lstStyle/>
          <a:p>
            <a:pPr algn="ctr" defTabSz="600060">
              <a:lnSpc>
                <a:spcPct val="90000"/>
              </a:lnSpc>
              <a:spcAft>
                <a:spcPct val="35000"/>
              </a:spcAft>
              <a:defRPr/>
            </a:pPr>
            <a:r>
              <a:rPr lang="es-CO" sz="1350" b="1" dirty="0" err="1" smtClean="0">
                <a:solidFill>
                  <a:schemeClr val="tx1"/>
                </a:solidFill>
                <a:ea typeface="Tahoma" pitchFamily="34" charset="0"/>
                <a:cs typeface="Tahoma" pitchFamily="34" charset="0"/>
              </a:rPr>
              <a:t>State-supported</a:t>
            </a:r>
            <a:endParaRPr lang="es-CO" sz="1350" b="1" dirty="0">
              <a:solidFill>
                <a:schemeClr val="tx1"/>
              </a:solidFill>
              <a:ea typeface="Tahoma" pitchFamily="34" charset="0"/>
              <a:cs typeface="Tahoma" pitchFamily="34" charset="0"/>
            </a:endParaRPr>
          </a:p>
        </p:txBody>
      </p:sp>
      <p:sp>
        <p:nvSpPr>
          <p:cNvPr id="24" name="23 Rectángulo redondeado"/>
          <p:cNvSpPr/>
          <p:nvPr/>
        </p:nvSpPr>
        <p:spPr>
          <a:xfrm>
            <a:off x="3950351" y="2161328"/>
            <a:ext cx="1243301" cy="994641"/>
          </a:xfrm>
          <a:prstGeom prst="roundRect">
            <a:avLst>
              <a:gd name="adj" fmla="val 10000"/>
            </a:avLst>
          </a:prstGeom>
          <a:blipFill rotWithShape="0">
            <a:blip r:embed="rId8" cstate="screen"/>
            <a:stretch>
              <a:fillRect/>
            </a:stretch>
          </a:blip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26 Flecha izquierda"/>
          <p:cNvSpPr/>
          <p:nvPr/>
        </p:nvSpPr>
        <p:spPr>
          <a:xfrm rot="18900000">
            <a:off x="5319328" y="3402790"/>
            <a:ext cx="1196723" cy="372990"/>
          </a:xfrm>
          <a:prstGeom prst="leftArrow">
            <a:avLst>
              <a:gd name="adj1" fmla="val 60000"/>
              <a:gd name="adj2" fmla="val 50000"/>
            </a:avLst>
          </a:prstGeom>
          <a:solidFill>
            <a:srgbClr val="0066FF"/>
          </a:solidFill>
        </p:spPr>
        <p:style>
          <a:lnRef idx="0">
            <a:schemeClr val="accent2"/>
          </a:lnRef>
          <a:fillRef idx="3">
            <a:schemeClr val="accent2"/>
          </a:fillRef>
          <a:effectRef idx="3">
            <a:schemeClr val="accent2"/>
          </a:effectRef>
          <a:fontRef idx="minor">
            <a:schemeClr val="lt1"/>
          </a:fontRef>
        </p:style>
      </p:sp>
      <p:grpSp>
        <p:nvGrpSpPr>
          <p:cNvPr id="3" name="27 Grupo"/>
          <p:cNvGrpSpPr/>
          <p:nvPr/>
        </p:nvGrpSpPr>
        <p:grpSpPr>
          <a:xfrm>
            <a:off x="5689949" y="2077954"/>
            <a:ext cx="1315233" cy="1585547"/>
            <a:chOff x="4333477" y="237338"/>
            <a:chExt cx="1753644" cy="2114062"/>
          </a:xfrm>
          <a:scene3d>
            <a:camera prst="orthographicFront"/>
            <a:lightRig rig="threePt" dir="t"/>
          </a:scene3d>
        </p:grpSpPr>
        <p:sp>
          <p:nvSpPr>
            <p:cNvPr id="29" name="28 Rectángulo redondeado"/>
            <p:cNvSpPr/>
            <p:nvPr/>
          </p:nvSpPr>
          <p:spPr>
            <a:xfrm>
              <a:off x="4372404" y="1025212"/>
              <a:ext cx="1657735" cy="1326188"/>
            </a:xfrm>
            <a:prstGeom prst="roundRect">
              <a:avLst>
                <a:gd name="adj" fmla="val 10000"/>
              </a:avLst>
            </a:prstGeom>
            <a:blipFill rotWithShape="0">
              <a:blip r:embed="rId9" cstate="screen"/>
              <a:stretch>
                <a:fillRect/>
              </a:stretch>
            </a:blipFill>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29 Rectángulo"/>
            <p:cNvSpPr/>
            <p:nvPr/>
          </p:nvSpPr>
          <p:spPr>
            <a:xfrm>
              <a:off x="4333477" y="237338"/>
              <a:ext cx="1753644" cy="777394"/>
            </a:xfrm>
            <a:prstGeom prst="rect">
              <a:avLst/>
            </a:prstGeom>
            <a:sp3d/>
          </p:spPr>
          <p:style>
            <a:lnRef idx="0">
              <a:scrgbClr r="0" g="0" b="0"/>
            </a:lnRef>
            <a:fillRef idx="0">
              <a:scrgbClr r="0" g="0" b="0"/>
            </a:fillRef>
            <a:effectRef idx="0">
              <a:scrgbClr r="0" g="0" b="0"/>
            </a:effectRef>
            <a:fontRef idx="minor">
              <a:schemeClr val="lt1"/>
            </a:fontRef>
          </p:style>
          <p:txBody>
            <a:bodyPr lIns="25718" tIns="25718" rIns="25718" bIns="25718" spcCol="1270" anchor="ctr"/>
            <a:lstStyle/>
            <a:p>
              <a:pPr algn="ctr" defTabSz="600060">
                <a:lnSpc>
                  <a:spcPct val="90000"/>
                </a:lnSpc>
                <a:spcAft>
                  <a:spcPct val="35000"/>
                </a:spcAft>
                <a:defRPr/>
              </a:pPr>
              <a:r>
                <a:rPr lang="es-CO" sz="1350" b="1" dirty="0" err="1" smtClean="0">
                  <a:solidFill>
                    <a:schemeClr val="tx1"/>
                  </a:solidFill>
                  <a:ea typeface="Tahoma" pitchFamily="34" charset="0"/>
                  <a:cs typeface="Tahoma" pitchFamily="34" charset="0"/>
                </a:rPr>
                <a:t>Collective</a:t>
              </a:r>
              <a:r>
                <a:rPr lang="es-CO" sz="1350" b="1" dirty="0" smtClean="0">
                  <a:solidFill>
                    <a:schemeClr val="tx1"/>
                  </a:solidFill>
                  <a:ea typeface="Tahoma" pitchFamily="34" charset="0"/>
                  <a:cs typeface="Tahoma" pitchFamily="34" charset="0"/>
                </a:rPr>
                <a:t> </a:t>
              </a:r>
              <a:r>
                <a:rPr lang="es-CO" sz="1350" b="1" dirty="0" err="1" smtClean="0">
                  <a:solidFill>
                    <a:schemeClr val="tx1"/>
                  </a:solidFill>
                  <a:ea typeface="Tahoma" pitchFamily="34" charset="0"/>
                  <a:cs typeface="Tahoma" pitchFamily="34" charset="0"/>
                </a:rPr>
                <a:t>funds</a:t>
              </a:r>
              <a:endParaRPr lang="es-CO" sz="825" b="1" dirty="0">
                <a:solidFill>
                  <a:schemeClr val="tx1"/>
                </a:solidFill>
                <a:ea typeface="Tahoma" pitchFamily="34" charset="0"/>
                <a:cs typeface="Tahoma" pitchFamily="34" charset="0"/>
              </a:endParaRPr>
            </a:p>
          </p:txBody>
        </p:sp>
      </p:grpSp>
      <p:sp>
        <p:nvSpPr>
          <p:cNvPr id="31" name="30 Flecha izquierda"/>
          <p:cNvSpPr/>
          <p:nvPr/>
        </p:nvSpPr>
        <p:spPr>
          <a:xfrm>
            <a:off x="5541719" y="4642289"/>
            <a:ext cx="1196723" cy="372990"/>
          </a:xfrm>
          <a:prstGeom prst="leftArrow">
            <a:avLst>
              <a:gd name="adj1" fmla="val 60000"/>
              <a:gd name="adj2" fmla="val 50000"/>
            </a:avLst>
          </a:prstGeom>
          <a:solidFill>
            <a:srgbClr val="FF6600"/>
          </a:solidFill>
        </p:spPr>
        <p:style>
          <a:lnRef idx="0">
            <a:schemeClr val="accent2"/>
          </a:lnRef>
          <a:fillRef idx="3">
            <a:schemeClr val="accent2"/>
          </a:fillRef>
          <a:effectRef idx="3">
            <a:schemeClr val="accent2"/>
          </a:effectRef>
          <a:fontRef idx="minor">
            <a:schemeClr val="lt1"/>
          </a:fontRef>
        </p:style>
      </p:sp>
      <p:grpSp>
        <p:nvGrpSpPr>
          <p:cNvPr id="4" name="31 Grupo"/>
          <p:cNvGrpSpPr/>
          <p:nvPr/>
        </p:nvGrpSpPr>
        <p:grpSpPr>
          <a:xfrm>
            <a:off x="5614794" y="3815715"/>
            <a:ext cx="2386208" cy="1510391"/>
            <a:chOff x="4453169" y="2148439"/>
            <a:chExt cx="3181611" cy="2013855"/>
          </a:xfrm>
          <a:scene3d>
            <a:camera prst="orthographicFront"/>
            <a:lightRig rig="threePt" dir="t"/>
          </a:scene3d>
        </p:grpSpPr>
        <p:sp>
          <p:nvSpPr>
            <p:cNvPr id="33" name="32 Rectángulo redondeado"/>
            <p:cNvSpPr/>
            <p:nvPr/>
          </p:nvSpPr>
          <p:spPr>
            <a:xfrm>
              <a:off x="5122500" y="2836106"/>
              <a:ext cx="1657735" cy="1326188"/>
            </a:xfrm>
            <a:prstGeom prst="roundRect">
              <a:avLst>
                <a:gd name="adj" fmla="val 10000"/>
              </a:avLst>
            </a:prstGeom>
            <a:blipFill rotWithShape="0">
              <a:blip r:embed="rId10" cstate="screen"/>
              <a:stretch>
                <a:fillRect/>
              </a:stretch>
            </a:blipFill>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33 Rectángulo"/>
            <p:cNvSpPr/>
            <p:nvPr/>
          </p:nvSpPr>
          <p:spPr>
            <a:xfrm>
              <a:off x="4453169" y="2148439"/>
              <a:ext cx="3181611" cy="715065"/>
            </a:xfrm>
            <a:prstGeom prst="rect">
              <a:avLst/>
            </a:prstGeom>
            <a:sp3d/>
          </p:spPr>
          <p:style>
            <a:lnRef idx="0">
              <a:scrgbClr r="0" g="0" b="0"/>
            </a:lnRef>
            <a:fillRef idx="0">
              <a:scrgbClr r="0" g="0" b="0"/>
            </a:fillRef>
            <a:effectRef idx="0">
              <a:scrgbClr r="0" g="0" b="0"/>
            </a:effectRef>
            <a:fontRef idx="minor">
              <a:schemeClr val="lt1"/>
            </a:fontRef>
          </p:style>
          <p:txBody>
            <a:bodyPr lIns="25718" tIns="25718" rIns="25718" bIns="25718" spcCol="1270" anchor="ctr"/>
            <a:lstStyle/>
            <a:p>
              <a:pPr algn="ctr" defTabSz="600060">
                <a:lnSpc>
                  <a:spcPct val="90000"/>
                </a:lnSpc>
                <a:defRPr/>
              </a:pPr>
              <a:r>
                <a:rPr lang="es-CO" sz="1350" b="1" dirty="0" err="1" smtClean="0">
                  <a:solidFill>
                    <a:schemeClr val="tx1"/>
                  </a:solidFill>
                  <a:ea typeface="Tahoma" pitchFamily="34" charset="0"/>
                  <a:cs typeface="Tahoma" pitchFamily="34" charset="0"/>
                </a:rPr>
                <a:t>Private</a:t>
              </a:r>
              <a:r>
                <a:rPr lang="es-CO" sz="1350" b="1" dirty="0" smtClean="0">
                  <a:solidFill>
                    <a:schemeClr val="tx1"/>
                  </a:solidFill>
                  <a:ea typeface="Tahoma" pitchFamily="34" charset="0"/>
                  <a:cs typeface="Tahoma" pitchFamily="34" charset="0"/>
                </a:rPr>
                <a:t> </a:t>
              </a:r>
              <a:r>
                <a:rPr lang="es-CO" sz="1350" b="1" dirty="0" err="1" smtClean="0">
                  <a:solidFill>
                    <a:schemeClr val="tx1"/>
                  </a:solidFill>
                  <a:ea typeface="Tahoma" pitchFamily="34" charset="0"/>
                  <a:cs typeface="Tahoma" pitchFamily="34" charset="0"/>
                </a:rPr>
                <a:t>NGO</a:t>
              </a:r>
              <a:endParaRPr lang="es-CO" sz="1350" b="1" dirty="0">
                <a:solidFill>
                  <a:schemeClr val="tx1"/>
                </a:solidFill>
                <a:ea typeface="Tahoma" pitchFamily="34" charset="0"/>
                <a:cs typeface="Tahoma" pitchFamily="34" charset="0"/>
              </a:endParaRPr>
            </a:p>
          </p:txBody>
        </p:sp>
      </p:grpSp>
      <p:sp>
        <p:nvSpPr>
          <p:cNvPr id="10" name="9 Rectángulo"/>
          <p:cNvSpPr/>
          <p:nvPr/>
        </p:nvSpPr>
        <p:spPr>
          <a:xfrm>
            <a:off x="1846159" y="4126545"/>
            <a:ext cx="1185037" cy="234863"/>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lIns="25718" tIns="25718" rIns="25718" bIns="25718" spcCol="1270" anchor="ctr"/>
          <a:lstStyle/>
          <a:p>
            <a:pPr algn="ctr" defTabSz="600060">
              <a:lnSpc>
                <a:spcPct val="90000"/>
              </a:lnSpc>
              <a:spcAft>
                <a:spcPct val="35000"/>
              </a:spcAft>
              <a:defRPr/>
            </a:pPr>
            <a:r>
              <a:rPr lang="es-CO" sz="1350" b="1" dirty="0" err="1" smtClean="0">
                <a:solidFill>
                  <a:schemeClr val="tx1"/>
                </a:solidFill>
                <a:ea typeface="Tahoma" pitchFamily="34" charset="0"/>
                <a:cs typeface="Tahoma" pitchFamily="34" charset="0"/>
              </a:rPr>
              <a:t>Democratic</a:t>
            </a:r>
            <a:endParaRPr lang="es-CO" sz="1350" b="1" dirty="0">
              <a:solidFill>
                <a:schemeClr val="tx1"/>
              </a:solidFill>
              <a:ea typeface="Tahoma" pitchFamily="34" charset="0"/>
              <a:cs typeface="Tahoma" pitchFamily="34" charset="0"/>
            </a:endParaRPr>
          </a:p>
        </p:txBody>
      </p:sp>
      <p:sp>
        <p:nvSpPr>
          <p:cNvPr id="16418" name="22 Rectángulo"/>
          <p:cNvSpPr>
            <a:spLocks noChangeArrowheads="1"/>
          </p:cNvSpPr>
          <p:nvPr/>
        </p:nvSpPr>
        <p:spPr bwMode="auto">
          <a:xfrm>
            <a:off x="2375297" y="857251"/>
            <a:ext cx="4808934" cy="1200329"/>
          </a:xfrm>
          <a:prstGeom prst="rect">
            <a:avLst/>
          </a:prstGeom>
          <a:noFill/>
          <a:ln w="9525">
            <a:noFill/>
            <a:miter lim="800000"/>
            <a:headEnd/>
            <a:tailEnd/>
          </a:ln>
        </p:spPr>
        <p:txBody>
          <a:bodyPr>
            <a:spAutoFit/>
          </a:bodyPr>
          <a:lstStyle/>
          <a:p>
            <a:pPr algn="r"/>
            <a:r>
              <a:rPr lang="es-CO" sz="2400" b="1" dirty="0" err="1" smtClean="0">
                <a:solidFill>
                  <a:srgbClr val="990000"/>
                </a:solidFill>
                <a:latin typeface="Tahoma" pitchFamily="34" charset="0"/>
                <a:cs typeface="Tahoma" pitchFamily="34" charset="0"/>
              </a:rPr>
              <a:t>The</a:t>
            </a:r>
            <a:r>
              <a:rPr lang="es-CO" sz="2400" b="1" dirty="0" smtClean="0">
                <a:solidFill>
                  <a:srgbClr val="990000"/>
                </a:solidFill>
                <a:latin typeface="Tahoma" pitchFamily="34" charset="0"/>
                <a:cs typeface="Tahoma" pitchFamily="34" charset="0"/>
              </a:rPr>
              <a:t> </a:t>
            </a:r>
            <a:r>
              <a:rPr lang="es-CO" sz="2400" b="1" dirty="0" err="1" smtClean="0">
                <a:solidFill>
                  <a:srgbClr val="990000"/>
                </a:solidFill>
                <a:latin typeface="Tahoma" pitchFamily="34" charset="0"/>
                <a:cs typeface="Tahoma" pitchFamily="34" charset="0"/>
              </a:rPr>
              <a:t>Colombian</a:t>
            </a:r>
            <a:r>
              <a:rPr lang="es-CO" sz="2400" b="1" dirty="0" smtClean="0">
                <a:solidFill>
                  <a:srgbClr val="990000"/>
                </a:solidFill>
                <a:latin typeface="Tahoma" pitchFamily="34" charset="0"/>
                <a:cs typeface="Tahoma" pitchFamily="34" charset="0"/>
              </a:rPr>
              <a:t> </a:t>
            </a:r>
            <a:r>
              <a:rPr lang="es-CO" sz="2400" b="1" dirty="0" err="1" smtClean="0">
                <a:solidFill>
                  <a:srgbClr val="990000"/>
                </a:solidFill>
                <a:latin typeface="Tahoma" pitchFamily="34" charset="0"/>
                <a:cs typeface="Tahoma" pitchFamily="34" charset="0"/>
              </a:rPr>
              <a:t>Coffee</a:t>
            </a:r>
            <a:r>
              <a:rPr lang="es-CO" sz="2400" b="1" dirty="0" smtClean="0">
                <a:solidFill>
                  <a:srgbClr val="990000"/>
                </a:solidFill>
                <a:latin typeface="Tahoma" pitchFamily="34" charset="0"/>
                <a:cs typeface="Tahoma" pitchFamily="34" charset="0"/>
              </a:rPr>
              <a:t> </a:t>
            </a:r>
            <a:r>
              <a:rPr lang="es-CO" sz="2400" b="1" dirty="0" err="1" smtClean="0">
                <a:solidFill>
                  <a:srgbClr val="990000"/>
                </a:solidFill>
                <a:latin typeface="Tahoma" pitchFamily="34" charset="0"/>
                <a:cs typeface="Tahoma" pitchFamily="34" charset="0"/>
              </a:rPr>
              <a:t>Federation</a:t>
            </a:r>
            <a:r>
              <a:rPr lang="es-CO" sz="2400" b="1" dirty="0" smtClean="0">
                <a:solidFill>
                  <a:srgbClr val="990000"/>
                </a:solidFill>
                <a:latin typeface="Tahoma" pitchFamily="34" charset="0"/>
                <a:cs typeface="Tahoma" pitchFamily="34" charset="0"/>
              </a:rPr>
              <a:t> </a:t>
            </a:r>
            <a:r>
              <a:rPr lang="es-CO" sz="2400" b="1" dirty="0" err="1" smtClean="0">
                <a:solidFill>
                  <a:srgbClr val="990000"/>
                </a:solidFill>
                <a:latin typeface="Tahoma" pitchFamily="34" charset="0"/>
                <a:cs typeface="Tahoma" pitchFamily="34" charset="0"/>
              </a:rPr>
              <a:t>supports</a:t>
            </a:r>
            <a:r>
              <a:rPr lang="es-CO" sz="2400" b="1" dirty="0" smtClean="0">
                <a:solidFill>
                  <a:srgbClr val="990000"/>
                </a:solidFill>
                <a:latin typeface="Tahoma" pitchFamily="34" charset="0"/>
                <a:cs typeface="Tahoma" pitchFamily="34" charset="0"/>
              </a:rPr>
              <a:t> 563.000 </a:t>
            </a:r>
            <a:r>
              <a:rPr lang="es-CO" sz="2400" b="1" dirty="0" err="1" smtClean="0">
                <a:solidFill>
                  <a:srgbClr val="990000"/>
                </a:solidFill>
                <a:latin typeface="Tahoma" pitchFamily="34" charset="0"/>
                <a:cs typeface="Tahoma" pitchFamily="34" charset="0"/>
              </a:rPr>
              <a:t>families</a:t>
            </a:r>
            <a:endParaRPr lang="es-CO" sz="2400" b="1" dirty="0"/>
          </a:p>
        </p:txBody>
      </p:sp>
      <p:sp>
        <p:nvSpPr>
          <p:cNvPr id="23" name="1 Título"/>
          <p:cNvSpPr txBox="1">
            <a:spLocks/>
          </p:cNvSpPr>
          <p:nvPr/>
        </p:nvSpPr>
        <p:spPr>
          <a:xfrm>
            <a:off x="0" y="-14684"/>
            <a:ext cx="9144000" cy="890984"/>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3000" dirty="0" err="1" smtClean="0">
                <a:solidFill>
                  <a:schemeClr val="bg1"/>
                </a:solidFill>
              </a:rPr>
              <a:t>Background</a:t>
            </a:r>
            <a:r>
              <a:rPr lang="es-CO" sz="3000" dirty="0" smtClean="0">
                <a:solidFill>
                  <a:schemeClr val="bg1"/>
                </a:solidFill>
              </a:rPr>
              <a:t>: </a:t>
            </a:r>
            <a:r>
              <a:rPr lang="es-CO" sz="3000" dirty="0" err="1" smtClean="0">
                <a:solidFill>
                  <a:schemeClr val="bg1"/>
                </a:solidFill>
              </a:rPr>
              <a:t>the</a:t>
            </a:r>
            <a:r>
              <a:rPr lang="es-CO" sz="3000" dirty="0" smtClean="0">
                <a:solidFill>
                  <a:schemeClr val="bg1"/>
                </a:solidFill>
              </a:rPr>
              <a:t> </a:t>
            </a:r>
            <a:r>
              <a:rPr lang="es-CO" sz="3000" dirty="0" err="1" smtClean="0">
                <a:solidFill>
                  <a:schemeClr val="bg1"/>
                </a:solidFill>
              </a:rPr>
              <a:t>Colombian</a:t>
            </a:r>
            <a:r>
              <a:rPr lang="es-CO" sz="3000" dirty="0" smtClean="0">
                <a:solidFill>
                  <a:schemeClr val="bg1"/>
                </a:solidFill>
              </a:rPr>
              <a:t> </a:t>
            </a:r>
            <a:r>
              <a:rPr lang="es-CO" sz="3000" dirty="0" err="1" smtClean="0">
                <a:solidFill>
                  <a:schemeClr val="bg1"/>
                </a:solidFill>
              </a:rPr>
              <a:t>Coffee</a:t>
            </a:r>
            <a:r>
              <a:rPr lang="es-CO" sz="3000" dirty="0" smtClean="0">
                <a:solidFill>
                  <a:schemeClr val="bg1"/>
                </a:solidFill>
              </a:rPr>
              <a:t> </a:t>
            </a:r>
            <a:r>
              <a:rPr lang="es-CO" sz="3000" dirty="0" err="1" smtClean="0">
                <a:solidFill>
                  <a:schemeClr val="bg1"/>
                </a:solidFill>
              </a:rPr>
              <a:t>Growers</a:t>
            </a:r>
            <a:r>
              <a:rPr lang="es-CO" sz="3000" dirty="0" smtClean="0">
                <a:solidFill>
                  <a:schemeClr val="bg1"/>
                </a:solidFill>
              </a:rPr>
              <a:t> </a:t>
            </a:r>
            <a:r>
              <a:rPr lang="es-CO" sz="3000" dirty="0" err="1" smtClean="0">
                <a:solidFill>
                  <a:schemeClr val="bg1"/>
                </a:solidFill>
              </a:rPr>
              <a:t>Federation</a:t>
            </a:r>
            <a:endParaRPr lang="es-CO" sz="3000" dirty="0">
              <a:solidFill>
                <a:schemeClr val="bg1"/>
              </a:solidFill>
            </a:endParaRPr>
          </a:p>
        </p:txBody>
      </p:sp>
    </p:spTree>
    <p:extLst>
      <p:ext uri="{BB962C8B-B14F-4D97-AF65-F5344CB8AC3E}">
        <p14:creationId xmlns:p14="http://schemas.microsoft.com/office/powerpoint/2010/main" val="129898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43 Rectángulo"/>
          <p:cNvSpPr>
            <a:spLocks noChangeArrowheads="1"/>
          </p:cNvSpPr>
          <p:nvPr/>
        </p:nvSpPr>
        <p:spPr bwMode="auto">
          <a:xfrm>
            <a:off x="1946673" y="915592"/>
            <a:ext cx="5834063" cy="323165"/>
          </a:xfrm>
          <a:prstGeom prst="rect">
            <a:avLst/>
          </a:prstGeom>
          <a:noFill/>
          <a:ln w="9525">
            <a:noFill/>
            <a:miter lim="800000"/>
            <a:headEnd/>
            <a:tailEnd/>
          </a:ln>
        </p:spPr>
        <p:txBody>
          <a:bodyPr>
            <a:spAutoFit/>
          </a:bodyPr>
          <a:lstStyle/>
          <a:p>
            <a:pPr algn="ctr" eaLnBrk="0" hangingPunct="0"/>
            <a:r>
              <a:rPr lang="es-CO" sz="1500" b="1" dirty="0" err="1" smtClean="0">
                <a:solidFill>
                  <a:srgbClr val="990000"/>
                </a:solidFill>
                <a:latin typeface="Tahoma" pitchFamily="34" charset="0"/>
                <a:cs typeface="Tahoma" pitchFamily="34" charset="0"/>
              </a:rPr>
              <a:t>Benefits</a:t>
            </a:r>
            <a:r>
              <a:rPr lang="es-CO" sz="1500" b="1" dirty="0" smtClean="0">
                <a:solidFill>
                  <a:srgbClr val="990000"/>
                </a:solidFill>
                <a:latin typeface="Tahoma" pitchFamily="34" charset="0"/>
                <a:cs typeface="Tahoma" pitchFamily="34" charset="0"/>
              </a:rPr>
              <a:t> (“</a:t>
            </a:r>
            <a:r>
              <a:rPr lang="es-CO" sz="1500" b="1" dirty="0" err="1" smtClean="0">
                <a:solidFill>
                  <a:srgbClr val="990000"/>
                </a:solidFill>
                <a:latin typeface="Tahoma" pitchFamily="34" charset="0"/>
                <a:cs typeface="Tahoma" pitchFamily="34" charset="0"/>
              </a:rPr>
              <a:t>public</a:t>
            </a:r>
            <a:r>
              <a:rPr lang="es-CO" sz="1500" b="1" dirty="0" smtClean="0">
                <a:solidFill>
                  <a:srgbClr val="990000"/>
                </a:solidFill>
                <a:latin typeface="Tahoma" pitchFamily="34" charset="0"/>
                <a:cs typeface="Tahoma" pitchFamily="34" charset="0"/>
              </a:rPr>
              <a:t> </a:t>
            </a:r>
            <a:r>
              <a:rPr lang="es-CO" sz="1500" b="1" dirty="0" err="1" smtClean="0">
                <a:solidFill>
                  <a:srgbClr val="990000"/>
                </a:solidFill>
                <a:latin typeface="Tahoma" pitchFamily="34" charset="0"/>
                <a:cs typeface="Tahoma" pitchFamily="34" charset="0"/>
              </a:rPr>
              <a:t>services</a:t>
            </a:r>
            <a:r>
              <a:rPr lang="es-CO" sz="1500" b="1" dirty="0" smtClean="0">
                <a:solidFill>
                  <a:srgbClr val="990000"/>
                </a:solidFill>
                <a:latin typeface="Tahoma" pitchFamily="34" charset="0"/>
                <a:cs typeface="Tahoma" pitchFamily="34" charset="0"/>
              </a:rPr>
              <a:t>”) to </a:t>
            </a:r>
            <a:r>
              <a:rPr lang="es-CO" sz="1500" b="1" dirty="0" err="1" smtClean="0">
                <a:solidFill>
                  <a:srgbClr val="990000"/>
                </a:solidFill>
                <a:latin typeface="Tahoma" pitchFamily="34" charset="0"/>
                <a:cs typeface="Tahoma" pitchFamily="34" charset="0"/>
              </a:rPr>
              <a:t>coffee-growing</a:t>
            </a:r>
            <a:r>
              <a:rPr lang="es-CO" sz="1500" b="1" dirty="0" smtClean="0">
                <a:solidFill>
                  <a:srgbClr val="990000"/>
                </a:solidFill>
                <a:latin typeface="Tahoma" pitchFamily="34" charset="0"/>
                <a:cs typeface="Tahoma" pitchFamily="34" charset="0"/>
              </a:rPr>
              <a:t> </a:t>
            </a:r>
            <a:r>
              <a:rPr lang="es-CO" sz="1500" b="1" dirty="0" err="1" smtClean="0">
                <a:solidFill>
                  <a:srgbClr val="990000"/>
                </a:solidFill>
                <a:latin typeface="Tahoma" pitchFamily="34" charset="0"/>
                <a:cs typeface="Tahoma" pitchFamily="34" charset="0"/>
              </a:rPr>
              <a:t>families</a:t>
            </a:r>
            <a:endParaRPr lang="es-CO" sz="1500" b="1" dirty="0">
              <a:solidFill>
                <a:srgbClr val="990000"/>
              </a:solidFill>
              <a:latin typeface="Tahoma" pitchFamily="34" charset="0"/>
              <a:cs typeface="Tahoma" pitchFamily="34" charset="0"/>
            </a:endParaRPr>
          </a:p>
        </p:txBody>
      </p:sp>
      <p:sp>
        <p:nvSpPr>
          <p:cNvPr id="20" name="19 Rectángulo"/>
          <p:cNvSpPr/>
          <p:nvPr/>
        </p:nvSpPr>
        <p:spPr>
          <a:xfrm>
            <a:off x="5380437" y="3429002"/>
            <a:ext cx="1088231" cy="341710"/>
          </a:xfrm>
          <a:prstGeom prst="rect">
            <a:avLst/>
          </a:prstGeom>
        </p:spPr>
        <p:style>
          <a:lnRef idx="0">
            <a:scrgbClr r="0" g="0" b="0"/>
          </a:lnRef>
          <a:fillRef idx="0">
            <a:scrgbClr r="0" g="0" b="0"/>
          </a:fillRef>
          <a:effectRef idx="0">
            <a:scrgbClr r="0" g="0" b="0"/>
          </a:effectRef>
          <a:fontRef idx="minor">
            <a:schemeClr val="lt1"/>
          </a:fontRef>
        </p:style>
        <p:txBody>
          <a:bodyPr lIns="34290" rIns="34290" spcCol="1270" anchor="ctr"/>
          <a:lstStyle/>
          <a:p>
            <a:pPr algn="ctr" defTabSz="400040">
              <a:lnSpc>
                <a:spcPct val="90000"/>
              </a:lnSpc>
              <a:spcAft>
                <a:spcPct val="35000"/>
              </a:spcAft>
              <a:defRPr/>
            </a:pPr>
            <a:r>
              <a:rPr lang="es-CO" sz="1050" b="1" dirty="0" err="1" smtClean="0">
                <a:solidFill>
                  <a:srgbClr val="800000"/>
                </a:solidFill>
                <a:ea typeface="Tahoma" pitchFamily="34" charset="0"/>
                <a:cs typeface="Tahoma" pitchFamily="34" charset="0"/>
              </a:rPr>
              <a:t>Promotion</a:t>
            </a:r>
            <a:r>
              <a:rPr lang="es-CO" sz="1050" b="1" dirty="0" smtClean="0">
                <a:solidFill>
                  <a:srgbClr val="800000"/>
                </a:solidFill>
                <a:ea typeface="Tahoma" pitchFamily="34" charset="0"/>
                <a:cs typeface="Tahoma" pitchFamily="34" charset="0"/>
              </a:rPr>
              <a:t> and </a:t>
            </a:r>
            <a:r>
              <a:rPr lang="es-CO" sz="1050" b="1" dirty="0" err="1" smtClean="0">
                <a:solidFill>
                  <a:srgbClr val="800000"/>
                </a:solidFill>
                <a:ea typeface="Tahoma" pitchFamily="34" charset="0"/>
                <a:cs typeface="Tahoma" pitchFamily="34" charset="0"/>
              </a:rPr>
              <a:t>publicity</a:t>
            </a:r>
            <a:endParaRPr lang="es-CO" sz="1050" b="1" dirty="0">
              <a:solidFill>
                <a:srgbClr val="800000"/>
              </a:solidFill>
              <a:ea typeface="Tahoma" pitchFamily="34" charset="0"/>
              <a:cs typeface="Tahoma" pitchFamily="34" charset="0"/>
            </a:endParaRPr>
          </a:p>
        </p:txBody>
      </p:sp>
      <p:sp>
        <p:nvSpPr>
          <p:cNvPr id="21" name="20 Rectángulo"/>
          <p:cNvSpPr/>
          <p:nvPr/>
        </p:nvSpPr>
        <p:spPr>
          <a:xfrm>
            <a:off x="3224213" y="3371850"/>
            <a:ext cx="877491" cy="342900"/>
          </a:xfrm>
          <a:prstGeom prst="rect">
            <a:avLst/>
          </a:prstGeom>
        </p:spPr>
        <p:style>
          <a:lnRef idx="0">
            <a:scrgbClr r="0" g="0" b="0"/>
          </a:lnRef>
          <a:fillRef idx="0">
            <a:scrgbClr r="0" g="0" b="0"/>
          </a:fillRef>
          <a:effectRef idx="0">
            <a:scrgbClr r="0" g="0" b="0"/>
          </a:effectRef>
          <a:fontRef idx="minor">
            <a:schemeClr val="lt1"/>
          </a:fontRef>
        </p:style>
        <p:txBody>
          <a:bodyPr lIns="34290" rIns="34290" spcCol="1270" anchor="ctr"/>
          <a:lstStyle/>
          <a:p>
            <a:pPr algn="ctr" defTabSz="400040">
              <a:lnSpc>
                <a:spcPct val="90000"/>
              </a:lnSpc>
              <a:spcAft>
                <a:spcPct val="35000"/>
              </a:spcAft>
              <a:defRPr/>
            </a:pPr>
            <a:r>
              <a:rPr lang="es-CO" sz="1050" b="1" dirty="0" err="1" smtClean="0">
                <a:solidFill>
                  <a:srgbClr val="800000"/>
                </a:solidFill>
                <a:ea typeface="Tahoma" pitchFamily="34" charset="0"/>
                <a:cs typeface="Tahoma" pitchFamily="34" charset="0"/>
              </a:rPr>
              <a:t>Quality</a:t>
            </a:r>
            <a:r>
              <a:rPr lang="es-CO" sz="1050" b="1" dirty="0" smtClean="0">
                <a:solidFill>
                  <a:srgbClr val="800000"/>
                </a:solidFill>
                <a:ea typeface="Tahoma" pitchFamily="34" charset="0"/>
                <a:cs typeface="Tahoma" pitchFamily="34" charset="0"/>
              </a:rPr>
              <a:t> control</a:t>
            </a:r>
            <a:endParaRPr lang="es-CO" sz="1050" b="1" dirty="0">
              <a:solidFill>
                <a:srgbClr val="800000"/>
              </a:solidFill>
              <a:ea typeface="Tahoma" pitchFamily="34" charset="0"/>
              <a:cs typeface="Tahoma" pitchFamily="34" charset="0"/>
            </a:endParaRPr>
          </a:p>
        </p:txBody>
      </p:sp>
      <p:sp>
        <p:nvSpPr>
          <p:cNvPr id="22" name="21 Rectángulo"/>
          <p:cNvSpPr/>
          <p:nvPr/>
        </p:nvSpPr>
        <p:spPr>
          <a:xfrm>
            <a:off x="5226845" y="2694387"/>
            <a:ext cx="1076325" cy="448865"/>
          </a:xfrm>
          <a:prstGeom prst="rect">
            <a:avLst/>
          </a:prstGeom>
        </p:spPr>
        <p:style>
          <a:lnRef idx="0">
            <a:scrgbClr r="0" g="0" b="0"/>
          </a:lnRef>
          <a:fillRef idx="0">
            <a:scrgbClr r="0" g="0" b="0"/>
          </a:fillRef>
          <a:effectRef idx="0">
            <a:scrgbClr r="0" g="0" b="0"/>
          </a:effectRef>
          <a:fontRef idx="minor">
            <a:schemeClr val="lt1"/>
          </a:fontRef>
        </p:style>
        <p:txBody>
          <a:bodyPr lIns="34290" rIns="34290" spcCol="1270" anchor="ctr"/>
          <a:lstStyle/>
          <a:p>
            <a:pPr algn="ctr" defTabSz="400040">
              <a:lnSpc>
                <a:spcPct val="90000"/>
              </a:lnSpc>
              <a:spcAft>
                <a:spcPct val="35000"/>
              </a:spcAft>
              <a:defRPr/>
            </a:pPr>
            <a:r>
              <a:rPr lang="es-CO" sz="1050" b="1" dirty="0" err="1" smtClean="0">
                <a:solidFill>
                  <a:srgbClr val="800000"/>
                </a:solidFill>
                <a:ea typeface="Tahoma" pitchFamily="34" charset="0"/>
                <a:cs typeface="Tahoma" pitchFamily="34" charset="0"/>
              </a:rPr>
              <a:t>Innovation</a:t>
            </a:r>
            <a:r>
              <a:rPr lang="es-CO" sz="1050" b="1" dirty="0" smtClean="0">
                <a:solidFill>
                  <a:srgbClr val="800000"/>
                </a:solidFill>
                <a:ea typeface="Tahoma" pitchFamily="34" charset="0"/>
                <a:cs typeface="Tahoma" pitchFamily="34" charset="0"/>
              </a:rPr>
              <a:t> and </a:t>
            </a:r>
            <a:r>
              <a:rPr lang="es-CO" sz="1050" b="1" dirty="0" err="1" smtClean="0">
                <a:solidFill>
                  <a:srgbClr val="800000"/>
                </a:solidFill>
                <a:ea typeface="Tahoma" pitchFamily="34" charset="0"/>
                <a:cs typeface="Tahoma" pitchFamily="34" charset="0"/>
              </a:rPr>
              <a:t>investigation</a:t>
            </a:r>
            <a:endParaRPr lang="es-CO" sz="1050" b="1" dirty="0">
              <a:solidFill>
                <a:srgbClr val="800000"/>
              </a:solidFill>
              <a:ea typeface="Tahoma" pitchFamily="34" charset="0"/>
              <a:cs typeface="Tahoma" pitchFamily="34" charset="0"/>
            </a:endParaRPr>
          </a:p>
        </p:txBody>
      </p:sp>
      <p:sp>
        <p:nvSpPr>
          <p:cNvPr id="23" name="22 Rectángulo"/>
          <p:cNvSpPr/>
          <p:nvPr/>
        </p:nvSpPr>
        <p:spPr>
          <a:xfrm>
            <a:off x="3414714" y="2768204"/>
            <a:ext cx="788194" cy="341709"/>
          </a:xfrm>
          <a:prstGeom prst="rect">
            <a:avLst/>
          </a:prstGeom>
        </p:spPr>
        <p:style>
          <a:lnRef idx="0">
            <a:scrgbClr r="0" g="0" b="0"/>
          </a:lnRef>
          <a:fillRef idx="0">
            <a:scrgbClr r="0" g="0" b="0"/>
          </a:fillRef>
          <a:effectRef idx="0">
            <a:scrgbClr r="0" g="0" b="0"/>
          </a:effectRef>
          <a:fontRef idx="minor">
            <a:schemeClr val="lt1"/>
          </a:fontRef>
        </p:style>
        <p:txBody>
          <a:bodyPr lIns="34290" rIns="34290" spcCol="1270" anchor="ctr"/>
          <a:lstStyle/>
          <a:p>
            <a:pPr algn="ctr" defTabSz="400040">
              <a:lnSpc>
                <a:spcPct val="90000"/>
              </a:lnSpc>
              <a:spcAft>
                <a:spcPct val="35000"/>
              </a:spcAft>
              <a:defRPr/>
            </a:pPr>
            <a:r>
              <a:rPr lang="es-CO" sz="1050" b="1" dirty="0" err="1" smtClean="0">
                <a:solidFill>
                  <a:srgbClr val="800000"/>
                </a:solidFill>
                <a:ea typeface="Tahoma" pitchFamily="34" charset="0"/>
                <a:cs typeface="Tahoma" pitchFamily="34" charset="0"/>
              </a:rPr>
              <a:t>Added-value</a:t>
            </a:r>
            <a:r>
              <a:rPr lang="es-CO" sz="1050" b="1" dirty="0" smtClean="0">
                <a:solidFill>
                  <a:srgbClr val="800000"/>
                </a:solidFill>
                <a:ea typeface="Tahoma" pitchFamily="34" charset="0"/>
                <a:cs typeface="Tahoma" pitchFamily="34" charset="0"/>
              </a:rPr>
              <a:t> </a:t>
            </a:r>
            <a:r>
              <a:rPr lang="es-CO" sz="1050" b="1" dirty="0" err="1" smtClean="0">
                <a:solidFill>
                  <a:srgbClr val="800000"/>
                </a:solidFill>
                <a:ea typeface="Tahoma" pitchFamily="34" charset="0"/>
                <a:cs typeface="Tahoma" pitchFamily="34" charset="0"/>
              </a:rPr>
              <a:t>strategy</a:t>
            </a:r>
            <a:endParaRPr lang="es-CO" sz="1050" b="1" dirty="0">
              <a:solidFill>
                <a:srgbClr val="800000"/>
              </a:solidFill>
              <a:ea typeface="Tahoma" pitchFamily="34" charset="0"/>
              <a:cs typeface="Tahoma" pitchFamily="34" charset="0"/>
            </a:endParaRPr>
          </a:p>
        </p:txBody>
      </p:sp>
      <p:sp>
        <p:nvSpPr>
          <p:cNvPr id="24" name="23 Rectángulo"/>
          <p:cNvSpPr/>
          <p:nvPr/>
        </p:nvSpPr>
        <p:spPr>
          <a:xfrm>
            <a:off x="3301604" y="3995738"/>
            <a:ext cx="1017984" cy="342900"/>
          </a:xfrm>
          <a:prstGeom prst="rect">
            <a:avLst/>
          </a:prstGeom>
        </p:spPr>
        <p:style>
          <a:lnRef idx="0">
            <a:scrgbClr r="0" g="0" b="0"/>
          </a:lnRef>
          <a:fillRef idx="0">
            <a:scrgbClr r="0" g="0" b="0"/>
          </a:fillRef>
          <a:effectRef idx="0">
            <a:scrgbClr r="0" g="0" b="0"/>
          </a:effectRef>
          <a:fontRef idx="minor">
            <a:schemeClr val="lt1"/>
          </a:fontRef>
        </p:style>
        <p:txBody>
          <a:bodyPr lIns="34290" rIns="34290" spcCol="1270" anchor="ctr"/>
          <a:lstStyle/>
          <a:p>
            <a:pPr algn="ctr" defTabSz="400040">
              <a:lnSpc>
                <a:spcPct val="90000"/>
              </a:lnSpc>
              <a:spcAft>
                <a:spcPct val="35000"/>
              </a:spcAft>
              <a:defRPr/>
            </a:pPr>
            <a:r>
              <a:rPr lang="es-CO" sz="1050" b="1" dirty="0" err="1" smtClean="0">
                <a:solidFill>
                  <a:srgbClr val="800000"/>
                </a:solidFill>
                <a:ea typeface="Tahoma" pitchFamily="34" charset="0"/>
                <a:cs typeface="Tahoma" pitchFamily="34" charset="0"/>
              </a:rPr>
              <a:t>Education</a:t>
            </a:r>
            <a:endParaRPr lang="es-CO" sz="1050" b="1" dirty="0">
              <a:solidFill>
                <a:srgbClr val="800000"/>
              </a:solidFill>
              <a:ea typeface="Tahoma" pitchFamily="34" charset="0"/>
              <a:cs typeface="Tahoma" pitchFamily="34" charset="0"/>
            </a:endParaRPr>
          </a:p>
        </p:txBody>
      </p:sp>
      <p:sp>
        <p:nvSpPr>
          <p:cNvPr id="25" name="24 Rectángulo"/>
          <p:cNvSpPr/>
          <p:nvPr/>
        </p:nvSpPr>
        <p:spPr>
          <a:xfrm>
            <a:off x="5399485" y="3996929"/>
            <a:ext cx="789384" cy="341709"/>
          </a:xfrm>
          <a:prstGeom prst="rect">
            <a:avLst/>
          </a:prstGeom>
        </p:spPr>
        <p:style>
          <a:lnRef idx="0">
            <a:scrgbClr r="0" g="0" b="0"/>
          </a:lnRef>
          <a:fillRef idx="0">
            <a:scrgbClr r="0" g="0" b="0"/>
          </a:fillRef>
          <a:effectRef idx="0">
            <a:scrgbClr r="0" g="0" b="0"/>
          </a:effectRef>
          <a:fontRef idx="minor">
            <a:schemeClr val="lt1"/>
          </a:fontRef>
        </p:style>
        <p:txBody>
          <a:bodyPr lIns="34290" rIns="34290" spcCol="1270" anchor="ctr"/>
          <a:lstStyle/>
          <a:p>
            <a:pPr algn="ctr" defTabSz="400040">
              <a:lnSpc>
                <a:spcPct val="90000"/>
              </a:lnSpc>
              <a:spcAft>
                <a:spcPct val="35000"/>
              </a:spcAft>
              <a:defRPr/>
            </a:pPr>
            <a:r>
              <a:rPr lang="es-CO" sz="1050" b="1" dirty="0" smtClean="0">
                <a:solidFill>
                  <a:srgbClr val="800000"/>
                </a:solidFill>
                <a:ea typeface="Tahoma" pitchFamily="34" charset="0"/>
                <a:cs typeface="Tahoma" pitchFamily="34" charset="0"/>
              </a:rPr>
              <a:t>Social </a:t>
            </a:r>
            <a:r>
              <a:rPr lang="es-CO" sz="1050" b="1" dirty="0" err="1" smtClean="0">
                <a:solidFill>
                  <a:srgbClr val="800000"/>
                </a:solidFill>
                <a:ea typeface="Tahoma" pitchFamily="34" charset="0"/>
                <a:cs typeface="Tahoma" pitchFamily="34" charset="0"/>
              </a:rPr>
              <a:t>investment</a:t>
            </a:r>
            <a:endParaRPr lang="es-CO" sz="1050" b="1" dirty="0">
              <a:solidFill>
                <a:srgbClr val="800000"/>
              </a:solidFill>
              <a:ea typeface="Tahoma" pitchFamily="34" charset="0"/>
              <a:cs typeface="Tahoma" pitchFamily="34" charset="0"/>
            </a:endParaRPr>
          </a:p>
        </p:txBody>
      </p:sp>
      <p:sp>
        <p:nvSpPr>
          <p:cNvPr id="26" name="25 Rectángulo"/>
          <p:cNvSpPr/>
          <p:nvPr/>
        </p:nvSpPr>
        <p:spPr>
          <a:xfrm>
            <a:off x="4224935" y="4542831"/>
            <a:ext cx="927497" cy="341709"/>
          </a:xfrm>
          <a:prstGeom prst="rect">
            <a:avLst/>
          </a:prstGeom>
        </p:spPr>
        <p:style>
          <a:lnRef idx="0">
            <a:scrgbClr r="0" g="0" b="0"/>
          </a:lnRef>
          <a:fillRef idx="0">
            <a:scrgbClr r="0" g="0" b="0"/>
          </a:fillRef>
          <a:effectRef idx="0">
            <a:scrgbClr r="0" g="0" b="0"/>
          </a:effectRef>
          <a:fontRef idx="minor">
            <a:schemeClr val="lt1"/>
          </a:fontRef>
        </p:style>
        <p:txBody>
          <a:bodyPr lIns="34290" rIns="34290" spcCol="1270" anchor="ctr"/>
          <a:lstStyle/>
          <a:p>
            <a:pPr algn="ctr" defTabSz="400040">
              <a:lnSpc>
                <a:spcPct val="90000"/>
              </a:lnSpc>
              <a:spcAft>
                <a:spcPct val="35000"/>
              </a:spcAft>
              <a:defRPr/>
            </a:pPr>
            <a:r>
              <a:rPr lang="es-CO" sz="1050" b="1" dirty="0" err="1" smtClean="0">
                <a:solidFill>
                  <a:srgbClr val="800000"/>
                </a:solidFill>
                <a:ea typeface="Tahoma" pitchFamily="34" charset="0"/>
                <a:cs typeface="Tahoma" pitchFamily="34" charset="0"/>
              </a:rPr>
              <a:t>Tehnical</a:t>
            </a:r>
            <a:r>
              <a:rPr lang="es-CO" sz="1050" b="1" dirty="0" smtClean="0">
                <a:solidFill>
                  <a:srgbClr val="800000"/>
                </a:solidFill>
                <a:ea typeface="Tahoma" pitchFamily="34" charset="0"/>
                <a:cs typeface="Tahoma" pitchFamily="34" charset="0"/>
              </a:rPr>
              <a:t> </a:t>
            </a:r>
            <a:r>
              <a:rPr lang="es-CO" sz="1050" b="1" dirty="0" err="1" smtClean="0">
                <a:solidFill>
                  <a:srgbClr val="800000"/>
                </a:solidFill>
                <a:ea typeface="Tahoma" pitchFamily="34" charset="0"/>
                <a:cs typeface="Tahoma" pitchFamily="34" charset="0"/>
              </a:rPr>
              <a:t>assistance</a:t>
            </a:r>
            <a:endParaRPr lang="es-CO" sz="1050" b="1" dirty="0">
              <a:solidFill>
                <a:srgbClr val="800000"/>
              </a:solidFill>
              <a:ea typeface="Tahoma" pitchFamily="34" charset="0"/>
              <a:cs typeface="Tahoma" pitchFamily="34" charset="0"/>
            </a:endParaRPr>
          </a:p>
        </p:txBody>
      </p:sp>
      <p:sp>
        <p:nvSpPr>
          <p:cNvPr id="27" name="26 Rectángulo"/>
          <p:cNvSpPr/>
          <p:nvPr/>
        </p:nvSpPr>
        <p:spPr>
          <a:xfrm>
            <a:off x="4233865" y="2594372"/>
            <a:ext cx="1021556" cy="341709"/>
          </a:xfrm>
          <a:prstGeom prst="rect">
            <a:avLst/>
          </a:prstGeom>
        </p:spPr>
        <p:style>
          <a:lnRef idx="0">
            <a:scrgbClr r="0" g="0" b="0"/>
          </a:lnRef>
          <a:fillRef idx="0">
            <a:scrgbClr r="0" g="0" b="0"/>
          </a:fillRef>
          <a:effectRef idx="0">
            <a:scrgbClr r="0" g="0" b="0"/>
          </a:effectRef>
          <a:fontRef idx="minor">
            <a:schemeClr val="lt1"/>
          </a:fontRef>
        </p:style>
        <p:txBody>
          <a:bodyPr lIns="34290" rIns="34290" spcCol="1270" anchor="ctr"/>
          <a:lstStyle/>
          <a:p>
            <a:pPr algn="ctr" defTabSz="400040">
              <a:lnSpc>
                <a:spcPct val="90000"/>
              </a:lnSpc>
              <a:spcAft>
                <a:spcPct val="35000"/>
              </a:spcAft>
              <a:defRPr/>
            </a:pPr>
            <a:r>
              <a:rPr lang="es-CO" sz="1050" b="1" dirty="0" err="1" smtClean="0">
                <a:solidFill>
                  <a:srgbClr val="800000"/>
                </a:solidFill>
                <a:ea typeface="Tahoma" pitchFamily="34" charset="0"/>
                <a:cs typeface="Tahoma" pitchFamily="34" charset="0"/>
              </a:rPr>
              <a:t>Purchase</a:t>
            </a:r>
            <a:r>
              <a:rPr lang="es-CO" sz="1050" b="1" dirty="0" smtClean="0">
                <a:solidFill>
                  <a:srgbClr val="800000"/>
                </a:solidFill>
                <a:ea typeface="Tahoma" pitchFamily="34" charset="0"/>
                <a:cs typeface="Tahoma" pitchFamily="34" charset="0"/>
              </a:rPr>
              <a:t> </a:t>
            </a:r>
            <a:r>
              <a:rPr lang="es-CO" sz="1050" b="1" dirty="0" err="1" smtClean="0">
                <a:solidFill>
                  <a:srgbClr val="800000"/>
                </a:solidFill>
                <a:ea typeface="Tahoma" pitchFamily="34" charset="0"/>
                <a:cs typeface="Tahoma" pitchFamily="34" charset="0"/>
              </a:rPr>
              <a:t>warranty</a:t>
            </a:r>
            <a:endParaRPr lang="es-CO" sz="1050" b="1" dirty="0">
              <a:solidFill>
                <a:srgbClr val="800000"/>
              </a:solidFill>
              <a:ea typeface="Tahoma" pitchFamily="34" charset="0"/>
              <a:cs typeface="Tahoma" pitchFamily="34" charset="0"/>
            </a:endParaRPr>
          </a:p>
        </p:txBody>
      </p:sp>
      <p:sp>
        <p:nvSpPr>
          <p:cNvPr id="28" name="27 Elipse"/>
          <p:cNvSpPr/>
          <p:nvPr/>
        </p:nvSpPr>
        <p:spPr>
          <a:xfrm>
            <a:off x="4196954" y="1665687"/>
            <a:ext cx="1285875" cy="829865"/>
          </a:xfrm>
          <a:prstGeom prst="ellipse">
            <a:avLst/>
          </a:prstGeom>
          <a:solidFill>
            <a:srgbClr val="008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350" b="1" dirty="0">
              <a:solidFill>
                <a:schemeClr val="bg1"/>
              </a:solidFill>
              <a:ea typeface="Tahoma" pitchFamily="34" charset="0"/>
              <a:cs typeface="Tahoma" pitchFamily="34" charset="0"/>
            </a:endParaRPr>
          </a:p>
        </p:txBody>
      </p:sp>
      <p:sp>
        <p:nvSpPr>
          <p:cNvPr id="29" name="28 Rectángulo"/>
          <p:cNvSpPr/>
          <p:nvPr/>
        </p:nvSpPr>
        <p:spPr>
          <a:xfrm>
            <a:off x="4264821" y="1900239"/>
            <a:ext cx="1088231" cy="341710"/>
          </a:xfrm>
          <a:prstGeom prst="rect">
            <a:avLst/>
          </a:prstGeom>
        </p:spPr>
        <p:style>
          <a:lnRef idx="0">
            <a:scrgbClr r="0" g="0" b="0"/>
          </a:lnRef>
          <a:fillRef idx="0">
            <a:scrgbClr r="0" g="0" b="0"/>
          </a:fillRef>
          <a:effectRef idx="0">
            <a:scrgbClr r="0" g="0" b="0"/>
          </a:effectRef>
          <a:fontRef idx="minor">
            <a:schemeClr val="lt1"/>
          </a:fontRef>
        </p:style>
        <p:txBody>
          <a:bodyPr lIns="34290" rIns="34290" spcCol="1270" anchor="ctr"/>
          <a:lstStyle/>
          <a:p>
            <a:pPr algn="ctr" defTabSz="400040">
              <a:lnSpc>
                <a:spcPct val="90000"/>
              </a:lnSpc>
              <a:spcAft>
                <a:spcPct val="35000"/>
              </a:spcAft>
              <a:defRPr/>
            </a:pPr>
            <a:r>
              <a:rPr lang="es-CO" sz="1200" b="1" dirty="0" err="1" smtClean="0">
                <a:solidFill>
                  <a:schemeClr val="bg1"/>
                </a:solidFill>
                <a:ea typeface="Tahoma" pitchFamily="34" charset="0"/>
                <a:cs typeface="Tahoma" pitchFamily="34" charset="0"/>
              </a:rPr>
              <a:t>Cooperatives</a:t>
            </a:r>
            <a:endParaRPr lang="es-CO" sz="1200" b="1" dirty="0">
              <a:solidFill>
                <a:schemeClr val="bg1"/>
              </a:solidFill>
              <a:ea typeface="Tahoma" pitchFamily="34" charset="0"/>
              <a:cs typeface="Tahoma" pitchFamily="34" charset="0"/>
            </a:endParaRPr>
          </a:p>
        </p:txBody>
      </p:sp>
      <p:sp>
        <p:nvSpPr>
          <p:cNvPr id="30" name="29 Rectángulo redondeado"/>
          <p:cNvSpPr/>
          <p:nvPr/>
        </p:nvSpPr>
        <p:spPr>
          <a:xfrm>
            <a:off x="4101153" y="3078424"/>
            <a:ext cx="1330657" cy="890516"/>
          </a:xfrm>
          <a:prstGeom prst="roundRect">
            <a:avLst>
              <a:gd name="adj" fmla="val 43590"/>
            </a:avLst>
          </a:prstGeom>
          <a:blipFill>
            <a:blip r:embed="rId3" cstate="screen"/>
            <a:stretch>
              <a:fillRect/>
            </a:stretch>
          </a:blipFill>
          <a:ln>
            <a:solidFill>
              <a:schemeClr val="bg1">
                <a:lumMod val="65000"/>
              </a:schemeClr>
            </a:solidFill>
          </a:ln>
          <a:effectLst/>
          <a:scene3d>
            <a:camera prst="orthographicFront"/>
            <a:lightRig rig="morning" dir="t"/>
          </a:scene3d>
          <a:sp3d extrusionH="76200" prstMaterial="matte">
            <a:bevelT w="381000" h="190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350">
              <a:solidFill>
                <a:schemeClr val="tx1"/>
              </a:solidFill>
            </a:endParaRPr>
          </a:p>
        </p:txBody>
      </p:sp>
      <p:sp>
        <p:nvSpPr>
          <p:cNvPr id="31" name="30 Elipse"/>
          <p:cNvSpPr/>
          <p:nvPr/>
        </p:nvSpPr>
        <p:spPr>
          <a:xfrm>
            <a:off x="2637236" y="2044306"/>
            <a:ext cx="1003697" cy="748903"/>
          </a:xfrm>
          <a:prstGeom prst="ellipse">
            <a:avLst/>
          </a:prstGeom>
          <a:solidFill>
            <a:srgbClr val="008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350" b="1" dirty="0">
              <a:solidFill>
                <a:schemeClr val="bg1"/>
              </a:solidFill>
              <a:ea typeface="Tahoma" pitchFamily="34" charset="0"/>
              <a:cs typeface="Tahoma" pitchFamily="34" charset="0"/>
            </a:endParaRPr>
          </a:p>
        </p:txBody>
      </p:sp>
      <p:sp>
        <p:nvSpPr>
          <p:cNvPr id="32" name="31 Rectángulo"/>
          <p:cNvSpPr/>
          <p:nvPr/>
        </p:nvSpPr>
        <p:spPr>
          <a:xfrm>
            <a:off x="2586040" y="2219327"/>
            <a:ext cx="1088231" cy="341710"/>
          </a:xfrm>
          <a:prstGeom prst="rect">
            <a:avLst/>
          </a:prstGeom>
        </p:spPr>
        <p:style>
          <a:lnRef idx="0">
            <a:scrgbClr r="0" g="0" b="0"/>
          </a:lnRef>
          <a:fillRef idx="0">
            <a:scrgbClr r="0" g="0" b="0"/>
          </a:fillRef>
          <a:effectRef idx="0">
            <a:scrgbClr r="0" g="0" b="0"/>
          </a:effectRef>
          <a:fontRef idx="minor">
            <a:schemeClr val="lt1"/>
          </a:fontRef>
        </p:style>
        <p:txBody>
          <a:bodyPr lIns="34290" rIns="34290" spcCol="1270" anchor="ctr"/>
          <a:lstStyle/>
          <a:p>
            <a:pPr algn="ctr" defTabSz="400040">
              <a:lnSpc>
                <a:spcPct val="90000"/>
              </a:lnSpc>
              <a:spcAft>
                <a:spcPct val="35000"/>
              </a:spcAft>
              <a:defRPr/>
            </a:pPr>
            <a:r>
              <a:rPr lang="es-CO" sz="1200" b="1" dirty="0" err="1" smtClean="0">
                <a:solidFill>
                  <a:schemeClr val="bg1"/>
                </a:solidFill>
                <a:ea typeface="Tahoma" pitchFamily="34" charset="0"/>
                <a:cs typeface="Tahoma" pitchFamily="34" charset="0"/>
              </a:rPr>
              <a:t>Buencafé</a:t>
            </a:r>
            <a:r>
              <a:rPr lang="es-CO" sz="1200" b="1" dirty="0" smtClean="0">
                <a:solidFill>
                  <a:schemeClr val="bg1"/>
                </a:solidFill>
                <a:ea typeface="Tahoma" pitchFamily="34" charset="0"/>
                <a:cs typeface="Tahoma" pitchFamily="34" charset="0"/>
              </a:rPr>
              <a:t> – (</a:t>
            </a:r>
            <a:r>
              <a:rPr lang="es-CO" sz="1200" b="1" dirty="0" err="1" smtClean="0">
                <a:solidFill>
                  <a:schemeClr val="bg1"/>
                </a:solidFill>
                <a:ea typeface="Tahoma" pitchFamily="34" charset="0"/>
                <a:cs typeface="Tahoma" pitchFamily="34" charset="0"/>
              </a:rPr>
              <a:t>freeze</a:t>
            </a:r>
            <a:r>
              <a:rPr lang="es-CO" sz="1200" b="1" dirty="0" smtClean="0">
                <a:solidFill>
                  <a:schemeClr val="bg1"/>
                </a:solidFill>
                <a:ea typeface="Tahoma" pitchFamily="34" charset="0"/>
                <a:cs typeface="Tahoma" pitchFamily="34" charset="0"/>
              </a:rPr>
              <a:t> </a:t>
            </a:r>
            <a:r>
              <a:rPr lang="es-CO" sz="1200" b="1" dirty="0" err="1" smtClean="0">
                <a:solidFill>
                  <a:schemeClr val="bg1"/>
                </a:solidFill>
                <a:ea typeface="Tahoma" pitchFamily="34" charset="0"/>
                <a:cs typeface="Tahoma" pitchFamily="34" charset="0"/>
              </a:rPr>
              <a:t>dried</a:t>
            </a:r>
            <a:r>
              <a:rPr lang="es-CO" sz="1200" b="1" dirty="0" smtClean="0">
                <a:solidFill>
                  <a:schemeClr val="bg1"/>
                </a:solidFill>
                <a:ea typeface="Tahoma" pitchFamily="34" charset="0"/>
                <a:cs typeface="Tahoma" pitchFamily="34" charset="0"/>
              </a:rPr>
              <a:t> </a:t>
            </a:r>
            <a:r>
              <a:rPr lang="es-CO" sz="1200" b="1" dirty="0" err="1" smtClean="0">
                <a:solidFill>
                  <a:schemeClr val="bg1"/>
                </a:solidFill>
                <a:ea typeface="Tahoma" pitchFamily="34" charset="0"/>
                <a:cs typeface="Tahoma" pitchFamily="34" charset="0"/>
              </a:rPr>
              <a:t>coffee</a:t>
            </a:r>
            <a:r>
              <a:rPr lang="es-CO" sz="1200" b="1" dirty="0" smtClean="0">
                <a:solidFill>
                  <a:schemeClr val="bg1"/>
                </a:solidFill>
                <a:ea typeface="Tahoma" pitchFamily="34" charset="0"/>
                <a:cs typeface="Tahoma" pitchFamily="34" charset="0"/>
              </a:rPr>
              <a:t>)</a:t>
            </a:r>
            <a:endParaRPr lang="es-CO" sz="1200" b="1" dirty="0">
              <a:solidFill>
                <a:schemeClr val="bg1"/>
              </a:solidFill>
              <a:ea typeface="Tahoma" pitchFamily="34" charset="0"/>
              <a:cs typeface="Tahoma" pitchFamily="34" charset="0"/>
            </a:endParaRPr>
          </a:p>
        </p:txBody>
      </p:sp>
      <p:sp>
        <p:nvSpPr>
          <p:cNvPr id="33" name="32 Elipse"/>
          <p:cNvSpPr/>
          <p:nvPr/>
        </p:nvSpPr>
        <p:spPr>
          <a:xfrm>
            <a:off x="5915026" y="2137174"/>
            <a:ext cx="981075" cy="686990"/>
          </a:xfrm>
          <a:prstGeom prst="ellipse">
            <a:avLst/>
          </a:prstGeom>
          <a:solidFill>
            <a:srgbClr val="008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350" b="1" dirty="0">
              <a:solidFill>
                <a:schemeClr val="bg1"/>
              </a:solidFill>
              <a:ea typeface="Tahoma" pitchFamily="34" charset="0"/>
              <a:cs typeface="Tahoma" pitchFamily="34" charset="0"/>
            </a:endParaRPr>
          </a:p>
        </p:txBody>
      </p:sp>
      <p:sp>
        <p:nvSpPr>
          <p:cNvPr id="34" name="33 Rectángulo"/>
          <p:cNvSpPr/>
          <p:nvPr/>
        </p:nvSpPr>
        <p:spPr>
          <a:xfrm>
            <a:off x="5863831" y="2280047"/>
            <a:ext cx="1088231" cy="342900"/>
          </a:xfrm>
          <a:prstGeom prst="rect">
            <a:avLst/>
          </a:prstGeom>
        </p:spPr>
        <p:style>
          <a:lnRef idx="0">
            <a:scrgbClr r="0" g="0" b="0"/>
          </a:lnRef>
          <a:fillRef idx="0">
            <a:scrgbClr r="0" g="0" b="0"/>
          </a:fillRef>
          <a:effectRef idx="0">
            <a:scrgbClr r="0" g="0" b="0"/>
          </a:effectRef>
          <a:fontRef idx="minor">
            <a:schemeClr val="lt1"/>
          </a:fontRef>
        </p:style>
        <p:txBody>
          <a:bodyPr lIns="34290" rIns="34290" spcCol="1270" anchor="ctr"/>
          <a:lstStyle/>
          <a:p>
            <a:pPr algn="ctr" defTabSz="400040">
              <a:lnSpc>
                <a:spcPct val="90000"/>
              </a:lnSpc>
              <a:spcAft>
                <a:spcPct val="35000"/>
              </a:spcAft>
              <a:defRPr/>
            </a:pPr>
            <a:r>
              <a:rPr lang="es-CO" sz="1200" b="1" dirty="0" smtClean="0">
                <a:solidFill>
                  <a:schemeClr val="bg1"/>
                </a:solidFill>
                <a:ea typeface="Tahoma" pitchFamily="34" charset="0"/>
                <a:cs typeface="Tahoma" pitchFamily="34" charset="0"/>
              </a:rPr>
              <a:t>Cenicafé (</a:t>
            </a:r>
            <a:r>
              <a:rPr lang="es-CO" sz="1200" b="1" dirty="0" err="1" smtClean="0">
                <a:solidFill>
                  <a:schemeClr val="bg1"/>
                </a:solidFill>
                <a:ea typeface="Tahoma" pitchFamily="34" charset="0"/>
                <a:cs typeface="Tahoma" pitchFamily="34" charset="0"/>
              </a:rPr>
              <a:t>R+D</a:t>
            </a:r>
            <a:r>
              <a:rPr lang="es-CO" sz="1200" b="1" dirty="0" smtClean="0">
                <a:solidFill>
                  <a:schemeClr val="bg1"/>
                </a:solidFill>
                <a:ea typeface="Tahoma" pitchFamily="34" charset="0"/>
                <a:cs typeface="Tahoma" pitchFamily="34" charset="0"/>
              </a:rPr>
              <a:t>)</a:t>
            </a:r>
            <a:endParaRPr lang="es-CO" sz="1200" b="1" dirty="0">
              <a:solidFill>
                <a:schemeClr val="bg1"/>
              </a:solidFill>
              <a:ea typeface="Tahoma" pitchFamily="34" charset="0"/>
              <a:cs typeface="Tahoma" pitchFamily="34" charset="0"/>
            </a:endParaRPr>
          </a:p>
        </p:txBody>
      </p:sp>
      <p:sp>
        <p:nvSpPr>
          <p:cNvPr id="35" name="34 Elipse"/>
          <p:cNvSpPr/>
          <p:nvPr/>
        </p:nvSpPr>
        <p:spPr>
          <a:xfrm>
            <a:off x="6353177" y="3313512"/>
            <a:ext cx="921544" cy="697706"/>
          </a:xfrm>
          <a:prstGeom prst="ellipse">
            <a:avLst/>
          </a:prstGeom>
          <a:solidFill>
            <a:srgbClr val="008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350" b="1" dirty="0">
              <a:solidFill>
                <a:schemeClr val="bg1"/>
              </a:solidFill>
              <a:ea typeface="Tahoma" pitchFamily="34" charset="0"/>
              <a:cs typeface="Tahoma" pitchFamily="34" charset="0"/>
            </a:endParaRPr>
          </a:p>
        </p:txBody>
      </p:sp>
      <p:sp>
        <p:nvSpPr>
          <p:cNvPr id="36" name="35 Rectángulo"/>
          <p:cNvSpPr/>
          <p:nvPr/>
        </p:nvSpPr>
        <p:spPr>
          <a:xfrm>
            <a:off x="6271025" y="3468292"/>
            <a:ext cx="1088231" cy="341709"/>
          </a:xfrm>
          <a:prstGeom prst="rect">
            <a:avLst/>
          </a:prstGeom>
        </p:spPr>
        <p:style>
          <a:lnRef idx="0">
            <a:scrgbClr r="0" g="0" b="0"/>
          </a:lnRef>
          <a:fillRef idx="0">
            <a:scrgbClr r="0" g="0" b="0"/>
          </a:fillRef>
          <a:effectRef idx="0">
            <a:scrgbClr r="0" g="0" b="0"/>
          </a:effectRef>
          <a:fontRef idx="minor">
            <a:schemeClr val="lt1"/>
          </a:fontRef>
        </p:style>
        <p:txBody>
          <a:bodyPr lIns="34290" rIns="34290" spcCol="1270" anchor="ctr"/>
          <a:lstStyle/>
          <a:p>
            <a:pPr algn="ctr" defTabSz="400040">
              <a:lnSpc>
                <a:spcPct val="90000"/>
              </a:lnSpc>
              <a:spcAft>
                <a:spcPct val="35000"/>
              </a:spcAft>
              <a:defRPr/>
            </a:pPr>
            <a:r>
              <a:rPr lang="es-CO" sz="1200" b="1" dirty="0" smtClean="0">
                <a:solidFill>
                  <a:schemeClr val="bg1"/>
                </a:solidFill>
                <a:ea typeface="Tahoma" pitchFamily="34" charset="0"/>
                <a:cs typeface="Tahoma" pitchFamily="34" charset="0"/>
              </a:rPr>
              <a:t>Procafecol (Juan Valdez)</a:t>
            </a:r>
            <a:endParaRPr lang="es-CO" sz="1200" b="1" dirty="0">
              <a:solidFill>
                <a:schemeClr val="bg1"/>
              </a:solidFill>
              <a:ea typeface="Tahoma" pitchFamily="34" charset="0"/>
              <a:cs typeface="Tahoma" pitchFamily="34" charset="0"/>
            </a:endParaRPr>
          </a:p>
        </p:txBody>
      </p:sp>
      <p:sp>
        <p:nvSpPr>
          <p:cNvPr id="37" name="36 Elipse"/>
          <p:cNvSpPr/>
          <p:nvPr/>
        </p:nvSpPr>
        <p:spPr>
          <a:xfrm>
            <a:off x="2281240" y="3282556"/>
            <a:ext cx="908447" cy="677465"/>
          </a:xfrm>
          <a:prstGeom prst="ellipse">
            <a:avLst/>
          </a:prstGeom>
          <a:solidFill>
            <a:srgbClr val="008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350" b="1" dirty="0">
              <a:solidFill>
                <a:schemeClr val="bg1"/>
              </a:solidFill>
              <a:ea typeface="Tahoma" pitchFamily="34" charset="0"/>
              <a:cs typeface="Tahoma" pitchFamily="34" charset="0"/>
            </a:endParaRPr>
          </a:p>
        </p:txBody>
      </p:sp>
      <p:sp>
        <p:nvSpPr>
          <p:cNvPr id="38" name="37 Rectángulo"/>
          <p:cNvSpPr/>
          <p:nvPr/>
        </p:nvSpPr>
        <p:spPr>
          <a:xfrm>
            <a:off x="2178070" y="3436196"/>
            <a:ext cx="1088231" cy="341709"/>
          </a:xfrm>
          <a:prstGeom prst="rect">
            <a:avLst/>
          </a:prstGeom>
        </p:spPr>
        <p:style>
          <a:lnRef idx="0">
            <a:scrgbClr r="0" g="0" b="0"/>
          </a:lnRef>
          <a:fillRef idx="0">
            <a:scrgbClr r="0" g="0" b="0"/>
          </a:fillRef>
          <a:effectRef idx="0">
            <a:scrgbClr r="0" g="0" b="0"/>
          </a:effectRef>
          <a:fontRef idx="minor">
            <a:schemeClr val="lt1"/>
          </a:fontRef>
        </p:style>
        <p:txBody>
          <a:bodyPr lIns="34290" rIns="34290" spcCol="1270" anchor="ctr"/>
          <a:lstStyle/>
          <a:p>
            <a:pPr algn="ctr" defTabSz="400040">
              <a:lnSpc>
                <a:spcPct val="90000"/>
              </a:lnSpc>
              <a:spcAft>
                <a:spcPct val="35000"/>
              </a:spcAft>
              <a:defRPr/>
            </a:pPr>
            <a:r>
              <a:rPr lang="es-CO" sz="1200" b="1" dirty="0" err="1" smtClean="0">
                <a:solidFill>
                  <a:schemeClr val="bg1"/>
                </a:solidFill>
                <a:ea typeface="Tahoma" pitchFamily="34" charset="0"/>
                <a:cs typeface="Tahoma" pitchFamily="34" charset="0"/>
              </a:rPr>
              <a:t>Almacafé</a:t>
            </a:r>
            <a:r>
              <a:rPr lang="es-CO" sz="1200" b="1" dirty="0" smtClean="0">
                <a:solidFill>
                  <a:schemeClr val="bg1"/>
                </a:solidFill>
                <a:ea typeface="Tahoma" pitchFamily="34" charset="0"/>
                <a:cs typeface="Tahoma" pitchFamily="34" charset="0"/>
              </a:rPr>
              <a:t> (</a:t>
            </a:r>
            <a:r>
              <a:rPr lang="es-CO" sz="1200" b="1" dirty="0" err="1" smtClean="0">
                <a:solidFill>
                  <a:schemeClr val="bg1"/>
                </a:solidFill>
                <a:ea typeface="Tahoma" pitchFamily="34" charset="0"/>
                <a:cs typeface="Tahoma" pitchFamily="34" charset="0"/>
              </a:rPr>
              <a:t>exports</a:t>
            </a:r>
            <a:r>
              <a:rPr lang="es-CO" sz="1200" b="1" dirty="0" smtClean="0">
                <a:solidFill>
                  <a:schemeClr val="bg1"/>
                </a:solidFill>
                <a:ea typeface="Tahoma" pitchFamily="34" charset="0"/>
                <a:cs typeface="Tahoma" pitchFamily="34" charset="0"/>
              </a:rPr>
              <a:t> – </a:t>
            </a:r>
            <a:r>
              <a:rPr lang="es-CO" sz="1200" b="1" dirty="0" err="1" smtClean="0">
                <a:solidFill>
                  <a:schemeClr val="bg1"/>
                </a:solidFill>
                <a:ea typeface="Tahoma" pitchFamily="34" charset="0"/>
                <a:cs typeface="Tahoma" pitchFamily="34" charset="0"/>
              </a:rPr>
              <a:t>logistics</a:t>
            </a:r>
            <a:r>
              <a:rPr lang="es-CO" sz="1200" b="1" dirty="0" smtClean="0">
                <a:solidFill>
                  <a:schemeClr val="bg1"/>
                </a:solidFill>
                <a:ea typeface="Tahoma" pitchFamily="34" charset="0"/>
                <a:cs typeface="Tahoma" pitchFamily="34" charset="0"/>
              </a:rPr>
              <a:t>)</a:t>
            </a:r>
            <a:endParaRPr lang="es-CO" sz="1200" b="1" dirty="0">
              <a:solidFill>
                <a:schemeClr val="bg1"/>
              </a:solidFill>
              <a:ea typeface="Tahoma" pitchFamily="34" charset="0"/>
              <a:cs typeface="Tahoma" pitchFamily="34" charset="0"/>
            </a:endParaRPr>
          </a:p>
        </p:txBody>
      </p:sp>
      <p:sp>
        <p:nvSpPr>
          <p:cNvPr id="39" name="38 Elipse"/>
          <p:cNvSpPr/>
          <p:nvPr/>
        </p:nvSpPr>
        <p:spPr>
          <a:xfrm>
            <a:off x="4204098" y="4972051"/>
            <a:ext cx="1033463" cy="728663"/>
          </a:xfrm>
          <a:prstGeom prst="ellipse">
            <a:avLst/>
          </a:prstGeom>
          <a:solidFill>
            <a:srgbClr val="008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350" b="1" dirty="0">
              <a:solidFill>
                <a:schemeClr val="bg1"/>
              </a:solidFill>
              <a:ea typeface="Tahoma" pitchFamily="34" charset="0"/>
              <a:cs typeface="Tahoma" pitchFamily="34" charset="0"/>
            </a:endParaRPr>
          </a:p>
        </p:txBody>
      </p:sp>
      <p:sp>
        <p:nvSpPr>
          <p:cNvPr id="40" name="39 Rectángulo"/>
          <p:cNvSpPr/>
          <p:nvPr/>
        </p:nvSpPr>
        <p:spPr>
          <a:xfrm>
            <a:off x="4173143" y="5147072"/>
            <a:ext cx="1088231" cy="341709"/>
          </a:xfrm>
          <a:prstGeom prst="rect">
            <a:avLst/>
          </a:prstGeom>
        </p:spPr>
        <p:style>
          <a:lnRef idx="0">
            <a:scrgbClr r="0" g="0" b="0"/>
          </a:lnRef>
          <a:fillRef idx="0">
            <a:scrgbClr r="0" g="0" b="0"/>
          </a:fillRef>
          <a:effectRef idx="0">
            <a:scrgbClr r="0" g="0" b="0"/>
          </a:effectRef>
          <a:fontRef idx="minor">
            <a:schemeClr val="lt1"/>
          </a:fontRef>
        </p:style>
        <p:txBody>
          <a:bodyPr lIns="34290" rIns="34290" spcCol="1270" anchor="ctr"/>
          <a:lstStyle/>
          <a:p>
            <a:pPr algn="ctr" defTabSz="400040">
              <a:lnSpc>
                <a:spcPct val="90000"/>
              </a:lnSpc>
              <a:spcAft>
                <a:spcPct val="35000"/>
              </a:spcAft>
              <a:defRPr/>
            </a:pPr>
            <a:r>
              <a:rPr lang="es-CO" sz="1200" b="1" dirty="0" err="1" smtClean="0">
                <a:solidFill>
                  <a:schemeClr val="bg1"/>
                </a:solidFill>
                <a:ea typeface="Tahoma" pitchFamily="34" charset="0"/>
                <a:cs typeface="Tahoma" pitchFamily="34" charset="0"/>
              </a:rPr>
              <a:t>Extension</a:t>
            </a:r>
            <a:r>
              <a:rPr lang="es-CO" sz="1200" b="1" dirty="0" smtClean="0">
                <a:solidFill>
                  <a:schemeClr val="bg1"/>
                </a:solidFill>
                <a:ea typeface="Tahoma" pitchFamily="34" charset="0"/>
                <a:cs typeface="Tahoma" pitchFamily="34" charset="0"/>
              </a:rPr>
              <a:t> </a:t>
            </a:r>
            <a:r>
              <a:rPr lang="es-CO" sz="1200" b="1" dirty="0" err="1" smtClean="0">
                <a:solidFill>
                  <a:schemeClr val="bg1"/>
                </a:solidFill>
                <a:ea typeface="Tahoma" pitchFamily="34" charset="0"/>
                <a:cs typeface="Tahoma" pitchFamily="34" charset="0"/>
              </a:rPr>
              <a:t>service</a:t>
            </a:r>
            <a:r>
              <a:rPr lang="es-CO" sz="1200" b="1" dirty="0" smtClean="0">
                <a:solidFill>
                  <a:schemeClr val="bg1"/>
                </a:solidFill>
                <a:ea typeface="Tahoma" pitchFamily="34" charset="0"/>
                <a:cs typeface="Tahoma" pitchFamily="34" charset="0"/>
              </a:rPr>
              <a:t> (</a:t>
            </a:r>
            <a:r>
              <a:rPr lang="es-CO" sz="1200" b="1" dirty="0" err="1" smtClean="0">
                <a:solidFill>
                  <a:schemeClr val="bg1"/>
                </a:solidFill>
                <a:ea typeface="Tahoma" pitchFamily="34" charset="0"/>
                <a:cs typeface="Tahoma" pitchFamily="34" charset="0"/>
              </a:rPr>
              <a:t>tech</a:t>
            </a:r>
            <a:r>
              <a:rPr lang="es-CO" sz="1200" b="1" dirty="0" smtClean="0">
                <a:solidFill>
                  <a:schemeClr val="bg1"/>
                </a:solidFill>
                <a:ea typeface="Tahoma" pitchFamily="34" charset="0"/>
                <a:cs typeface="Tahoma" pitchFamily="34" charset="0"/>
              </a:rPr>
              <a:t> transfer)</a:t>
            </a:r>
            <a:endParaRPr lang="es-CO" sz="1200" b="1" dirty="0">
              <a:solidFill>
                <a:schemeClr val="bg1"/>
              </a:solidFill>
              <a:ea typeface="Tahoma" pitchFamily="34" charset="0"/>
              <a:cs typeface="Tahoma" pitchFamily="34" charset="0"/>
            </a:endParaRPr>
          </a:p>
        </p:txBody>
      </p:sp>
      <p:sp>
        <p:nvSpPr>
          <p:cNvPr id="41" name="40 Elipse"/>
          <p:cNvSpPr/>
          <p:nvPr/>
        </p:nvSpPr>
        <p:spPr>
          <a:xfrm>
            <a:off x="2730104" y="4460082"/>
            <a:ext cx="1084659" cy="769144"/>
          </a:xfrm>
          <a:prstGeom prst="ellipse">
            <a:avLst/>
          </a:prstGeom>
          <a:solidFill>
            <a:srgbClr val="008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350" b="1" dirty="0">
              <a:solidFill>
                <a:schemeClr val="bg1"/>
              </a:solidFill>
              <a:ea typeface="Tahoma" pitchFamily="34" charset="0"/>
              <a:cs typeface="Tahoma" pitchFamily="34" charset="0"/>
            </a:endParaRPr>
          </a:p>
        </p:txBody>
      </p:sp>
      <p:sp>
        <p:nvSpPr>
          <p:cNvPr id="42" name="41 Rectángulo"/>
          <p:cNvSpPr/>
          <p:nvPr/>
        </p:nvSpPr>
        <p:spPr>
          <a:xfrm>
            <a:off x="2678907" y="4613672"/>
            <a:ext cx="1196579" cy="342900"/>
          </a:xfrm>
          <a:prstGeom prst="rect">
            <a:avLst/>
          </a:prstGeom>
        </p:spPr>
        <p:style>
          <a:lnRef idx="0">
            <a:scrgbClr r="0" g="0" b="0"/>
          </a:lnRef>
          <a:fillRef idx="0">
            <a:scrgbClr r="0" g="0" b="0"/>
          </a:fillRef>
          <a:effectRef idx="0">
            <a:scrgbClr r="0" g="0" b="0"/>
          </a:effectRef>
          <a:fontRef idx="minor">
            <a:schemeClr val="lt1"/>
          </a:fontRef>
        </p:style>
        <p:txBody>
          <a:bodyPr lIns="34290" rIns="34290" spcCol="1270" anchor="ctr"/>
          <a:lstStyle/>
          <a:p>
            <a:pPr algn="ctr" defTabSz="400040">
              <a:lnSpc>
                <a:spcPct val="90000"/>
              </a:lnSpc>
              <a:spcAft>
                <a:spcPct val="35000"/>
              </a:spcAft>
              <a:defRPr/>
            </a:pPr>
            <a:r>
              <a:rPr lang="es-CO" sz="1200" b="1" dirty="0" smtClean="0">
                <a:solidFill>
                  <a:schemeClr val="bg1"/>
                </a:solidFill>
                <a:ea typeface="Tahoma" pitchFamily="34" charset="0"/>
                <a:cs typeface="Tahoma" pitchFamily="34" charset="0"/>
              </a:rPr>
              <a:t>Manuel Mejía </a:t>
            </a:r>
            <a:r>
              <a:rPr lang="es-CO" sz="1200" b="1" dirty="0" err="1" smtClean="0">
                <a:solidFill>
                  <a:schemeClr val="bg1"/>
                </a:solidFill>
                <a:ea typeface="Tahoma" pitchFamily="34" charset="0"/>
                <a:cs typeface="Tahoma" pitchFamily="34" charset="0"/>
              </a:rPr>
              <a:t>Foundation</a:t>
            </a:r>
            <a:endParaRPr lang="es-CO" sz="1200" b="1" dirty="0">
              <a:solidFill>
                <a:schemeClr val="bg1"/>
              </a:solidFill>
              <a:ea typeface="Tahoma" pitchFamily="34" charset="0"/>
              <a:cs typeface="Tahoma" pitchFamily="34" charset="0"/>
            </a:endParaRPr>
          </a:p>
        </p:txBody>
      </p:sp>
      <p:sp>
        <p:nvSpPr>
          <p:cNvPr id="43" name="42 Elipse"/>
          <p:cNvSpPr/>
          <p:nvPr/>
        </p:nvSpPr>
        <p:spPr>
          <a:xfrm>
            <a:off x="5595940" y="4491038"/>
            <a:ext cx="1002506" cy="728663"/>
          </a:xfrm>
          <a:prstGeom prst="ellipse">
            <a:avLst/>
          </a:prstGeom>
          <a:solidFill>
            <a:srgbClr val="008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350" b="1" dirty="0">
              <a:solidFill>
                <a:schemeClr val="bg1"/>
              </a:solidFill>
              <a:ea typeface="Tahoma" pitchFamily="34" charset="0"/>
              <a:cs typeface="Tahoma" pitchFamily="34" charset="0"/>
            </a:endParaRPr>
          </a:p>
        </p:txBody>
      </p:sp>
      <p:sp>
        <p:nvSpPr>
          <p:cNvPr id="45" name="44 Rectángulo"/>
          <p:cNvSpPr/>
          <p:nvPr/>
        </p:nvSpPr>
        <p:spPr>
          <a:xfrm>
            <a:off x="5636421" y="4676776"/>
            <a:ext cx="927497" cy="300038"/>
          </a:xfrm>
          <a:prstGeom prst="rect">
            <a:avLst/>
          </a:prstGeom>
        </p:spPr>
        <p:style>
          <a:lnRef idx="0">
            <a:scrgbClr r="0" g="0" b="0"/>
          </a:lnRef>
          <a:fillRef idx="0">
            <a:scrgbClr r="0" g="0" b="0"/>
          </a:fillRef>
          <a:effectRef idx="0">
            <a:scrgbClr r="0" g="0" b="0"/>
          </a:effectRef>
          <a:fontRef idx="minor">
            <a:schemeClr val="lt1"/>
          </a:fontRef>
        </p:style>
        <p:txBody>
          <a:bodyPr lIns="34290" rIns="34290" spcCol="1270" anchor="ctr"/>
          <a:lstStyle/>
          <a:p>
            <a:pPr algn="ctr" defTabSz="400040">
              <a:lnSpc>
                <a:spcPct val="90000"/>
              </a:lnSpc>
              <a:spcAft>
                <a:spcPct val="35000"/>
              </a:spcAft>
              <a:defRPr/>
            </a:pPr>
            <a:r>
              <a:rPr lang="es-CO" sz="1200" b="1" dirty="0" smtClean="0">
                <a:solidFill>
                  <a:schemeClr val="bg1"/>
                </a:solidFill>
                <a:ea typeface="Tahoma" pitchFamily="34" charset="0"/>
                <a:cs typeface="Tahoma" pitchFamily="34" charset="0"/>
              </a:rPr>
              <a:t>Local </a:t>
            </a:r>
            <a:r>
              <a:rPr lang="es-CO" sz="1200" b="1" dirty="0" err="1" smtClean="0">
                <a:solidFill>
                  <a:schemeClr val="bg1"/>
                </a:solidFill>
                <a:ea typeface="Tahoma" pitchFamily="34" charset="0"/>
                <a:cs typeface="Tahoma" pitchFamily="34" charset="0"/>
              </a:rPr>
              <a:t>committees</a:t>
            </a:r>
            <a:endParaRPr lang="es-CO" sz="1200" b="1" dirty="0">
              <a:solidFill>
                <a:schemeClr val="bg1"/>
              </a:solidFill>
              <a:ea typeface="Tahoma" pitchFamily="34" charset="0"/>
              <a:cs typeface="Tahoma" pitchFamily="34" charset="0"/>
            </a:endParaRPr>
          </a:p>
        </p:txBody>
      </p:sp>
      <p:sp>
        <p:nvSpPr>
          <p:cNvPr id="46" name="45 Flecha circular"/>
          <p:cNvSpPr/>
          <p:nvPr/>
        </p:nvSpPr>
        <p:spPr>
          <a:xfrm rot="11830744">
            <a:off x="2605090" y="3792142"/>
            <a:ext cx="564356" cy="756047"/>
          </a:xfrm>
          <a:prstGeom prst="circularArrow">
            <a:avLst>
              <a:gd name="adj1" fmla="val 12500"/>
              <a:gd name="adj2" fmla="val 1142319"/>
              <a:gd name="adj3" fmla="val 20457681"/>
              <a:gd name="adj4" fmla="val 16472081"/>
              <a:gd name="adj5" fmla="val 12500"/>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350" dirty="0">
              <a:solidFill>
                <a:schemeClr val="tx1"/>
              </a:solidFill>
            </a:endParaRPr>
          </a:p>
        </p:txBody>
      </p:sp>
      <p:sp>
        <p:nvSpPr>
          <p:cNvPr id="47" name="46 Flecha circular"/>
          <p:cNvSpPr/>
          <p:nvPr/>
        </p:nvSpPr>
        <p:spPr>
          <a:xfrm rot="14398801">
            <a:off x="2612828" y="2614018"/>
            <a:ext cx="565547" cy="757238"/>
          </a:xfrm>
          <a:prstGeom prst="circularArrow">
            <a:avLst>
              <a:gd name="adj1" fmla="val 12500"/>
              <a:gd name="adj2" fmla="val 1142319"/>
              <a:gd name="adj3" fmla="val 20457681"/>
              <a:gd name="adj4" fmla="val 16472081"/>
              <a:gd name="adj5" fmla="val 12500"/>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350" dirty="0">
              <a:solidFill>
                <a:schemeClr val="tx1"/>
              </a:solidFill>
            </a:endParaRPr>
          </a:p>
        </p:txBody>
      </p:sp>
      <p:sp>
        <p:nvSpPr>
          <p:cNvPr id="48" name="47 Flecha circular"/>
          <p:cNvSpPr/>
          <p:nvPr/>
        </p:nvSpPr>
        <p:spPr>
          <a:xfrm rot="17017810">
            <a:off x="3726063" y="1831778"/>
            <a:ext cx="564356" cy="756047"/>
          </a:xfrm>
          <a:prstGeom prst="circularArrow">
            <a:avLst>
              <a:gd name="adj1" fmla="val 12500"/>
              <a:gd name="adj2" fmla="val 1142319"/>
              <a:gd name="adj3" fmla="val 20457681"/>
              <a:gd name="adj4" fmla="val 16472081"/>
              <a:gd name="adj5" fmla="val 12500"/>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350" dirty="0">
              <a:solidFill>
                <a:schemeClr val="tx1"/>
              </a:solidFill>
            </a:endParaRPr>
          </a:p>
        </p:txBody>
      </p:sp>
      <p:sp>
        <p:nvSpPr>
          <p:cNvPr id="49" name="48 Flecha circular"/>
          <p:cNvSpPr/>
          <p:nvPr/>
        </p:nvSpPr>
        <p:spPr>
          <a:xfrm rot="19388784">
            <a:off x="5412583" y="1927623"/>
            <a:ext cx="564356" cy="756047"/>
          </a:xfrm>
          <a:prstGeom prst="circularArrow">
            <a:avLst>
              <a:gd name="adj1" fmla="val 12500"/>
              <a:gd name="adj2" fmla="val 1142319"/>
              <a:gd name="adj3" fmla="val 20457681"/>
              <a:gd name="adj4" fmla="val 16472081"/>
              <a:gd name="adj5" fmla="val 12500"/>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350" dirty="0">
              <a:solidFill>
                <a:schemeClr val="tx1"/>
              </a:solidFill>
            </a:endParaRPr>
          </a:p>
        </p:txBody>
      </p:sp>
      <p:sp>
        <p:nvSpPr>
          <p:cNvPr id="50" name="49 Flecha circular"/>
          <p:cNvSpPr/>
          <p:nvPr/>
        </p:nvSpPr>
        <p:spPr>
          <a:xfrm rot="829582">
            <a:off x="6355558" y="2774159"/>
            <a:ext cx="564356" cy="756047"/>
          </a:xfrm>
          <a:prstGeom prst="circularArrow">
            <a:avLst>
              <a:gd name="adj1" fmla="val 12500"/>
              <a:gd name="adj2" fmla="val 1142319"/>
              <a:gd name="adj3" fmla="val 20457681"/>
              <a:gd name="adj4" fmla="val 16472081"/>
              <a:gd name="adj5" fmla="val 12500"/>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350" dirty="0">
              <a:solidFill>
                <a:schemeClr val="tx1"/>
              </a:solidFill>
            </a:endParaRPr>
          </a:p>
        </p:txBody>
      </p:sp>
      <p:sp>
        <p:nvSpPr>
          <p:cNvPr id="51" name="50 Flecha circular"/>
          <p:cNvSpPr/>
          <p:nvPr/>
        </p:nvSpPr>
        <p:spPr>
          <a:xfrm rot="4256049">
            <a:off x="6207325" y="3811787"/>
            <a:ext cx="564356" cy="756047"/>
          </a:xfrm>
          <a:prstGeom prst="circularArrow">
            <a:avLst>
              <a:gd name="adj1" fmla="val 12500"/>
              <a:gd name="adj2" fmla="val 1142319"/>
              <a:gd name="adj3" fmla="val 20457681"/>
              <a:gd name="adj4" fmla="val 16472081"/>
              <a:gd name="adj5" fmla="val 12500"/>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350" dirty="0">
              <a:solidFill>
                <a:schemeClr val="tx1"/>
              </a:solidFill>
            </a:endParaRPr>
          </a:p>
        </p:txBody>
      </p:sp>
      <p:sp>
        <p:nvSpPr>
          <p:cNvPr id="52" name="51 Flecha circular"/>
          <p:cNvSpPr/>
          <p:nvPr/>
        </p:nvSpPr>
        <p:spPr>
          <a:xfrm rot="6233229">
            <a:off x="5111950" y="4717853"/>
            <a:ext cx="564356" cy="756047"/>
          </a:xfrm>
          <a:prstGeom prst="circularArrow">
            <a:avLst>
              <a:gd name="adj1" fmla="val 12500"/>
              <a:gd name="adj2" fmla="val 1142319"/>
              <a:gd name="adj3" fmla="val 20457681"/>
              <a:gd name="adj4" fmla="val 16472081"/>
              <a:gd name="adj5" fmla="val 12500"/>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350" dirty="0">
              <a:solidFill>
                <a:schemeClr val="tx1"/>
              </a:solidFill>
            </a:endParaRPr>
          </a:p>
        </p:txBody>
      </p:sp>
      <p:sp>
        <p:nvSpPr>
          <p:cNvPr id="53" name="52 Flecha circular"/>
          <p:cNvSpPr/>
          <p:nvPr/>
        </p:nvSpPr>
        <p:spPr>
          <a:xfrm rot="9018396">
            <a:off x="3651650" y="4717259"/>
            <a:ext cx="563165" cy="756047"/>
          </a:xfrm>
          <a:prstGeom prst="circularArrow">
            <a:avLst>
              <a:gd name="adj1" fmla="val 12500"/>
              <a:gd name="adj2" fmla="val 1142319"/>
              <a:gd name="adj3" fmla="val 20457681"/>
              <a:gd name="adj4" fmla="val 16472081"/>
              <a:gd name="adj5" fmla="val 12500"/>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350" dirty="0">
              <a:solidFill>
                <a:schemeClr val="tx1"/>
              </a:solidFill>
            </a:endParaRPr>
          </a:p>
        </p:txBody>
      </p:sp>
      <p:sp>
        <p:nvSpPr>
          <p:cNvPr id="44" name="1 Título"/>
          <p:cNvSpPr txBox="1">
            <a:spLocks/>
          </p:cNvSpPr>
          <p:nvPr/>
        </p:nvSpPr>
        <p:spPr>
          <a:xfrm>
            <a:off x="0" y="-14684"/>
            <a:ext cx="9144000" cy="890984"/>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3000" dirty="0" err="1" smtClean="0">
                <a:solidFill>
                  <a:schemeClr val="bg1"/>
                </a:solidFill>
              </a:rPr>
              <a:t>Background</a:t>
            </a:r>
            <a:r>
              <a:rPr lang="es-CO" sz="3000" dirty="0" smtClean="0">
                <a:solidFill>
                  <a:schemeClr val="bg1"/>
                </a:solidFill>
              </a:rPr>
              <a:t>: </a:t>
            </a:r>
            <a:r>
              <a:rPr lang="es-CO" sz="3000" dirty="0" err="1" smtClean="0">
                <a:solidFill>
                  <a:schemeClr val="bg1"/>
                </a:solidFill>
              </a:rPr>
              <a:t>the</a:t>
            </a:r>
            <a:r>
              <a:rPr lang="es-CO" sz="3000" dirty="0" smtClean="0">
                <a:solidFill>
                  <a:schemeClr val="bg1"/>
                </a:solidFill>
              </a:rPr>
              <a:t> </a:t>
            </a:r>
            <a:r>
              <a:rPr lang="es-CO" sz="3000" dirty="0" err="1" smtClean="0">
                <a:solidFill>
                  <a:schemeClr val="bg1"/>
                </a:solidFill>
              </a:rPr>
              <a:t>Colombian</a:t>
            </a:r>
            <a:r>
              <a:rPr lang="es-CO" sz="3000" dirty="0" smtClean="0">
                <a:solidFill>
                  <a:schemeClr val="bg1"/>
                </a:solidFill>
              </a:rPr>
              <a:t> </a:t>
            </a:r>
            <a:r>
              <a:rPr lang="es-CO" sz="3000" dirty="0" err="1" smtClean="0">
                <a:solidFill>
                  <a:schemeClr val="bg1"/>
                </a:solidFill>
              </a:rPr>
              <a:t>Coffee</a:t>
            </a:r>
            <a:r>
              <a:rPr lang="es-CO" sz="3000" dirty="0" smtClean="0">
                <a:solidFill>
                  <a:schemeClr val="bg1"/>
                </a:solidFill>
              </a:rPr>
              <a:t> </a:t>
            </a:r>
            <a:r>
              <a:rPr lang="es-CO" sz="3000" dirty="0" err="1" smtClean="0">
                <a:solidFill>
                  <a:schemeClr val="bg1"/>
                </a:solidFill>
              </a:rPr>
              <a:t>Growers</a:t>
            </a:r>
            <a:r>
              <a:rPr lang="es-CO" sz="3000" dirty="0" smtClean="0">
                <a:solidFill>
                  <a:schemeClr val="bg1"/>
                </a:solidFill>
              </a:rPr>
              <a:t> </a:t>
            </a:r>
            <a:r>
              <a:rPr lang="es-CO" sz="3000" dirty="0" err="1" smtClean="0">
                <a:solidFill>
                  <a:schemeClr val="bg1"/>
                </a:solidFill>
              </a:rPr>
              <a:t>Federation</a:t>
            </a:r>
            <a:endParaRPr lang="es-CO" sz="3000" dirty="0">
              <a:solidFill>
                <a:schemeClr val="bg1"/>
              </a:solidFill>
            </a:endParaRPr>
          </a:p>
        </p:txBody>
      </p:sp>
    </p:spTree>
    <p:extLst>
      <p:ext uri="{BB962C8B-B14F-4D97-AF65-F5344CB8AC3E}">
        <p14:creationId xmlns:p14="http://schemas.microsoft.com/office/powerpoint/2010/main" val="1385074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ChangeArrowheads="1"/>
          </p:cNvSpPr>
          <p:nvPr/>
        </p:nvSpPr>
        <p:spPr bwMode="auto">
          <a:xfrm>
            <a:off x="1357313" y="3211117"/>
            <a:ext cx="1352550" cy="26789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00000"/>
              </a:buClr>
              <a:buChar char="•"/>
              <a:defRPr sz="3200">
                <a:solidFill>
                  <a:schemeClr val="tx1"/>
                </a:solidFill>
                <a:latin typeface="Tahoma" panose="020B0604030504040204" pitchFamily="34" charset="0"/>
              </a:defRPr>
            </a:lvl1pPr>
            <a:lvl2pPr marL="742950" indent="-285750">
              <a:spcBef>
                <a:spcPct val="20000"/>
              </a:spcBef>
              <a:buClr>
                <a:srgbClr val="800000"/>
              </a:buClr>
              <a:buFont typeface="Arial" panose="020B0604020202020204" pitchFamily="34" charset="0"/>
              <a:buChar char="–"/>
              <a:defRPr sz="2800">
                <a:solidFill>
                  <a:schemeClr val="tx1"/>
                </a:solidFill>
                <a:latin typeface="Tahoma" panose="020B0604030504040204" pitchFamily="34" charset="0"/>
              </a:defRPr>
            </a:lvl2pPr>
            <a:lvl3pPr marL="1143000" indent="-228600">
              <a:spcBef>
                <a:spcPct val="20000"/>
              </a:spcBef>
              <a:buClr>
                <a:srgbClr val="800000"/>
              </a:buClr>
              <a:buChar char="•"/>
              <a:defRPr sz="2400">
                <a:solidFill>
                  <a:schemeClr val="tx1"/>
                </a:solidFill>
                <a:latin typeface="Tahoma" panose="020B0604030504040204" pitchFamily="34" charset="0"/>
              </a:defRPr>
            </a:lvl3pPr>
            <a:lvl4pPr marL="1600200" indent="-228600">
              <a:spcBef>
                <a:spcPct val="20000"/>
              </a:spcBef>
              <a:buClr>
                <a:srgbClr val="800000"/>
              </a:buClr>
              <a:buChar char="–"/>
              <a:defRPr sz="2000">
                <a:solidFill>
                  <a:schemeClr val="tx1"/>
                </a:solidFill>
                <a:latin typeface="Tahoma" panose="020B0604030504040204" pitchFamily="34" charset="0"/>
              </a:defRPr>
            </a:lvl4pPr>
            <a:lvl5pPr marL="2057400" indent="-228600">
              <a:spcBef>
                <a:spcPct val="20000"/>
              </a:spcBef>
              <a:buClr>
                <a:srgbClr val="800000"/>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Tahoma" panose="020B0604030504040204" pitchFamily="34" charset="0"/>
              </a:defRPr>
            </a:lvl9pPr>
          </a:lstStyle>
          <a:p>
            <a:pPr algn="ctr" eaLnBrk="1" hangingPunct="1">
              <a:buFontTx/>
              <a:buNone/>
            </a:pPr>
            <a:r>
              <a:rPr lang="es-CO" altLang="es-CO" sz="1500" b="1" dirty="0" err="1" smtClean="0">
                <a:solidFill>
                  <a:schemeClr val="bg1"/>
                </a:solidFill>
              </a:rPr>
              <a:t>Product</a:t>
            </a:r>
            <a:endParaRPr lang="es-CO" altLang="es-CO" sz="1500" b="1" dirty="0">
              <a:solidFill>
                <a:schemeClr val="bg1"/>
              </a:solidFill>
            </a:endParaRPr>
          </a:p>
        </p:txBody>
      </p:sp>
      <p:pic>
        <p:nvPicPr>
          <p:cNvPr id="15" name="Picture 7" descr="granos rojos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0158" y="2053829"/>
            <a:ext cx="1440656" cy="107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3" cstate="print">
            <a:lum contrast="6000"/>
            <a:extLst>
              <a:ext uri="{28A0092B-C50C-407E-A947-70E740481C1C}">
                <a14:useLocalDpi xmlns:a14="http://schemas.microsoft.com/office/drawing/2010/main" val="0"/>
              </a:ext>
            </a:extLst>
          </a:blip>
          <a:srcRect l="12396" t="5455" r="16536" b="3009"/>
          <a:stretch>
            <a:fillRect/>
          </a:stretch>
        </p:blipFill>
        <p:spPr bwMode="auto">
          <a:xfrm>
            <a:off x="2803924" y="1875235"/>
            <a:ext cx="43934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4016" y="1607346"/>
            <a:ext cx="1085850" cy="1065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1" descr="C:\Documents and Settings\Marcela Jaramillo.FEDERACAFE\Mis documentos\Mis imágenes\malteada_granizado.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7502" y="2943227"/>
            <a:ext cx="502444" cy="75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4"/>
          <p:cNvSpPr>
            <a:spLocks noChangeArrowheads="1"/>
          </p:cNvSpPr>
          <p:nvPr/>
        </p:nvSpPr>
        <p:spPr bwMode="auto">
          <a:xfrm>
            <a:off x="3382566" y="2693196"/>
            <a:ext cx="1352550" cy="545304"/>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00000"/>
              </a:buClr>
              <a:buChar char="•"/>
              <a:defRPr sz="3200">
                <a:solidFill>
                  <a:schemeClr val="tx1"/>
                </a:solidFill>
                <a:latin typeface="Tahoma" panose="020B0604030504040204" pitchFamily="34" charset="0"/>
              </a:defRPr>
            </a:lvl1pPr>
            <a:lvl2pPr marL="742950" indent="-285750">
              <a:spcBef>
                <a:spcPct val="20000"/>
              </a:spcBef>
              <a:buClr>
                <a:srgbClr val="800000"/>
              </a:buClr>
              <a:buFont typeface="Arial" panose="020B0604020202020204" pitchFamily="34" charset="0"/>
              <a:buChar char="–"/>
              <a:defRPr sz="2800">
                <a:solidFill>
                  <a:schemeClr val="tx1"/>
                </a:solidFill>
                <a:latin typeface="Tahoma" panose="020B0604030504040204" pitchFamily="34" charset="0"/>
              </a:defRPr>
            </a:lvl2pPr>
            <a:lvl3pPr marL="1143000" indent="-228600">
              <a:spcBef>
                <a:spcPct val="20000"/>
              </a:spcBef>
              <a:buClr>
                <a:srgbClr val="800000"/>
              </a:buClr>
              <a:buChar char="•"/>
              <a:defRPr sz="2400">
                <a:solidFill>
                  <a:schemeClr val="tx1"/>
                </a:solidFill>
                <a:latin typeface="Tahoma" panose="020B0604030504040204" pitchFamily="34" charset="0"/>
              </a:defRPr>
            </a:lvl3pPr>
            <a:lvl4pPr marL="1600200" indent="-228600">
              <a:spcBef>
                <a:spcPct val="20000"/>
              </a:spcBef>
              <a:buClr>
                <a:srgbClr val="800000"/>
              </a:buClr>
              <a:buChar char="–"/>
              <a:defRPr sz="2000">
                <a:solidFill>
                  <a:schemeClr val="tx1"/>
                </a:solidFill>
                <a:latin typeface="Tahoma" panose="020B0604030504040204" pitchFamily="34" charset="0"/>
              </a:defRPr>
            </a:lvl4pPr>
            <a:lvl5pPr marL="2057400" indent="-228600">
              <a:spcBef>
                <a:spcPct val="20000"/>
              </a:spcBef>
              <a:buClr>
                <a:srgbClr val="800000"/>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Tahoma" panose="020B0604030504040204" pitchFamily="34" charset="0"/>
              </a:defRPr>
            </a:lvl9pPr>
          </a:lstStyle>
          <a:p>
            <a:pPr algn="ctr" eaLnBrk="1" hangingPunct="1">
              <a:buFontTx/>
              <a:buNone/>
            </a:pPr>
            <a:r>
              <a:rPr lang="es-CO" altLang="es-CO" sz="1500" b="1" dirty="0" err="1" smtClean="0">
                <a:solidFill>
                  <a:schemeClr val="bg1"/>
                </a:solidFill>
              </a:rPr>
              <a:t>Ingredient</a:t>
            </a:r>
            <a:r>
              <a:rPr lang="es-CO" altLang="es-CO" sz="1500" b="1" dirty="0" smtClean="0">
                <a:solidFill>
                  <a:schemeClr val="bg1"/>
                </a:solidFill>
              </a:rPr>
              <a:t> </a:t>
            </a:r>
            <a:r>
              <a:rPr lang="es-CO" altLang="es-CO" sz="1500" b="1" dirty="0" err="1" smtClean="0">
                <a:solidFill>
                  <a:schemeClr val="bg1"/>
                </a:solidFill>
              </a:rPr>
              <a:t>brand</a:t>
            </a:r>
            <a:endParaRPr lang="es-CO" altLang="es-CO" sz="1500" b="1" dirty="0">
              <a:solidFill>
                <a:schemeClr val="bg1"/>
              </a:solidFill>
            </a:endParaRPr>
          </a:p>
        </p:txBody>
      </p:sp>
      <p:sp>
        <p:nvSpPr>
          <p:cNvPr id="20" name="Rectangle 4"/>
          <p:cNvSpPr>
            <a:spLocks noChangeArrowheads="1"/>
          </p:cNvSpPr>
          <p:nvPr/>
        </p:nvSpPr>
        <p:spPr bwMode="auto">
          <a:xfrm>
            <a:off x="4987529" y="2839642"/>
            <a:ext cx="1352550" cy="26789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00000"/>
              </a:buClr>
              <a:buChar char="•"/>
              <a:defRPr sz="3200">
                <a:solidFill>
                  <a:schemeClr val="tx1"/>
                </a:solidFill>
                <a:latin typeface="Tahoma" panose="020B0604030504040204" pitchFamily="34" charset="0"/>
              </a:defRPr>
            </a:lvl1pPr>
            <a:lvl2pPr marL="742950" indent="-285750">
              <a:spcBef>
                <a:spcPct val="20000"/>
              </a:spcBef>
              <a:buClr>
                <a:srgbClr val="800000"/>
              </a:buClr>
              <a:buFont typeface="Arial" panose="020B0604020202020204" pitchFamily="34" charset="0"/>
              <a:buChar char="–"/>
              <a:defRPr sz="2800">
                <a:solidFill>
                  <a:schemeClr val="tx1"/>
                </a:solidFill>
                <a:latin typeface="Tahoma" panose="020B0604030504040204" pitchFamily="34" charset="0"/>
              </a:defRPr>
            </a:lvl2pPr>
            <a:lvl3pPr marL="1143000" indent="-228600">
              <a:spcBef>
                <a:spcPct val="20000"/>
              </a:spcBef>
              <a:buClr>
                <a:srgbClr val="800000"/>
              </a:buClr>
              <a:buChar char="•"/>
              <a:defRPr sz="2400">
                <a:solidFill>
                  <a:schemeClr val="tx1"/>
                </a:solidFill>
                <a:latin typeface="Tahoma" panose="020B0604030504040204" pitchFamily="34" charset="0"/>
              </a:defRPr>
            </a:lvl3pPr>
            <a:lvl4pPr marL="1600200" indent="-228600">
              <a:spcBef>
                <a:spcPct val="20000"/>
              </a:spcBef>
              <a:buClr>
                <a:srgbClr val="800000"/>
              </a:buClr>
              <a:buChar char="–"/>
              <a:defRPr sz="2000">
                <a:solidFill>
                  <a:schemeClr val="tx1"/>
                </a:solidFill>
                <a:latin typeface="Tahoma" panose="020B0604030504040204" pitchFamily="34" charset="0"/>
              </a:defRPr>
            </a:lvl4pPr>
            <a:lvl5pPr marL="2057400" indent="-228600">
              <a:spcBef>
                <a:spcPct val="20000"/>
              </a:spcBef>
              <a:buClr>
                <a:srgbClr val="800000"/>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Tahoma" panose="020B0604030504040204" pitchFamily="34" charset="0"/>
              </a:defRPr>
            </a:lvl9pPr>
          </a:lstStyle>
          <a:p>
            <a:pPr algn="ctr" eaLnBrk="1" hangingPunct="1">
              <a:buFontTx/>
              <a:buNone/>
            </a:pPr>
            <a:r>
              <a:rPr lang="es-CO" altLang="es-CO" sz="1500" b="1" dirty="0" err="1" smtClean="0">
                <a:solidFill>
                  <a:schemeClr val="bg1"/>
                </a:solidFill>
              </a:rPr>
              <a:t>Origin</a:t>
            </a:r>
            <a:endParaRPr lang="es-CO" altLang="es-CO" sz="1500" b="1" dirty="0">
              <a:solidFill>
                <a:schemeClr val="bg1"/>
              </a:solidFill>
            </a:endParaRPr>
          </a:p>
        </p:txBody>
      </p:sp>
      <p:pic>
        <p:nvPicPr>
          <p:cNvPr id="21" name="Picture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94687" y="1714501"/>
            <a:ext cx="1188244" cy="115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9" descr="5C9U597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25818" y="1976438"/>
            <a:ext cx="1178719"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5"/>
          <p:cNvSpPr>
            <a:spLocks noChangeArrowheads="1"/>
          </p:cNvSpPr>
          <p:nvPr/>
        </p:nvSpPr>
        <p:spPr bwMode="auto">
          <a:xfrm>
            <a:off x="6297216" y="3748088"/>
            <a:ext cx="1543050" cy="32385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00000"/>
              </a:buClr>
              <a:buChar char="•"/>
              <a:defRPr sz="3200">
                <a:solidFill>
                  <a:schemeClr val="tx1"/>
                </a:solidFill>
                <a:latin typeface="Tahoma" panose="020B0604030504040204" pitchFamily="34" charset="0"/>
              </a:defRPr>
            </a:lvl1pPr>
            <a:lvl2pPr marL="742950" indent="-285750">
              <a:spcBef>
                <a:spcPct val="20000"/>
              </a:spcBef>
              <a:buClr>
                <a:srgbClr val="800000"/>
              </a:buClr>
              <a:buFont typeface="Arial" panose="020B0604020202020204" pitchFamily="34" charset="0"/>
              <a:buChar char="–"/>
              <a:defRPr sz="2800">
                <a:solidFill>
                  <a:schemeClr val="tx1"/>
                </a:solidFill>
                <a:latin typeface="Tahoma" panose="020B0604030504040204" pitchFamily="34" charset="0"/>
              </a:defRPr>
            </a:lvl2pPr>
            <a:lvl3pPr marL="1143000" indent="-228600">
              <a:spcBef>
                <a:spcPct val="20000"/>
              </a:spcBef>
              <a:buClr>
                <a:srgbClr val="800000"/>
              </a:buClr>
              <a:buChar char="•"/>
              <a:defRPr sz="2400">
                <a:solidFill>
                  <a:schemeClr val="tx1"/>
                </a:solidFill>
                <a:latin typeface="Tahoma" panose="020B0604030504040204" pitchFamily="34" charset="0"/>
              </a:defRPr>
            </a:lvl3pPr>
            <a:lvl4pPr marL="1600200" indent="-228600">
              <a:spcBef>
                <a:spcPct val="20000"/>
              </a:spcBef>
              <a:buClr>
                <a:srgbClr val="800000"/>
              </a:buClr>
              <a:buChar char="–"/>
              <a:defRPr sz="2000">
                <a:solidFill>
                  <a:schemeClr val="tx1"/>
                </a:solidFill>
                <a:latin typeface="Tahoma" panose="020B0604030504040204" pitchFamily="34" charset="0"/>
              </a:defRPr>
            </a:lvl4pPr>
            <a:lvl5pPr marL="2057400" indent="-228600">
              <a:spcBef>
                <a:spcPct val="20000"/>
              </a:spcBef>
              <a:buClr>
                <a:srgbClr val="800000"/>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Tahoma" panose="020B0604030504040204" pitchFamily="34" charset="0"/>
              </a:defRPr>
            </a:lvl9pPr>
          </a:lstStyle>
          <a:p>
            <a:pPr algn="ctr" eaLnBrk="1" hangingPunct="1">
              <a:buFontTx/>
              <a:buNone/>
            </a:pPr>
            <a:r>
              <a:rPr lang="es-CO" altLang="es-CO" sz="1500" b="1" dirty="0" err="1" smtClean="0">
                <a:solidFill>
                  <a:schemeClr val="bg1"/>
                </a:solidFill>
              </a:rPr>
              <a:t>Character</a:t>
            </a:r>
            <a:endParaRPr lang="es-CO" altLang="es-CO" sz="1500" b="1" dirty="0">
              <a:solidFill>
                <a:schemeClr val="bg1"/>
              </a:solidFill>
            </a:endParaRPr>
          </a:p>
        </p:txBody>
      </p:sp>
      <p:pic>
        <p:nvPicPr>
          <p:cNvPr id="24" name="Picture 22" descr="I:\FOTOS\TIENDAS JV\Tiendas Colombia\Tiendas Colombia\Manizales\MANIZALE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10892" y="3857627"/>
            <a:ext cx="1857375" cy="139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8"/>
          <p:cNvSpPr>
            <a:spLocks noChangeArrowheads="1"/>
          </p:cNvSpPr>
          <p:nvPr/>
        </p:nvSpPr>
        <p:spPr bwMode="auto">
          <a:xfrm>
            <a:off x="1518047" y="5357815"/>
            <a:ext cx="1657350" cy="288131"/>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00000"/>
              </a:buClr>
              <a:buChar char="•"/>
              <a:defRPr sz="3200">
                <a:solidFill>
                  <a:schemeClr val="tx1"/>
                </a:solidFill>
                <a:latin typeface="Tahoma" panose="020B0604030504040204" pitchFamily="34" charset="0"/>
              </a:defRPr>
            </a:lvl1pPr>
            <a:lvl2pPr marL="742950" indent="-285750">
              <a:spcBef>
                <a:spcPct val="20000"/>
              </a:spcBef>
              <a:buClr>
                <a:srgbClr val="800000"/>
              </a:buClr>
              <a:buFont typeface="Arial" panose="020B0604020202020204" pitchFamily="34" charset="0"/>
              <a:buChar char="–"/>
              <a:defRPr sz="2800">
                <a:solidFill>
                  <a:schemeClr val="tx1"/>
                </a:solidFill>
                <a:latin typeface="Tahoma" panose="020B0604030504040204" pitchFamily="34" charset="0"/>
              </a:defRPr>
            </a:lvl2pPr>
            <a:lvl3pPr marL="1143000" indent="-228600">
              <a:spcBef>
                <a:spcPct val="20000"/>
              </a:spcBef>
              <a:buClr>
                <a:srgbClr val="800000"/>
              </a:buClr>
              <a:buChar char="•"/>
              <a:defRPr sz="2400">
                <a:solidFill>
                  <a:schemeClr val="tx1"/>
                </a:solidFill>
                <a:latin typeface="Tahoma" panose="020B0604030504040204" pitchFamily="34" charset="0"/>
              </a:defRPr>
            </a:lvl3pPr>
            <a:lvl4pPr marL="1600200" indent="-228600">
              <a:spcBef>
                <a:spcPct val="20000"/>
              </a:spcBef>
              <a:buClr>
                <a:srgbClr val="800000"/>
              </a:buClr>
              <a:buChar char="–"/>
              <a:defRPr sz="2000">
                <a:solidFill>
                  <a:schemeClr val="tx1"/>
                </a:solidFill>
                <a:latin typeface="Tahoma" panose="020B0604030504040204" pitchFamily="34" charset="0"/>
              </a:defRPr>
            </a:lvl4pPr>
            <a:lvl5pPr marL="2057400" indent="-228600">
              <a:spcBef>
                <a:spcPct val="20000"/>
              </a:spcBef>
              <a:buClr>
                <a:srgbClr val="800000"/>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Tahoma" panose="020B0604030504040204" pitchFamily="34" charset="0"/>
              </a:defRPr>
            </a:lvl9pPr>
          </a:lstStyle>
          <a:p>
            <a:pPr algn="ctr" eaLnBrk="1" hangingPunct="1">
              <a:buFontTx/>
              <a:buNone/>
            </a:pPr>
            <a:r>
              <a:rPr lang="es-CO" altLang="es-CO" sz="1500" b="1" dirty="0" err="1" smtClean="0">
                <a:solidFill>
                  <a:schemeClr val="bg1"/>
                </a:solidFill>
              </a:rPr>
              <a:t>Experience</a:t>
            </a:r>
            <a:endParaRPr lang="es-CO" altLang="es-CO" sz="1500" b="1" dirty="0">
              <a:solidFill>
                <a:schemeClr val="bg1"/>
              </a:solidFill>
            </a:endParaRPr>
          </a:p>
        </p:txBody>
      </p:sp>
      <p:sp>
        <p:nvSpPr>
          <p:cNvPr id="26" name="Rectangle 6"/>
          <p:cNvSpPr>
            <a:spLocks noChangeArrowheads="1"/>
          </p:cNvSpPr>
          <p:nvPr/>
        </p:nvSpPr>
        <p:spPr bwMode="auto">
          <a:xfrm>
            <a:off x="5678092" y="5337575"/>
            <a:ext cx="2232422" cy="288131"/>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00000"/>
              </a:buClr>
              <a:buChar char="•"/>
              <a:defRPr sz="3200">
                <a:solidFill>
                  <a:schemeClr val="tx1"/>
                </a:solidFill>
                <a:latin typeface="Tahoma" panose="020B0604030504040204" pitchFamily="34" charset="0"/>
              </a:defRPr>
            </a:lvl1pPr>
            <a:lvl2pPr marL="742950" indent="-285750">
              <a:spcBef>
                <a:spcPct val="20000"/>
              </a:spcBef>
              <a:buClr>
                <a:srgbClr val="800000"/>
              </a:buClr>
              <a:buFont typeface="Arial" panose="020B0604020202020204" pitchFamily="34" charset="0"/>
              <a:buChar char="–"/>
              <a:defRPr sz="2800">
                <a:solidFill>
                  <a:schemeClr val="tx1"/>
                </a:solidFill>
                <a:latin typeface="Tahoma" panose="020B0604030504040204" pitchFamily="34" charset="0"/>
              </a:defRPr>
            </a:lvl2pPr>
            <a:lvl3pPr marL="1143000" indent="-228600">
              <a:spcBef>
                <a:spcPct val="20000"/>
              </a:spcBef>
              <a:buClr>
                <a:srgbClr val="800000"/>
              </a:buClr>
              <a:buChar char="•"/>
              <a:defRPr sz="2400">
                <a:solidFill>
                  <a:schemeClr val="tx1"/>
                </a:solidFill>
                <a:latin typeface="Tahoma" panose="020B0604030504040204" pitchFamily="34" charset="0"/>
              </a:defRPr>
            </a:lvl3pPr>
            <a:lvl4pPr marL="1600200" indent="-228600">
              <a:spcBef>
                <a:spcPct val="20000"/>
              </a:spcBef>
              <a:buClr>
                <a:srgbClr val="800000"/>
              </a:buClr>
              <a:buChar char="–"/>
              <a:defRPr sz="2000">
                <a:solidFill>
                  <a:schemeClr val="tx1"/>
                </a:solidFill>
                <a:latin typeface="Tahoma" panose="020B0604030504040204" pitchFamily="34" charset="0"/>
              </a:defRPr>
            </a:lvl4pPr>
            <a:lvl5pPr marL="2057400" indent="-228600">
              <a:spcBef>
                <a:spcPct val="20000"/>
              </a:spcBef>
              <a:buClr>
                <a:srgbClr val="800000"/>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Tahoma" panose="020B0604030504040204" pitchFamily="34" charset="0"/>
              </a:defRPr>
            </a:lvl9pPr>
          </a:lstStyle>
          <a:p>
            <a:pPr algn="ctr" eaLnBrk="1" hangingPunct="1">
              <a:buFontTx/>
              <a:buNone/>
            </a:pPr>
            <a:r>
              <a:rPr lang="es-CO" altLang="es-CO" sz="1500" b="1" dirty="0" smtClean="0">
                <a:solidFill>
                  <a:schemeClr val="bg1"/>
                </a:solidFill>
              </a:rPr>
              <a:t>Strategic </a:t>
            </a:r>
            <a:r>
              <a:rPr lang="es-CO" altLang="es-CO" sz="1500" b="1" dirty="0" err="1" smtClean="0">
                <a:solidFill>
                  <a:schemeClr val="bg1"/>
                </a:solidFill>
              </a:rPr>
              <a:t>partners</a:t>
            </a:r>
            <a:endParaRPr lang="es-CO" altLang="es-CO" sz="1500" b="1" dirty="0">
              <a:solidFill>
                <a:schemeClr val="bg1"/>
              </a:solidFill>
            </a:endParaRPr>
          </a:p>
        </p:txBody>
      </p:sp>
      <p:pic>
        <p:nvPicPr>
          <p:cNvPr id="27" name="Picture 11" descr="easy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8629" y="4342211"/>
            <a:ext cx="12573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4" descr="j034405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25679" y="4532710"/>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3" descr="j034405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71979" y="455811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
          <p:cNvSpPr>
            <a:spLocks noChangeArrowheads="1"/>
          </p:cNvSpPr>
          <p:nvPr/>
        </p:nvSpPr>
        <p:spPr bwMode="auto">
          <a:xfrm>
            <a:off x="2135981" y="927498"/>
            <a:ext cx="5543550" cy="679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800000"/>
              </a:buClr>
              <a:buChar char="•"/>
              <a:defRPr sz="3200">
                <a:solidFill>
                  <a:schemeClr val="tx1"/>
                </a:solidFill>
                <a:latin typeface="Tahoma" panose="020B0604030504040204" pitchFamily="34" charset="0"/>
              </a:defRPr>
            </a:lvl1pPr>
            <a:lvl2pPr marL="742950" indent="-285750">
              <a:spcBef>
                <a:spcPct val="20000"/>
              </a:spcBef>
              <a:buClr>
                <a:srgbClr val="800000"/>
              </a:buClr>
              <a:buFont typeface="Arial" panose="020B0604020202020204" pitchFamily="34" charset="0"/>
              <a:buChar char="–"/>
              <a:defRPr sz="2800">
                <a:solidFill>
                  <a:schemeClr val="tx1"/>
                </a:solidFill>
                <a:latin typeface="Tahoma" panose="020B0604030504040204" pitchFamily="34" charset="0"/>
              </a:defRPr>
            </a:lvl2pPr>
            <a:lvl3pPr marL="1143000" indent="-228600">
              <a:spcBef>
                <a:spcPct val="20000"/>
              </a:spcBef>
              <a:buClr>
                <a:srgbClr val="800000"/>
              </a:buClr>
              <a:buChar char="•"/>
              <a:defRPr sz="2400">
                <a:solidFill>
                  <a:schemeClr val="tx1"/>
                </a:solidFill>
                <a:latin typeface="Tahoma" panose="020B0604030504040204" pitchFamily="34" charset="0"/>
              </a:defRPr>
            </a:lvl3pPr>
            <a:lvl4pPr marL="1600200" indent="-228600">
              <a:spcBef>
                <a:spcPct val="20000"/>
              </a:spcBef>
              <a:buClr>
                <a:srgbClr val="800000"/>
              </a:buClr>
              <a:buChar char="–"/>
              <a:defRPr sz="2000">
                <a:solidFill>
                  <a:schemeClr val="tx1"/>
                </a:solidFill>
                <a:latin typeface="Tahoma" panose="020B0604030504040204" pitchFamily="34" charset="0"/>
              </a:defRPr>
            </a:lvl4pPr>
            <a:lvl5pPr marL="2057400" indent="-228600">
              <a:spcBef>
                <a:spcPct val="20000"/>
              </a:spcBef>
              <a:buClr>
                <a:srgbClr val="800000"/>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Tahoma" panose="020B0604030504040204" pitchFamily="34" charset="0"/>
              </a:defRPr>
            </a:lvl9pPr>
          </a:lstStyle>
          <a:p>
            <a:pPr algn="ctr" eaLnBrk="1" hangingPunct="1">
              <a:lnSpc>
                <a:spcPct val="110000"/>
              </a:lnSpc>
              <a:spcBef>
                <a:spcPct val="0"/>
              </a:spcBef>
              <a:buClrTx/>
              <a:buFontTx/>
              <a:buNone/>
            </a:pPr>
            <a:r>
              <a:rPr lang="es-CO" altLang="es-CO" sz="1800" b="1" dirty="0" smtClean="0">
                <a:solidFill>
                  <a:srgbClr val="800000"/>
                </a:solidFill>
              </a:rPr>
              <a:t>A </a:t>
            </a:r>
            <a:r>
              <a:rPr lang="es-CO" altLang="es-CO" sz="1800" b="1" dirty="0" err="1" smtClean="0">
                <a:solidFill>
                  <a:srgbClr val="800000"/>
                </a:solidFill>
              </a:rPr>
              <a:t>strategy</a:t>
            </a:r>
            <a:r>
              <a:rPr lang="es-CO" altLang="es-CO" sz="1800" b="1" dirty="0" smtClean="0">
                <a:solidFill>
                  <a:srgbClr val="800000"/>
                </a:solidFill>
              </a:rPr>
              <a:t> </a:t>
            </a:r>
            <a:r>
              <a:rPr lang="es-CO" altLang="es-CO" sz="1800" b="1" dirty="0" err="1" smtClean="0">
                <a:solidFill>
                  <a:srgbClr val="800000"/>
                </a:solidFill>
              </a:rPr>
              <a:t>that</a:t>
            </a:r>
            <a:r>
              <a:rPr lang="es-CO" altLang="es-CO" sz="1800" b="1" dirty="0" smtClean="0">
                <a:solidFill>
                  <a:srgbClr val="800000"/>
                </a:solidFill>
              </a:rPr>
              <a:t> </a:t>
            </a:r>
            <a:r>
              <a:rPr lang="es-CO" altLang="es-CO" sz="1800" b="1" dirty="0" err="1" smtClean="0">
                <a:solidFill>
                  <a:srgbClr val="800000"/>
                </a:solidFill>
              </a:rPr>
              <a:t>strengthens</a:t>
            </a:r>
            <a:r>
              <a:rPr lang="es-CO" altLang="es-CO" sz="1800" b="1" dirty="0" smtClean="0">
                <a:solidFill>
                  <a:srgbClr val="800000"/>
                </a:solidFill>
              </a:rPr>
              <a:t> </a:t>
            </a:r>
            <a:r>
              <a:rPr lang="es-CO" altLang="es-CO" sz="1800" b="1" dirty="0" err="1" smtClean="0">
                <a:solidFill>
                  <a:srgbClr val="800000"/>
                </a:solidFill>
              </a:rPr>
              <a:t>the</a:t>
            </a:r>
            <a:r>
              <a:rPr lang="es-CO" altLang="es-CO" sz="1800" b="1" dirty="0" smtClean="0">
                <a:solidFill>
                  <a:srgbClr val="800000"/>
                </a:solidFill>
              </a:rPr>
              <a:t> </a:t>
            </a:r>
            <a:r>
              <a:rPr lang="es-CO" altLang="es-CO" sz="1800" b="1" dirty="0" err="1" smtClean="0">
                <a:solidFill>
                  <a:srgbClr val="800000"/>
                </a:solidFill>
              </a:rPr>
              <a:t>relationship</a:t>
            </a:r>
            <a:r>
              <a:rPr lang="es-CO" altLang="es-CO" sz="1800" b="1" dirty="0" smtClean="0">
                <a:solidFill>
                  <a:srgbClr val="800000"/>
                </a:solidFill>
              </a:rPr>
              <a:t> </a:t>
            </a:r>
            <a:r>
              <a:rPr lang="es-CO" altLang="es-CO" sz="1800" b="1" dirty="0" err="1" smtClean="0">
                <a:solidFill>
                  <a:srgbClr val="800000"/>
                </a:solidFill>
              </a:rPr>
              <a:t>with</a:t>
            </a:r>
            <a:r>
              <a:rPr lang="es-CO" altLang="es-CO" sz="1800" b="1" dirty="0" smtClean="0">
                <a:solidFill>
                  <a:srgbClr val="800000"/>
                </a:solidFill>
              </a:rPr>
              <a:t> </a:t>
            </a:r>
            <a:r>
              <a:rPr lang="es-CO" altLang="es-CO" sz="1800" b="1" dirty="0" err="1" smtClean="0">
                <a:solidFill>
                  <a:srgbClr val="800000"/>
                </a:solidFill>
              </a:rPr>
              <a:t>consumers</a:t>
            </a:r>
            <a:endParaRPr lang="es-CO" altLang="es-CO" sz="1800" b="1" i="1" dirty="0">
              <a:solidFill>
                <a:srgbClr val="800000"/>
              </a:solidFill>
            </a:endParaRPr>
          </a:p>
        </p:txBody>
      </p:sp>
      <p:pic>
        <p:nvPicPr>
          <p:cNvPr id="31" name="Picture 2"/>
          <p:cNvPicPr>
            <a:picLocks noChangeAspect="1" noChangeArrowheads="1"/>
          </p:cNvPicPr>
          <p:nvPr/>
        </p:nvPicPr>
        <p:blipFill>
          <a:blip r:embed="rId12" cstate="print"/>
          <a:srcRect/>
          <a:stretch>
            <a:fillRect/>
          </a:stretch>
        </p:blipFill>
        <p:spPr bwMode="auto">
          <a:xfrm>
            <a:off x="6014983" y="1550020"/>
            <a:ext cx="481365" cy="648072"/>
          </a:xfrm>
          <a:prstGeom prst="rect">
            <a:avLst/>
          </a:prstGeom>
          <a:noFill/>
          <a:ln w="9525">
            <a:noFill/>
            <a:miter lim="800000"/>
            <a:headEnd/>
            <a:tailEnd/>
          </a:ln>
        </p:spPr>
      </p:pic>
      <p:pic>
        <p:nvPicPr>
          <p:cNvPr id="32" name="Picture 2"/>
          <p:cNvPicPr>
            <a:picLocks noChangeAspect="1" noChangeArrowheads="1"/>
          </p:cNvPicPr>
          <p:nvPr/>
        </p:nvPicPr>
        <p:blipFill>
          <a:blip r:embed="rId13" cstate="print"/>
          <a:srcRect/>
          <a:stretch>
            <a:fillRect/>
          </a:stretch>
        </p:blipFill>
        <p:spPr bwMode="auto">
          <a:xfrm>
            <a:off x="4834007" y="1644837"/>
            <a:ext cx="531831" cy="492917"/>
          </a:xfrm>
          <a:prstGeom prst="rect">
            <a:avLst/>
          </a:prstGeom>
          <a:noFill/>
          <a:ln w="9525">
            <a:noFill/>
            <a:miter lim="800000"/>
            <a:headEnd/>
            <a:tailEnd/>
          </a:ln>
        </p:spPr>
      </p:pic>
      <p:sp>
        <p:nvSpPr>
          <p:cNvPr id="33" name="32 CuadroTexto"/>
          <p:cNvSpPr txBox="1"/>
          <p:nvPr/>
        </p:nvSpPr>
        <p:spPr>
          <a:xfrm>
            <a:off x="5144847" y="3181166"/>
            <a:ext cx="1212191" cy="369332"/>
          </a:xfrm>
          <a:prstGeom prst="rect">
            <a:avLst/>
          </a:prstGeom>
          <a:noFill/>
        </p:spPr>
        <p:txBody>
          <a:bodyPr wrap="none" rtlCol="0">
            <a:spAutoFit/>
          </a:bodyPr>
          <a:lstStyle/>
          <a:p>
            <a:r>
              <a:rPr lang="es-CO" b="1" i="1" dirty="0" err="1">
                <a:solidFill>
                  <a:srgbClr val="008000"/>
                </a:solidFill>
                <a:effectLst>
                  <a:outerShdw blurRad="38100" dist="38100" dir="2700000" algn="tl">
                    <a:srgbClr val="000000">
                      <a:alpha val="43137"/>
                    </a:srgbClr>
                  </a:outerShdw>
                </a:effectLst>
              </a:rPr>
              <a:t>Colombian</a:t>
            </a:r>
            <a:endParaRPr lang="es-CO" sz="1200" b="1" i="1" dirty="0">
              <a:solidFill>
                <a:srgbClr val="008000"/>
              </a:solidFill>
              <a:effectLst>
                <a:outerShdw blurRad="38100" dist="38100" dir="2700000" algn="tl">
                  <a:srgbClr val="000000">
                    <a:alpha val="43137"/>
                  </a:srgbClr>
                </a:outerShdw>
              </a:effectLst>
            </a:endParaRPr>
          </a:p>
        </p:txBody>
      </p:sp>
      <p:pic>
        <p:nvPicPr>
          <p:cNvPr id="34" name="Picture 1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a:xfrm>
            <a:off x="343297" y="1283892"/>
            <a:ext cx="3028950" cy="814388"/>
          </a:xfrm>
          <a:prstGeom prst="rect">
            <a:avLst/>
          </a:prstGeom>
        </p:spPr>
      </p:pic>
      <p:sp>
        <p:nvSpPr>
          <p:cNvPr id="35" name="1 Título"/>
          <p:cNvSpPr txBox="1">
            <a:spLocks/>
          </p:cNvSpPr>
          <p:nvPr/>
        </p:nvSpPr>
        <p:spPr>
          <a:xfrm>
            <a:off x="0" y="-14684"/>
            <a:ext cx="9144000" cy="890984"/>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3000" dirty="0" err="1" smtClean="0">
                <a:solidFill>
                  <a:schemeClr val="bg1"/>
                </a:solidFill>
              </a:rPr>
              <a:t>Background</a:t>
            </a:r>
            <a:r>
              <a:rPr lang="es-CO" sz="3000" dirty="0" smtClean="0">
                <a:solidFill>
                  <a:schemeClr val="bg1"/>
                </a:solidFill>
              </a:rPr>
              <a:t>: </a:t>
            </a:r>
            <a:r>
              <a:rPr lang="es-CO" sz="3000" dirty="0" err="1" smtClean="0">
                <a:solidFill>
                  <a:schemeClr val="bg1"/>
                </a:solidFill>
              </a:rPr>
              <a:t>the</a:t>
            </a:r>
            <a:r>
              <a:rPr lang="es-CO" sz="3000" dirty="0" smtClean="0">
                <a:solidFill>
                  <a:schemeClr val="bg1"/>
                </a:solidFill>
              </a:rPr>
              <a:t> IP </a:t>
            </a:r>
            <a:r>
              <a:rPr lang="es-CO" sz="3000" dirty="0" err="1" smtClean="0">
                <a:solidFill>
                  <a:schemeClr val="bg1"/>
                </a:solidFill>
              </a:rPr>
              <a:t>strategy</a:t>
            </a:r>
            <a:endParaRPr lang="es-CO" sz="3000" dirty="0">
              <a:solidFill>
                <a:schemeClr val="bg1"/>
              </a:solidFill>
            </a:endParaRPr>
          </a:p>
        </p:txBody>
      </p:sp>
    </p:spTree>
    <p:extLst>
      <p:ext uri="{BB962C8B-B14F-4D97-AF65-F5344CB8AC3E}">
        <p14:creationId xmlns:p14="http://schemas.microsoft.com/office/powerpoint/2010/main" val="57288255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16 Rectángulo"/>
          <p:cNvSpPr/>
          <p:nvPr/>
        </p:nvSpPr>
        <p:spPr>
          <a:xfrm>
            <a:off x="6786246" y="1268760"/>
            <a:ext cx="1214754" cy="702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34819" name="Rectangle 3"/>
          <p:cNvSpPr>
            <a:spLocks noChangeArrowheads="1"/>
          </p:cNvSpPr>
          <p:nvPr/>
        </p:nvSpPr>
        <p:spPr bwMode="auto">
          <a:xfrm>
            <a:off x="1553952" y="1700809"/>
            <a:ext cx="2686050" cy="507831"/>
          </a:xfrm>
          <a:prstGeom prst="rect">
            <a:avLst/>
          </a:prstGeom>
          <a:noFill/>
          <a:ln w="76200">
            <a:noFill/>
            <a:miter lim="800000"/>
            <a:headEnd/>
            <a:tailEnd/>
          </a:ln>
          <a:effectLst/>
        </p:spPr>
        <p:txBody>
          <a:bodyPr>
            <a:spAutoFit/>
          </a:bodyPr>
          <a:lstStyle/>
          <a:p>
            <a:pPr algn="r" eaLnBrk="0" hangingPunct="0">
              <a:spcBef>
                <a:spcPct val="50000"/>
              </a:spcBef>
            </a:pPr>
            <a:r>
              <a:rPr lang="en-US" sz="1350" dirty="0">
                <a:latin typeface="Tahoma" pitchFamily="34" charset="0"/>
              </a:rPr>
              <a:t>Strict </a:t>
            </a:r>
            <a:r>
              <a:rPr lang="en-US" sz="1350" b="1" dirty="0">
                <a:solidFill>
                  <a:srgbClr val="990033"/>
                </a:solidFill>
                <a:latin typeface="Tahoma" pitchFamily="34" charset="0"/>
              </a:rPr>
              <a:t>quality controls </a:t>
            </a:r>
            <a:r>
              <a:rPr lang="en-US" sz="1350" dirty="0">
                <a:latin typeface="Tahoma" pitchFamily="34" charset="0"/>
              </a:rPr>
              <a:t>for exports</a:t>
            </a:r>
          </a:p>
        </p:txBody>
      </p:sp>
      <p:sp>
        <p:nvSpPr>
          <p:cNvPr id="34820" name="Rectangle 4"/>
          <p:cNvSpPr>
            <a:spLocks noChangeArrowheads="1"/>
          </p:cNvSpPr>
          <p:nvPr/>
        </p:nvSpPr>
        <p:spPr bwMode="auto">
          <a:xfrm>
            <a:off x="1439652" y="2616399"/>
            <a:ext cx="2400300" cy="923330"/>
          </a:xfrm>
          <a:prstGeom prst="rect">
            <a:avLst/>
          </a:prstGeom>
          <a:noFill/>
          <a:ln w="76200">
            <a:noFill/>
            <a:miter lim="800000"/>
            <a:headEnd/>
            <a:tailEnd/>
          </a:ln>
          <a:effectLst/>
        </p:spPr>
        <p:txBody>
          <a:bodyPr>
            <a:spAutoFit/>
          </a:bodyPr>
          <a:lstStyle/>
          <a:p>
            <a:pPr eaLnBrk="0" hangingPunct="0">
              <a:spcBef>
                <a:spcPct val="50000"/>
              </a:spcBef>
            </a:pPr>
            <a:r>
              <a:rPr lang="en-US" sz="1350" b="1" dirty="0">
                <a:solidFill>
                  <a:srgbClr val="990033"/>
                </a:solidFill>
                <a:latin typeface="Tahoma" pitchFamily="34" charset="0"/>
              </a:rPr>
              <a:t>Character creation</a:t>
            </a:r>
            <a:r>
              <a:rPr lang="en-US" sz="1350" dirty="0">
                <a:solidFill>
                  <a:srgbClr val="990033"/>
                </a:solidFill>
                <a:latin typeface="Tahoma" pitchFamily="34" charset="0"/>
              </a:rPr>
              <a:t> </a:t>
            </a:r>
            <a:r>
              <a:rPr lang="en-US" sz="1350" dirty="0">
                <a:latin typeface="Tahoma" pitchFamily="34" charset="0"/>
              </a:rPr>
              <a:t>that symbolizes the positive characteristics of Colombian coffee culture</a:t>
            </a:r>
          </a:p>
        </p:txBody>
      </p:sp>
      <p:sp>
        <p:nvSpPr>
          <p:cNvPr id="34821" name="Rectangle 5"/>
          <p:cNvSpPr>
            <a:spLocks noChangeArrowheads="1"/>
          </p:cNvSpPr>
          <p:nvPr/>
        </p:nvSpPr>
        <p:spPr bwMode="auto">
          <a:xfrm>
            <a:off x="5291270" y="4045708"/>
            <a:ext cx="2018110" cy="715581"/>
          </a:xfrm>
          <a:prstGeom prst="rect">
            <a:avLst/>
          </a:prstGeom>
          <a:noFill/>
          <a:ln w="76200">
            <a:noFill/>
            <a:miter lim="800000"/>
            <a:headEnd/>
            <a:tailEnd/>
          </a:ln>
          <a:effectLst/>
        </p:spPr>
        <p:txBody>
          <a:bodyPr>
            <a:spAutoFit/>
          </a:bodyPr>
          <a:lstStyle/>
          <a:p>
            <a:pPr algn="r" eaLnBrk="0" hangingPunct="0">
              <a:spcBef>
                <a:spcPct val="50000"/>
              </a:spcBef>
            </a:pPr>
            <a:r>
              <a:rPr lang="en-US" sz="1350" b="1" dirty="0">
                <a:solidFill>
                  <a:srgbClr val="990033"/>
                </a:solidFill>
                <a:latin typeface="Tahoma" pitchFamily="34" charset="0"/>
              </a:rPr>
              <a:t>Ingredient-brand </a:t>
            </a:r>
            <a:r>
              <a:rPr lang="en-US" sz="1350" dirty="0">
                <a:latin typeface="Tahoma" pitchFamily="34" charset="0"/>
              </a:rPr>
              <a:t> to 100% Colombian and a distinctive phrase</a:t>
            </a:r>
          </a:p>
        </p:txBody>
      </p:sp>
      <p:sp>
        <p:nvSpPr>
          <p:cNvPr id="34822" name="Rectangle 6"/>
          <p:cNvSpPr>
            <a:spLocks noChangeArrowheads="1"/>
          </p:cNvSpPr>
          <p:nvPr/>
        </p:nvSpPr>
        <p:spPr bwMode="auto">
          <a:xfrm>
            <a:off x="1954003" y="3997525"/>
            <a:ext cx="2119313" cy="507831"/>
          </a:xfrm>
          <a:prstGeom prst="rect">
            <a:avLst/>
          </a:prstGeom>
          <a:noFill/>
          <a:ln w="76200">
            <a:noFill/>
            <a:miter lim="800000"/>
            <a:headEnd/>
            <a:tailEnd/>
          </a:ln>
          <a:effectLst/>
        </p:spPr>
        <p:txBody>
          <a:bodyPr>
            <a:spAutoFit/>
          </a:bodyPr>
          <a:lstStyle/>
          <a:p>
            <a:pPr algn="r" eaLnBrk="0" hangingPunct="0"/>
            <a:r>
              <a:rPr lang="en-US" sz="1350" dirty="0">
                <a:latin typeface="Tahoma" pitchFamily="34" charset="0"/>
              </a:rPr>
              <a:t>Roaster </a:t>
            </a:r>
          </a:p>
          <a:p>
            <a:pPr algn="r" eaLnBrk="0" hangingPunct="0"/>
            <a:r>
              <a:rPr lang="en-US" sz="1350" b="1" dirty="0">
                <a:solidFill>
                  <a:srgbClr val="990033"/>
                </a:solidFill>
                <a:latin typeface="Tahoma" pitchFamily="34" charset="0"/>
              </a:rPr>
              <a:t>Incentives</a:t>
            </a:r>
          </a:p>
        </p:txBody>
      </p:sp>
      <p:sp>
        <p:nvSpPr>
          <p:cNvPr id="34823" name="Rectangle 7"/>
          <p:cNvSpPr>
            <a:spLocks noChangeArrowheads="1"/>
          </p:cNvSpPr>
          <p:nvPr/>
        </p:nvSpPr>
        <p:spPr bwMode="auto">
          <a:xfrm>
            <a:off x="4481699" y="1831777"/>
            <a:ext cx="3314700" cy="507831"/>
          </a:xfrm>
          <a:prstGeom prst="rect">
            <a:avLst/>
          </a:prstGeom>
          <a:noFill/>
          <a:ln w="76200">
            <a:noFill/>
            <a:miter lim="800000"/>
            <a:headEnd/>
            <a:tailEnd/>
          </a:ln>
          <a:effectLst/>
        </p:spPr>
        <p:txBody>
          <a:bodyPr>
            <a:spAutoFit/>
          </a:bodyPr>
          <a:lstStyle/>
          <a:p>
            <a:pPr eaLnBrk="0" hangingPunct="0"/>
            <a:r>
              <a:rPr lang="en-US" sz="1350" b="1" dirty="0">
                <a:solidFill>
                  <a:srgbClr val="990033"/>
                </a:solidFill>
                <a:latin typeface="Tahoma" pitchFamily="34" charset="0"/>
              </a:rPr>
              <a:t>Promotion</a:t>
            </a:r>
            <a:r>
              <a:rPr lang="en-US" sz="1350" b="1" dirty="0">
                <a:solidFill>
                  <a:srgbClr val="800000"/>
                </a:solidFill>
                <a:latin typeface="Tahoma" pitchFamily="34" charset="0"/>
              </a:rPr>
              <a:t> </a:t>
            </a:r>
            <a:r>
              <a:rPr lang="en-US" sz="1350" dirty="0">
                <a:latin typeface="Tahoma" pitchFamily="34" charset="0"/>
              </a:rPr>
              <a:t>of the unique characteristics of its</a:t>
            </a:r>
            <a:r>
              <a:rPr lang="en-US" sz="1350" dirty="0">
                <a:solidFill>
                  <a:srgbClr val="990033"/>
                </a:solidFill>
                <a:latin typeface="Tahoma" pitchFamily="34" charset="0"/>
              </a:rPr>
              <a:t> </a:t>
            </a:r>
            <a:r>
              <a:rPr lang="en-US" sz="1350" b="1" dirty="0">
                <a:solidFill>
                  <a:srgbClr val="990033"/>
                </a:solidFill>
                <a:latin typeface="Tahoma" pitchFamily="34" charset="0"/>
              </a:rPr>
              <a:t>origin</a:t>
            </a:r>
            <a:r>
              <a:rPr lang="en-US" sz="1350" dirty="0">
                <a:solidFill>
                  <a:srgbClr val="990033"/>
                </a:solidFill>
                <a:latin typeface="Tahoma" pitchFamily="34" charset="0"/>
              </a:rPr>
              <a:t> </a:t>
            </a:r>
            <a:r>
              <a:rPr lang="en-US" sz="1350" dirty="0">
                <a:latin typeface="Tahoma" pitchFamily="34" charset="0"/>
              </a:rPr>
              <a:t>and </a:t>
            </a:r>
            <a:r>
              <a:rPr lang="en-US" sz="1350" b="1" dirty="0">
                <a:solidFill>
                  <a:srgbClr val="990033"/>
                </a:solidFill>
                <a:latin typeface="Tahoma" pitchFamily="34" charset="0"/>
              </a:rPr>
              <a:t>coffee culture</a:t>
            </a:r>
          </a:p>
        </p:txBody>
      </p:sp>
      <p:sp>
        <p:nvSpPr>
          <p:cNvPr id="34824" name="Rectangle 8"/>
          <p:cNvSpPr>
            <a:spLocks noChangeArrowheads="1"/>
          </p:cNvSpPr>
          <p:nvPr/>
        </p:nvSpPr>
        <p:spPr bwMode="auto">
          <a:xfrm>
            <a:off x="3941156" y="2911674"/>
            <a:ext cx="2470559" cy="923330"/>
          </a:xfrm>
          <a:prstGeom prst="rect">
            <a:avLst/>
          </a:prstGeom>
          <a:noFill/>
          <a:ln w="76200">
            <a:noFill/>
            <a:miter lim="800000"/>
            <a:headEnd/>
            <a:tailEnd/>
          </a:ln>
          <a:effectLst/>
        </p:spPr>
        <p:txBody>
          <a:bodyPr wrap="square">
            <a:spAutoFit/>
          </a:bodyPr>
          <a:lstStyle/>
          <a:p>
            <a:pPr eaLnBrk="0" hangingPunct="0">
              <a:spcBef>
                <a:spcPct val="50000"/>
              </a:spcBef>
            </a:pPr>
            <a:r>
              <a:rPr lang="en-US" sz="1350" b="1" dirty="0">
                <a:solidFill>
                  <a:srgbClr val="990033"/>
                </a:solidFill>
                <a:latin typeface="Tahoma" pitchFamily="34" charset="0"/>
              </a:rPr>
              <a:t>Advertisement towards consumers</a:t>
            </a:r>
            <a:r>
              <a:rPr lang="en-US" sz="1350" dirty="0">
                <a:latin typeface="Tahoma" pitchFamily="34" charset="0"/>
              </a:rPr>
              <a:t> to generate pressure for demand over roasters</a:t>
            </a:r>
          </a:p>
        </p:txBody>
      </p:sp>
      <p:sp>
        <p:nvSpPr>
          <p:cNvPr id="34825" name="Line 9"/>
          <p:cNvSpPr>
            <a:spLocks noChangeShapeType="1"/>
          </p:cNvSpPr>
          <p:nvPr/>
        </p:nvSpPr>
        <p:spPr bwMode="auto">
          <a:xfrm>
            <a:off x="3954252" y="2500908"/>
            <a:ext cx="0" cy="1257300"/>
          </a:xfrm>
          <a:prstGeom prst="line">
            <a:avLst/>
          </a:prstGeom>
          <a:noFill/>
          <a:ln w="6350">
            <a:solidFill>
              <a:schemeClr val="tx1"/>
            </a:solidFill>
            <a:round/>
            <a:headEnd/>
            <a:tailEnd/>
          </a:ln>
          <a:effectLst/>
        </p:spPr>
        <p:txBody>
          <a:bodyPr wrap="none" anchor="ctr"/>
          <a:lstStyle/>
          <a:p>
            <a:endParaRPr lang="en-US" sz="1350"/>
          </a:p>
        </p:txBody>
      </p:sp>
      <p:sp>
        <p:nvSpPr>
          <p:cNvPr id="34826" name="Line 10"/>
          <p:cNvSpPr>
            <a:spLocks noChangeShapeType="1"/>
          </p:cNvSpPr>
          <p:nvPr/>
        </p:nvSpPr>
        <p:spPr bwMode="auto">
          <a:xfrm>
            <a:off x="4125702" y="3829682"/>
            <a:ext cx="0" cy="857250"/>
          </a:xfrm>
          <a:prstGeom prst="line">
            <a:avLst/>
          </a:prstGeom>
          <a:noFill/>
          <a:ln w="6350">
            <a:solidFill>
              <a:schemeClr val="tx1"/>
            </a:solidFill>
            <a:round/>
            <a:headEnd/>
            <a:tailEnd/>
          </a:ln>
          <a:effectLst/>
        </p:spPr>
        <p:txBody>
          <a:bodyPr wrap="none" anchor="ctr"/>
          <a:lstStyle/>
          <a:p>
            <a:endParaRPr lang="en-US" sz="1350"/>
          </a:p>
        </p:txBody>
      </p:sp>
      <p:sp>
        <p:nvSpPr>
          <p:cNvPr id="34827" name="Line 11"/>
          <p:cNvSpPr>
            <a:spLocks noChangeShapeType="1"/>
          </p:cNvSpPr>
          <p:nvPr/>
        </p:nvSpPr>
        <p:spPr bwMode="auto">
          <a:xfrm>
            <a:off x="4411452" y="1786534"/>
            <a:ext cx="0" cy="714375"/>
          </a:xfrm>
          <a:prstGeom prst="line">
            <a:avLst/>
          </a:prstGeom>
          <a:noFill/>
          <a:ln w="6350">
            <a:solidFill>
              <a:schemeClr val="tx1"/>
            </a:solidFill>
            <a:round/>
            <a:headEnd/>
            <a:tailEnd/>
          </a:ln>
          <a:effectLst/>
        </p:spPr>
        <p:txBody>
          <a:bodyPr wrap="none" anchor="ctr"/>
          <a:lstStyle/>
          <a:p>
            <a:endParaRPr lang="en-US" sz="1350"/>
          </a:p>
        </p:txBody>
      </p:sp>
      <p:pic>
        <p:nvPicPr>
          <p:cNvPr id="34828" name="Picture 12"/>
          <p:cNvPicPr>
            <a:picLocks noChangeAspect="1" noChangeArrowheads="1"/>
          </p:cNvPicPr>
          <p:nvPr/>
        </p:nvPicPr>
        <p:blipFill>
          <a:blip r:embed="rId2" cstate="print"/>
          <a:srcRect/>
          <a:stretch>
            <a:fillRect/>
          </a:stretch>
        </p:blipFill>
        <p:spPr bwMode="auto">
          <a:xfrm>
            <a:off x="4429310" y="4034479"/>
            <a:ext cx="954201" cy="896555"/>
          </a:xfrm>
          <a:prstGeom prst="rect">
            <a:avLst/>
          </a:prstGeom>
          <a:noFill/>
          <a:ln w="9525">
            <a:noFill/>
            <a:miter lim="800000"/>
            <a:headEnd/>
            <a:tailEnd/>
          </a:ln>
          <a:effectLst/>
        </p:spPr>
      </p:pic>
      <p:pic>
        <p:nvPicPr>
          <p:cNvPr id="34829" name="Picture 13"/>
          <p:cNvPicPr>
            <a:picLocks noChangeAspect="1" noChangeArrowheads="1"/>
          </p:cNvPicPr>
          <p:nvPr/>
        </p:nvPicPr>
        <p:blipFill>
          <a:blip r:embed="rId3" cstate="print"/>
          <a:srcRect r="25656"/>
          <a:stretch>
            <a:fillRect/>
          </a:stretch>
        </p:blipFill>
        <p:spPr bwMode="auto">
          <a:xfrm>
            <a:off x="6047352" y="2371522"/>
            <a:ext cx="1657350" cy="1513285"/>
          </a:xfrm>
          <a:prstGeom prst="rect">
            <a:avLst/>
          </a:prstGeom>
          <a:noFill/>
          <a:ln w="9525">
            <a:noFill/>
            <a:miter lim="800000"/>
            <a:headEnd/>
            <a:tailEnd/>
          </a:ln>
          <a:effectLst/>
        </p:spPr>
      </p:pic>
      <p:pic>
        <p:nvPicPr>
          <p:cNvPr id="34830" name="Picture 14" descr="colombia dia españa"/>
          <p:cNvPicPr>
            <a:picLocks noChangeAspect="1" noChangeArrowheads="1"/>
          </p:cNvPicPr>
          <p:nvPr/>
        </p:nvPicPr>
        <p:blipFill>
          <a:blip r:embed="rId4" cstate="print"/>
          <a:srcRect/>
          <a:stretch>
            <a:fillRect/>
          </a:stretch>
        </p:blipFill>
        <p:spPr bwMode="auto">
          <a:xfrm>
            <a:off x="1782552" y="3759401"/>
            <a:ext cx="857250" cy="1621631"/>
          </a:xfrm>
          <a:prstGeom prst="rect">
            <a:avLst/>
          </a:prstGeom>
          <a:noFill/>
          <a:ln w="9525">
            <a:noFill/>
            <a:miter lim="800000"/>
            <a:headEnd/>
            <a:tailEnd/>
          </a:ln>
        </p:spPr>
      </p:pic>
      <p:sp>
        <p:nvSpPr>
          <p:cNvPr id="18" name="1 Título"/>
          <p:cNvSpPr txBox="1">
            <a:spLocks/>
          </p:cNvSpPr>
          <p:nvPr/>
        </p:nvSpPr>
        <p:spPr>
          <a:xfrm>
            <a:off x="0" y="-14684"/>
            <a:ext cx="9144000" cy="890984"/>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3000" dirty="0" err="1" smtClean="0">
                <a:solidFill>
                  <a:schemeClr val="bg1"/>
                </a:solidFill>
              </a:rPr>
              <a:t>Background</a:t>
            </a:r>
            <a:r>
              <a:rPr lang="es-CO" sz="3000" dirty="0" smtClean="0">
                <a:solidFill>
                  <a:schemeClr val="bg1"/>
                </a:solidFill>
              </a:rPr>
              <a:t>: </a:t>
            </a:r>
            <a:r>
              <a:rPr lang="es-CO" sz="3000" dirty="0" err="1" smtClean="0">
                <a:solidFill>
                  <a:schemeClr val="bg1"/>
                </a:solidFill>
              </a:rPr>
              <a:t>the</a:t>
            </a:r>
            <a:r>
              <a:rPr lang="es-CO" sz="3000" dirty="0" smtClean="0">
                <a:solidFill>
                  <a:schemeClr val="bg1"/>
                </a:solidFill>
              </a:rPr>
              <a:t> IP </a:t>
            </a:r>
            <a:r>
              <a:rPr lang="es-CO" sz="3000" dirty="0" err="1" smtClean="0">
                <a:solidFill>
                  <a:schemeClr val="bg1"/>
                </a:solidFill>
              </a:rPr>
              <a:t>strategy</a:t>
            </a:r>
            <a:endParaRPr lang="es-CO" sz="3000" dirty="0">
              <a:solidFill>
                <a:schemeClr val="bg1"/>
              </a:solidFill>
            </a:endParaRPr>
          </a:p>
        </p:txBody>
      </p:sp>
    </p:spTree>
    <p:extLst>
      <p:ext uri="{BB962C8B-B14F-4D97-AF65-F5344CB8AC3E}">
        <p14:creationId xmlns:p14="http://schemas.microsoft.com/office/powerpoint/2010/main" val="4019474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6894258" y="879372"/>
            <a:ext cx="918102" cy="1113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aphicFrame>
        <p:nvGraphicFramePr>
          <p:cNvPr id="4" name="3 Tabla"/>
          <p:cNvGraphicFramePr>
            <a:graphicFrameLocks noGrp="1"/>
          </p:cNvGraphicFramePr>
          <p:nvPr>
            <p:extLst>
              <p:ext uri="{D42A27DB-BD31-4B8C-83A1-F6EECF244321}">
                <p14:modId xmlns:p14="http://schemas.microsoft.com/office/powerpoint/2010/main" val="325261625"/>
              </p:ext>
            </p:extLst>
          </p:nvPr>
        </p:nvGraphicFramePr>
        <p:xfrm>
          <a:off x="838200" y="1016001"/>
          <a:ext cx="7408487" cy="5038528"/>
        </p:xfrm>
        <a:graphic>
          <a:graphicData uri="http://schemas.openxmlformats.org/drawingml/2006/table">
            <a:tbl>
              <a:tblPr/>
              <a:tblGrid>
                <a:gridCol w="1511772"/>
                <a:gridCol w="1656839"/>
                <a:gridCol w="2119938"/>
                <a:gridCol w="2119938"/>
              </a:tblGrid>
              <a:tr h="560059">
                <a:tc>
                  <a:txBody>
                    <a:bodyPr/>
                    <a:lstStyle/>
                    <a:p>
                      <a:pPr algn="ctr" fontAlgn="ctr"/>
                      <a:endParaRPr lang="en-US" sz="1400" b="1" i="0" u="none" strike="noStrike" noProof="0" dirty="0">
                        <a:solidFill>
                          <a:srgbClr val="FFFFFF"/>
                        </a:solidFill>
                        <a:latin typeface="Tahoma"/>
                      </a:endParaRPr>
                    </a:p>
                  </a:txBody>
                  <a:tcPr marL="7070" marR="7070" marT="7070" marB="0" anchor="ctr">
                    <a:lnL>
                      <a:noFill/>
                    </a:lnL>
                    <a:lnR>
                      <a:noFill/>
                    </a:lnR>
                    <a:lnT>
                      <a:noFill/>
                    </a:lnT>
                    <a:lnB>
                      <a:noFill/>
                    </a:lnB>
                    <a:solidFill>
                      <a:srgbClr val="665D3E"/>
                    </a:solidFill>
                  </a:tcPr>
                </a:tc>
                <a:tc>
                  <a:txBody>
                    <a:bodyPr/>
                    <a:lstStyle/>
                    <a:p>
                      <a:pPr algn="ctr" fontAlgn="ctr"/>
                      <a:r>
                        <a:rPr lang="en-US" sz="1500" b="0" kern="120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n-ea"/>
                          <a:cs typeface="+mn-cs"/>
                        </a:rPr>
                        <a:t>Protection Mechanism</a:t>
                      </a:r>
                      <a:endParaRPr lang="en-US" sz="1500" b="0" kern="1200" noProof="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n-ea"/>
                        <a:cs typeface="+mn-cs"/>
                      </a:endParaRPr>
                    </a:p>
                  </a:txBody>
                  <a:tcPr marL="7070" marR="7070" marT="7070" marB="0" anchor="ctr">
                    <a:lnL>
                      <a:noFill/>
                    </a:lnL>
                    <a:lnR>
                      <a:noFill/>
                    </a:lnR>
                    <a:lnT>
                      <a:noFill/>
                    </a:lnT>
                    <a:lnB>
                      <a:noFill/>
                    </a:lnB>
                    <a:solidFill>
                      <a:srgbClr val="665D3E"/>
                    </a:solidFill>
                  </a:tcPr>
                </a:tc>
                <a:tc>
                  <a:txBody>
                    <a:bodyPr/>
                    <a:lstStyle/>
                    <a:p>
                      <a:pPr marL="0" algn="ctr" defTabSz="914400" rtl="0" eaLnBrk="1" fontAlgn="ctr" latinLnBrk="0" hangingPunct="1"/>
                      <a:r>
                        <a:rPr lang="en-US" sz="1500" b="0" kern="1200" noProof="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n-ea"/>
                          <a:cs typeface="+mn-cs"/>
                        </a:rPr>
                        <a:t>Territory</a:t>
                      </a:r>
                      <a:endParaRPr lang="en-US" sz="1500" b="0" kern="1200" noProof="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n-ea"/>
                        <a:cs typeface="+mn-cs"/>
                      </a:endParaRPr>
                    </a:p>
                  </a:txBody>
                  <a:tcPr marL="7070" marR="7070" marT="7070" marB="0" anchor="ctr">
                    <a:lnL>
                      <a:noFill/>
                    </a:lnL>
                    <a:lnR>
                      <a:noFill/>
                    </a:lnR>
                    <a:lnT>
                      <a:noFill/>
                    </a:lnT>
                    <a:lnB>
                      <a:noFill/>
                    </a:lnB>
                    <a:solidFill>
                      <a:srgbClr val="665D3E"/>
                    </a:solidFill>
                  </a:tcPr>
                </a:tc>
                <a:tc>
                  <a:txBody>
                    <a:bodyPr/>
                    <a:lstStyle/>
                    <a:p>
                      <a:pPr marL="0" algn="ctr" defTabSz="914400" rtl="0" eaLnBrk="1" fontAlgn="ctr" latinLnBrk="0" hangingPunct="1"/>
                      <a:r>
                        <a:rPr lang="en-US" sz="1500" b="0" kern="120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n-ea"/>
                          <a:cs typeface="+mn-cs"/>
                        </a:rPr>
                        <a:t>Procedure</a:t>
                      </a:r>
                      <a:endParaRPr lang="en-US" sz="1500" b="0" kern="1200" noProof="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n-ea"/>
                        <a:cs typeface="+mn-cs"/>
                      </a:endParaRPr>
                    </a:p>
                  </a:txBody>
                  <a:tcPr marL="7070" marR="7070" marT="7070" marB="0" anchor="ctr">
                    <a:lnL>
                      <a:noFill/>
                    </a:lnL>
                    <a:lnR>
                      <a:noFill/>
                    </a:lnR>
                    <a:lnT>
                      <a:noFill/>
                    </a:lnT>
                    <a:lnB>
                      <a:noFill/>
                    </a:lnB>
                    <a:solidFill>
                      <a:srgbClr val="665D3E"/>
                    </a:solidFill>
                  </a:tcPr>
                </a:tc>
              </a:tr>
              <a:tr h="826754">
                <a:tc>
                  <a:txBody>
                    <a:bodyPr/>
                    <a:lstStyle/>
                    <a:p>
                      <a:pPr algn="l" fontAlgn="ctr"/>
                      <a:endParaRPr lang="en-US" sz="1400" b="0" i="0" u="none" strike="noStrike" noProof="0" dirty="0">
                        <a:solidFill>
                          <a:srgbClr val="000000"/>
                        </a:solidFill>
                        <a:latin typeface="Tahoma"/>
                      </a:endParaRPr>
                    </a:p>
                  </a:txBody>
                  <a:tcPr marL="7070" marR="7070" marT="7070" marB="0" anchor="ctr">
                    <a:lnL>
                      <a:noFill/>
                    </a:lnL>
                    <a:lnR>
                      <a:noFill/>
                    </a:lnR>
                    <a:lnT>
                      <a:noFill/>
                    </a:lnT>
                    <a:lnB>
                      <a:noFill/>
                    </a:lnB>
                  </a:tcPr>
                </a:tc>
                <a:tc>
                  <a:txBody>
                    <a:bodyPr/>
                    <a:lstStyle/>
                    <a:p>
                      <a:pPr algn="ctr" fontAlgn="ctr"/>
                      <a:r>
                        <a:rPr lang="en-US" sz="1300" b="0" i="0" u="none" strike="noStrike" noProof="0" dirty="0" smtClean="0">
                          <a:solidFill>
                            <a:srgbClr val="000000"/>
                          </a:solidFill>
                          <a:latin typeface="Tahoma"/>
                        </a:rPr>
                        <a:t>Trademark</a:t>
                      </a:r>
                      <a:endParaRPr lang="en-US" sz="1300" b="0" i="0" u="none" strike="noStrike" noProof="0" dirty="0">
                        <a:solidFill>
                          <a:srgbClr val="000000"/>
                        </a:solidFill>
                        <a:latin typeface="Tahoma"/>
                      </a:endParaRPr>
                    </a:p>
                  </a:txBody>
                  <a:tcPr marL="7070" marR="7070" marT="7070" marB="0" anchor="ctr">
                    <a:lnL>
                      <a:noFill/>
                    </a:lnL>
                    <a:lnR>
                      <a:noFill/>
                    </a:lnR>
                    <a:lnT>
                      <a:noFill/>
                    </a:lnT>
                    <a:lnB>
                      <a:noFill/>
                    </a:lnB>
                  </a:tcPr>
                </a:tc>
                <a:tc>
                  <a:txBody>
                    <a:bodyPr/>
                    <a:lstStyle/>
                    <a:p>
                      <a:pPr algn="ctr" fontAlgn="ctr"/>
                      <a:r>
                        <a:rPr lang="en-US" sz="1300" b="0" i="0" u="none" strike="noStrike" noProof="0" dirty="0" smtClean="0">
                          <a:solidFill>
                            <a:srgbClr val="000000"/>
                          </a:solidFill>
                          <a:latin typeface="Tahoma"/>
                        </a:rPr>
                        <a:t>International</a:t>
                      </a:r>
                      <a:endParaRPr lang="en-US" sz="1300" b="0" i="0" u="none" strike="noStrike" noProof="0" dirty="0">
                        <a:solidFill>
                          <a:srgbClr val="000000"/>
                        </a:solidFill>
                        <a:latin typeface="Tahoma"/>
                      </a:endParaRPr>
                    </a:p>
                  </a:txBody>
                  <a:tcPr marL="7070" marR="7070" marT="7070" marB="0" anchor="ctr">
                    <a:lnL>
                      <a:noFill/>
                    </a:lnL>
                    <a:lnR>
                      <a:noFill/>
                    </a:lnR>
                    <a:lnT>
                      <a:noFill/>
                    </a:lnT>
                    <a:lnB>
                      <a:noFill/>
                    </a:lnB>
                  </a:tcPr>
                </a:tc>
                <a:tc>
                  <a:txBody>
                    <a:bodyPr/>
                    <a:lstStyle/>
                    <a:p>
                      <a:pPr algn="ctr" fontAlgn="ctr"/>
                      <a:r>
                        <a:rPr lang="en-US" sz="1300" b="0" i="0" u="none" strike="noStrike" noProof="0" dirty="0" smtClean="0">
                          <a:solidFill>
                            <a:srgbClr val="000000"/>
                          </a:solidFill>
                          <a:latin typeface="Tahoma"/>
                        </a:rPr>
                        <a:t>Trademark</a:t>
                      </a:r>
                      <a:r>
                        <a:rPr lang="en-US" sz="1300" b="0" i="0" u="none" strike="noStrike" baseline="0" noProof="0" dirty="0" smtClean="0">
                          <a:solidFill>
                            <a:srgbClr val="000000"/>
                          </a:solidFill>
                          <a:latin typeface="Tahoma"/>
                        </a:rPr>
                        <a:t> License Agreement – TLA</a:t>
                      </a:r>
                      <a:endParaRPr lang="en-US" sz="1300" b="0" i="0" u="none" strike="noStrike" noProof="0" dirty="0">
                        <a:solidFill>
                          <a:srgbClr val="000000"/>
                        </a:solidFill>
                        <a:latin typeface="Tahoma"/>
                      </a:endParaRPr>
                    </a:p>
                  </a:txBody>
                  <a:tcPr marL="7070" marR="7070" marT="7070" marB="0" anchor="ctr">
                    <a:lnL>
                      <a:noFill/>
                    </a:lnL>
                    <a:lnR>
                      <a:noFill/>
                    </a:lnR>
                    <a:lnT>
                      <a:noFill/>
                    </a:lnT>
                    <a:lnB>
                      <a:noFill/>
                    </a:lnB>
                  </a:tcPr>
                </a:tc>
              </a:tr>
              <a:tr h="780990">
                <a:tc>
                  <a:txBody>
                    <a:bodyPr/>
                    <a:lstStyle/>
                    <a:p>
                      <a:pPr algn="l" fontAlgn="ctr"/>
                      <a:endParaRPr lang="en-US" sz="1400" b="0" i="0" u="none" strike="noStrike" noProof="0">
                        <a:solidFill>
                          <a:srgbClr val="000000"/>
                        </a:solidFill>
                        <a:latin typeface="Tahoma"/>
                      </a:endParaRPr>
                    </a:p>
                  </a:txBody>
                  <a:tcPr marL="7070" marR="7070" marT="7070" marB="0" anchor="ctr">
                    <a:lnL>
                      <a:noFill/>
                    </a:lnL>
                    <a:lnR>
                      <a:noFill/>
                    </a:lnR>
                    <a:lnT>
                      <a:noFill/>
                    </a:lnT>
                    <a:lnB>
                      <a:noFill/>
                    </a:lnB>
                  </a:tcPr>
                </a:tc>
                <a:tc>
                  <a:txBody>
                    <a:bodyPr/>
                    <a:lstStyle/>
                    <a:p>
                      <a:pPr algn="ctr" fontAlgn="ctr"/>
                      <a:r>
                        <a:rPr lang="en-US" sz="1300" b="0" i="0" u="none" strike="noStrike" noProof="0" dirty="0" smtClean="0">
                          <a:solidFill>
                            <a:srgbClr val="000000"/>
                          </a:solidFill>
                          <a:latin typeface="Tahoma"/>
                        </a:rPr>
                        <a:t>Certification</a:t>
                      </a:r>
                      <a:r>
                        <a:rPr lang="en-US" sz="1300" b="0" i="0" u="none" strike="noStrike" baseline="0" noProof="0" dirty="0" smtClean="0">
                          <a:solidFill>
                            <a:srgbClr val="000000"/>
                          </a:solidFill>
                          <a:latin typeface="Tahoma"/>
                        </a:rPr>
                        <a:t> Mark</a:t>
                      </a:r>
                      <a:endParaRPr lang="en-US" sz="1300" b="0" i="0" u="none" strike="noStrike" noProof="0" dirty="0">
                        <a:solidFill>
                          <a:srgbClr val="000000"/>
                        </a:solidFill>
                        <a:latin typeface="Tahoma"/>
                      </a:endParaRPr>
                    </a:p>
                  </a:txBody>
                  <a:tcPr marL="7070" marR="7070" marT="7070" marB="0" anchor="ctr">
                    <a:lnL>
                      <a:noFill/>
                    </a:lnL>
                    <a:lnR>
                      <a:noFill/>
                    </a:lnR>
                    <a:lnT>
                      <a:noFill/>
                    </a:lnT>
                    <a:lnB>
                      <a:noFill/>
                    </a:lnB>
                  </a:tcPr>
                </a:tc>
                <a:tc>
                  <a:txBody>
                    <a:bodyPr/>
                    <a:lstStyle/>
                    <a:p>
                      <a:pPr algn="ctr" fontAlgn="ctr"/>
                      <a:r>
                        <a:rPr lang="en-US" sz="1300" b="0" i="0" u="none" strike="noStrike" noProof="0" dirty="0" smtClean="0">
                          <a:solidFill>
                            <a:srgbClr val="000000"/>
                          </a:solidFill>
                          <a:latin typeface="Tahoma"/>
                        </a:rPr>
                        <a:t>North America (USA and Canada)</a:t>
                      </a:r>
                    </a:p>
                  </a:txBody>
                  <a:tcPr marL="7070" marR="7070" marT="7070" marB="0" anchor="ctr">
                    <a:lnL>
                      <a:noFill/>
                    </a:lnL>
                    <a:lnR>
                      <a:noFill/>
                    </a:lnR>
                    <a:lnT>
                      <a:noFill/>
                    </a:lnT>
                    <a:lnB>
                      <a:noFill/>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300" b="0" i="0" u="none" strike="noStrike" noProof="0" dirty="0" smtClean="0">
                          <a:solidFill>
                            <a:srgbClr val="000000"/>
                          </a:solidFill>
                          <a:latin typeface="Tahoma"/>
                        </a:rPr>
                        <a:t>Trademark</a:t>
                      </a:r>
                      <a:r>
                        <a:rPr lang="en-US" sz="1300" b="0" i="0" u="none" strike="noStrike" baseline="0" noProof="0" dirty="0" smtClean="0">
                          <a:solidFill>
                            <a:srgbClr val="000000"/>
                          </a:solidFill>
                          <a:latin typeface="Tahoma"/>
                        </a:rPr>
                        <a:t> License Agreement – TLA</a:t>
                      </a:r>
                      <a:endParaRPr lang="en-US" sz="1300" b="0" i="0" u="none" strike="noStrike" noProof="0" dirty="0" smtClean="0">
                        <a:solidFill>
                          <a:srgbClr val="000000"/>
                        </a:solidFill>
                        <a:latin typeface="Tahoma"/>
                      </a:endParaRPr>
                    </a:p>
                    <a:p>
                      <a:pPr algn="ctr" fontAlgn="ctr"/>
                      <a:endParaRPr lang="en-US" sz="1300" b="0" i="0" u="none" strike="noStrike" noProof="0" dirty="0">
                        <a:solidFill>
                          <a:srgbClr val="000000"/>
                        </a:solidFill>
                        <a:latin typeface="Tahoma"/>
                      </a:endParaRPr>
                    </a:p>
                  </a:txBody>
                  <a:tcPr marL="7070" marR="7070" marT="7070" marB="0" anchor="ctr">
                    <a:lnL>
                      <a:noFill/>
                    </a:lnL>
                    <a:lnR>
                      <a:noFill/>
                    </a:lnR>
                    <a:lnT>
                      <a:noFill/>
                    </a:lnT>
                    <a:lnB>
                      <a:noFill/>
                    </a:lnB>
                  </a:tcPr>
                </a:tc>
              </a:tr>
              <a:tr h="826754">
                <a:tc>
                  <a:txBody>
                    <a:bodyPr/>
                    <a:lstStyle/>
                    <a:p>
                      <a:pPr algn="l" fontAlgn="ctr"/>
                      <a:endParaRPr lang="en-US" sz="1400" b="0" i="0" u="none" strike="noStrike" noProof="0">
                        <a:solidFill>
                          <a:srgbClr val="000000"/>
                        </a:solidFill>
                        <a:latin typeface="Tahoma"/>
                      </a:endParaRPr>
                    </a:p>
                  </a:txBody>
                  <a:tcPr marL="7070" marR="7070" marT="7070" marB="0" anchor="ctr">
                    <a:lnL>
                      <a:noFill/>
                    </a:lnL>
                    <a:lnR>
                      <a:noFill/>
                    </a:lnR>
                    <a:lnT>
                      <a:noFill/>
                    </a:lnT>
                    <a:lnB>
                      <a:noFill/>
                    </a:lnB>
                  </a:tcPr>
                </a:tc>
                <a:tc>
                  <a:txBody>
                    <a:bodyPr/>
                    <a:lstStyle/>
                    <a:p>
                      <a:pPr algn="ctr" fontAlgn="ctr"/>
                      <a:r>
                        <a:rPr lang="en-US" sz="1300" b="0" i="0" u="none" strike="noStrike" noProof="0" dirty="0" smtClean="0">
                          <a:solidFill>
                            <a:srgbClr val="000000"/>
                          </a:solidFill>
                          <a:latin typeface="Tahoma"/>
                        </a:rPr>
                        <a:t>Protected Geographical</a:t>
                      </a:r>
                      <a:r>
                        <a:rPr lang="en-US" sz="1300" b="0" i="0" u="none" strike="noStrike" baseline="0" noProof="0" dirty="0" smtClean="0">
                          <a:solidFill>
                            <a:srgbClr val="000000"/>
                          </a:solidFill>
                          <a:latin typeface="Tahoma"/>
                        </a:rPr>
                        <a:t> Indication </a:t>
                      </a:r>
                    </a:p>
                  </a:txBody>
                  <a:tcPr marL="7070" marR="7070" marT="7070" marB="0" anchor="ctr">
                    <a:lnL>
                      <a:noFill/>
                    </a:lnL>
                    <a:lnR>
                      <a:noFill/>
                    </a:lnR>
                    <a:lnT>
                      <a:noFill/>
                    </a:lnT>
                    <a:lnB>
                      <a:noFill/>
                    </a:lnB>
                  </a:tcPr>
                </a:tc>
                <a:tc>
                  <a:txBody>
                    <a:bodyPr/>
                    <a:lstStyle/>
                    <a:p>
                      <a:pPr algn="ctr" fontAlgn="ctr"/>
                      <a:r>
                        <a:rPr lang="en-US" sz="1300" b="0" i="0" u="none" strike="noStrike" noProof="0" dirty="0" smtClean="0">
                          <a:solidFill>
                            <a:schemeClr val="tx1"/>
                          </a:solidFill>
                          <a:latin typeface="Tahoma"/>
                        </a:rPr>
                        <a:t>European Union</a:t>
                      </a:r>
                    </a:p>
                  </a:txBody>
                  <a:tcPr marL="7070" marR="7070" marT="7070" marB="0" anchor="ctr">
                    <a:lnL>
                      <a:noFill/>
                    </a:lnL>
                    <a:lnR>
                      <a:noFill/>
                    </a:lnR>
                    <a:lnT>
                      <a:noFill/>
                    </a:lnT>
                    <a:lnB>
                      <a:noFill/>
                    </a:lnB>
                  </a:tcPr>
                </a:tc>
                <a:tc>
                  <a:txBody>
                    <a:bodyPr/>
                    <a:lstStyle/>
                    <a:p>
                      <a:pPr algn="ctr" fontAlgn="ctr"/>
                      <a:r>
                        <a:rPr lang="en-US" sz="1300" b="0" i="0" u="none" strike="noStrike" kern="1200" noProof="0" dirty="0" smtClean="0">
                          <a:solidFill>
                            <a:schemeClr val="tx1"/>
                          </a:solidFill>
                          <a:latin typeface="Tahoma"/>
                          <a:ea typeface="+mn-ea"/>
                          <a:cs typeface="+mn-cs"/>
                        </a:rPr>
                        <a:t>PGI Certification</a:t>
                      </a:r>
                      <a:endParaRPr lang="en-US" sz="1300" b="0" i="0" u="none" strike="noStrike" kern="1200" noProof="0" dirty="0">
                        <a:solidFill>
                          <a:schemeClr val="tx1"/>
                        </a:solidFill>
                        <a:latin typeface="Tahoma"/>
                        <a:ea typeface="+mn-ea"/>
                        <a:cs typeface="+mn-cs"/>
                      </a:endParaRPr>
                    </a:p>
                  </a:txBody>
                  <a:tcPr marL="7070" marR="7070" marT="7070" marB="0" anchor="ctr">
                    <a:lnL>
                      <a:noFill/>
                    </a:lnL>
                    <a:lnR>
                      <a:noFill/>
                    </a:lnR>
                    <a:lnT>
                      <a:noFill/>
                    </a:lnT>
                    <a:lnB>
                      <a:noFill/>
                    </a:lnB>
                  </a:tcPr>
                </a:tc>
              </a:tr>
              <a:tr h="941632">
                <a:tc>
                  <a:txBody>
                    <a:bodyPr/>
                    <a:lstStyle/>
                    <a:p>
                      <a:pPr algn="l" fontAlgn="ctr"/>
                      <a:endParaRPr lang="en-US" sz="1400" b="0" i="0" u="none" strike="noStrike" noProof="0">
                        <a:solidFill>
                          <a:srgbClr val="000000"/>
                        </a:solidFill>
                        <a:latin typeface="Tahoma"/>
                      </a:endParaRPr>
                    </a:p>
                  </a:txBody>
                  <a:tcPr marL="7070" marR="7070" marT="7070" marB="0" anchor="ctr">
                    <a:lnL>
                      <a:noFill/>
                    </a:lnL>
                    <a:lnR>
                      <a:noFill/>
                    </a:lnR>
                    <a:lnT>
                      <a:noFill/>
                    </a:lnT>
                    <a:lnB>
                      <a:noFill/>
                    </a:lnB>
                  </a:tcPr>
                </a:tc>
                <a:tc>
                  <a:txBody>
                    <a:bodyPr/>
                    <a:lstStyle/>
                    <a:p>
                      <a:pPr algn="ctr" fontAlgn="ctr"/>
                      <a:r>
                        <a:rPr lang="en-US" sz="1300" b="0" i="0" u="none" strike="noStrike" noProof="0" dirty="0" smtClean="0">
                          <a:solidFill>
                            <a:srgbClr val="000000"/>
                          </a:solidFill>
                          <a:latin typeface="Tahoma"/>
                        </a:rPr>
                        <a:t>Appellation of</a:t>
                      </a:r>
                      <a:r>
                        <a:rPr lang="en-US" sz="1300" b="0" i="0" u="none" strike="noStrike" baseline="0" noProof="0" dirty="0" smtClean="0">
                          <a:solidFill>
                            <a:srgbClr val="000000"/>
                          </a:solidFill>
                          <a:latin typeface="Tahoma"/>
                        </a:rPr>
                        <a:t> Origin</a:t>
                      </a:r>
                      <a:endParaRPr lang="en-US" sz="1300" b="0" i="0" u="none" strike="noStrike" noProof="0" dirty="0">
                        <a:solidFill>
                          <a:srgbClr val="000000"/>
                        </a:solidFill>
                        <a:latin typeface="Tahoma"/>
                      </a:endParaRPr>
                    </a:p>
                  </a:txBody>
                  <a:tcPr marL="7070" marR="7070" marT="7070" marB="0" anchor="ctr">
                    <a:lnL>
                      <a:noFill/>
                    </a:lnL>
                    <a:lnR>
                      <a:noFill/>
                    </a:lnR>
                    <a:lnT>
                      <a:noFill/>
                    </a:lnT>
                    <a:lnB>
                      <a:noFill/>
                    </a:lnB>
                  </a:tcPr>
                </a:tc>
                <a:tc>
                  <a:txBody>
                    <a:bodyPr/>
                    <a:lstStyle/>
                    <a:p>
                      <a:pPr algn="ctr" fontAlgn="ctr"/>
                      <a:r>
                        <a:rPr lang="en-US" sz="1300" b="0" i="0" u="none" strike="noStrike" noProof="0" dirty="0" smtClean="0">
                          <a:solidFill>
                            <a:srgbClr val="000000"/>
                          </a:solidFill>
                          <a:latin typeface="Tahoma"/>
                        </a:rPr>
                        <a:t>Andean Community Countries (Colombia,</a:t>
                      </a:r>
                      <a:r>
                        <a:rPr lang="en-US" sz="1300" b="0" i="0" u="none" strike="noStrike" baseline="0" noProof="0" dirty="0" smtClean="0">
                          <a:solidFill>
                            <a:srgbClr val="000000"/>
                          </a:solidFill>
                          <a:latin typeface="Tahoma"/>
                        </a:rPr>
                        <a:t> Ecuador, Peru and Bolivia)</a:t>
                      </a:r>
                      <a:endParaRPr lang="en-US" sz="1300" b="0" i="0" u="none" strike="noStrike" noProof="0" dirty="0">
                        <a:solidFill>
                          <a:srgbClr val="000000"/>
                        </a:solidFill>
                        <a:latin typeface="Tahoma"/>
                      </a:endParaRPr>
                    </a:p>
                  </a:txBody>
                  <a:tcPr marL="7070" marR="7070" marT="7070" marB="0" anchor="ctr">
                    <a:lnL>
                      <a:noFill/>
                    </a:lnL>
                    <a:lnR>
                      <a:noFill/>
                    </a:lnR>
                    <a:lnT>
                      <a:noFill/>
                    </a:lnT>
                    <a:lnB>
                      <a:noFill/>
                    </a:lnB>
                  </a:tcPr>
                </a:tc>
                <a:tc>
                  <a:txBody>
                    <a:bodyPr/>
                    <a:lstStyle/>
                    <a:p>
                      <a:pPr algn="ctr" fontAlgn="ctr"/>
                      <a:r>
                        <a:rPr lang="en-US" sz="1300" b="0" i="0" u="none" strike="noStrike" noProof="0" dirty="0" smtClean="0">
                          <a:solidFill>
                            <a:srgbClr val="000000"/>
                          </a:solidFill>
                          <a:latin typeface="Tahoma"/>
                        </a:rPr>
                        <a:t>DO Certification</a:t>
                      </a:r>
                      <a:endParaRPr lang="en-US" sz="1300" b="0" i="0" u="none" strike="noStrike" noProof="0" dirty="0">
                        <a:solidFill>
                          <a:srgbClr val="000000"/>
                        </a:solidFill>
                        <a:latin typeface="Tahoma"/>
                      </a:endParaRPr>
                    </a:p>
                  </a:txBody>
                  <a:tcPr marL="7070" marR="7070" marT="7070" marB="0" anchor="ctr">
                    <a:lnL>
                      <a:noFill/>
                    </a:lnL>
                    <a:lnR>
                      <a:noFill/>
                    </a:lnR>
                    <a:lnT>
                      <a:noFill/>
                    </a:lnT>
                    <a:lnB>
                      <a:noFill/>
                    </a:lnB>
                  </a:tcPr>
                </a:tc>
              </a:tr>
              <a:tr h="1102339">
                <a:tc>
                  <a:txBody>
                    <a:bodyPr/>
                    <a:lstStyle/>
                    <a:p>
                      <a:pPr algn="l" fontAlgn="ctr"/>
                      <a:endParaRPr lang="en-US" sz="1400" b="0" i="0" u="none" strike="noStrike" noProof="0">
                        <a:solidFill>
                          <a:srgbClr val="000000"/>
                        </a:solidFill>
                        <a:latin typeface="Tahoma"/>
                      </a:endParaRPr>
                    </a:p>
                  </a:txBody>
                  <a:tcPr marL="7070" marR="7070" marT="7070" marB="0" anchor="ctr">
                    <a:lnL>
                      <a:noFill/>
                    </a:lnL>
                    <a:lnR>
                      <a:noFill/>
                    </a:lnR>
                    <a:lnT>
                      <a:noFill/>
                    </a:lnT>
                    <a:lnB>
                      <a:noFill/>
                    </a:lnB>
                  </a:tcPr>
                </a:tc>
                <a:tc>
                  <a:txBody>
                    <a:bodyPr/>
                    <a:lstStyle/>
                    <a:p>
                      <a:pPr algn="ctr" fontAlgn="ctr"/>
                      <a:r>
                        <a:rPr lang="en-US" sz="1300" b="0" i="0" u="none" strike="noStrike" noProof="0" dirty="0" smtClean="0">
                          <a:solidFill>
                            <a:srgbClr val="000000"/>
                          </a:solidFill>
                          <a:latin typeface="Tahoma"/>
                        </a:rPr>
                        <a:t>Exclusive</a:t>
                      </a:r>
                      <a:r>
                        <a:rPr lang="en-US" sz="1300" b="0" i="0" u="none" strike="noStrike" baseline="0" noProof="0" dirty="0" smtClean="0">
                          <a:solidFill>
                            <a:srgbClr val="000000"/>
                          </a:solidFill>
                          <a:latin typeface="Tahoma"/>
                        </a:rPr>
                        <a:t> origin trademark</a:t>
                      </a:r>
                      <a:endParaRPr lang="en-US" sz="1300" b="0" i="0" u="none" strike="noStrike" noProof="0" dirty="0">
                        <a:solidFill>
                          <a:srgbClr val="000000"/>
                        </a:solidFill>
                        <a:latin typeface="Tahoma"/>
                      </a:endParaRPr>
                    </a:p>
                  </a:txBody>
                  <a:tcPr marL="7070" marR="7070" marT="7070" marB="0" anchor="ctr">
                    <a:lnL>
                      <a:noFill/>
                    </a:lnL>
                    <a:lnR>
                      <a:noFill/>
                    </a:lnR>
                    <a:lnT>
                      <a:noFill/>
                    </a:lnT>
                    <a:lnB>
                      <a:noFill/>
                    </a:lnB>
                  </a:tcPr>
                </a:tc>
                <a:tc>
                  <a:txBody>
                    <a:bodyPr/>
                    <a:lstStyle/>
                    <a:p>
                      <a:pPr algn="ctr" fontAlgn="ctr"/>
                      <a:r>
                        <a:rPr lang="en-US" sz="1300" b="0" i="0" u="none" strike="noStrike" noProof="0" dirty="0" smtClean="0">
                          <a:solidFill>
                            <a:srgbClr val="000000"/>
                          </a:solidFill>
                          <a:latin typeface="Tahoma"/>
                        </a:rPr>
                        <a:t>International</a:t>
                      </a:r>
                    </a:p>
                  </a:txBody>
                  <a:tcPr marL="7070" marR="7070" marT="7070" marB="0" anchor="ctr">
                    <a:lnL>
                      <a:noFill/>
                    </a:lnL>
                    <a:lnR>
                      <a:noFill/>
                    </a:lnR>
                    <a:lnT>
                      <a:noFill/>
                    </a:lnT>
                    <a:lnB>
                      <a:noFill/>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300" b="0" i="0" u="none" strike="noStrike" noProof="0" dirty="0" smtClean="0">
                          <a:solidFill>
                            <a:srgbClr val="000000"/>
                          </a:solidFill>
                          <a:latin typeface="Tahoma"/>
                        </a:rPr>
                        <a:t>Trademark</a:t>
                      </a:r>
                      <a:r>
                        <a:rPr lang="en-US" sz="1300" b="0" i="0" u="none" strike="noStrike" baseline="0" noProof="0" dirty="0" smtClean="0">
                          <a:solidFill>
                            <a:srgbClr val="000000"/>
                          </a:solidFill>
                          <a:latin typeface="Tahoma"/>
                        </a:rPr>
                        <a:t> License Agreement – </a:t>
                      </a:r>
                      <a:r>
                        <a:rPr lang="en-US" sz="1300" b="0" i="0" u="none" strike="noStrike" baseline="0" noProof="0" dirty="0" err="1" smtClean="0">
                          <a:solidFill>
                            <a:srgbClr val="000000"/>
                          </a:solidFill>
                          <a:latin typeface="Tahoma"/>
                        </a:rPr>
                        <a:t>TLA</a:t>
                      </a:r>
                      <a:endParaRPr lang="en-US" sz="1300" b="0" i="0" u="none" strike="noStrike" noProof="0" dirty="0" smtClean="0">
                        <a:solidFill>
                          <a:srgbClr val="000000"/>
                        </a:solidFill>
                        <a:latin typeface="Tahoma"/>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s-CO" sz="1300" b="0" i="0" u="none" strike="noStrike" noProof="0" dirty="0" smtClean="0">
                        <a:solidFill>
                          <a:srgbClr val="000000"/>
                        </a:solidFill>
                        <a:latin typeface="Tahoma"/>
                      </a:endParaRPr>
                    </a:p>
                  </a:txBody>
                  <a:tcPr marL="7070" marR="7070" marT="7070" marB="0" anchor="ctr">
                    <a:lnL>
                      <a:noFill/>
                    </a:lnL>
                    <a:lnR>
                      <a:noFill/>
                    </a:lnR>
                    <a:lnT>
                      <a:noFill/>
                    </a:lnT>
                    <a:lnB>
                      <a:noFill/>
                    </a:lnB>
                  </a:tcPr>
                </a:tc>
              </a:tr>
            </a:tbl>
          </a:graphicData>
        </a:graphic>
      </p:graphicFrame>
      <p:pic>
        <p:nvPicPr>
          <p:cNvPr id="5" name="Picture 8"/>
          <p:cNvPicPr>
            <a:picLocks noChangeAspect="1" noChangeArrowheads="1"/>
          </p:cNvPicPr>
          <p:nvPr/>
        </p:nvPicPr>
        <p:blipFill>
          <a:blip r:embed="rId2" cstate="print"/>
          <a:srcRect/>
          <a:stretch>
            <a:fillRect/>
          </a:stretch>
        </p:blipFill>
        <p:spPr bwMode="auto">
          <a:xfrm>
            <a:off x="1295284" y="1759776"/>
            <a:ext cx="589364" cy="579858"/>
          </a:xfrm>
          <a:prstGeom prst="rect">
            <a:avLst/>
          </a:prstGeom>
          <a:solidFill>
            <a:schemeClr val="bg1">
              <a:alpha val="50195"/>
            </a:schemeClr>
          </a:solidFill>
          <a:ln w="9525" algn="ctr">
            <a:noFill/>
            <a:miter lim="800000"/>
            <a:headEnd/>
            <a:tailEnd/>
          </a:ln>
        </p:spPr>
      </p:pic>
      <p:sp>
        <p:nvSpPr>
          <p:cNvPr id="8" name="7 CuadroTexto"/>
          <p:cNvSpPr txBox="1"/>
          <p:nvPr/>
        </p:nvSpPr>
        <p:spPr>
          <a:xfrm>
            <a:off x="991947" y="2609666"/>
            <a:ext cx="1212191" cy="369332"/>
          </a:xfrm>
          <a:prstGeom prst="rect">
            <a:avLst/>
          </a:prstGeom>
          <a:noFill/>
        </p:spPr>
        <p:txBody>
          <a:bodyPr wrap="none" rtlCol="0">
            <a:spAutoFit/>
          </a:bodyPr>
          <a:lstStyle/>
          <a:p>
            <a:r>
              <a:rPr lang="es-CO" b="1" dirty="0" err="1">
                <a:solidFill>
                  <a:srgbClr val="008000"/>
                </a:solidFill>
              </a:rPr>
              <a:t>Colombian</a:t>
            </a:r>
            <a:endParaRPr lang="es-CO" sz="1200" b="1" dirty="0">
              <a:solidFill>
                <a:srgbClr val="008000"/>
              </a:solidFill>
            </a:endParaRPr>
          </a:p>
        </p:txBody>
      </p:sp>
      <p:pic>
        <p:nvPicPr>
          <p:cNvPr id="1026" name="Picture 2"/>
          <p:cNvPicPr>
            <a:picLocks noChangeAspect="1" noChangeArrowheads="1"/>
          </p:cNvPicPr>
          <p:nvPr/>
        </p:nvPicPr>
        <p:blipFill>
          <a:blip r:embed="rId3" cstate="print"/>
          <a:srcRect/>
          <a:stretch>
            <a:fillRect/>
          </a:stretch>
        </p:blipFill>
        <p:spPr bwMode="auto">
          <a:xfrm>
            <a:off x="1214383" y="4153520"/>
            <a:ext cx="481365" cy="648072"/>
          </a:xfrm>
          <a:prstGeom prst="rect">
            <a:avLst/>
          </a:prstGeom>
          <a:noFill/>
          <a:ln w="9525">
            <a:noFill/>
            <a:miter lim="800000"/>
            <a:headEnd/>
            <a:tailEnd/>
          </a:ln>
        </p:spPr>
      </p:pic>
      <p:pic>
        <p:nvPicPr>
          <p:cNvPr id="12" name="Picture 2"/>
          <p:cNvPicPr>
            <a:picLocks noChangeAspect="1" noChangeArrowheads="1"/>
          </p:cNvPicPr>
          <p:nvPr/>
        </p:nvPicPr>
        <p:blipFill>
          <a:blip r:embed="rId4" cstate="print"/>
          <a:srcRect/>
          <a:stretch>
            <a:fillRect/>
          </a:stretch>
        </p:blipFill>
        <p:spPr bwMode="auto">
          <a:xfrm>
            <a:off x="1684407" y="3295837"/>
            <a:ext cx="531831" cy="492917"/>
          </a:xfrm>
          <a:prstGeom prst="rect">
            <a:avLst/>
          </a:prstGeom>
          <a:noFill/>
          <a:ln w="9525">
            <a:noFill/>
            <a:miter lim="800000"/>
            <a:headEnd/>
            <a:tailEnd/>
          </a:ln>
        </p:spPr>
      </p:pic>
      <p:pic>
        <p:nvPicPr>
          <p:cNvPr id="13" name="Picture 14"/>
          <p:cNvPicPr>
            <a:picLocks noChangeAspect="1" noChangeArrowheads="1"/>
          </p:cNvPicPr>
          <p:nvPr/>
        </p:nvPicPr>
        <p:blipFill>
          <a:blip r:embed="rId5" cstate="print"/>
          <a:srcRect t="6396" r="7692"/>
          <a:stretch>
            <a:fillRect/>
          </a:stretch>
        </p:blipFill>
        <p:spPr bwMode="auto">
          <a:xfrm>
            <a:off x="988741" y="3283137"/>
            <a:ext cx="598791" cy="589364"/>
          </a:xfrm>
          <a:prstGeom prst="rect">
            <a:avLst/>
          </a:prstGeom>
          <a:noFill/>
          <a:ln w="9525">
            <a:noFill/>
            <a:miter lim="800000"/>
            <a:headEnd/>
            <a:tailEnd/>
          </a:ln>
        </p:spPr>
      </p:pic>
      <p:pic>
        <p:nvPicPr>
          <p:cNvPr id="15" name="Picture 2"/>
          <p:cNvPicPr>
            <a:picLocks noChangeAspect="1" noChangeArrowheads="1"/>
          </p:cNvPicPr>
          <p:nvPr/>
        </p:nvPicPr>
        <p:blipFill>
          <a:blip r:embed="rId6" cstate="print"/>
          <a:srcRect/>
          <a:stretch>
            <a:fillRect/>
          </a:stretch>
        </p:blipFill>
        <p:spPr bwMode="auto">
          <a:xfrm>
            <a:off x="1274802" y="5182882"/>
            <a:ext cx="545884" cy="546944"/>
          </a:xfrm>
          <a:prstGeom prst="rect">
            <a:avLst/>
          </a:prstGeom>
          <a:noFill/>
          <a:ln w="9525">
            <a:noFill/>
            <a:miter lim="800000"/>
            <a:headEnd/>
            <a:tailEnd/>
          </a:ln>
        </p:spPr>
      </p:pic>
      <p:sp>
        <p:nvSpPr>
          <p:cNvPr id="10" name="1 Título"/>
          <p:cNvSpPr txBox="1">
            <a:spLocks/>
          </p:cNvSpPr>
          <p:nvPr/>
        </p:nvSpPr>
        <p:spPr>
          <a:xfrm>
            <a:off x="0" y="-1984"/>
            <a:ext cx="9144000" cy="890984"/>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3000" dirty="0" err="1" smtClean="0">
                <a:solidFill>
                  <a:schemeClr val="bg1"/>
                </a:solidFill>
              </a:rPr>
              <a:t>Current</a:t>
            </a:r>
            <a:r>
              <a:rPr lang="es-CO" sz="3000" dirty="0" smtClean="0">
                <a:solidFill>
                  <a:schemeClr val="bg1"/>
                </a:solidFill>
              </a:rPr>
              <a:t> </a:t>
            </a:r>
            <a:r>
              <a:rPr lang="es-CO" sz="3000" dirty="0" err="1" smtClean="0">
                <a:solidFill>
                  <a:schemeClr val="bg1"/>
                </a:solidFill>
              </a:rPr>
              <a:t>registrations</a:t>
            </a:r>
            <a:endParaRPr lang="es-CO" sz="3000" dirty="0">
              <a:solidFill>
                <a:schemeClr val="bg1"/>
              </a:solidFill>
            </a:endParaRPr>
          </a:p>
        </p:txBody>
      </p:sp>
    </p:spTree>
    <p:extLst>
      <p:ext uri="{BB962C8B-B14F-4D97-AF65-F5344CB8AC3E}">
        <p14:creationId xmlns:p14="http://schemas.microsoft.com/office/powerpoint/2010/main" val="1739416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Rectángulo"/>
          <p:cNvSpPr/>
          <p:nvPr/>
        </p:nvSpPr>
        <p:spPr>
          <a:xfrm>
            <a:off x="5490102" y="3374994"/>
            <a:ext cx="2106234" cy="27003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EU-Colombia FTA</a:t>
            </a:r>
          </a:p>
        </p:txBody>
      </p:sp>
      <p:sp>
        <p:nvSpPr>
          <p:cNvPr id="5" name="Rectángulo 4"/>
          <p:cNvSpPr/>
          <p:nvPr/>
        </p:nvSpPr>
        <p:spPr>
          <a:xfrm>
            <a:off x="698500" y="1371600"/>
            <a:ext cx="4197536" cy="4524315"/>
          </a:xfrm>
          <a:prstGeom prst="rect">
            <a:avLst/>
          </a:prstGeom>
        </p:spPr>
        <p:txBody>
          <a:bodyPr wrap="square">
            <a:spAutoFit/>
          </a:bodyPr>
          <a:lstStyle/>
          <a:p>
            <a:r>
              <a:rPr lang="es-CO" sz="1600" b="1" u="sng" dirty="0" smtClean="0"/>
              <a:t>Legal </a:t>
            </a:r>
            <a:r>
              <a:rPr lang="es-CO" sz="1600" b="1" u="sng" dirty="0" err="1" smtClean="0"/>
              <a:t>background</a:t>
            </a:r>
            <a:endParaRPr lang="es-CO" sz="1600" b="1" u="sng" dirty="0"/>
          </a:p>
          <a:p>
            <a:endParaRPr lang="es-CO" sz="1600" b="1" u="sng" dirty="0"/>
          </a:p>
          <a:p>
            <a:r>
              <a:rPr lang="es-CO" sz="1600" b="1" dirty="0" err="1" smtClean="0"/>
              <a:t>Appellations</a:t>
            </a:r>
            <a:r>
              <a:rPr lang="es-CO" sz="1600" b="1" dirty="0" smtClean="0"/>
              <a:t> of </a:t>
            </a:r>
            <a:r>
              <a:rPr lang="es-CO" sz="1600" b="1" dirty="0" err="1" smtClean="0"/>
              <a:t>origin</a:t>
            </a:r>
            <a:r>
              <a:rPr lang="es-CO" sz="1600" b="1" dirty="0" smtClean="0"/>
              <a:t>:</a:t>
            </a:r>
            <a:endParaRPr lang="es-CO" sz="1600" dirty="0"/>
          </a:p>
          <a:p>
            <a:pPr algn="just"/>
            <a:r>
              <a:rPr lang="es-CO" sz="1600" dirty="0" err="1" smtClean="0"/>
              <a:t>Colombian</a:t>
            </a:r>
            <a:r>
              <a:rPr lang="es-CO" sz="1600" dirty="0" smtClean="0"/>
              <a:t> </a:t>
            </a:r>
            <a:r>
              <a:rPr lang="es-CO" sz="1600" dirty="0" err="1" smtClean="0"/>
              <a:t>Superintendency</a:t>
            </a:r>
            <a:r>
              <a:rPr lang="es-CO" sz="1600" dirty="0" smtClean="0"/>
              <a:t> of </a:t>
            </a:r>
            <a:r>
              <a:rPr lang="es-CO" sz="1600" dirty="0" err="1" smtClean="0"/>
              <a:t>Industry</a:t>
            </a:r>
            <a:r>
              <a:rPr lang="es-CO" sz="1600" dirty="0" smtClean="0"/>
              <a:t> and </a:t>
            </a:r>
            <a:r>
              <a:rPr lang="es-CO" sz="1600" dirty="0" err="1" smtClean="0"/>
              <a:t>Trade</a:t>
            </a:r>
            <a:r>
              <a:rPr lang="es-CO" sz="1600" dirty="0" smtClean="0"/>
              <a:t>, </a:t>
            </a:r>
            <a:r>
              <a:rPr lang="es-CO" sz="1600" dirty="0" err="1" smtClean="0"/>
              <a:t>Resolution</a:t>
            </a:r>
            <a:r>
              <a:rPr lang="es-CO" sz="1600" dirty="0" smtClean="0"/>
              <a:t> 4819 of </a:t>
            </a:r>
            <a:r>
              <a:rPr lang="es-CO" sz="1600" dirty="0" err="1" smtClean="0"/>
              <a:t>March</a:t>
            </a:r>
            <a:r>
              <a:rPr lang="es-CO" sz="1600" dirty="0" smtClean="0"/>
              <a:t> 4, 2005</a:t>
            </a:r>
            <a:endParaRPr lang="es-CO" sz="1600" dirty="0"/>
          </a:p>
          <a:p>
            <a:pPr algn="just"/>
            <a:endParaRPr lang="es-CO" sz="1600" b="1" dirty="0"/>
          </a:p>
          <a:p>
            <a:pPr algn="just"/>
            <a:r>
              <a:rPr lang="es-CO" sz="1600" b="1" dirty="0" err="1" smtClean="0"/>
              <a:t>Protected</a:t>
            </a:r>
            <a:r>
              <a:rPr lang="es-CO" sz="1600" b="1" dirty="0" smtClean="0"/>
              <a:t> </a:t>
            </a:r>
            <a:r>
              <a:rPr lang="es-CO" sz="1600" b="1" dirty="0" err="1" smtClean="0"/>
              <a:t>Geografical</a:t>
            </a:r>
            <a:r>
              <a:rPr lang="es-CO" sz="1600" b="1" dirty="0" smtClean="0"/>
              <a:t> </a:t>
            </a:r>
            <a:r>
              <a:rPr lang="es-CO" sz="1600" b="1" dirty="0" err="1" smtClean="0"/>
              <a:t>Indication</a:t>
            </a:r>
            <a:endParaRPr lang="es-CO" sz="1600" b="1" dirty="0"/>
          </a:p>
          <a:p>
            <a:pPr algn="just"/>
            <a:r>
              <a:rPr lang="es-CO" sz="1600" dirty="0" err="1" smtClean="0"/>
              <a:t>European</a:t>
            </a:r>
            <a:r>
              <a:rPr lang="es-CO" sz="1600" dirty="0" smtClean="0"/>
              <a:t> </a:t>
            </a:r>
            <a:r>
              <a:rPr lang="es-CO" sz="1600" dirty="0" err="1" smtClean="0"/>
              <a:t>Comission</a:t>
            </a:r>
            <a:r>
              <a:rPr lang="es-CO" sz="1600" dirty="0" smtClean="0"/>
              <a:t>, 2007; </a:t>
            </a:r>
            <a:r>
              <a:rPr lang="es-CO" sz="1600" dirty="0" err="1" smtClean="0"/>
              <a:t>Switzerland</a:t>
            </a:r>
            <a:r>
              <a:rPr lang="es-CO" sz="1600" dirty="0" smtClean="0"/>
              <a:t>, 2013</a:t>
            </a:r>
            <a:endParaRPr lang="es-CO" sz="1600" dirty="0"/>
          </a:p>
          <a:p>
            <a:endParaRPr lang="es-CO" sz="1600" dirty="0"/>
          </a:p>
          <a:p>
            <a:r>
              <a:rPr lang="es-CO" sz="1600" b="1" dirty="0" smtClean="0"/>
              <a:t>Regional </a:t>
            </a:r>
            <a:r>
              <a:rPr lang="es-CO" sz="1600" b="1" dirty="0" err="1" smtClean="0"/>
              <a:t>appellations</a:t>
            </a:r>
            <a:r>
              <a:rPr lang="es-CO" sz="1600" b="1" dirty="0" smtClean="0"/>
              <a:t> of </a:t>
            </a:r>
            <a:r>
              <a:rPr lang="es-CO" sz="1600" b="1" dirty="0" err="1" smtClean="0"/>
              <a:t>origin</a:t>
            </a:r>
            <a:r>
              <a:rPr lang="es-CO" sz="1600" b="1" dirty="0" smtClean="0"/>
              <a:t>:</a:t>
            </a:r>
            <a:endParaRPr lang="es-CO" sz="1600" b="1" dirty="0"/>
          </a:p>
          <a:p>
            <a:pPr marL="257168" indent="-257168" algn="just">
              <a:buFont typeface="Arial" panose="020B0604020202020204" pitchFamily="34" charset="0"/>
              <a:buChar char="•"/>
            </a:pPr>
            <a:r>
              <a:rPr lang="es-CO" sz="1600" b="1" dirty="0"/>
              <a:t>Cauca</a:t>
            </a:r>
            <a:r>
              <a:rPr lang="es-CO" sz="1600" dirty="0"/>
              <a:t>: </a:t>
            </a:r>
            <a:r>
              <a:rPr lang="es-CO" sz="1600" dirty="0" err="1" smtClean="0"/>
              <a:t>Resolution</a:t>
            </a:r>
            <a:r>
              <a:rPr lang="es-CO" sz="1600" dirty="0" smtClean="0"/>
              <a:t> 41788, </a:t>
            </a:r>
            <a:r>
              <a:rPr lang="es-CO" sz="1600" dirty="0" err="1" smtClean="0"/>
              <a:t>August</a:t>
            </a:r>
            <a:r>
              <a:rPr lang="es-CO" sz="1600" dirty="0" smtClean="0"/>
              <a:t> 10, 2011</a:t>
            </a:r>
            <a:endParaRPr lang="es-CO" sz="1600" dirty="0"/>
          </a:p>
          <a:p>
            <a:pPr marL="257168" indent="-257168" algn="just">
              <a:buFont typeface="Arial" panose="020B0604020202020204" pitchFamily="34" charset="0"/>
              <a:buChar char="•"/>
            </a:pPr>
            <a:r>
              <a:rPr lang="es-CO" sz="1600" b="1" dirty="0"/>
              <a:t>Nariño</a:t>
            </a:r>
            <a:r>
              <a:rPr lang="es-CO" sz="1600" dirty="0"/>
              <a:t>: </a:t>
            </a:r>
            <a:r>
              <a:rPr lang="es-CO" sz="1600" dirty="0" err="1" smtClean="0"/>
              <a:t>Resolution</a:t>
            </a:r>
            <a:r>
              <a:rPr lang="es-CO" sz="1600" dirty="0" smtClean="0"/>
              <a:t> 6093, </a:t>
            </a:r>
            <a:r>
              <a:rPr lang="es-CO" sz="1600" dirty="0" err="1" smtClean="0"/>
              <a:t>February</a:t>
            </a:r>
            <a:r>
              <a:rPr lang="es-CO" sz="1600" dirty="0" smtClean="0"/>
              <a:t> 11, 2011</a:t>
            </a:r>
            <a:endParaRPr lang="es-CO" sz="1600" dirty="0"/>
          </a:p>
          <a:p>
            <a:pPr marL="257168" indent="-257168" algn="just">
              <a:buFont typeface="Arial" panose="020B0604020202020204" pitchFamily="34" charset="0"/>
              <a:buChar char="•"/>
            </a:pPr>
            <a:r>
              <a:rPr lang="es-CO" sz="1600" b="1" dirty="0"/>
              <a:t>Huila</a:t>
            </a:r>
            <a:r>
              <a:rPr lang="es-CO" sz="1600" dirty="0"/>
              <a:t>: </a:t>
            </a:r>
            <a:r>
              <a:rPr lang="es-CO" sz="1600" dirty="0" err="1" smtClean="0"/>
              <a:t>Resolution</a:t>
            </a:r>
            <a:r>
              <a:rPr lang="es-CO" sz="1600" dirty="0" smtClean="0"/>
              <a:t> 17989, </a:t>
            </a:r>
            <a:r>
              <a:rPr lang="es-CO" sz="1600" dirty="0" err="1" smtClean="0"/>
              <a:t>April</a:t>
            </a:r>
            <a:r>
              <a:rPr lang="es-CO" sz="1600" dirty="0" smtClean="0"/>
              <a:t> 16, 2013</a:t>
            </a:r>
            <a:endParaRPr lang="es-CO" sz="1600" dirty="0"/>
          </a:p>
          <a:p>
            <a:pPr marL="257168" indent="-257168" algn="just">
              <a:buFont typeface="Arial" panose="020B0604020202020204" pitchFamily="34" charset="0"/>
              <a:buChar char="•"/>
            </a:pPr>
            <a:r>
              <a:rPr lang="es-CO" sz="1600" b="1" dirty="0"/>
              <a:t>Santander</a:t>
            </a:r>
            <a:r>
              <a:rPr lang="es-CO" sz="1600" dirty="0"/>
              <a:t>: </a:t>
            </a:r>
            <a:r>
              <a:rPr lang="es-CO" sz="1600" dirty="0" err="1" smtClean="0"/>
              <a:t>Resolution</a:t>
            </a:r>
            <a:r>
              <a:rPr lang="es-CO" sz="1600" dirty="0" smtClean="0"/>
              <a:t> 50042, </a:t>
            </a:r>
            <a:r>
              <a:rPr lang="es-CO" sz="1600" dirty="0" err="1" smtClean="0"/>
              <a:t>August</a:t>
            </a:r>
            <a:r>
              <a:rPr lang="es-CO" sz="1600" dirty="0" smtClean="0"/>
              <a:t> 25, 2014</a:t>
            </a:r>
          </a:p>
          <a:p>
            <a:pPr marL="257168" indent="-257168" algn="just">
              <a:buFont typeface="Arial" panose="020B0604020202020204" pitchFamily="34" charset="0"/>
              <a:buChar char="•"/>
            </a:pPr>
            <a:r>
              <a:rPr lang="es-CO" sz="1600" b="1" dirty="0" smtClean="0"/>
              <a:t>Sierra: </a:t>
            </a:r>
            <a:r>
              <a:rPr lang="es-CO" sz="1600" dirty="0" err="1" smtClean="0"/>
              <a:t>Resolution</a:t>
            </a:r>
            <a:r>
              <a:rPr lang="es-CO" sz="1600" dirty="0" smtClean="0"/>
              <a:t> </a:t>
            </a:r>
            <a:r>
              <a:rPr lang="es-CO" sz="1600" dirty="0" smtClean="0"/>
              <a:t>630, </a:t>
            </a:r>
            <a:r>
              <a:rPr lang="es-CO" sz="1600" dirty="0" err="1" smtClean="0"/>
              <a:t>January</a:t>
            </a:r>
            <a:r>
              <a:rPr lang="es-CO" sz="1600" dirty="0" smtClean="0"/>
              <a:t> 30, 2017</a:t>
            </a:r>
            <a:endParaRPr lang="es-CO" sz="1600" b="1" dirty="0" smtClean="0"/>
          </a:p>
          <a:p>
            <a:pPr marL="257168" indent="-257168" algn="just">
              <a:buFont typeface="Arial" panose="020B0604020202020204" pitchFamily="34" charset="0"/>
              <a:buChar char="•"/>
            </a:pPr>
            <a:r>
              <a:rPr lang="es-CO" sz="1600" b="1" dirty="0" smtClean="0"/>
              <a:t>Tolima: </a:t>
            </a:r>
            <a:r>
              <a:rPr lang="es-CO" sz="1600" dirty="0" err="1" smtClean="0"/>
              <a:t>Resolution</a:t>
            </a:r>
            <a:r>
              <a:rPr lang="es-CO" sz="1600" dirty="0" smtClean="0"/>
              <a:t> </a:t>
            </a:r>
            <a:r>
              <a:rPr lang="es-CO" sz="1600" dirty="0" smtClean="0"/>
              <a:t>631</a:t>
            </a:r>
            <a:r>
              <a:rPr lang="es-CO" sz="1600" dirty="0" smtClean="0"/>
              <a:t>, </a:t>
            </a:r>
            <a:r>
              <a:rPr lang="es-CO" sz="1600" dirty="0" err="1" smtClean="0"/>
              <a:t>January</a:t>
            </a:r>
            <a:r>
              <a:rPr lang="es-CO" sz="1600" dirty="0" smtClean="0"/>
              <a:t> 30, 2017</a:t>
            </a:r>
            <a:endParaRPr lang="es-CO" sz="1600" b="1" dirty="0" smtClean="0"/>
          </a:p>
          <a:p>
            <a:endParaRPr lang="es-CO" sz="1600" dirty="0"/>
          </a:p>
        </p:txBody>
      </p:sp>
      <p:sp>
        <p:nvSpPr>
          <p:cNvPr id="6" name="5 Rectángulo"/>
          <p:cNvSpPr/>
          <p:nvPr/>
        </p:nvSpPr>
        <p:spPr>
          <a:xfrm>
            <a:off x="5058055" y="1853522"/>
            <a:ext cx="2833965" cy="2367417"/>
          </a:xfrm>
          <a:prstGeom prst="rect">
            <a:avLst/>
          </a:prstGeom>
          <a:solidFill>
            <a:schemeClr val="bg2">
              <a:lumMod val="9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pic>
        <p:nvPicPr>
          <p:cNvPr id="7" name="Picture 2"/>
          <p:cNvPicPr>
            <a:picLocks noChangeAspect="1" noChangeArrowheads="1"/>
          </p:cNvPicPr>
          <p:nvPr/>
        </p:nvPicPr>
        <p:blipFill>
          <a:blip r:embed="rId2" cstate="print"/>
          <a:srcRect l="1805" t="7407"/>
          <a:stretch>
            <a:fillRect/>
          </a:stretch>
        </p:blipFill>
        <p:spPr bwMode="auto">
          <a:xfrm>
            <a:off x="5112062" y="2240868"/>
            <a:ext cx="2700299" cy="1728192"/>
          </a:xfrm>
          <a:prstGeom prst="rect">
            <a:avLst/>
          </a:prstGeom>
          <a:noFill/>
          <a:ln w="9525">
            <a:noFill/>
            <a:miter lim="800000"/>
            <a:headEnd/>
            <a:tailEnd/>
          </a:ln>
        </p:spPr>
      </p:pic>
      <p:sp>
        <p:nvSpPr>
          <p:cNvPr id="9" name="1 Título"/>
          <p:cNvSpPr txBox="1">
            <a:spLocks/>
          </p:cNvSpPr>
          <p:nvPr/>
        </p:nvSpPr>
        <p:spPr>
          <a:xfrm>
            <a:off x="0" y="-1984"/>
            <a:ext cx="9144000" cy="890984"/>
          </a:xfrm>
          <a:prstGeom prst="rect">
            <a:avLst/>
          </a:prstGeom>
          <a:solidFill>
            <a:schemeClr val="accent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3000" dirty="0" err="1" smtClean="0">
                <a:solidFill>
                  <a:schemeClr val="bg1"/>
                </a:solidFill>
              </a:rPr>
              <a:t>Current</a:t>
            </a:r>
            <a:r>
              <a:rPr lang="es-CO" sz="3000" dirty="0" smtClean="0">
                <a:solidFill>
                  <a:schemeClr val="bg1"/>
                </a:solidFill>
              </a:rPr>
              <a:t> </a:t>
            </a:r>
            <a:r>
              <a:rPr lang="es-CO" sz="3000" dirty="0" err="1" smtClean="0">
                <a:solidFill>
                  <a:schemeClr val="bg1"/>
                </a:solidFill>
              </a:rPr>
              <a:t>registrations</a:t>
            </a:r>
            <a:endParaRPr lang="es-CO" sz="3000" dirty="0">
              <a:solidFill>
                <a:schemeClr val="bg1"/>
              </a:solidFill>
            </a:endParaRPr>
          </a:p>
        </p:txBody>
      </p:sp>
    </p:spTree>
    <p:extLst>
      <p:ext uri="{BB962C8B-B14F-4D97-AF65-F5344CB8AC3E}">
        <p14:creationId xmlns:p14="http://schemas.microsoft.com/office/powerpoint/2010/main" val="4257536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1271</TotalTime>
  <Words>1139</Words>
  <Application>Microsoft Office PowerPoint</Application>
  <PresentationFormat>On-screen Show (4:3)</PresentationFormat>
  <Paragraphs>168</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Tema de Office</vt:lpstr>
      <vt:lpstr>PowerPoint Presentation</vt:lpstr>
      <vt:lpstr>PowerPoint Presentation</vt:lpstr>
      <vt:lpstr>Colombia is coffee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ESTEBAN RUBIO</dc:creator>
  <cp:lastModifiedBy>User</cp:lastModifiedBy>
  <cp:revision>62</cp:revision>
  <dcterms:created xsi:type="dcterms:W3CDTF">2017-02-06T20:06:29Z</dcterms:created>
  <dcterms:modified xsi:type="dcterms:W3CDTF">2017-03-28T06:50:16Z</dcterms:modified>
</cp:coreProperties>
</file>