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25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4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56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1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6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2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0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17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3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5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50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60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36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>The Experience of a Country with Respect to its Name in the DNS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85379"/>
            <a:ext cx="9144000" cy="1655762"/>
          </a:xfrm>
        </p:spPr>
        <p:txBody>
          <a:bodyPr/>
          <a:lstStyle/>
          <a:p>
            <a:r>
              <a:rPr lang="en-AU" dirty="0" smtClean="0"/>
              <a:t>Associate Professor </a:t>
            </a:r>
            <a:r>
              <a:rPr lang="en-AU" dirty="0" err="1" smtClean="0"/>
              <a:t>Dr.</a:t>
            </a:r>
            <a:r>
              <a:rPr lang="en-AU" dirty="0" smtClean="0"/>
              <a:t> </a:t>
            </a:r>
            <a:r>
              <a:rPr lang="en-AU" dirty="0" err="1" smtClean="0"/>
              <a:t>iur</a:t>
            </a:r>
            <a:r>
              <a:rPr lang="en-AU" dirty="0" smtClean="0"/>
              <a:t>. Heather </a:t>
            </a:r>
            <a:r>
              <a:rPr lang="en-AU" dirty="0" smtClean="0"/>
              <a:t>Ann </a:t>
            </a:r>
            <a:r>
              <a:rPr lang="en-AU" dirty="0" smtClean="0"/>
              <a:t>Forrest</a:t>
            </a:r>
            <a:endParaRPr lang="en-AU" dirty="0" smtClean="0"/>
          </a:p>
          <a:p>
            <a:r>
              <a:rPr lang="en-AU" dirty="0" smtClean="0"/>
              <a:t>University of Tasmania,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42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constitutes a ‘c</a:t>
            </a:r>
            <a:r>
              <a:rPr lang="en-AU" dirty="0" smtClean="0"/>
              <a:t>ountry name’?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3760694" cy="473654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Long-form name</a:t>
            </a:r>
          </a:p>
          <a:p>
            <a:r>
              <a:rPr lang="en-AU" dirty="0" smtClean="0"/>
              <a:t>Short-form name</a:t>
            </a:r>
          </a:p>
          <a:p>
            <a:r>
              <a:rPr lang="en-AU" dirty="0" smtClean="0"/>
              <a:t>Colloquial/native names</a:t>
            </a:r>
          </a:p>
          <a:p>
            <a:r>
              <a:rPr lang="en-AU" dirty="0" smtClean="0"/>
              <a:t>Languages </a:t>
            </a:r>
          </a:p>
          <a:p>
            <a:pPr lvl="1"/>
            <a:r>
              <a:rPr lang="en-AU" dirty="0" smtClean="0"/>
              <a:t>Official</a:t>
            </a:r>
          </a:p>
          <a:p>
            <a:pPr lvl="1"/>
            <a:r>
              <a:rPr lang="en-AU" dirty="0" smtClean="0"/>
              <a:t>Other</a:t>
            </a:r>
          </a:p>
          <a:p>
            <a:r>
              <a:rPr lang="en-AU" dirty="0" smtClean="0"/>
              <a:t>Acronyms and abbreviations</a:t>
            </a:r>
          </a:p>
          <a:p>
            <a:r>
              <a:rPr lang="en-AU" dirty="0" smtClean="0"/>
              <a:t>Variants</a:t>
            </a:r>
            <a:endParaRPr lang="en-AU" dirty="0"/>
          </a:p>
          <a:p>
            <a:r>
              <a:rPr lang="en-AU" dirty="0" smtClean="0"/>
              <a:t>Codes</a:t>
            </a:r>
          </a:p>
          <a:p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6889375" y="1690688"/>
            <a:ext cx="4634753" cy="4803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Swiss Confederation</a:t>
            </a: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Schweizerische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err="1" smtClean="0">
                <a:solidFill>
                  <a:schemeClr val="tx1"/>
                </a:solidFill>
              </a:rPr>
              <a:t>Eidgenossenschaft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Confédération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smtClean="0">
                <a:solidFill>
                  <a:schemeClr val="tx1"/>
                </a:solidFill>
              </a:rPr>
              <a:t>Suisse</a:t>
            </a: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Confederazione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err="1" smtClean="0">
                <a:solidFill>
                  <a:schemeClr val="tx1"/>
                </a:solidFill>
              </a:rPr>
              <a:t>Svizzera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Confederaziun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err="1" smtClean="0">
                <a:solidFill>
                  <a:schemeClr val="tx1"/>
                </a:solidFill>
              </a:rPr>
              <a:t>svizra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Confoederatio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smtClean="0">
                <a:solidFill>
                  <a:schemeClr val="tx1"/>
                </a:solidFill>
              </a:rPr>
              <a:t>Helvetica</a:t>
            </a:r>
          </a:p>
          <a:p>
            <a:pPr algn="ctr"/>
            <a:r>
              <a:rPr lang="en-AU" b="1" dirty="0">
                <a:solidFill>
                  <a:schemeClr val="tx1"/>
                </a:solidFill>
              </a:rPr>
              <a:t>Switzerland</a:t>
            </a: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Schweiz</a:t>
            </a:r>
            <a:endParaRPr lang="en-AU" b="1" dirty="0">
              <a:solidFill>
                <a:schemeClr val="tx1"/>
              </a:solidFill>
            </a:endParaRPr>
          </a:p>
          <a:p>
            <a:pPr algn="ctr"/>
            <a:r>
              <a:rPr lang="en-AU" b="1" dirty="0">
                <a:solidFill>
                  <a:schemeClr val="tx1"/>
                </a:solidFill>
              </a:rPr>
              <a:t>Suisse</a:t>
            </a: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Svizzera</a:t>
            </a:r>
            <a:endParaRPr lang="en-AU" b="1" dirty="0">
              <a:solidFill>
                <a:schemeClr val="tx1"/>
              </a:solidFill>
            </a:endParaRPr>
          </a:p>
          <a:p>
            <a:pPr algn="ctr"/>
            <a:r>
              <a:rPr lang="en-AU" b="1" dirty="0" err="1">
                <a:solidFill>
                  <a:schemeClr val="tx1"/>
                </a:solidFill>
              </a:rPr>
              <a:t>svizra</a:t>
            </a:r>
            <a:endParaRPr lang="en-AU" b="1" dirty="0">
              <a:solidFill>
                <a:schemeClr val="tx1"/>
              </a:solidFill>
            </a:endParaRPr>
          </a:p>
          <a:p>
            <a:pPr algn="ctr"/>
            <a:r>
              <a:rPr lang="en-AU" b="1" dirty="0">
                <a:solidFill>
                  <a:schemeClr val="tx1"/>
                </a:solidFill>
              </a:rPr>
              <a:t>Helvetica</a:t>
            </a:r>
          </a:p>
          <a:p>
            <a:pPr algn="ctr"/>
            <a:r>
              <a:rPr lang="en-AU" b="1" dirty="0" smtClean="0">
                <a:solidFill>
                  <a:schemeClr val="tx1"/>
                </a:solidFill>
              </a:rPr>
              <a:t>Helvetia</a:t>
            </a:r>
          </a:p>
          <a:p>
            <a:pPr algn="ctr"/>
            <a:r>
              <a:rPr lang="en-AU" b="1" dirty="0" err="1" smtClean="0">
                <a:solidFill>
                  <a:schemeClr val="tx1"/>
                </a:solidFill>
              </a:rPr>
              <a:t>Suïssa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err="1" smtClean="0">
                <a:solidFill>
                  <a:schemeClr val="tx1"/>
                </a:solidFill>
              </a:rPr>
              <a:t>Suitzan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err="1" smtClean="0">
                <a:solidFill>
                  <a:schemeClr val="tx1"/>
                </a:solidFill>
              </a:rPr>
              <a:t>Switserland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48" t="8639" r="41663" b="8824"/>
          <a:stretch/>
        </p:blipFill>
        <p:spPr>
          <a:xfrm>
            <a:off x="2057400" y="310543"/>
            <a:ext cx="7611036" cy="639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9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factors in preventing confusion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860741" cy="4351338"/>
          </a:xfrm>
        </p:spPr>
        <p:txBody>
          <a:bodyPr>
            <a:noAutofit/>
          </a:bodyPr>
          <a:lstStyle/>
          <a:p>
            <a:pPr lvl="0"/>
            <a:r>
              <a:rPr lang="en-AU" sz="2400" dirty="0"/>
              <a:t>The similarity between the geographic name and geographic domain name/string.</a:t>
            </a:r>
          </a:p>
          <a:p>
            <a:pPr lvl="0"/>
            <a:r>
              <a:rPr lang="en-AU" sz="2400" dirty="0"/>
              <a:t>The reputation or degree of distinctiveness of the geographic name/string and </a:t>
            </a:r>
            <a:r>
              <a:rPr lang="en-AU" sz="2400" dirty="0" smtClean="0"/>
              <a:t>the named location.</a:t>
            </a:r>
            <a:endParaRPr lang="en-AU" sz="2400" dirty="0"/>
          </a:p>
          <a:p>
            <a:pPr lvl="0"/>
            <a:r>
              <a:rPr lang="en-AU" sz="2400" dirty="0"/>
              <a:t>The reputation of the government/s relevant to the name/string.</a:t>
            </a:r>
          </a:p>
          <a:p>
            <a:pPr lvl="0"/>
            <a:r>
              <a:rPr lang="en-AU" sz="2400" dirty="0"/>
              <a:t>Internet user sophistication regarding the </a:t>
            </a:r>
            <a:r>
              <a:rPr lang="en-AU" sz="2400" dirty="0" smtClean="0"/>
              <a:t>DNS.</a:t>
            </a:r>
            <a:endParaRPr lang="en-AU" sz="2400" dirty="0"/>
          </a:p>
          <a:p>
            <a:pPr lvl="0"/>
            <a:r>
              <a:rPr lang="en-AU" sz="2400" dirty="0"/>
              <a:t>The relationship of the reasonable internet user to the </a:t>
            </a:r>
            <a:r>
              <a:rPr lang="en-AU" sz="2400" dirty="0" smtClean="0"/>
              <a:t>name.</a:t>
            </a:r>
          </a:p>
          <a:p>
            <a:r>
              <a:rPr lang="en-AU" sz="2400" dirty="0"/>
              <a:t>The existence of trademark rights incorporating or comprising the name. </a:t>
            </a:r>
          </a:p>
          <a:p>
            <a:pPr lvl="0"/>
            <a:r>
              <a:rPr lang="en-AU" sz="2400" dirty="0"/>
              <a:t>The existence of other, non-geographic meanings of the </a:t>
            </a:r>
            <a:r>
              <a:rPr lang="en-AU" sz="2400" dirty="0" smtClean="0"/>
              <a:t>name.</a:t>
            </a:r>
            <a:endParaRPr lang="en-AU" sz="2400" dirty="0"/>
          </a:p>
          <a:p>
            <a:pPr lvl="0"/>
            <a:r>
              <a:rPr lang="en-AU" sz="2400" dirty="0"/>
              <a:t>The </a:t>
            </a:r>
            <a:r>
              <a:rPr lang="en-AU" sz="2400" dirty="0" smtClean="0"/>
              <a:t>existence </a:t>
            </a:r>
            <a:r>
              <a:rPr lang="en-AU" sz="2400" dirty="0"/>
              <a:t>of multiple geographic locations having the same </a:t>
            </a:r>
            <a:r>
              <a:rPr lang="en-AU" sz="2400" dirty="0" smtClean="0"/>
              <a:t>name.</a:t>
            </a:r>
            <a:endParaRPr lang="en-AU" sz="2400" dirty="0"/>
          </a:p>
          <a:p>
            <a:pPr lvl="0"/>
            <a:r>
              <a:rPr lang="en-AU" sz="2400" dirty="0"/>
              <a:t>The relationship, if any, between a second-level domain name and the top-level domain in which it is </a:t>
            </a:r>
            <a:r>
              <a:rPr lang="en-AU" sz="2400" dirty="0" smtClean="0"/>
              <a:t>registered.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05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183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Experience of a Country with Respect to its Name in the DNS</vt:lpstr>
      <vt:lpstr>What constitutes a ‘country name’?</vt:lpstr>
      <vt:lpstr>PowerPoint Presentation</vt:lpstr>
      <vt:lpstr>Other factors in preventing confusion</vt:lpstr>
    </vt:vector>
  </TitlesOfParts>
  <Company>University of Tasmania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 of Users with Respect to Geographical Indications on the Internet and in the DNS</dc:title>
  <dc:creator>Heather Forrest</dc:creator>
  <cp:lastModifiedBy>Heather Forrest</cp:lastModifiedBy>
  <cp:revision>9</cp:revision>
  <dcterms:created xsi:type="dcterms:W3CDTF">2017-03-20T15:16:28Z</dcterms:created>
  <dcterms:modified xsi:type="dcterms:W3CDTF">2017-03-24T08:48:49Z</dcterms:modified>
</cp:coreProperties>
</file>