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6577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91278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91278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91278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91278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1278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91278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278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91278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91278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1278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1278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91278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91278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1278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278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1278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1312" marR="0" lvl="0" indent="-13811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1362" marR="0" lvl="1" indent="-1190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1412" marR="0" lvl="2" indent="-873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8612" marR="0" lvl="3" indent="-1127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812" marR="0" lvl="4" indent="-1127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Calibri"/>
              <a:buNone/>
            </a:pPr>
            <a:fld id="{00000000-1234-1234-1234-123412341234}" type="slidenum">
              <a:rPr lang="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1312" marR="0" lvl="0" indent="-13811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1362" marR="0" lvl="1" indent="-1190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1412" marR="0" lvl="2" indent="-873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8612" marR="0" lvl="3" indent="-1127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812" marR="0" lvl="4" indent="-1127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Calibri"/>
              <a:buNone/>
            </a:pPr>
            <a:fld id="{00000000-1234-1234-1234-123412341234}" type="slidenum">
              <a:rPr lang="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1312" marR="0" lvl="0" indent="-13811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1362" marR="0" lvl="1" indent="-1190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1412" marR="0" lvl="2" indent="-873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8612" marR="0" lvl="3" indent="-1127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812" marR="0" lvl="4" indent="-1127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Calibri"/>
              <a:buNone/>
            </a:pPr>
            <a:fld id="{00000000-1234-1234-1234-123412341234}" type="slidenum">
              <a:rPr lang="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Calibri"/>
              <a:buNone/>
            </a:pPr>
            <a:fld id="{00000000-1234-1234-1234-123412341234}" type="slidenum">
              <a:rPr lang="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1312" marR="0" lvl="0" indent="-13811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1362" marR="0" lvl="1" indent="-1190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1412" marR="0" lvl="2" indent="-873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8612" marR="0" lvl="3" indent="-1127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812" marR="0" lvl="4" indent="-1127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Calibri"/>
              <a:buNone/>
            </a:pPr>
            <a:fld id="{00000000-1234-1234-1234-123412341234}" type="slidenum">
              <a:rPr lang="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Calibri"/>
              <a:buNone/>
            </a:pPr>
            <a:fld id="{00000000-1234-1234-1234-123412341234}" type="slidenum">
              <a:rPr lang="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Calibri"/>
              <a:buNone/>
            </a:pPr>
            <a:fld id="{00000000-1234-1234-1234-123412341234}" type="slidenum">
              <a:rPr lang="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1312" marR="0" lvl="0" indent="-1889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1362" marR="0" lvl="1" indent="-1698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1412" marR="0" lvl="2" indent="-1254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8612" marR="0" lvl="3" indent="-13811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812" marR="0" lvl="4" indent="-13811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1312" marR="0" lvl="0" indent="-1889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1362" marR="0" lvl="1" indent="-16986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1412" marR="0" lvl="2" indent="-1254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8612" marR="0" lvl="3" indent="-13811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812" marR="0" lvl="4" indent="-13811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Calibri"/>
              <a:buNone/>
            </a:pPr>
            <a:fld id="{00000000-1234-1234-1234-123412341234}" type="slidenum">
              <a:rPr lang="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1312" marR="0" lvl="0" indent="-16351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1362" marR="0" lvl="1" indent="-14446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1412" marR="0" lvl="2" indent="-1127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8612" marR="0" lvl="3" indent="-1254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812" marR="0" lvl="4" indent="-1254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1312" marR="0" lvl="0" indent="-16351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1362" marR="0" lvl="1" indent="-14446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1412" marR="0" lvl="2" indent="-1127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8612" marR="0" lvl="3" indent="-1254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812" marR="0" lvl="4" indent="-1254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Calibri"/>
              <a:buNone/>
            </a:pPr>
            <a:fld id="{00000000-1234-1234-1234-123412341234}" type="slidenum">
              <a:rPr lang="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Calibri"/>
              <a:buNone/>
            </a:pPr>
            <a:fld id="{00000000-1234-1234-1234-123412341234}" type="slidenum">
              <a:rPr lang="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Calibri"/>
              <a:buNone/>
            </a:pPr>
            <a:fld id="{00000000-1234-1234-1234-123412341234}" type="slidenum">
              <a:rPr lang="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2"/>
                </a:solidFill>
              </a:rPr>
              <a:t>‹#›</a:t>
            </a:fld>
            <a:endParaRPr lang="f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1312" marR="0" lvl="0" indent="-13811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1362" marR="0" lvl="1" indent="-1190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1412" marR="0" lvl="2" indent="-873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8612" marR="0" lvl="3" indent="-1127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812" marR="0" lvl="4" indent="-1127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2" marR="0" lvl="1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2" marR="0" lvl="2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2" marR="0" lvl="3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2" marR="0" lvl="4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12" marR="0" lvl="5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8812" marR="0" lvl="6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0412" marR="0" lvl="7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399212" marR="0" lvl="8" indent="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Calibri"/>
              <a:buNone/>
            </a:pPr>
            <a:fld id="{00000000-1234-1234-1234-123412341234}" type="slidenum">
              <a:rPr lang="fr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951309"/>
            <a:ext cx="8291400" cy="410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fr" sz="3600" b="1">
                <a:solidFill>
                  <a:srgbClr val="C00000"/>
                </a:solidFill>
              </a:rPr>
              <a:t>Reading with eyes, ears or fingers</a:t>
            </a:r>
          </a:p>
          <a:p>
            <a:pPr marL="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None/>
            </a:pPr>
            <a:r>
              <a:rPr lang="fr" sz="2800" b="1" i="1">
                <a:solidFill>
                  <a:srgbClr val="1F497D"/>
                </a:solidFill>
              </a:rPr>
              <a:t>The necessity of accessible books for print impaired persons</a:t>
            </a:r>
            <a:r>
              <a:rPr lang="fr" sz="2800" b="1" i="1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None/>
            </a:pPr>
            <a:endParaRPr sz="2800" b="1" i="1">
              <a:solidFill>
                <a:srgbClr val="1F497D"/>
              </a:solidFill>
            </a:endParaRPr>
          </a:p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None/>
            </a:pPr>
            <a:endParaRPr sz="2800" b="1" i="1">
              <a:solidFill>
                <a:srgbClr val="1F497D"/>
              </a:solidFill>
            </a:endParaRPr>
          </a:p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55555"/>
              <a:buFont typeface="Arial"/>
              <a:buNone/>
            </a:pPr>
            <a:r>
              <a:rPr lang="fr" sz="1800" b="1">
                <a:solidFill>
                  <a:srgbClr val="1F497D"/>
                </a:solidFill>
              </a:rPr>
              <a:t>Luc Maumet - ABC - Library Sciences Expert</a:t>
            </a:r>
            <a:r>
              <a:rPr lang="fr" sz="1800">
                <a:solidFill>
                  <a:srgbClr val="1F497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None/>
            </a:pPr>
            <a:r>
              <a:rPr lang="fr" sz="36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							</a:t>
            </a:r>
          </a:p>
          <a:p>
            <a:pPr marL="341312" marR="0" lvl="0" indent="-34131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1" i="0" u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 descr="D:\Users\salay\AppData\Local\Microsoft\Windows\Temporary Internet Files\Content.Outlook\BN1FUKIO\WIPO ABC-Portal (3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108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33707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fr" sz="3600" b="1">
                <a:solidFill>
                  <a:srgbClr val="C00000"/>
                </a:solidFill>
              </a:rPr>
              <a:t>Reading with ears</a:t>
            </a: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 b="1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fr" sz="3600" b="1">
                <a:solidFill>
                  <a:schemeClr val="dk2"/>
                </a:solidFill>
              </a:rPr>
              <a:t>The audiobooks </a:t>
            </a:r>
          </a:p>
          <a:p>
            <a:pPr marL="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fr" sz="3600" b="1">
                <a:solidFill>
                  <a:schemeClr val="dk2"/>
                </a:solidFill>
              </a:rPr>
              <a:t>Human narration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fr" sz="3600" b="1">
                <a:solidFill>
                  <a:schemeClr val="dk2"/>
                </a:solidFill>
              </a:rPr>
              <a:t>Text to speech</a:t>
            </a:r>
          </a:p>
        </p:txBody>
      </p:sp>
      <p:pic>
        <p:nvPicPr>
          <p:cNvPr id="201" name="Shape 201" descr="D:\Users\salay\AppData\Local\Microsoft\Windows\Temporary Internet Files\Content.Outlook\BN1FUKIO\WIPO ABC-Portal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10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33707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fr" sz="3600" b="1">
                <a:solidFill>
                  <a:srgbClr val="C00000"/>
                </a:solidFill>
              </a:rPr>
              <a:t>Advantages of audiobooks</a:t>
            </a: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/>
              <a:buNone/>
            </a:pPr>
            <a:endParaRPr sz="3000" b="1">
              <a:solidFill>
                <a:schemeClr val="dk2"/>
              </a:solidFill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No need to learn a specific way of reading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Capacity to stock large number of books 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Can address the needs of different categories of print impaired persons</a:t>
            </a:r>
          </a:p>
        </p:txBody>
      </p:sp>
      <p:pic>
        <p:nvPicPr>
          <p:cNvPr id="208" name="Shape 208" descr="D:\Users\salay\AppData\Local\Microsoft\Windows\Temporary Internet Files\Content.Outlook\BN1FUKIO\WIPO ABC-Portal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10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33707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fr" sz="3600" b="1">
                <a:solidFill>
                  <a:srgbClr val="C00000"/>
                </a:solidFill>
              </a:rPr>
              <a:t>Reading with eyes </a:t>
            </a: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 b="1">
              <a:solidFill>
                <a:srgbClr val="C00000"/>
              </a:solidFill>
            </a:endParaRP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large print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specific presentations for dyslexic users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specific interfaces for persons with physical disabilities</a:t>
            </a:r>
          </a:p>
        </p:txBody>
      </p:sp>
      <p:pic>
        <p:nvPicPr>
          <p:cNvPr id="215" name="Shape 215" descr="D:\Users\salay\AppData\Local\Microsoft\Windows\Temporary Internet Files\Content.Outlook\BN1FUKIO\WIPO ABC-Portal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10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33707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fr" sz="3600" b="1">
                <a:solidFill>
                  <a:srgbClr val="C00000"/>
                </a:solidFill>
              </a:rPr>
              <a:t>Specific presentations for dyslexic users </a:t>
            </a: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 b="1">
              <a:solidFill>
                <a:srgbClr val="C00000"/>
              </a:solidFill>
            </a:endParaRP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choice of typeface (Arial, Opendyslexic…)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Space between letters / words / lines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different colors for lines 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Simplified text (short phrases…)</a:t>
            </a:r>
          </a:p>
        </p:txBody>
      </p:sp>
      <p:pic>
        <p:nvPicPr>
          <p:cNvPr id="222" name="Shape 222" descr="D:\Users\salay\AppData\Local\Microsoft\Windows\Temporary Internet Files\Content.Outlook\BN1FUKIO\WIPO ABC-Portal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10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33707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fr" sz="3600" b="1">
                <a:solidFill>
                  <a:srgbClr val="C00000"/>
                </a:solidFill>
              </a:rPr>
              <a:t>Interfaces for persons with physical disabilities : the joy player</a:t>
            </a:r>
          </a:p>
          <a:p>
            <a:pPr marL="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3000" b="1">
              <a:solidFill>
                <a:schemeClr val="dk2"/>
              </a:solidFill>
            </a:endParaRPr>
          </a:p>
        </p:txBody>
      </p:sp>
      <p:pic>
        <p:nvPicPr>
          <p:cNvPr id="229" name="Shape 229" descr="D:\Users\salay\AppData\Local\Microsoft\Windows\Temporary Internet Files\Content.Outlook\BN1FUKIO\WIPO ABC-Portal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10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00" y="2820997"/>
            <a:ext cx="4381500" cy="17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33707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fr" sz="3600" b="1">
                <a:solidFill>
                  <a:srgbClr val="C00000"/>
                </a:solidFill>
              </a:rPr>
              <a:t>Many ways of reading... files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Braille / audio / large print (...) are all produced from a digital file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Strong need for structured files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Strong need for a pivot format : EPUB3</a:t>
            </a:r>
          </a:p>
        </p:txBody>
      </p:sp>
      <p:pic>
        <p:nvPicPr>
          <p:cNvPr id="237" name="Shape 237" descr="D:\Users\salay\AppData\Local\Microsoft\Windows\Temporary Internet Files\Content.Outlook\BN1FUKIO\WIPO ABC-Portal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10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33707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fr" sz="3600" b="1">
                <a:solidFill>
                  <a:srgbClr val="C00000"/>
                </a:solidFill>
              </a:rPr>
              <a:t>Thank you for your attention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3000" b="1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fr" sz="3000" b="1">
                <a:solidFill>
                  <a:schemeClr val="dk2"/>
                </a:solidFill>
              </a:rPr>
              <a:t>luc.maumet@wipo.int</a:t>
            </a:r>
          </a:p>
        </p:txBody>
      </p:sp>
      <p:pic>
        <p:nvPicPr>
          <p:cNvPr id="244" name="Shape 244" descr="D:\Users\salay\AppData\Local\Microsoft\Windows\Temporary Internet Files\Content.Outlook\BN1FUKIO\WIPO ABC-Portal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10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33707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fr" sz="3600" b="1">
                <a:solidFill>
                  <a:srgbClr val="C00000"/>
                </a:solidFill>
              </a:rPr>
              <a:t>Print impaired persons</a:t>
            </a: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 b="1">
              <a:solidFill>
                <a:srgbClr val="C00000"/>
              </a:solidFill>
            </a:endParaRP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people who are blind, visually impaired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reading disabled (example: dyslexia)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physical disability (example: impossibility of holding a book)</a:t>
            </a:r>
          </a:p>
        </p:txBody>
      </p:sp>
      <p:pic>
        <p:nvPicPr>
          <p:cNvPr id="138" name="Shape 138" descr="D:\Users\salay\AppData\Local\Microsoft\Windows\Temporary Internet Files\Content.Outlook\BN1FUKIO\WIPO ABC-Portal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10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33707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fr" sz="3600" b="1">
                <a:solidFill>
                  <a:srgbClr val="C00000"/>
                </a:solidFill>
              </a:rPr>
              <a:t>Many different ways of reading...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A common need : access to the same books as the general population</a:t>
            </a:r>
          </a:p>
          <a:p>
            <a:pPr marL="9144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education</a:t>
            </a:r>
          </a:p>
          <a:p>
            <a:pPr marL="9144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professional life</a:t>
            </a:r>
          </a:p>
          <a:p>
            <a:pPr marL="9144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leisure</a:t>
            </a:r>
          </a:p>
        </p:txBody>
      </p:sp>
      <p:pic>
        <p:nvPicPr>
          <p:cNvPr id="145" name="Shape 145" descr="D:\Users\salay\AppData\Local\Microsoft\Windows\Temporary Internet Files\Content.Outlook\BN1FUKIO\WIPO ABC-Portal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10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90875" y="137074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fr" sz="3600" b="1">
                <a:solidFill>
                  <a:srgbClr val="C00000"/>
                </a:solidFill>
              </a:rPr>
              <a:t>Access to reading is a condition for</a:t>
            </a: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 b="1">
              <a:solidFill>
                <a:srgbClr val="C00000"/>
              </a:solidFill>
            </a:endParaRP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Taking an active part in the society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Empowerment : being able to change one’s environment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Many career opportunities in the information age</a:t>
            </a:r>
          </a:p>
        </p:txBody>
      </p:sp>
      <p:pic>
        <p:nvPicPr>
          <p:cNvPr id="152" name="Shape 152" descr="D:\Users\salay\AppData\Local\Microsoft\Windows\Temporary Internet Files\Content.Outlook\BN1FUKIO\WIPO ABC-Portal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10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33707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fr" sz="3600" b="1">
                <a:solidFill>
                  <a:srgbClr val="C00000"/>
                </a:solidFill>
              </a:rPr>
              <a:t>Different ways of reading</a:t>
            </a: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 b="1">
              <a:solidFill>
                <a:srgbClr val="C00000"/>
              </a:solidFill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600" b="1">
                <a:solidFill>
                  <a:schemeClr val="dk2"/>
                </a:solidFill>
              </a:rPr>
              <a:t>Reading with fingers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600" b="1">
                <a:solidFill>
                  <a:schemeClr val="dk2"/>
                </a:solidFill>
              </a:rPr>
              <a:t>Reading with eyes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600" b="1">
                <a:solidFill>
                  <a:schemeClr val="dk2"/>
                </a:solidFill>
              </a:rPr>
              <a:t>Reading with ears</a:t>
            </a:r>
          </a:p>
        </p:txBody>
      </p:sp>
      <p:pic>
        <p:nvPicPr>
          <p:cNvPr id="159" name="Shape 159" descr="D:\Users\salay\AppData\Local\Microsoft\Windows\Temporary Internet Files\Content.Outlook\BN1FUKIO\WIPO ABC-Portal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10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33707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fr" sz="3600" b="1">
                <a:solidFill>
                  <a:srgbClr val="C00000"/>
                </a:solidFill>
              </a:rPr>
              <a:t>Braille</a:t>
            </a:r>
          </a:p>
          <a:p>
            <a:pPr marL="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Shape 166" descr="D:\Users\salay\AppData\Local\Microsoft\Windows\Temporary Internet Files\Content.Outlook\BN1FUKIO\WIPO ABC-Portal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10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5050" y="1166825"/>
            <a:ext cx="5748451" cy="38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33707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fr" sz="3600" b="1">
                <a:solidFill>
                  <a:srgbClr val="C00000"/>
                </a:solidFill>
              </a:rPr>
              <a:t>Braille </a:t>
            </a: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endParaRPr sz="3600" b="1">
              <a:solidFill>
                <a:srgbClr val="C00000"/>
              </a:solidFill>
            </a:endParaRP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Still relevant after nearly 200 years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Only solution for direct access to text for blind persons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fr" sz="3000" b="1">
                <a:solidFill>
                  <a:schemeClr val="dk2"/>
                </a:solidFill>
              </a:rPr>
              <a:t>Plays a strong role in education of visually impaired kids</a:t>
            </a:r>
          </a:p>
        </p:txBody>
      </p:sp>
      <p:pic>
        <p:nvPicPr>
          <p:cNvPr id="174" name="Shape 174" descr="D:\Users\salay\AppData\Local\Microsoft\Windows\Temporary Internet Files\Content.Outlook\BN1FUKIO\WIPO ABC-Portal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10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33707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fr" sz="3600" b="1">
                <a:solidFill>
                  <a:srgbClr val="C00000"/>
                </a:solidFill>
              </a:rPr>
              <a:t>Printing braille on paper from files with a braille printer</a:t>
            </a:r>
            <a:r>
              <a:rPr lang="fr" sz="360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81" name="Shape 181" descr="D:\Users\salay\AppData\Local\Microsoft\Windows\Temporary Internet Files\Content.Outlook\BN1FUKIO\WIPO ABC-Portal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10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Résultat de recherche d'images pour &quot;braille printer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2525" y="2670525"/>
            <a:ext cx="2061050" cy="20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36267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fr" sz="3600" b="1">
                <a:solidFill>
                  <a:srgbClr val="C00000"/>
                </a:solidFill>
              </a:rPr>
              <a:t>Refreshable braille displays</a:t>
            </a:r>
          </a:p>
          <a:p>
            <a:pPr marL="0" lvl="0" indent="0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endParaRPr sz="23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3600" b="1">
              <a:solidFill>
                <a:schemeClr val="dk2"/>
              </a:solidFill>
            </a:endParaRPr>
          </a:p>
        </p:txBody>
      </p:sp>
      <p:pic>
        <p:nvPicPr>
          <p:cNvPr id="189" name="Shape 189" descr="D:\Users\salay\AppData\Local\Microsoft\Windows\Temporary Internet Files\Content.Outlook\BN1FUKIO\WIPO ABC-Portal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110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 descr="Résultat de recherche d'images pour &quot;refreshable braille displays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5950" y="2294573"/>
            <a:ext cx="2240100" cy="70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descr="Résultat de recherche d'images pour &quot;refreshable braille displays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0425" y="2176725"/>
            <a:ext cx="2286413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Résultat de recherche d'images pour &quot;refreshable braille displays&quot;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1750" y="3175525"/>
            <a:ext cx="2716700" cy="17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Résultat de recherche d'images pour &quot;refreshable braille displays&quot;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67275" y="3346986"/>
            <a:ext cx="2671280" cy="160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Résultat de recherche d'images pour &quot;orbit reader&quot;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" y="3278525"/>
            <a:ext cx="2327150" cy="174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On-screen Show (16:9)</PresentationFormat>
  <Paragraphs>66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EVANGELISTA Michele</dc:creator>
  <cp:lastModifiedBy>EVANGELISTA Michele</cp:lastModifiedBy>
  <cp:revision>1</cp:revision>
  <dcterms:modified xsi:type="dcterms:W3CDTF">2017-11-20T09:25:26Z</dcterms:modified>
</cp:coreProperties>
</file>