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2"/>
  </p:notesMasterIdLst>
  <p:sldIdLst>
    <p:sldId id="256" r:id="rId2"/>
    <p:sldId id="257" r:id="rId3"/>
    <p:sldId id="263" r:id="rId4"/>
    <p:sldId id="262" r:id="rId5"/>
    <p:sldId id="261" r:id="rId6"/>
    <p:sldId id="265" r:id="rId7"/>
    <p:sldId id="264" r:id="rId8"/>
    <p:sldId id="267" r:id="rId9"/>
    <p:sldId id="260"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34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57219" autoAdjust="0"/>
  </p:normalViewPr>
  <p:slideViewPr>
    <p:cSldViewPr snapToGrid="0">
      <p:cViewPr varScale="1">
        <p:scale>
          <a:sx n="63" d="100"/>
          <a:sy n="63" d="100"/>
        </p:scale>
        <p:origin x="2190" y="72"/>
      </p:cViewPr>
      <p:guideLst/>
    </p:cSldViewPr>
  </p:slideViewPr>
  <p:notesTextViewPr>
    <p:cViewPr>
      <p:scale>
        <a:sx n="1" d="1"/>
        <a:sy n="1" d="1"/>
      </p:scale>
      <p:origin x="0" y="0"/>
    </p:cViewPr>
  </p:notesTextViewPr>
  <p:notesViewPr>
    <p:cSldViewPr snapToGrid="0">
      <p:cViewPr varScale="1">
        <p:scale>
          <a:sx n="83" d="100"/>
          <a:sy n="83" d="100"/>
        </p:scale>
        <p:origin x="3930" y="-2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National PPH</c:v>
                </c:pt>
              </c:strCache>
            </c:strRef>
          </c:tx>
          <c:spPr>
            <a:ln w="28575" cap="rnd">
              <a:solidFill>
                <a:schemeClr val="accent1"/>
              </a:solidFill>
              <a:round/>
            </a:ln>
            <a:effectLst/>
          </c:spPr>
          <c:marker>
            <c:symbol val="none"/>
          </c:marker>
          <c:cat>
            <c:numRef>
              <c:f>Sheet1!$A$2:$A$14</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Sheet1!$B$2:$B$14</c:f>
              <c:numCache>
                <c:formatCode>General</c:formatCode>
                <c:ptCount val="13"/>
                <c:pt idx="0">
                  <c:v>20</c:v>
                </c:pt>
                <c:pt idx="1">
                  <c:v>47</c:v>
                </c:pt>
                <c:pt idx="2">
                  <c:v>62</c:v>
                </c:pt>
                <c:pt idx="3">
                  <c:v>78</c:v>
                </c:pt>
                <c:pt idx="4">
                  <c:v>79</c:v>
                </c:pt>
                <c:pt idx="5">
                  <c:v>143</c:v>
                </c:pt>
                <c:pt idx="6">
                  <c:v>130</c:v>
                </c:pt>
                <c:pt idx="7">
                  <c:v>150</c:v>
                </c:pt>
                <c:pt idx="8">
                  <c:v>122</c:v>
                </c:pt>
                <c:pt idx="9">
                  <c:v>155</c:v>
                </c:pt>
                <c:pt idx="10">
                  <c:v>130</c:v>
                </c:pt>
                <c:pt idx="11">
                  <c:v>93</c:v>
                </c:pt>
                <c:pt idx="12">
                  <c:v>99</c:v>
                </c:pt>
              </c:numCache>
            </c:numRef>
          </c:val>
          <c:smooth val="0"/>
          <c:extLst>
            <c:ext xmlns:c16="http://schemas.microsoft.com/office/drawing/2014/chart" uri="{C3380CC4-5D6E-409C-BE32-E72D297353CC}">
              <c16:uniqueId val="{00000000-7D85-4593-8D15-5A642D860D25}"/>
            </c:ext>
          </c:extLst>
        </c:ser>
        <c:ser>
          <c:idx val="1"/>
          <c:order val="1"/>
          <c:tx>
            <c:strRef>
              <c:f>Sheet1!$C$1</c:f>
              <c:strCache>
                <c:ptCount val="1"/>
                <c:pt idx="0">
                  <c:v>PCT PPH</c:v>
                </c:pt>
              </c:strCache>
            </c:strRef>
          </c:tx>
          <c:spPr>
            <a:ln w="28575" cap="rnd">
              <a:solidFill>
                <a:schemeClr val="accent2"/>
              </a:solidFill>
              <a:round/>
            </a:ln>
            <a:effectLst/>
          </c:spPr>
          <c:marker>
            <c:symbol val="none"/>
          </c:marker>
          <c:cat>
            <c:numRef>
              <c:f>Sheet1!$A$2:$A$14</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Sheet1!$C$2:$C$14</c:f>
              <c:numCache>
                <c:formatCode>General</c:formatCode>
                <c:ptCount val="13"/>
                <c:pt idx="0">
                  <c:v>0</c:v>
                </c:pt>
                <c:pt idx="1">
                  <c:v>0</c:v>
                </c:pt>
                <c:pt idx="2">
                  <c:v>0</c:v>
                </c:pt>
                <c:pt idx="3">
                  <c:v>9</c:v>
                </c:pt>
                <c:pt idx="4">
                  <c:v>12</c:v>
                </c:pt>
                <c:pt idx="5">
                  <c:v>28</c:v>
                </c:pt>
                <c:pt idx="6">
                  <c:v>13</c:v>
                </c:pt>
                <c:pt idx="7">
                  <c:v>43</c:v>
                </c:pt>
                <c:pt idx="8">
                  <c:v>48</c:v>
                </c:pt>
                <c:pt idx="9">
                  <c:v>61</c:v>
                </c:pt>
                <c:pt idx="10">
                  <c:v>51</c:v>
                </c:pt>
                <c:pt idx="11">
                  <c:v>30</c:v>
                </c:pt>
                <c:pt idx="12">
                  <c:v>47</c:v>
                </c:pt>
              </c:numCache>
            </c:numRef>
          </c:val>
          <c:smooth val="0"/>
          <c:extLst>
            <c:ext xmlns:c16="http://schemas.microsoft.com/office/drawing/2014/chart" uri="{C3380CC4-5D6E-409C-BE32-E72D297353CC}">
              <c16:uniqueId val="{00000001-7D85-4593-8D15-5A642D860D25}"/>
            </c:ext>
          </c:extLst>
        </c:ser>
        <c:ser>
          <c:idx val="2"/>
          <c:order val="2"/>
          <c:tx>
            <c:strRef>
              <c:f>Sheet1!$D$1</c:f>
              <c:strCache>
                <c:ptCount val="1"/>
                <c:pt idx="0">
                  <c:v>Total PPH</c:v>
                </c:pt>
              </c:strCache>
            </c:strRef>
          </c:tx>
          <c:spPr>
            <a:ln w="28575" cap="rnd">
              <a:solidFill>
                <a:schemeClr val="accent3"/>
              </a:solidFill>
              <a:round/>
            </a:ln>
            <a:effectLst/>
          </c:spPr>
          <c:marker>
            <c:symbol val="none"/>
          </c:marker>
          <c:cat>
            <c:numRef>
              <c:f>Sheet1!$A$2:$A$14</c:f>
              <c:numCache>
                <c:formatCode>General</c:formatCode>
                <c:ptCount val="13"/>
                <c:pt idx="0">
                  <c:v>2011</c:v>
                </c:pt>
                <c:pt idx="1">
                  <c:v>2012</c:v>
                </c:pt>
                <c:pt idx="2">
                  <c:v>2013</c:v>
                </c:pt>
                <c:pt idx="3">
                  <c:v>2014</c:v>
                </c:pt>
                <c:pt idx="4">
                  <c:v>2015</c:v>
                </c:pt>
                <c:pt idx="5">
                  <c:v>2016</c:v>
                </c:pt>
                <c:pt idx="6">
                  <c:v>2017</c:v>
                </c:pt>
                <c:pt idx="7">
                  <c:v>2018</c:v>
                </c:pt>
                <c:pt idx="8">
                  <c:v>2019</c:v>
                </c:pt>
                <c:pt idx="9">
                  <c:v>2020</c:v>
                </c:pt>
                <c:pt idx="10">
                  <c:v>2021</c:v>
                </c:pt>
                <c:pt idx="11">
                  <c:v>2022</c:v>
                </c:pt>
                <c:pt idx="12">
                  <c:v>2023</c:v>
                </c:pt>
              </c:numCache>
            </c:numRef>
          </c:cat>
          <c:val>
            <c:numRef>
              <c:f>Sheet1!$D$2:$D$14</c:f>
              <c:numCache>
                <c:formatCode>General</c:formatCode>
                <c:ptCount val="13"/>
                <c:pt idx="0">
                  <c:v>20</c:v>
                </c:pt>
                <c:pt idx="1">
                  <c:v>47</c:v>
                </c:pt>
                <c:pt idx="2">
                  <c:v>62</c:v>
                </c:pt>
                <c:pt idx="3">
                  <c:v>87</c:v>
                </c:pt>
                <c:pt idx="4">
                  <c:v>91</c:v>
                </c:pt>
                <c:pt idx="5">
                  <c:v>171</c:v>
                </c:pt>
                <c:pt idx="6">
                  <c:v>143</c:v>
                </c:pt>
                <c:pt idx="7">
                  <c:v>193</c:v>
                </c:pt>
                <c:pt idx="8">
                  <c:v>170</c:v>
                </c:pt>
                <c:pt idx="9">
                  <c:v>216</c:v>
                </c:pt>
                <c:pt idx="10">
                  <c:v>181</c:v>
                </c:pt>
                <c:pt idx="11">
                  <c:v>123</c:v>
                </c:pt>
                <c:pt idx="12">
                  <c:v>146</c:v>
                </c:pt>
              </c:numCache>
            </c:numRef>
          </c:val>
          <c:smooth val="0"/>
          <c:extLst>
            <c:ext xmlns:c16="http://schemas.microsoft.com/office/drawing/2014/chart" uri="{C3380CC4-5D6E-409C-BE32-E72D297353CC}">
              <c16:uniqueId val="{00000002-7D85-4593-8D15-5A642D860D25}"/>
            </c:ext>
          </c:extLst>
        </c:ser>
        <c:dLbls>
          <c:showLegendKey val="0"/>
          <c:showVal val="0"/>
          <c:showCatName val="0"/>
          <c:showSerName val="0"/>
          <c:showPercent val="0"/>
          <c:showBubbleSize val="0"/>
        </c:dLbls>
        <c:smooth val="0"/>
        <c:axId val="589187784"/>
        <c:axId val="589187424"/>
      </c:lineChart>
      <c:catAx>
        <c:axId val="589187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9187424"/>
        <c:crosses val="autoZero"/>
        <c:auto val="1"/>
        <c:lblAlgn val="ctr"/>
        <c:lblOffset val="100"/>
        <c:noMultiLvlLbl val="0"/>
      </c:catAx>
      <c:valAx>
        <c:axId val="5891874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89187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National PPH requests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BEC-4A89-9A83-8251F62C404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BEC-4A89-9A83-8251F62C404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BEC-4A89-9A83-8251F62C404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BEC-4A89-9A83-8251F62C404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BEC-4A89-9A83-8251F62C404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BEC-4A89-9A83-8251F62C404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BEC-4A89-9A83-8251F62C404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BBEC-4A89-9A83-8251F62C404B}"/>
              </c:ext>
            </c:extLst>
          </c:dPt>
          <c:cat>
            <c:strRef>
              <c:f>Sheet1!$A$2:$A$9</c:f>
              <c:strCache>
                <c:ptCount val="8"/>
                <c:pt idx="0">
                  <c:v>A</c:v>
                </c:pt>
                <c:pt idx="1">
                  <c:v>B</c:v>
                </c:pt>
                <c:pt idx="2">
                  <c:v>C</c:v>
                </c:pt>
                <c:pt idx="3">
                  <c:v>D</c:v>
                </c:pt>
                <c:pt idx="4">
                  <c:v>E</c:v>
                </c:pt>
                <c:pt idx="5">
                  <c:v>F</c:v>
                </c:pt>
                <c:pt idx="6">
                  <c:v>G</c:v>
                </c:pt>
                <c:pt idx="7">
                  <c:v>H</c:v>
                </c:pt>
              </c:strCache>
            </c:strRef>
          </c:cat>
          <c:val>
            <c:numRef>
              <c:f>Sheet1!$B$2:$B$9</c:f>
              <c:numCache>
                <c:formatCode>General</c:formatCode>
                <c:ptCount val="8"/>
                <c:pt idx="0">
                  <c:v>74</c:v>
                </c:pt>
                <c:pt idx="1">
                  <c:v>86</c:v>
                </c:pt>
                <c:pt idx="2">
                  <c:v>48</c:v>
                </c:pt>
                <c:pt idx="3">
                  <c:v>2</c:v>
                </c:pt>
                <c:pt idx="4">
                  <c:v>31</c:v>
                </c:pt>
                <c:pt idx="5">
                  <c:v>44</c:v>
                </c:pt>
                <c:pt idx="6">
                  <c:v>262</c:v>
                </c:pt>
                <c:pt idx="7">
                  <c:v>201</c:v>
                </c:pt>
              </c:numCache>
            </c:numRef>
          </c:val>
          <c:extLst>
            <c:ext xmlns:c16="http://schemas.microsoft.com/office/drawing/2014/chart" uri="{C3380CC4-5D6E-409C-BE32-E72D297353CC}">
              <c16:uniqueId val="{00000000-435B-4FFE-8BEC-20392DEBF701}"/>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PCT-PPH requests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ED0-43DA-A193-FBB11BDF0A9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ED0-43DA-A193-FBB11BDF0A9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ED0-43DA-A193-FBB11BDF0A9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ED0-43DA-A193-FBB11BDF0A9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7ED0-43DA-A193-FBB11BDF0A90}"/>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7ED0-43DA-A193-FBB11BDF0A90}"/>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7ED0-43DA-A193-FBB11BDF0A90}"/>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7ED0-43DA-A193-FBB11BDF0A90}"/>
              </c:ext>
            </c:extLst>
          </c:dPt>
          <c:cat>
            <c:strRef>
              <c:f>Sheet1!$A$2:$A$9</c:f>
              <c:strCache>
                <c:ptCount val="8"/>
                <c:pt idx="0">
                  <c:v>A</c:v>
                </c:pt>
                <c:pt idx="1">
                  <c:v>B</c:v>
                </c:pt>
                <c:pt idx="2">
                  <c:v>C</c:v>
                </c:pt>
                <c:pt idx="3">
                  <c:v>D</c:v>
                </c:pt>
                <c:pt idx="4">
                  <c:v>E</c:v>
                </c:pt>
                <c:pt idx="5">
                  <c:v>F</c:v>
                </c:pt>
                <c:pt idx="6">
                  <c:v>G</c:v>
                </c:pt>
                <c:pt idx="7">
                  <c:v>H</c:v>
                </c:pt>
              </c:strCache>
            </c:strRef>
          </c:cat>
          <c:val>
            <c:numRef>
              <c:f>Sheet1!$B$2:$B$9</c:f>
              <c:numCache>
                <c:formatCode>General</c:formatCode>
                <c:ptCount val="8"/>
                <c:pt idx="0">
                  <c:v>40</c:v>
                </c:pt>
                <c:pt idx="1">
                  <c:v>16</c:v>
                </c:pt>
                <c:pt idx="2">
                  <c:v>19</c:v>
                </c:pt>
                <c:pt idx="3">
                  <c:v>5</c:v>
                </c:pt>
                <c:pt idx="4">
                  <c:v>22</c:v>
                </c:pt>
                <c:pt idx="5">
                  <c:v>18</c:v>
                </c:pt>
                <c:pt idx="6">
                  <c:v>87</c:v>
                </c:pt>
                <c:pt idx="7">
                  <c:v>73</c:v>
                </c:pt>
              </c:numCache>
            </c:numRef>
          </c:val>
          <c:extLst>
            <c:ext xmlns:c16="http://schemas.microsoft.com/office/drawing/2014/chart" uri="{C3380CC4-5D6E-409C-BE32-E72D297353CC}">
              <c16:uniqueId val="{00000000-7920-4A0E-BB74-871F5975CC5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PCT(UK) Fast Track</c:v>
                </c:pt>
              </c:strCache>
            </c:strRef>
          </c:tx>
          <c:spPr>
            <a:ln w="28575" cap="rnd">
              <a:solidFill>
                <a:schemeClr val="accent1"/>
              </a:solidFill>
              <a:round/>
            </a:ln>
            <a:effectLst/>
          </c:spPr>
          <c:marker>
            <c:symbol val="none"/>
          </c:marker>
          <c:cat>
            <c:numRef>
              <c:f>Sheet1!$A$2:$A$7</c:f>
              <c:numCache>
                <c:formatCode>General</c:formatCode>
                <c:ptCount val="6"/>
                <c:pt idx="0">
                  <c:v>2018</c:v>
                </c:pt>
                <c:pt idx="1">
                  <c:v>2019</c:v>
                </c:pt>
                <c:pt idx="2">
                  <c:v>2020</c:v>
                </c:pt>
                <c:pt idx="3">
                  <c:v>2021</c:v>
                </c:pt>
                <c:pt idx="4">
                  <c:v>2022</c:v>
                </c:pt>
                <c:pt idx="5">
                  <c:v>2023</c:v>
                </c:pt>
              </c:numCache>
            </c:numRef>
          </c:cat>
          <c:val>
            <c:numRef>
              <c:f>Sheet1!$B$2:$B$7</c:f>
              <c:numCache>
                <c:formatCode>General</c:formatCode>
                <c:ptCount val="6"/>
                <c:pt idx="0">
                  <c:v>43</c:v>
                </c:pt>
                <c:pt idx="1">
                  <c:v>88</c:v>
                </c:pt>
                <c:pt idx="2">
                  <c:v>190</c:v>
                </c:pt>
                <c:pt idx="3">
                  <c:v>95</c:v>
                </c:pt>
                <c:pt idx="4">
                  <c:v>95</c:v>
                </c:pt>
                <c:pt idx="5">
                  <c:v>93</c:v>
                </c:pt>
              </c:numCache>
            </c:numRef>
          </c:val>
          <c:smooth val="0"/>
          <c:extLst>
            <c:ext xmlns:c16="http://schemas.microsoft.com/office/drawing/2014/chart" uri="{C3380CC4-5D6E-409C-BE32-E72D297353CC}">
              <c16:uniqueId val="{00000000-646A-4E12-8B55-ED9507FD1F99}"/>
            </c:ext>
          </c:extLst>
        </c:ser>
        <c:ser>
          <c:idx val="1"/>
          <c:order val="1"/>
          <c:tx>
            <c:strRef>
              <c:f>Sheet1!$C$1</c:f>
              <c:strCache>
                <c:ptCount val="1"/>
                <c:pt idx="0">
                  <c:v>PCT-PPH</c:v>
                </c:pt>
              </c:strCache>
            </c:strRef>
          </c:tx>
          <c:spPr>
            <a:ln w="28575" cap="rnd">
              <a:solidFill>
                <a:schemeClr val="accent2"/>
              </a:solidFill>
              <a:round/>
            </a:ln>
            <a:effectLst/>
          </c:spPr>
          <c:marker>
            <c:symbol val="none"/>
          </c:marker>
          <c:cat>
            <c:numRef>
              <c:f>Sheet1!$A$2:$A$7</c:f>
              <c:numCache>
                <c:formatCode>General</c:formatCode>
                <c:ptCount val="6"/>
                <c:pt idx="0">
                  <c:v>2018</c:v>
                </c:pt>
                <c:pt idx="1">
                  <c:v>2019</c:v>
                </c:pt>
                <c:pt idx="2">
                  <c:v>2020</c:v>
                </c:pt>
                <c:pt idx="3">
                  <c:v>2021</c:v>
                </c:pt>
                <c:pt idx="4">
                  <c:v>2022</c:v>
                </c:pt>
                <c:pt idx="5">
                  <c:v>2023</c:v>
                </c:pt>
              </c:numCache>
            </c:numRef>
          </c:cat>
          <c:val>
            <c:numRef>
              <c:f>Sheet1!$C$2:$C$7</c:f>
              <c:numCache>
                <c:formatCode>General</c:formatCode>
                <c:ptCount val="6"/>
                <c:pt idx="0">
                  <c:v>43</c:v>
                </c:pt>
                <c:pt idx="1">
                  <c:v>48</c:v>
                </c:pt>
                <c:pt idx="2">
                  <c:v>61</c:v>
                </c:pt>
                <c:pt idx="3">
                  <c:v>51</c:v>
                </c:pt>
                <c:pt idx="4">
                  <c:v>30</c:v>
                </c:pt>
                <c:pt idx="5">
                  <c:v>47</c:v>
                </c:pt>
              </c:numCache>
            </c:numRef>
          </c:val>
          <c:smooth val="0"/>
          <c:extLst>
            <c:ext xmlns:c16="http://schemas.microsoft.com/office/drawing/2014/chart" uri="{C3380CC4-5D6E-409C-BE32-E72D297353CC}">
              <c16:uniqueId val="{00000001-646A-4E12-8B55-ED9507FD1F99}"/>
            </c:ext>
          </c:extLst>
        </c:ser>
        <c:ser>
          <c:idx val="2"/>
          <c:order val="2"/>
          <c:tx>
            <c:strRef>
              <c:f>Sheet1!$D$1</c:f>
              <c:strCache>
                <c:ptCount val="1"/>
                <c:pt idx="0">
                  <c:v>PCT(UK) Fast Track + PCT-PPH</c:v>
                </c:pt>
              </c:strCache>
            </c:strRef>
          </c:tx>
          <c:spPr>
            <a:ln w="28575" cap="rnd">
              <a:solidFill>
                <a:schemeClr val="accent3"/>
              </a:solidFill>
              <a:round/>
            </a:ln>
            <a:effectLst/>
          </c:spPr>
          <c:marker>
            <c:symbol val="none"/>
          </c:marker>
          <c:cat>
            <c:numRef>
              <c:f>Sheet1!$A$2:$A$7</c:f>
              <c:numCache>
                <c:formatCode>General</c:formatCode>
                <c:ptCount val="6"/>
                <c:pt idx="0">
                  <c:v>2018</c:v>
                </c:pt>
                <c:pt idx="1">
                  <c:v>2019</c:v>
                </c:pt>
                <c:pt idx="2">
                  <c:v>2020</c:v>
                </c:pt>
                <c:pt idx="3">
                  <c:v>2021</c:v>
                </c:pt>
                <c:pt idx="4">
                  <c:v>2022</c:v>
                </c:pt>
                <c:pt idx="5">
                  <c:v>2023</c:v>
                </c:pt>
              </c:numCache>
            </c:numRef>
          </c:cat>
          <c:val>
            <c:numRef>
              <c:f>Sheet1!$D$2:$D$7</c:f>
              <c:numCache>
                <c:formatCode>General</c:formatCode>
                <c:ptCount val="6"/>
                <c:pt idx="0">
                  <c:v>86</c:v>
                </c:pt>
                <c:pt idx="1">
                  <c:v>136</c:v>
                </c:pt>
                <c:pt idx="2">
                  <c:v>251</c:v>
                </c:pt>
                <c:pt idx="3">
                  <c:v>146</c:v>
                </c:pt>
                <c:pt idx="4">
                  <c:v>125</c:v>
                </c:pt>
                <c:pt idx="5">
                  <c:v>140</c:v>
                </c:pt>
              </c:numCache>
            </c:numRef>
          </c:val>
          <c:smooth val="0"/>
          <c:extLst>
            <c:ext xmlns:c16="http://schemas.microsoft.com/office/drawing/2014/chart" uri="{C3380CC4-5D6E-409C-BE32-E72D297353CC}">
              <c16:uniqueId val="{00000002-646A-4E12-8B55-ED9507FD1F99}"/>
            </c:ext>
          </c:extLst>
        </c:ser>
        <c:dLbls>
          <c:showLegendKey val="0"/>
          <c:showVal val="0"/>
          <c:showCatName val="0"/>
          <c:showSerName val="0"/>
          <c:showPercent val="0"/>
          <c:showBubbleSize val="0"/>
        </c:dLbls>
        <c:smooth val="0"/>
        <c:axId val="372127464"/>
        <c:axId val="571638800"/>
      </c:lineChart>
      <c:catAx>
        <c:axId val="372127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1638800"/>
        <c:crosses val="autoZero"/>
        <c:auto val="1"/>
        <c:lblAlgn val="ctr"/>
        <c:lblOffset val="100"/>
        <c:noMultiLvlLbl val="0"/>
      </c:catAx>
      <c:valAx>
        <c:axId val="5716388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72127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32BC51-20E0-4D19-83B1-A24025119E54}" type="datetimeFigureOut">
              <a:rPr lang="en-GB" smtClean="0"/>
              <a:t>16/02/2024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EF1E21-424F-40EB-936F-B845DACC6029}" type="slidenum">
              <a:rPr lang="en-GB" smtClean="0"/>
              <a:t>‹#›</a:t>
            </a:fld>
            <a:endParaRPr lang="en-GB"/>
          </a:p>
        </p:txBody>
      </p:sp>
    </p:spTree>
    <p:extLst>
      <p:ext uri="{BB962C8B-B14F-4D97-AF65-F5344CB8AC3E}">
        <p14:creationId xmlns:p14="http://schemas.microsoft.com/office/powerpoint/2010/main" val="1910180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1</a:t>
            </a:fld>
            <a:endParaRPr lang="en-GB"/>
          </a:p>
        </p:txBody>
      </p:sp>
    </p:spTree>
    <p:extLst>
      <p:ext uri="{BB962C8B-B14F-4D97-AF65-F5344CB8AC3E}">
        <p14:creationId xmlns:p14="http://schemas.microsoft.com/office/powerpoint/2010/main" val="1510578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10</a:t>
            </a:fld>
            <a:endParaRPr lang="en-GB"/>
          </a:p>
        </p:txBody>
      </p:sp>
    </p:spTree>
    <p:extLst>
      <p:ext uri="{BB962C8B-B14F-4D97-AF65-F5344CB8AC3E}">
        <p14:creationId xmlns:p14="http://schemas.microsoft.com/office/powerpoint/2010/main" val="1307881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2</a:t>
            </a:fld>
            <a:endParaRPr lang="en-GB"/>
          </a:p>
        </p:txBody>
      </p:sp>
    </p:spTree>
    <p:extLst>
      <p:ext uri="{BB962C8B-B14F-4D97-AF65-F5344CB8AC3E}">
        <p14:creationId xmlns:p14="http://schemas.microsoft.com/office/powerpoint/2010/main" val="2196411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3</a:t>
            </a:fld>
            <a:endParaRPr lang="en-GB"/>
          </a:p>
        </p:txBody>
      </p:sp>
    </p:spTree>
    <p:extLst>
      <p:ext uri="{BB962C8B-B14F-4D97-AF65-F5344CB8AC3E}">
        <p14:creationId xmlns:p14="http://schemas.microsoft.com/office/powerpoint/2010/main" val="9599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4</a:t>
            </a:fld>
            <a:endParaRPr lang="en-GB"/>
          </a:p>
        </p:txBody>
      </p:sp>
    </p:spTree>
    <p:extLst>
      <p:ext uri="{BB962C8B-B14F-4D97-AF65-F5344CB8AC3E}">
        <p14:creationId xmlns:p14="http://schemas.microsoft.com/office/powerpoint/2010/main" val="3537986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5</a:t>
            </a:fld>
            <a:endParaRPr lang="en-GB"/>
          </a:p>
        </p:txBody>
      </p:sp>
    </p:spTree>
    <p:extLst>
      <p:ext uri="{BB962C8B-B14F-4D97-AF65-F5344CB8AC3E}">
        <p14:creationId xmlns:p14="http://schemas.microsoft.com/office/powerpoint/2010/main" val="330232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6</a:t>
            </a:fld>
            <a:endParaRPr lang="en-GB"/>
          </a:p>
        </p:txBody>
      </p:sp>
    </p:spTree>
    <p:extLst>
      <p:ext uri="{BB962C8B-B14F-4D97-AF65-F5344CB8AC3E}">
        <p14:creationId xmlns:p14="http://schemas.microsoft.com/office/powerpoint/2010/main" val="891922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7</a:t>
            </a:fld>
            <a:endParaRPr lang="en-GB"/>
          </a:p>
        </p:txBody>
      </p:sp>
    </p:spTree>
    <p:extLst>
      <p:ext uri="{BB962C8B-B14F-4D97-AF65-F5344CB8AC3E}">
        <p14:creationId xmlns:p14="http://schemas.microsoft.com/office/powerpoint/2010/main" val="1377927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8</a:t>
            </a:fld>
            <a:endParaRPr lang="en-GB"/>
          </a:p>
        </p:txBody>
      </p:sp>
    </p:spTree>
    <p:extLst>
      <p:ext uri="{BB962C8B-B14F-4D97-AF65-F5344CB8AC3E}">
        <p14:creationId xmlns:p14="http://schemas.microsoft.com/office/powerpoint/2010/main" val="3137048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3EF1E21-424F-40EB-936F-B845DACC6029}" type="slidenum">
              <a:rPr lang="en-GB" smtClean="0"/>
              <a:t>9</a:t>
            </a:fld>
            <a:endParaRPr lang="en-GB"/>
          </a:p>
        </p:txBody>
      </p:sp>
    </p:spTree>
    <p:extLst>
      <p:ext uri="{BB962C8B-B14F-4D97-AF65-F5344CB8AC3E}">
        <p14:creationId xmlns:p14="http://schemas.microsoft.com/office/powerpoint/2010/main" val="13392859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4F860-3767-4679-AF0F-CEBD0F9878C7}"/>
              </a:ext>
            </a:extLst>
          </p:cNvPr>
          <p:cNvSpPr>
            <a:spLocks noGrp="1"/>
          </p:cNvSpPr>
          <p:nvPr>
            <p:ph type="ctrTitle"/>
          </p:nvPr>
        </p:nvSpPr>
        <p:spPr>
          <a:xfrm>
            <a:off x="461932" y="2578494"/>
            <a:ext cx="11288959" cy="687220"/>
          </a:xfrm>
          <a:prstGeom prst="rect">
            <a:avLst/>
          </a:prstGeom>
        </p:spPr>
        <p:txBody>
          <a:bodyPr anchor="b">
            <a:normAutofit/>
          </a:bodyPr>
          <a:lstStyle>
            <a:lvl1pPr algn="l">
              <a:defRPr sz="4000">
                <a:solidFill>
                  <a:schemeClr val="tx1"/>
                </a:solidFill>
              </a:defRPr>
            </a:lvl1pPr>
          </a:lstStyle>
          <a:p>
            <a:r>
              <a:rPr lang="en-US"/>
              <a:t>Click to edit Master title style</a:t>
            </a:r>
            <a:endParaRPr lang="en-GB" dirty="0"/>
          </a:p>
        </p:txBody>
      </p:sp>
      <p:sp>
        <p:nvSpPr>
          <p:cNvPr id="3" name="Subtitle 2">
            <a:extLst>
              <a:ext uri="{FF2B5EF4-FFF2-40B4-BE49-F238E27FC236}">
                <a16:creationId xmlns:a16="http://schemas.microsoft.com/office/drawing/2014/main" id="{9F494B52-F280-4EB7-B65B-4B01C6118243}"/>
              </a:ext>
            </a:extLst>
          </p:cNvPr>
          <p:cNvSpPr>
            <a:spLocks noGrp="1"/>
          </p:cNvSpPr>
          <p:nvPr>
            <p:ph type="subTitle" idx="1"/>
          </p:nvPr>
        </p:nvSpPr>
        <p:spPr>
          <a:xfrm>
            <a:off x="461931" y="3430420"/>
            <a:ext cx="11288959" cy="573630"/>
          </a:xfrm>
          <a:prstGeom prst="rect">
            <a:avLst/>
          </a:prstGeom>
        </p:spPr>
        <p:txBody>
          <a:bodyPr>
            <a:normAutofit/>
          </a:bodyPr>
          <a:lstStyle>
            <a:lvl1pPr marL="0" indent="0" algn="l">
              <a:buNone/>
              <a:defRPr sz="25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8" name="Text Placeholder 7">
            <a:extLst>
              <a:ext uri="{FF2B5EF4-FFF2-40B4-BE49-F238E27FC236}">
                <a16:creationId xmlns:a16="http://schemas.microsoft.com/office/drawing/2014/main" id="{6FFB08E6-4E48-4113-B5AB-FD68C739D492}"/>
              </a:ext>
            </a:extLst>
          </p:cNvPr>
          <p:cNvSpPr>
            <a:spLocks noGrp="1"/>
          </p:cNvSpPr>
          <p:nvPr>
            <p:ph type="body" sz="quarter" idx="10" hasCustomPrompt="1"/>
          </p:nvPr>
        </p:nvSpPr>
        <p:spPr>
          <a:xfrm>
            <a:off x="461963" y="4543602"/>
            <a:ext cx="11288712" cy="334786"/>
          </a:xfrm>
          <a:prstGeom prst="rect">
            <a:avLst/>
          </a:prstGeom>
        </p:spPr>
        <p:txBody>
          <a:bodyPr>
            <a:normAutofit/>
          </a:bodyPr>
          <a:lstStyle>
            <a:lvl1pPr marL="0" indent="0">
              <a:buNone/>
              <a:defRPr sz="1500"/>
            </a:lvl1pPr>
          </a:lstStyle>
          <a:p>
            <a:pPr lvl="0"/>
            <a:r>
              <a:rPr lang="en-GB" dirty="0"/>
              <a:t>Presenter name</a:t>
            </a:r>
          </a:p>
        </p:txBody>
      </p:sp>
      <p:pic>
        <p:nvPicPr>
          <p:cNvPr id="5" name="Picture 4">
            <a:extLst>
              <a:ext uri="{FF2B5EF4-FFF2-40B4-BE49-F238E27FC236}">
                <a16:creationId xmlns:a16="http://schemas.microsoft.com/office/drawing/2014/main" id="{B0BF7546-67BF-4484-97E1-E3E49CC68F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75023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layout whit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F51A-7D15-4698-A4D9-CADB67EC241A}"/>
              </a:ext>
            </a:extLst>
          </p:cNvPr>
          <p:cNvSpPr>
            <a:spLocks noGrp="1"/>
          </p:cNvSpPr>
          <p:nvPr>
            <p:ph type="title"/>
          </p:nvPr>
        </p:nvSpPr>
        <p:spPr>
          <a:xfrm>
            <a:off x="471399" y="1277887"/>
            <a:ext cx="11171582" cy="641785"/>
          </a:xfrm>
          <a:prstGeom prst="rect">
            <a:avLst/>
          </a:prstGeom>
        </p:spPr>
        <p:txBody>
          <a:bodyPr/>
          <a:lstStyle>
            <a:lvl1pPr>
              <a:defRPr>
                <a:solidFill>
                  <a:schemeClr val="tx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F01F1A78-4BB5-46B0-8E5A-437774BA805C}"/>
              </a:ext>
            </a:extLst>
          </p:cNvPr>
          <p:cNvSpPr>
            <a:spLocks noGrp="1"/>
          </p:cNvSpPr>
          <p:nvPr>
            <p:ph idx="1"/>
          </p:nvPr>
        </p:nvSpPr>
        <p:spPr>
          <a:xfrm>
            <a:off x="471399" y="2226365"/>
            <a:ext cx="11171582" cy="3950598"/>
          </a:xfrm>
          <a:prstGeom prst="rect">
            <a:avLst/>
          </a:prstGeom>
        </p:spPr>
        <p:txBody>
          <a:bodyPr/>
          <a:lstStyle>
            <a:lvl1pPr>
              <a:defRPr>
                <a:solidFill>
                  <a:schemeClr val="tx1"/>
                </a:solidFill>
              </a:defRPr>
            </a:lvl1pPr>
            <a:lvl2pPr>
              <a:defRPr>
                <a:solidFill>
                  <a:schemeClr val="tx1"/>
                </a:solidFill>
              </a:defRPr>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72334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Content layout blue">
    <p:bg>
      <p:bgPr>
        <a:solidFill>
          <a:srgbClr val="18346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F51A-7D15-4698-A4D9-CADB67EC241A}"/>
              </a:ext>
            </a:extLst>
          </p:cNvPr>
          <p:cNvSpPr>
            <a:spLocks noGrp="1"/>
          </p:cNvSpPr>
          <p:nvPr>
            <p:ph type="title"/>
          </p:nvPr>
        </p:nvSpPr>
        <p:spPr>
          <a:xfrm>
            <a:off x="471399" y="1277887"/>
            <a:ext cx="11171582" cy="641785"/>
          </a:xfrm>
          <a:prstGeom prst="rect">
            <a:avLst/>
          </a:prstGeom>
        </p:spPr>
        <p:txBody>
          <a:bodyPr/>
          <a:lstStyle>
            <a:lvl1pPr>
              <a:defRPr>
                <a:solidFill>
                  <a:schemeClr val="bg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F01F1A78-4BB5-46B0-8E5A-437774BA805C}"/>
              </a:ext>
            </a:extLst>
          </p:cNvPr>
          <p:cNvSpPr>
            <a:spLocks noGrp="1"/>
          </p:cNvSpPr>
          <p:nvPr>
            <p:ph idx="1"/>
          </p:nvPr>
        </p:nvSpPr>
        <p:spPr>
          <a:xfrm>
            <a:off x="471399" y="2226365"/>
            <a:ext cx="11171582" cy="3950598"/>
          </a:xfrm>
          <a:prstGeom prst="rect">
            <a:avLst/>
          </a:prstGeom>
        </p:spPr>
        <p:txBody>
          <a:bodyPr/>
          <a:lstStyle>
            <a:lvl1pPr>
              <a:defRPr>
                <a:solidFill>
                  <a:schemeClr val="bg1"/>
                </a:solidFill>
              </a:defRPr>
            </a:lvl1pPr>
            <a:lvl2pPr>
              <a:defRPr>
                <a:solidFill>
                  <a:schemeClr val="bg1"/>
                </a:solidFill>
              </a:defRPr>
            </a:lvl2pPr>
          </a:lstStyle>
          <a:p>
            <a:pPr lvl="0"/>
            <a:r>
              <a:rPr lang="en-US"/>
              <a:t>Click to edit Master text styles</a:t>
            </a:r>
          </a:p>
          <a:p>
            <a:pPr lvl="1"/>
            <a:r>
              <a:rPr lang="en-US"/>
              <a:t>Second level</a:t>
            </a:r>
          </a:p>
        </p:txBody>
      </p:sp>
      <p:pic>
        <p:nvPicPr>
          <p:cNvPr id="5" name="Picture 4">
            <a:extLst>
              <a:ext uri="{FF2B5EF4-FFF2-40B4-BE49-F238E27FC236}">
                <a16:creationId xmlns:a16="http://schemas.microsoft.com/office/drawing/2014/main" id="{30611B1F-A411-4975-BC3E-0A5C856698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8094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7896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E44D0519-4049-41CA-885C-AE03ECFA69D0}"/>
              </a:ext>
            </a:extLst>
          </p:cNvPr>
          <p:cNvSpPr>
            <a:spLocks noGrp="1"/>
          </p:cNvSpPr>
          <p:nvPr>
            <p:ph type="title"/>
          </p:nvPr>
        </p:nvSpPr>
        <p:spPr>
          <a:xfrm>
            <a:off x="471399" y="1277887"/>
            <a:ext cx="11171582" cy="641785"/>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8" name="Text Placeholder 2">
            <a:extLst>
              <a:ext uri="{FF2B5EF4-FFF2-40B4-BE49-F238E27FC236}">
                <a16:creationId xmlns:a16="http://schemas.microsoft.com/office/drawing/2014/main" id="{2AF56B49-16D2-471C-8171-C3BBF912D3E4}"/>
              </a:ext>
            </a:extLst>
          </p:cNvPr>
          <p:cNvSpPr>
            <a:spLocks noGrp="1"/>
          </p:cNvSpPr>
          <p:nvPr>
            <p:ph type="body" idx="1"/>
          </p:nvPr>
        </p:nvSpPr>
        <p:spPr>
          <a:xfrm>
            <a:off x="471399" y="2226365"/>
            <a:ext cx="11171582" cy="395059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p:txBody>
      </p:sp>
      <p:pic>
        <p:nvPicPr>
          <p:cNvPr id="3" name="Picture 2">
            <a:extLst>
              <a:ext uri="{FF2B5EF4-FFF2-40B4-BE49-F238E27FC236}">
                <a16:creationId xmlns:a16="http://schemas.microsoft.com/office/drawing/2014/main" id="{58EC714A-D85C-4F67-A44A-ABB4BD47E13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MSIPCMContentMarking" descr="{&quot;HashCode&quot;:2082126947,&quot;Placement&quot;:&quot;Footer&quot;,&quot;Top&quot;:519.343,&quot;Left&quot;:406.33,&quot;SlideWidth&quot;:960,&quot;SlideHeight&quot;:540}">
            <a:extLst>
              <a:ext uri="{FF2B5EF4-FFF2-40B4-BE49-F238E27FC236}">
                <a16:creationId xmlns:a16="http://schemas.microsoft.com/office/drawing/2014/main" id="{4457F3CC-140A-635C-7468-EF78B5BCCFBD}"/>
              </a:ext>
            </a:extLst>
          </p:cNvPr>
          <p:cNvSpPr txBox="1"/>
          <p:nvPr userDrawn="1"/>
        </p:nvSpPr>
        <p:spPr>
          <a:xfrm>
            <a:off x="5160391" y="6649884"/>
            <a:ext cx="1871217" cy="153888"/>
          </a:xfrm>
          <a:prstGeom prst="rect">
            <a:avLst/>
          </a:prstGeom>
          <a:noFill/>
        </p:spPr>
        <p:txBody>
          <a:bodyPr vert="horz" wrap="square" lIns="0" tIns="0" rIns="0" bIns="0" rtlCol="0" anchor="ctr" anchorCtr="1">
            <a:spAutoFit/>
          </a:bodyPr>
          <a:lstStyle/>
          <a:p>
            <a:pPr algn="ctr">
              <a:spcBef>
                <a:spcPts val="0"/>
              </a:spcBef>
              <a:spcAft>
                <a:spcPts val="0"/>
              </a:spcAft>
            </a:pPr>
            <a:endParaRPr lang="en-GB" sz="1000">
              <a:solidFill>
                <a:srgbClr val="000000"/>
              </a:solidFill>
              <a:latin typeface="Calibri" panose="020F0502020204030204" pitchFamily="34" charset="0"/>
            </a:endParaRPr>
          </a:p>
        </p:txBody>
      </p:sp>
      <p:sp>
        <p:nvSpPr>
          <p:cNvPr id="4" name="MSIPCMContentMarking" descr="{&quot;HashCode&quot;:2082126947,&quot;Placement&quot;:&quot;Footer&quot;,&quot;Top&quot;:519.343,&quot;Left&quot;:406.33,&quot;SlideWidth&quot;:960,&quot;SlideHeight&quot;:540}">
            <a:extLst>
              <a:ext uri="{FF2B5EF4-FFF2-40B4-BE49-F238E27FC236}">
                <a16:creationId xmlns:a16="http://schemas.microsoft.com/office/drawing/2014/main" id="{27505AF5-7CED-20B4-8B72-B94EC20CAA18}"/>
              </a:ext>
            </a:extLst>
          </p:cNvPr>
          <p:cNvSpPr txBox="1"/>
          <p:nvPr userDrawn="1"/>
        </p:nvSpPr>
        <p:spPr>
          <a:xfrm>
            <a:off x="5160391" y="6595656"/>
            <a:ext cx="1871217" cy="262344"/>
          </a:xfrm>
          <a:prstGeom prst="rect">
            <a:avLst/>
          </a:prstGeom>
          <a:noFill/>
        </p:spPr>
        <p:txBody>
          <a:bodyPr vert="horz" wrap="square" lIns="0" tIns="0" rIns="0" bIns="0" rtlCol="0" anchor="ctr" anchorCtr="1">
            <a:spAutoFit/>
          </a:bodyPr>
          <a:lstStyle/>
          <a:p>
            <a:pPr algn="ctr">
              <a:spcBef>
                <a:spcPts val="0"/>
              </a:spcBef>
              <a:spcAft>
                <a:spcPts val="0"/>
              </a:spcAft>
            </a:pPr>
            <a:r>
              <a:rPr lang="en-US" sz="1000">
                <a:solidFill>
                  <a:srgbClr val="000000"/>
                </a:solidFill>
                <a:latin typeface="Calibri" panose="020F0502020204030204" pitchFamily="34" charset="0"/>
              </a:rPr>
              <a:t>WIPO FOR OFFICIAL USE ONLY </a:t>
            </a:r>
            <a:endParaRPr lang="en-GB" sz="1000">
              <a:solidFill>
                <a:srgbClr val="000000"/>
              </a:solidFill>
              <a:latin typeface="Calibri" panose="020F0502020204030204" pitchFamily="34" charset="0"/>
            </a:endParaRPr>
          </a:p>
        </p:txBody>
      </p:sp>
    </p:spTree>
    <p:extLst>
      <p:ext uri="{BB962C8B-B14F-4D97-AF65-F5344CB8AC3E}">
        <p14:creationId xmlns:p14="http://schemas.microsoft.com/office/powerpoint/2010/main" val="2600383897"/>
      </p:ext>
    </p:extLst>
  </p:cSld>
  <p:clrMap bg1="lt1" tx1="dk1" bg2="lt2" tx2="dk2" accent1="accent1" accent2="accent2" accent3="accent3" accent4="accent4" accent5="accent5" accent6="accent6" hlink="hlink" folHlink="folHlink"/>
  <p:sldLayoutIdLst>
    <p:sldLayoutId id="2147483653" r:id="rId1"/>
    <p:sldLayoutId id="2147483656" r:id="rId2"/>
    <p:sldLayoutId id="2147483655" r:id="rId3"/>
    <p:sldLayoutId id="2147483654" r:id="rId4"/>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v.uk/government/publications/patent-prosecution-highwa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gov.uk/guidance/patents-accelerated-processing" TargetMode="External"/><Relationship Id="rId4" Type="http://schemas.openxmlformats.org/officeDocument/2006/relationships/hyperlink" Target="http://www.gov.uk/government/publications/practice-notice-pctuk-fast-trac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BF57C-29FF-4522-B9CC-463A3A8FA225}"/>
              </a:ext>
            </a:extLst>
          </p:cNvPr>
          <p:cNvSpPr>
            <a:spLocks noGrp="1"/>
          </p:cNvSpPr>
          <p:nvPr>
            <p:ph type="ctrTitle"/>
          </p:nvPr>
        </p:nvSpPr>
        <p:spPr/>
        <p:txBody>
          <a:bodyPr>
            <a:normAutofit fontScale="90000"/>
          </a:bodyPr>
          <a:lstStyle/>
          <a:p>
            <a:r>
              <a:rPr lang="en-GB" dirty="0"/>
              <a:t>The Patent Prosecution Highway and PCT(UK) Fast Track Process</a:t>
            </a:r>
          </a:p>
        </p:txBody>
      </p:sp>
      <p:sp>
        <p:nvSpPr>
          <p:cNvPr id="3" name="Subtitle 2">
            <a:extLst>
              <a:ext uri="{FF2B5EF4-FFF2-40B4-BE49-F238E27FC236}">
                <a16:creationId xmlns:a16="http://schemas.microsoft.com/office/drawing/2014/main" id="{A304DF3E-68B7-4D39-A5F4-0FC70222C864}"/>
              </a:ext>
            </a:extLst>
          </p:cNvPr>
          <p:cNvSpPr>
            <a:spLocks noGrp="1"/>
          </p:cNvSpPr>
          <p:nvPr>
            <p:ph type="subTitle" idx="1"/>
          </p:nvPr>
        </p:nvSpPr>
        <p:spPr/>
        <p:txBody>
          <a:bodyPr/>
          <a:lstStyle/>
          <a:p>
            <a:r>
              <a:rPr lang="en-GB" dirty="0"/>
              <a:t>United Kingdom Intellectual Property Office</a:t>
            </a:r>
          </a:p>
        </p:txBody>
      </p:sp>
    </p:spTree>
    <p:extLst>
      <p:ext uri="{BB962C8B-B14F-4D97-AF65-F5344CB8AC3E}">
        <p14:creationId xmlns:p14="http://schemas.microsoft.com/office/powerpoint/2010/main" val="2605922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4C34D-846A-B2A7-13F5-C9801F9CD0B5}"/>
              </a:ext>
            </a:extLst>
          </p:cNvPr>
          <p:cNvSpPr>
            <a:spLocks noGrp="1"/>
          </p:cNvSpPr>
          <p:nvPr>
            <p:ph type="title"/>
          </p:nvPr>
        </p:nvSpPr>
        <p:spPr>
          <a:xfrm>
            <a:off x="510209" y="2900638"/>
            <a:ext cx="11171582" cy="641785"/>
          </a:xfrm>
        </p:spPr>
        <p:txBody>
          <a:bodyPr>
            <a:noAutofit/>
          </a:bodyPr>
          <a:lstStyle/>
          <a:p>
            <a:pPr algn="ctr"/>
            <a:r>
              <a:rPr lang="en-GB" sz="7200" dirty="0"/>
              <a:t>Thank You</a:t>
            </a:r>
            <a:br>
              <a:rPr lang="en-GB" sz="7200" dirty="0"/>
            </a:br>
            <a:endParaRPr lang="en-GB" sz="2000" dirty="0"/>
          </a:p>
        </p:txBody>
      </p:sp>
      <p:sp>
        <p:nvSpPr>
          <p:cNvPr id="4" name="TextBox 3">
            <a:extLst>
              <a:ext uri="{FF2B5EF4-FFF2-40B4-BE49-F238E27FC236}">
                <a16:creationId xmlns:a16="http://schemas.microsoft.com/office/drawing/2014/main" id="{B7C71C0E-220D-7FB6-2212-1852E0010075}"/>
              </a:ext>
            </a:extLst>
          </p:cNvPr>
          <p:cNvSpPr txBox="1"/>
          <p:nvPr/>
        </p:nvSpPr>
        <p:spPr>
          <a:xfrm>
            <a:off x="642096" y="3997369"/>
            <a:ext cx="7842997" cy="1754326"/>
          </a:xfrm>
          <a:prstGeom prst="rect">
            <a:avLst/>
          </a:prstGeom>
          <a:noFill/>
        </p:spPr>
        <p:txBody>
          <a:bodyPr wrap="square">
            <a:spAutoFit/>
          </a:bodyPr>
          <a:lstStyle/>
          <a:p>
            <a:r>
              <a:rPr lang="en-GB" dirty="0">
                <a:hlinkClick r:id="rId3"/>
              </a:rPr>
              <a:t>www.gov.uk/government/publications/patent-prosecution-highway</a:t>
            </a:r>
            <a:endParaRPr lang="en-GB" dirty="0"/>
          </a:p>
          <a:p>
            <a:endParaRPr lang="en-GB" dirty="0"/>
          </a:p>
          <a:p>
            <a:r>
              <a:rPr lang="en-GB" dirty="0">
                <a:hlinkClick r:id="rId4"/>
              </a:rPr>
              <a:t>www.gov.uk/government/publications/practice-notice-pctuk-fast-track</a:t>
            </a:r>
            <a:endParaRPr lang="en-GB" dirty="0"/>
          </a:p>
          <a:p>
            <a:endParaRPr lang="en-GB" dirty="0"/>
          </a:p>
          <a:p>
            <a:r>
              <a:rPr lang="en-GB" dirty="0">
                <a:hlinkClick r:id="rId5"/>
              </a:rPr>
              <a:t>www.gov.uk/guidance/patents-accelerated-processing</a:t>
            </a:r>
            <a:endParaRPr lang="en-GB" dirty="0"/>
          </a:p>
          <a:p>
            <a:endParaRPr lang="en-GB" dirty="0"/>
          </a:p>
        </p:txBody>
      </p:sp>
    </p:spTree>
    <p:extLst>
      <p:ext uri="{BB962C8B-B14F-4D97-AF65-F5344CB8AC3E}">
        <p14:creationId xmlns:p14="http://schemas.microsoft.com/office/powerpoint/2010/main" val="567558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C67A0-86A2-460E-8545-CC5BFE75B755}"/>
              </a:ext>
            </a:extLst>
          </p:cNvPr>
          <p:cNvSpPr>
            <a:spLocks noGrp="1"/>
          </p:cNvSpPr>
          <p:nvPr>
            <p:ph type="title"/>
          </p:nvPr>
        </p:nvSpPr>
        <p:spPr/>
        <p:txBody>
          <a:bodyPr/>
          <a:lstStyle/>
          <a:p>
            <a:r>
              <a:rPr lang="en-GB" dirty="0"/>
              <a:t>PPH Agreements</a:t>
            </a:r>
          </a:p>
        </p:txBody>
      </p:sp>
      <p:sp>
        <p:nvSpPr>
          <p:cNvPr id="3" name="Content Placeholder 2">
            <a:extLst>
              <a:ext uri="{FF2B5EF4-FFF2-40B4-BE49-F238E27FC236}">
                <a16:creationId xmlns:a16="http://schemas.microsoft.com/office/drawing/2014/main" id="{AD323B2E-D3B2-4EC8-8D89-0C6E0514C851}"/>
              </a:ext>
            </a:extLst>
          </p:cNvPr>
          <p:cNvSpPr>
            <a:spLocks noGrp="1"/>
          </p:cNvSpPr>
          <p:nvPr>
            <p:ph idx="1"/>
          </p:nvPr>
        </p:nvSpPr>
        <p:spPr/>
        <p:txBody>
          <a:bodyPr/>
          <a:lstStyle/>
          <a:p>
            <a:r>
              <a:rPr lang="en-GB" altLang="en-US" sz="3200" dirty="0"/>
              <a:t>UKIPO started first PPH agreement with Japan in July 2007</a:t>
            </a:r>
          </a:p>
          <a:p>
            <a:endParaRPr lang="en-GB" altLang="en-US" sz="3200" dirty="0"/>
          </a:p>
          <a:p>
            <a:r>
              <a:rPr lang="en-GB" altLang="en-US" sz="3200" dirty="0"/>
              <a:t>UKIPO currently has PPH agreements with 28 offices</a:t>
            </a:r>
          </a:p>
          <a:p>
            <a:pPr lvl="1"/>
            <a:r>
              <a:rPr lang="en-GB" altLang="en-US" sz="3200" dirty="0"/>
              <a:t>26 offices via the Global PPH</a:t>
            </a:r>
          </a:p>
          <a:p>
            <a:pPr lvl="1"/>
            <a:r>
              <a:rPr lang="en-GB" altLang="en-US" sz="3200" dirty="0"/>
              <a:t>Bi-lateral agreements with China and Brazil </a:t>
            </a:r>
          </a:p>
          <a:p>
            <a:endParaRPr lang="en-GB" dirty="0"/>
          </a:p>
        </p:txBody>
      </p:sp>
    </p:spTree>
    <p:extLst>
      <p:ext uri="{BB962C8B-B14F-4D97-AF65-F5344CB8AC3E}">
        <p14:creationId xmlns:p14="http://schemas.microsoft.com/office/powerpoint/2010/main" val="539527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85640-5761-A9D0-4C2E-CEAB2571EBBA}"/>
              </a:ext>
            </a:extLst>
          </p:cNvPr>
          <p:cNvSpPr>
            <a:spLocks noGrp="1"/>
          </p:cNvSpPr>
          <p:nvPr>
            <p:ph type="title"/>
          </p:nvPr>
        </p:nvSpPr>
        <p:spPr/>
        <p:txBody>
          <a:bodyPr/>
          <a:lstStyle/>
          <a:p>
            <a:r>
              <a:rPr lang="en-GB" dirty="0"/>
              <a:t>Overall PPH filing numbers at the UKIPO (2011-2023)</a:t>
            </a:r>
          </a:p>
        </p:txBody>
      </p:sp>
      <p:graphicFrame>
        <p:nvGraphicFramePr>
          <p:cNvPr id="6" name="Content Placeholder 5">
            <a:extLst>
              <a:ext uri="{FF2B5EF4-FFF2-40B4-BE49-F238E27FC236}">
                <a16:creationId xmlns:a16="http://schemas.microsoft.com/office/drawing/2014/main" id="{B94EF090-4CD1-ED5F-FF47-62B1F4A5D71C}"/>
              </a:ext>
            </a:extLst>
          </p:cNvPr>
          <p:cNvGraphicFramePr>
            <a:graphicFrameLocks noGrp="1"/>
          </p:cNvGraphicFramePr>
          <p:nvPr>
            <p:ph idx="1"/>
            <p:extLst>
              <p:ext uri="{D42A27DB-BD31-4B8C-83A1-F6EECF244321}">
                <p14:modId xmlns:p14="http://schemas.microsoft.com/office/powerpoint/2010/main" val="16570258"/>
              </p:ext>
            </p:extLst>
          </p:nvPr>
        </p:nvGraphicFramePr>
        <p:xfrm>
          <a:off x="471488" y="2225675"/>
          <a:ext cx="11171237"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5356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D6CB1-E4FA-DCF4-41D5-071CD2E03D6D}"/>
              </a:ext>
            </a:extLst>
          </p:cNvPr>
          <p:cNvSpPr>
            <a:spLocks noGrp="1"/>
          </p:cNvSpPr>
          <p:nvPr>
            <p:ph type="title"/>
          </p:nvPr>
        </p:nvSpPr>
        <p:spPr/>
        <p:txBody>
          <a:bodyPr/>
          <a:lstStyle/>
          <a:p>
            <a:r>
              <a:rPr lang="en-GB" dirty="0"/>
              <a:t>PPH + PCT-PPH requests by IPC Section (2018-2023)</a:t>
            </a:r>
          </a:p>
        </p:txBody>
      </p:sp>
      <p:graphicFrame>
        <p:nvGraphicFramePr>
          <p:cNvPr id="9" name="Content Placeholder 8">
            <a:extLst>
              <a:ext uri="{FF2B5EF4-FFF2-40B4-BE49-F238E27FC236}">
                <a16:creationId xmlns:a16="http://schemas.microsoft.com/office/drawing/2014/main" id="{2AD47E0E-4308-4B01-5B56-79831C060675}"/>
              </a:ext>
            </a:extLst>
          </p:cNvPr>
          <p:cNvGraphicFramePr>
            <a:graphicFrameLocks noGrp="1"/>
          </p:cNvGraphicFramePr>
          <p:nvPr>
            <p:ph idx="1"/>
            <p:extLst>
              <p:ext uri="{D42A27DB-BD31-4B8C-83A1-F6EECF244321}">
                <p14:modId xmlns:p14="http://schemas.microsoft.com/office/powerpoint/2010/main" val="2117652313"/>
              </p:ext>
            </p:extLst>
          </p:nvPr>
        </p:nvGraphicFramePr>
        <p:xfrm>
          <a:off x="471399" y="2215627"/>
          <a:ext cx="5517419"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305DB531-6CF9-9D40-6442-10553F9DCC08}"/>
              </a:ext>
            </a:extLst>
          </p:cNvPr>
          <p:cNvGraphicFramePr/>
          <p:nvPr>
            <p:extLst>
              <p:ext uri="{D42A27DB-BD31-4B8C-83A1-F6EECF244321}">
                <p14:modId xmlns:p14="http://schemas.microsoft.com/office/powerpoint/2010/main" val="4029680245"/>
              </p:ext>
            </p:extLst>
          </p:nvPr>
        </p:nvGraphicFramePr>
        <p:xfrm>
          <a:off x="6203184" y="2215627"/>
          <a:ext cx="5104562" cy="39512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87505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8857F-43BE-9E2C-AF78-2531C5EB0D8A}"/>
              </a:ext>
            </a:extLst>
          </p:cNvPr>
          <p:cNvSpPr>
            <a:spLocks noGrp="1"/>
          </p:cNvSpPr>
          <p:nvPr>
            <p:ph type="title"/>
          </p:nvPr>
        </p:nvSpPr>
        <p:spPr/>
        <p:txBody>
          <a:bodyPr/>
          <a:lstStyle/>
          <a:p>
            <a:r>
              <a:rPr lang="en-GB" dirty="0"/>
              <a:t>PPH Statistics at the UKIPO for 2023</a:t>
            </a:r>
          </a:p>
        </p:txBody>
      </p:sp>
      <p:graphicFrame>
        <p:nvGraphicFramePr>
          <p:cNvPr id="4" name="Table 4">
            <a:extLst>
              <a:ext uri="{FF2B5EF4-FFF2-40B4-BE49-F238E27FC236}">
                <a16:creationId xmlns:a16="http://schemas.microsoft.com/office/drawing/2014/main" id="{70E4B363-8A34-04C5-D9A2-F86AEC61151B}"/>
              </a:ext>
            </a:extLst>
          </p:cNvPr>
          <p:cNvGraphicFramePr>
            <a:graphicFrameLocks noGrp="1"/>
          </p:cNvGraphicFramePr>
          <p:nvPr>
            <p:ph idx="1"/>
            <p:extLst>
              <p:ext uri="{D42A27DB-BD31-4B8C-83A1-F6EECF244321}">
                <p14:modId xmlns:p14="http://schemas.microsoft.com/office/powerpoint/2010/main" val="2341964808"/>
              </p:ext>
            </p:extLst>
          </p:nvPr>
        </p:nvGraphicFramePr>
        <p:xfrm>
          <a:off x="471488" y="2225675"/>
          <a:ext cx="11171235" cy="2763520"/>
        </p:xfrm>
        <a:graphic>
          <a:graphicData uri="http://schemas.openxmlformats.org/drawingml/2006/table">
            <a:tbl>
              <a:tblPr firstRow="1" bandRow="1">
                <a:tableStyleId>{2D5ABB26-0587-4C30-8999-92F81FD0307C}</a:tableStyleId>
              </a:tblPr>
              <a:tblGrid>
                <a:gridCol w="3723745">
                  <a:extLst>
                    <a:ext uri="{9D8B030D-6E8A-4147-A177-3AD203B41FA5}">
                      <a16:colId xmlns:a16="http://schemas.microsoft.com/office/drawing/2014/main" val="3391823112"/>
                    </a:ext>
                  </a:extLst>
                </a:gridCol>
                <a:gridCol w="3723745">
                  <a:extLst>
                    <a:ext uri="{9D8B030D-6E8A-4147-A177-3AD203B41FA5}">
                      <a16:colId xmlns:a16="http://schemas.microsoft.com/office/drawing/2014/main" val="1909586043"/>
                    </a:ext>
                  </a:extLst>
                </a:gridCol>
                <a:gridCol w="3723745">
                  <a:extLst>
                    <a:ext uri="{9D8B030D-6E8A-4147-A177-3AD203B41FA5}">
                      <a16:colId xmlns:a16="http://schemas.microsoft.com/office/drawing/2014/main" val="1588806770"/>
                    </a:ext>
                  </a:extLst>
                </a:gridCol>
              </a:tblGrid>
              <a:tr h="370840">
                <a:tc>
                  <a:txBody>
                    <a:bodyPr/>
                    <a:lstStyle/>
                    <a:p>
                      <a:endParaRPr lang="en-GB"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National PPH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PCT-PPH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7622673"/>
                  </a:ext>
                </a:extLst>
              </a:tr>
              <a:tr h="370840">
                <a:tc>
                  <a:txBody>
                    <a:bodyPr/>
                    <a:lstStyle/>
                    <a:p>
                      <a:r>
                        <a:rPr lang="en-GB" dirty="0"/>
                        <a:t>Grant 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95.24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90.63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8555601"/>
                  </a:ext>
                </a:extLst>
              </a:tr>
              <a:tr h="370840">
                <a:tc>
                  <a:txBody>
                    <a:bodyPr/>
                    <a:lstStyle/>
                    <a:p>
                      <a:r>
                        <a:rPr lang="en-GB" dirty="0"/>
                        <a:t>First Action Allowance 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38.10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28.13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5578966"/>
                  </a:ext>
                </a:extLst>
              </a:tr>
              <a:tr h="370840">
                <a:tc>
                  <a:txBody>
                    <a:bodyPr/>
                    <a:lstStyle/>
                    <a:p>
                      <a:r>
                        <a:rPr lang="en-GB" dirty="0"/>
                        <a:t>Average Pendency from PPH Request to First Office 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1.72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1.44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2620133"/>
                  </a:ext>
                </a:extLst>
              </a:tr>
              <a:tr h="370840">
                <a:tc>
                  <a:txBody>
                    <a:bodyPr/>
                    <a:lstStyle/>
                    <a:p>
                      <a:r>
                        <a:rPr lang="en-GB" dirty="0"/>
                        <a:t>Average Pendency from PPH Request to Final Decision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11.48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9.58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1105392"/>
                  </a:ext>
                </a:extLst>
              </a:tr>
              <a:tr h="370840">
                <a:tc>
                  <a:txBody>
                    <a:bodyPr/>
                    <a:lstStyle/>
                    <a:p>
                      <a:r>
                        <a:rPr lang="en-GB" dirty="0"/>
                        <a:t>Average number of Office 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0.84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dirty="0"/>
                        <a:t>0.79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73828972"/>
                  </a:ext>
                </a:extLst>
              </a:tr>
            </a:tbl>
          </a:graphicData>
        </a:graphic>
      </p:graphicFrame>
    </p:spTree>
    <p:extLst>
      <p:ext uri="{BB962C8B-B14F-4D97-AF65-F5344CB8AC3E}">
        <p14:creationId xmlns:p14="http://schemas.microsoft.com/office/powerpoint/2010/main" val="143499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49E26-9461-B4AC-3103-8A038DD3EC22}"/>
              </a:ext>
            </a:extLst>
          </p:cNvPr>
          <p:cNvSpPr>
            <a:spLocks noGrp="1"/>
          </p:cNvSpPr>
          <p:nvPr>
            <p:ph type="title"/>
          </p:nvPr>
        </p:nvSpPr>
        <p:spPr/>
        <p:txBody>
          <a:bodyPr/>
          <a:lstStyle/>
          <a:p>
            <a:r>
              <a:rPr lang="en-GB" dirty="0"/>
              <a:t>UKIPO Experience of the PPH	</a:t>
            </a:r>
          </a:p>
        </p:txBody>
      </p:sp>
      <p:sp>
        <p:nvSpPr>
          <p:cNvPr id="3" name="Content Placeholder 2">
            <a:extLst>
              <a:ext uri="{FF2B5EF4-FFF2-40B4-BE49-F238E27FC236}">
                <a16:creationId xmlns:a16="http://schemas.microsoft.com/office/drawing/2014/main" id="{98272DCE-EF61-491A-174F-86419F8ED842}"/>
              </a:ext>
            </a:extLst>
          </p:cNvPr>
          <p:cNvSpPr>
            <a:spLocks noGrp="1"/>
          </p:cNvSpPr>
          <p:nvPr>
            <p:ph idx="1"/>
          </p:nvPr>
        </p:nvSpPr>
        <p:spPr>
          <a:xfrm>
            <a:off x="510209" y="2145978"/>
            <a:ext cx="11171582" cy="3983516"/>
          </a:xfrm>
        </p:spPr>
        <p:txBody>
          <a:bodyPr>
            <a:normAutofit/>
          </a:bodyPr>
          <a:lstStyle/>
          <a:p>
            <a:pPr lvl="0">
              <a:spcBef>
                <a:spcPct val="0"/>
              </a:spcBef>
            </a:pPr>
            <a:r>
              <a:rPr lang="en-GB" altLang="en-US" sz="2800" dirty="0"/>
              <a:t>The UKIPO experience of the PPH has been entirely positive</a:t>
            </a:r>
          </a:p>
          <a:p>
            <a:pPr lvl="0">
              <a:spcBef>
                <a:spcPct val="0"/>
              </a:spcBef>
            </a:pPr>
            <a:endParaRPr lang="en-GB" altLang="en-US" sz="2800" dirty="0"/>
          </a:p>
          <a:p>
            <a:pPr lvl="0">
              <a:spcBef>
                <a:spcPct val="0"/>
              </a:spcBef>
            </a:pPr>
            <a:r>
              <a:rPr lang="en-GB" altLang="en-US" sz="2800" dirty="0"/>
              <a:t>Applications with PPH requests are more efficient to process as they generally have: 	</a:t>
            </a:r>
          </a:p>
          <a:p>
            <a:pPr marL="0" lvl="0" indent="0">
              <a:spcBef>
                <a:spcPct val="0"/>
              </a:spcBef>
              <a:buNone/>
            </a:pPr>
            <a:r>
              <a:rPr lang="en-GB" altLang="en-US" sz="2800" dirty="0"/>
              <a:t>	- Fewer office actions per application</a:t>
            </a:r>
          </a:p>
          <a:p>
            <a:pPr marL="0" lvl="0" indent="0">
              <a:spcBef>
                <a:spcPct val="0"/>
              </a:spcBef>
              <a:buNone/>
            </a:pPr>
            <a:r>
              <a:rPr lang="en-GB" altLang="en-US" sz="2800" dirty="0"/>
              <a:t>	- Easier examination</a:t>
            </a:r>
          </a:p>
          <a:p>
            <a:pPr marL="0" lvl="0" indent="0">
              <a:spcBef>
                <a:spcPct val="0"/>
              </a:spcBef>
              <a:buNone/>
            </a:pPr>
            <a:r>
              <a:rPr lang="en-GB" altLang="en-US" sz="2800" dirty="0"/>
              <a:t>	- Improved quality due to utilisation of work from other offices</a:t>
            </a:r>
          </a:p>
          <a:p>
            <a:pPr lvl="0">
              <a:spcBef>
                <a:spcPct val="0"/>
              </a:spcBef>
            </a:pPr>
            <a:endParaRPr lang="en-GB" altLang="en-US" sz="2800" dirty="0"/>
          </a:p>
          <a:p>
            <a:pPr lvl="0">
              <a:spcBef>
                <a:spcPct val="0"/>
              </a:spcBef>
            </a:pPr>
            <a:r>
              <a:rPr lang="en-GB" altLang="en-US" sz="2800" dirty="0"/>
              <a:t>The PPH is beneficial for both Offices and Applicants</a:t>
            </a:r>
          </a:p>
          <a:p>
            <a:endParaRPr lang="en-GB" dirty="0"/>
          </a:p>
        </p:txBody>
      </p:sp>
    </p:spTree>
    <p:extLst>
      <p:ext uri="{BB962C8B-B14F-4D97-AF65-F5344CB8AC3E}">
        <p14:creationId xmlns:p14="http://schemas.microsoft.com/office/powerpoint/2010/main" val="167534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771EB-1350-7522-99B1-5607D83059B6}"/>
              </a:ext>
            </a:extLst>
          </p:cNvPr>
          <p:cNvSpPr>
            <a:spLocks noGrp="1"/>
          </p:cNvSpPr>
          <p:nvPr>
            <p:ph type="title"/>
          </p:nvPr>
        </p:nvSpPr>
        <p:spPr/>
        <p:txBody>
          <a:bodyPr/>
          <a:lstStyle/>
          <a:p>
            <a:r>
              <a:rPr lang="en-GB" dirty="0"/>
              <a:t>PCT(UK) Fast Track Process</a:t>
            </a:r>
          </a:p>
        </p:txBody>
      </p:sp>
      <p:sp>
        <p:nvSpPr>
          <p:cNvPr id="3" name="Content Placeholder 2">
            <a:extLst>
              <a:ext uri="{FF2B5EF4-FFF2-40B4-BE49-F238E27FC236}">
                <a16:creationId xmlns:a16="http://schemas.microsoft.com/office/drawing/2014/main" id="{B439AC62-EEE2-9C12-7DA8-879DF8EA70A0}"/>
              </a:ext>
            </a:extLst>
          </p:cNvPr>
          <p:cNvSpPr>
            <a:spLocks noGrp="1"/>
          </p:cNvSpPr>
          <p:nvPr>
            <p:ph idx="1"/>
          </p:nvPr>
        </p:nvSpPr>
        <p:spPr>
          <a:xfrm>
            <a:off x="471399" y="2159130"/>
            <a:ext cx="11171582" cy="3950598"/>
          </a:xfrm>
        </p:spPr>
        <p:txBody>
          <a:bodyPr/>
          <a:lstStyle/>
          <a:p>
            <a:r>
              <a:rPr lang="en-GB" sz="2800" dirty="0"/>
              <a:t>The PCT(UK) Fast Track enables any applicant who has a PCT application with claims found to be allowable in a PCT International Preliminary Report on Patentability or Written Opinion to request accelerated processing at the UKIPO in the National Phase</a:t>
            </a:r>
          </a:p>
          <a:p>
            <a:endParaRPr lang="en-GB" sz="2800" dirty="0"/>
          </a:p>
          <a:p>
            <a:r>
              <a:rPr lang="en-GB" sz="2800" dirty="0"/>
              <a:t>Launched in May 2010, with eligibility requirements (claim correspondence) changed to match those of the PPH in June 2012</a:t>
            </a:r>
          </a:p>
          <a:p>
            <a:pPr marL="0" indent="0">
              <a:buNone/>
            </a:pPr>
            <a:endParaRPr lang="en-GB" dirty="0"/>
          </a:p>
          <a:p>
            <a:endParaRPr lang="en-GB" dirty="0"/>
          </a:p>
        </p:txBody>
      </p:sp>
    </p:spTree>
    <p:extLst>
      <p:ext uri="{BB962C8B-B14F-4D97-AF65-F5344CB8AC3E}">
        <p14:creationId xmlns:p14="http://schemas.microsoft.com/office/powerpoint/2010/main" val="148275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9141-209C-C8AF-C025-CD40021A51E2}"/>
              </a:ext>
            </a:extLst>
          </p:cNvPr>
          <p:cNvSpPr>
            <a:spLocks noGrp="1"/>
          </p:cNvSpPr>
          <p:nvPr>
            <p:ph type="title"/>
          </p:nvPr>
        </p:nvSpPr>
        <p:spPr/>
        <p:txBody>
          <a:bodyPr/>
          <a:lstStyle/>
          <a:p>
            <a:r>
              <a:rPr lang="en-GB" dirty="0"/>
              <a:t>PCT(UK) Fast Track (+ PCT-PPH) </a:t>
            </a:r>
          </a:p>
        </p:txBody>
      </p:sp>
      <p:graphicFrame>
        <p:nvGraphicFramePr>
          <p:cNvPr id="6" name="Content Placeholder 5">
            <a:extLst>
              <a:ext uri="{FF2B5EF4-FFF2-40B4-BE49-F238E27FC236}">
                <a16:creationId xmlns:a16="http://schemas.microsoft.com/office/drawing/2014/main" id="{3E5D7000-664F-51A4-AAFC-FD1093DEC75F}"/>
              </a:ext>
            </a:extLst>
          </p:cNvPr>
          <p:cNvGraphicFramePr>
            <a:graphicFrameLocks noGrp="1"/>
          </p:cNvGraphicFramePr>
          <p:nvPr>
            <p:ph idx="1"/>
            <p:extLst>
              <p:ext uri="{D42A27DB-BD31-4B8C-83A1-F6EECF244321}">
                <p14:modId xmlns:p14="http://schemas.microsoft.com/office/powerpoint/2010/main" val="3659867901"/>
              </p:ext>
            </p:extLst>
          </p:nvPr>
        </p:nvGraphicFramePr>
        <p:xfrm>
          <a:off x="471488" y="2225675"/>
          <a:ext cx="11171237" cy="3951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1667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DE252-0DF8-F455-5166-F37A0E252100}"/>
              </a:ext>
            </a:extLst>
          </p:cNvPr>
          <p:cNvSpPr>
            <a:spLocks noGrp="1"/>
          </p:cNvSpPr>
          <p:nvPr>
            <p:ph type="title"/>
          </p:nvPr>
        </p:nvSpPr>
        <p:spPr/>
        <p:txBody>
          <a:bodyPr/>
          <a:lstStyle/>
          <a:p>
            <a:r>
              <a:rPr lang="en-GB" dirty="0"/>
              <a:t>PCT(UK) Fast Track Process</a:t>
            </a:r>
          </a:p>
        </p:txBody>
      </p:sp>
      <p:sp>
        <p:nvSpPr>
          <p:cNvPr id="3" name="Content Placeholder 2">
            <a:extLst>
              <a:ext uri="{FF2B5EF4-FFF2-40B4-BE49-F238E27FC236}">
                <a16:creationId xmlns:a16="http://schemas.microsoft.com/office/drawing/2014/main" id="{95AD726B-1217-9083-B498-AA0E25146CFD}"/>
              </a:ext>
            </a:extLst>
          </p:cNvPr>
          <p:cNvSpPr>
            <a:spLocks noGrp="1"/>
          </p:cNvSpPr>
          <p:nvPr>
            <p:ph idx="1"/>
          </p:nvPr>
        </p:nvSpPr>
        <p:spPr/>
        <p:txBody>
          <a:bodyPr>
            <a:normAutofit/>
          </a:bodyPr>
          <a:lstStyle/>
          <a:p>
            <a:r>
              <a:rPr lang="en-GB" sz="2400" dirty="0"/>
              <a:t>PCT(UK) Fast Track provides the same benefits to both applicants and the IPO as the PPH</a:t>
            </a:r>
          </a:p>
          <a:p>
            <a:pPr marL="712788" lvl="2" indent="0">
              <a:spcBef>
                <a:spcPct val="0"/>
              </a:spcBef>
              <a:buNone/>
            </a:pPr>
            <a:r>
              <a:rPr lang="en-GB" altLang="en-US" sz="2800" dirty="0">
                <a:latin typeface="Calibri" panose="020F0502020204030204" pitchFamily="34" charset="0"/>
              </a:rPr>
              <a:t>	</a:t>
            </a:r>
            <a:r>
              <a:rPr lang="en-GB" altLang="en-US" sz="2400" dirty="0"/>
              <a:t>- Fewer office actions per application</a:t>
            </a:r>
          </a:p>
          <a:p>
            <a:pPr marL="0" lvl="0" indent="0">
              <a:spcBef>
                <a:spcPct val="0"/>
              </a:spcBef>
              <a:buNone/>
            </a:pPr>
            <a:r>
              <a:rPr lang="en-GB" altLang="en-US" sz="2400" dirty="0"/>
              <a:t>	- Easier examination</a:t>
            </a:r>
          </a:p>
          <a:p>
            <a:pPr marL="0" lvl="0" indent="0">
              <a:spcBef>
                <a:spcPct val="0"/>
              </a:spcBef>
              <a:buNone/>
            </a:pPr>
            <a:r>
              <a:rPr lang="en-GB" altLang="en-US" sz="2400" dirty="0"/>
              <a:t>	- Improved quality due to utilisation of work from other offices</a:t>
            </a:r>
          </a:p>
          <a:p>
            <a:endParaRPr lang="en-GB" sz="2400" dirty="0"/>
          </a:p>
          <a:p>
            <a:r>
              <a:rPr lang="en-GB" sz="2400" dirty="0"/>
              <a:t>PCT(UK) Fast Track encourages applicants to make the best use of the PCT International Phase to put their application in order, which should benefit all offices where the application then enters the national phase</a:t>
            </a:r>
          </a:p>
        </p:txBody>
      </p:sp>
    </p:spTree>
    <p:extLst>
      <p:ext uri="{BB962C8B-B14F-4D97-AF65-F5344CB8AC3E}">
        <p14:creationId xmlns:p14="http://schemas.microsoft.com/office/powerpoint/2010/main" val="875902342"/>
      </p:ext>
    </p:extLst>
  </p:cSld>
  <p:clrMapOvr>
    <a:masterClrMapping/>
  </p:clrMapOvr>
</p:sld>
</file>

<file path=ppt/theme/theme1.xml><?xml version="1.0" encoding="utf-8"?>
<a:theme xmlns:a="http://schemas.openxmlformats.org/drawingml/2006/main" name="IPO-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370CEE3-F73A-45E1-AAF2-E88984D89E80}" vid="{E071AC33-E4D9-4815-9EFF-9E3F6D52B3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c2eff40d-3754-4880-9a0e-90b9f7cd55a6}" enabled="0" method="" siteId="{c2eff40d-3754-4880-9a0e-90b9f7cd55a6}" removed="1"/>
</clbl:labelList>
</file>

<file path=docProps/app.xml><?xml version="1.0" encoding="utf-8"?>
<Properties xmlns="http://schemas.openxmlformats.org/officeDocument/2006/extended-properties" xmlns:vt="http://schemas.openxmlformats.org/officeDocument/2006/docPropsVTypes">
  <Template>blank</Template>
  <TotalTime>1739</TotalTime>
  <Words>402</Words>
  <Application>Microsoft Office PowerPoint</Application>
  <PresentationFormat>Widescreen</PresentationFormat>
  <Paragraphs>69</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IPO-Theme</vt:lpstr>
      <vt:lpstr>The Patent Prosecution Highway and PCT(UK) Fast Track Process</vt:lpstr>
      <vt:lpstr>PPH Agreements</vt:lpstr>
      <vt:lpstr>Overall PPH filing numbers at the UKIPO (2011-2023)</vt:lpstr>
      <vt:lpstr>PPH + PCT-PPH requests by IPC Section (2018-2023)</vt:lpstr>
      <vt:lpstr>PPH Statistics at the UKIPO for 2023</vt:lpstr>
      <vt:lpstr>UKIPO Experience of the PPH </vt:lpstr>
      <vt:lpstr>PCT(UK) Fast Track Process</vt:lpstr>
      <vt:lpstr>PCT(UK) Fast Track (+ PCT-PPH) </vt:lpstr>
      <vt:lpstr>PCT(UK) Fast Track Process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Patent Prosecution at the United Kingdom Intellectual Property Office</dc:title>
  <dc:creator>Charles Jarman</dc:creator>
  <cp:lastModifiedBy>MARLOW Thomas</cp:lastModifiedBy>
  <cp:revision>3</cp:revision>
  <dcterms:created xsi:type="dcterms:W3CDTF">2024-02-06T17:30:33Z</dcterms:created>
  <dcterms:modified xsi:type="dcterms:W3CDTF">2024-02-16T15:20:12Z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fc084f7-b690-4c43-8ee6-d475b6d3461d_Enabled">
    <vt:lpwstr>true</vt:lpwstr>
  </property>
  <property fmtid="{D5CDD505-2E9C-101B-9397-08002B2CF9AE}" pid="3" name="MSIP_Label_bfc084f7-b690-4c43-8ee6-d475b6d3461d_SetDate">
    <vt:lpwstr>2024-02-16T15:19:52Z</vt:lpwstr>
  </property>
  <property fmtid="{D5CDD505-2E9C-101B-9397-08002B2CF9AE}" pid="4" name="MSIP_Label_bfc084f7-b690-4c43-8ee6-d475b6d3461d_Method">
    <vt:lpwstr>Standard</vt:lpwstr>
  </property>
  <property fmtid="{D5CDD505-2E9C-101B-9397-08002B2CF9AE}" pid="5" name="MSIP_Label_bfc084f7-b690-4c43-8ee6-d475b6d3461d_Name">
    <vt:lpwstr>FOR OFFICIAL USE ONLY</vt:lpwstr>
  </property>
  <property fmtid="{D5CDD505-2E9C-101B-9397-08002B2CF9AE}" pid="6" name="MSIP_Label_bfc084f7-b690-4c43-8ee6-d475b6d3461d_SiteId">
    <vt:lpwstr>faa31b06-8ccc-48c9-867f-f7510dd11c02</vt:lpwstr>
  </property>
  <property fmtid="{D5CDD505-2E9C-101B-9397-08002B2CF9AE}" pid="7" name="MSIP_Label_bfc084f7-b690-4c43-8ee6-d475b6d3461d_ActionId">
    <vt:lpwstr>5dbf9d7d-444b-4611-b59e-f0f7815b92ef</vt:lpwstr>
  </property>
  <property fmtid="{D5CDD505-2E9C-101B-9397-08002B2CF9AE}" pid="8" name="MSIP_Label_bfc084f7-b690-4c43-8ee6-d475b6d3461d_ContentBits">
    <vt:lpwstr>2</vt:lpwstr>
  </property>
</Properties>
</file>